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14" r:id="rId14"/>
    <p:sldId id="315"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16"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12192000" cy="6858000"/>
  <p:notesSz cx="6858000" cy="9144000"/>
  <p:embeddedFontLst>
    <p:embeddedFont>
      <p:font typeface="Open Sans" panose="020B0606030504020204" pitchFamily="3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Century Gothic" panose="020B0502020202020204" pitchFamily="34" charset="0"/>
      <p:regular r:id="rId68"/>
      <p:bold r:id="rId69"/>
      <p:italic r:id="rId70"/>
      <p:boldItalic r:id="rId71"/>
    </p:embeddedFont>
    <p:embeddedFont>
      <p:font typeface="Satisfy" panose="020B0604020202020204" charset="0"/>
      <p:regular r:id="rId72"/>
    </p:embeddedFont>
    <p:embeddedFont>
      <p:font typeface="Comic Sans MS" panose="030F0702030302020204" pitchFamily="66" charset="0"/>
      <p:regular r:id="rId73"/>
      <p:bold r:id="rId74"/>
      <p:italic r:id="rId75"/>
      <p:boldItalic r:id="rId76"/>
    </p:embeddedFont>
    <p:embeddedFont>
      <p:font typeface="Pangolin" panose="020B0604020202020204" charset="0"/>
      <p:regular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A60B64-33C4-45A2-AFFE-0382FE6CCF5F}">
  <a:tblStyle styleId="{2FA60B64-33C4-45A2-AFFE-0382FE6CCF5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1C4140-6DBB-4F87-8B25-04DDC86F44F9}"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9A7D44-FEA8-4811-8C3D-3948B804C7C6}"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73" autoAdjust="0"/>
    <p:restoredTop sz="72207" autoAdjust="0"/>
  </p:normalViewPr>
  <p:slideViewPr>
    <p:cSldViewPr snapToGrid="0">
      <p:cViewPr varScale="1">
        <p:scale>
          <a:sx n="64" d="100"/>
          <a:sy n="64" d="100"/>
        </p:scale>
        <p:origin x="9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voyagersopris.com/blog/edview360/2020/01/09/the-write-stuff-for-young-writers-the-picture-story-word-story-strateg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ites.google.com/view/priority-standards-mo-dese/home/english-language-arts/k-12-ela-supporting-resources?authuser=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rubistar.4teachers.org/index.php"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pbisrewards.com/blog/free-online-rubric-maker/"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mdc.mo.gov/magazines/xplor?page=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0cb09cab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0cb09cabd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Do: </a:t>
            </a:r>
            <a:r>
              <a:rPr lang="en-US" dirty="0"/>
              <a:t>Hide this slide when presenting.</a:t>
            </a:r>
            <a:endParaRPr dirty="0"/>
          </a:p>
          <a:p>
            <a:pPr marL="0" lvl="0" indent="0" algn="l" rtl="0">
              <a:spcBef>
                <a:spcPts val="0"/>
              </a:spcBef>
              <a:spcAft>
                <a:spcPts val="0"/>
              </a:spcAft>
              <a:buNone/>
            </a:pPr>
            <a:r>
              <a:rPr lang="en-US" dirty="0"/>
              <a:t>There are two versions of the Fabulously Funky article that will be used for writing. One is a </a:t>
            </a:r>
            <a:r>
              <a:rPr lang="en-US" u="sng" dirty="0"/>
              <a:t>text only version.</a:t>
            </a:r>
            <a:r>
              <a:rPr lang="en-US" dirty="0"/>
              <a:t> The other version is found inside the Missouri Department of Conservation magazine from </a:t>
            </a:r>
            <a:r>
              <a:rPr lang="en-US" dirty="0" smtClean="0"/>
              <a:t>January/February </a:t>
            </a:r>
            <a:r>
              <a:rPr lang="en-US" dirty="0"/>
              <a:t>2019. The full article from the magazine is a rich, visually appealing article that we have found teachers love to use with students. We would suggest you make one good color copy per table but provide the black and white as a handout for individual teachers. The </a:t>
            </a:r>
            <a:r>
              <a:rPr lang="en-US" dirty="0" smtClean="0"/>
              <a:t>text-only </a:t>
            </a:r>
            <a:r>
              <a:rPr lang="en-US" dirty="0"/>
              <a:t>version has the website link on it for teachers to access the color version in their districts. </a:t>
            </a:r>
            <a:r>
              <a:rPr lang="en-US" dirty="0" smtClean="0"/>
              <a:t/>
            </a:r>
            <a:br>
              <a:rPr lang="en-US" dirty="0" smtClean="0"/>
            </a:br>
            <a:endParaRPr dirty="0"/>
          </a:p>
          <a:p>
            <a:pPr marL="0" lvl="0" indent="0" algn="l" rtl="0">
              <a:spcBef>
                <a:spcPts val="0"/>
              </a:spcBef>
              <a:spcAft>
                <a:spcPts val="0"/>
              </a:spcAft>
              <a:buNone/>
            </a:pPr>
            <a:r>
              <a:rPr lang="en-US" dirty="0"/>
              <a:t>What you will </a:t>
            </a:r>
            <a:r>
              <a:rPr lang="en-US" dirty="0" smtClean="0"/>
              <a:t>need</a:t>
            </a:r>
            <a:endParaRPr dirty="0"/>
          </a:p>
          <a:p>
            <a:pPr marL="457200" lvl="0" indent="-304800" algn="l" rtl="0">
              <a:spcBef>
                <a:spcPts val="360"/>
              </a:spcBef>
              <a:spcAft>
                <a:spcPts val="0"/>
              </a:spcAft>
              <a:buClr>
                <a:srgbClr val="00B050"/>
              </a:buClr>
              <a:buSzPts val="1200"/>
              <a:buChar char="●"/>
            </a:pPr>
            <a:r>
              <a:rPr lang="en-US" dirty="0">
                <a:solidFill>
                  <a:srgbClr val="004B8D"/>
                </a:solidFill>
              </a:rPr>
              <a:t>Handout #</a:t>
            </a:r>
            <a:r>
              <a:rPr lang="en-US" dirty="0" smtClean="0">
                <a:solidFill>
                  <a:srgbClr val="004B8D"/>
                </a:solidFill>
              </a:rPr>
              <a:t>1 - </a:t>
            </a:r>
            <a:r>
              <a:rPr lang="en-US" dirty="0">
                <a:solidFill>
                  <a:srgbClr val="004B8D"/>
                </a:solidFill>
              </a:rPr>
              <a:t>Writing Glossary - </a:t>
            </a:r>
            <a:r>
              <a:rPr lang="en-US" b="1" i="1" u="sng" dirty="0">
                <a:solidFill>
                  <a:srgbClr val="004B8D"/>
                </a:solidFill>
              </a:rPr>
              <a:t>This is the same Glossary as Comprehension. There are no new terms for this module.</a:t>
            </a:r>
            <a:endParaRPr b="1" i="1" u="sng"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Handout #</a:t>
            </a:r>
            <a:r>
              <a:rPr lang="en-US" dirty="0" smtClean="0">
                <a:solidFill>
                  <a:srgbClr val="004B8D"/>
                </a:solidFill>
              </a:rPr>
              <a:t>2 - </a:t>
            </a:r>
            <a:r>
              <a:rPr lang="en-US" dirty="0">
                <a:solidFill>
                  <a:srgbClr val="004B8D"/>
                </a:solidFill>
              </a:rPr>
              <a:t>Application of </a:t>
            </a:r>
            <a:r>
              <a:rPr lang="en-US" dirty="0" smtClean="0">
                <a:solidFill>
                  <a:srgbClr val="004B8D"/>
                </a:solidFill>
              </a:rPr>
              <a:t>Ehri's </a:t>
            </a:r>
            <a:r>
              <a:rPr lang="en-US" dirty="0">
                <a:solidFill>
                  <a:srgbClr val="004B8D"/>
                </a:solidFill>
              </a:rPr>
              <a:t>Phases</a:t>
            </a:r>
            <a:endParaRPr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Handout #</a:t>
            </a:r>
            <a:r>
              <a:rPr lang="en-US" dirty="0" smtClean="0">
                <a:solidFill>
                  <a:srgbClr val="004B8D"/>
                </a:solidFill>
              </a:rPr>
              <a:t>3 - </a:t>
            </a:r>
            <a:r>
              <a:rPr lang="en-US" dirty="0">
                <a:solidFill>
                  <a:srgbClr val="004B8D"/>
                </a:solidFill>
              </a:rPr>
              <a:t>Sentence Frames</a:t>
            </a:r>
            <a:endParaRPr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Handout #</a:t>
            </a:r>
            <a:r>
              <a:rPr lang="en-US" dirty="0" smtClean="0">
                <a:solidFill>
                  <a:srgbClr val="004B8D"/>
                </a:solidFill>
              </a:rPr>
              <a:t>4 - </a:t>
            </a:r>
            <a:r>
              <a:rPr lang="en-US" dirty="0">
                <a:solidFill>
                  <a:srgbClr val="004B8D"/>
                </a:solidFill>
              </a:rPr>
              <a:t>Powerful Thinking Frames for Summarization</a:t>
            </a:r>
            <a:endParaRPr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Handout #</a:t>
            </a:r>
            <a:r>
              <a:rPr lang="en-US" dirty="0" smtClean="0">
                <a:solidFill>
                  <a:srgbClr val="004B8D"/>
                </a:solidFill>
              </a:rPr>
              <a:t>5 - </a:t>
            </a:r>
            <a:r>
              <a:rPr lang="en-US" dirty="0">
                <a:solidFill>
                  <a:srgbClr val="004B8D"/>
                </a:solidFill>
              </a:rPr>
              <a:t>Variated Venn</a:t>
            </a:r>
          </a:p>
          <a:p>
            <a:pPr marL="457200" lvl="0" indent="-304800" algn="l" rtl="0">
              <a:spcBef>
                <a:spcPts val="0"/>
              </a:spcBef>
              <a:spcAft>
                <a:spcPts val="0"/>
              </a:spcAft>
              <a:buClr>
                <a:srgbClr val="00B050"/>
              </a:buClr>
              <a:buSzPts val="1200"/>
              <a:buChar char="●"/>
            </a:pPr>
            <a:r>
              <a:rPr lang="en-US" dirty="0">
                <a:solidFill>
                  <a:srgbClr val="004B8D"/>
                </a:solidFill>
              </a:rPr>
              <a:t>Handout #</a:t>
            </a:r>
            <a:r>
              <a:rPr lang="en-US" dirty="0" smtClean="0">
                <a:solidFill>
                  <a:srgbClr val="004B8D"/>
                </a:solidFill>
              </a:rPr>
              <a:t>5a - </a:t>
            </a:r>
            <a:r>
              <a:rPr lang="en-US" dirty="0">
                <a:solidFill>
                  <a:srgbClr val="004B8D"/>
                </a:solidFill>
              </a:rPr>
              <a:t>Compare and Contrast Summary Frame</a:t>
            </a:r>
            <a:endParaRPr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Handout #</a:t>
            </a:r>
            <a:r>
              <a:rPr lang="en-US" dirty="0" smtClean="0">
                <a:solidFill>
                  <a:srgbClr val="004B8D"/>
                </a:solidFill>
              </a:rPr>
              <a:t>6 - </a:t>
            </a:r>
            <a:r>
              <a:rPr lang="en-US" dirty="0">
                <a:solidFill>
                  <a:srgbClr val="004B8D"/>
                </a:solidFill>
              </a:rPr>
              <a:t>Fabulously Funky-- </a:t>
            </a:r>
            <a:r>
              <a:rPr lang="en-US" u="sng" dirty="0">
                <a:solidFill>
                  <a:srgbClr val="004B8D"/>
                </a:solidFill>
              </a:rPr>
              <a:t>Text Only</a:t>
            </a:r>
            <a:endParaRPr u="sng"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Resource #</a:t>
            </a:r>
            <a:r>
              <a:rPr lang="en-US" dirty="0" smtClean="0">
                <a:solidFill>
                  <a:srgbClr val="004B8D"/>
                </a:solidFill>
              </a:rPr>
              <a:t>1 - </a:t>
            </a:r>
            <a:r>
              <a:rPr lang="en-US" dirty="0">
                <a:solidFill>
                  <a:srgbClr val="004B8D"/>
                </a:solidFill>
              </a:rPr>
              <a:t>Variated Venn with Example Ideas</a:t>
            </a:r>
            <a:endParaRPr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Resource #</a:t>
            </a:r>
            <a:r>
              <a:rPr lang="en-US" dirty="0" smtClean="0">
                <a:solidFill>
                  <a:srgbClr val="004B8D"/>
                </a:solidFill>
              </a:rPr>
              <a:t>1b - </a:t>
            </a:r>
            <a:r>
              <a:rPr lang="en-US" dirty="0">
                <a:solidFill>
                  <a:srgbClr val="004B8D"/>
                </a:solidFill>
              </a:rPr>
              <a:t>Summary Frame for Variated Venn</a:t>
            </a:r>
            <a:endParaRPr dirty="0">
              <a:solidFill>
                <a:srgbClr val="004B8D"/>
              </a:solidFill>
            </a:endParaRPr>
          </a:p>
          <a:p>
            <a:pPr marL="457200" lvl="0" indent="-304800" algn="l" rtl="0">
              <a:spcBef>
                <a:spcPts val="0"/>
              </a:spcBef>
              <a:spcAft>
                <a:spcPts val="0"/>
              </a:spcAft>
              <a:buClr>
                <a:srgbClr val="00B050"/>
              </a:buClr>
              <a:buSzPts val="1200"/>
              <a:buChar char="●"/>
            </a:pPr>
            <a:r>
              <a:rPr lang="en-US" dirty="0">
                <a:solidFill>
                  <a:srgbClr val="004B8D"/>
                </a:solidFill>
              </a:rPr>
              <a:t>Resource #</a:t>
            </a:r>
            <a:r>
              <a:rPr lang="en-US" dirty="0" smtClean="0">
                <a:solidFill>
                  <a:srgbClr val="004B8D"/>
                </a:solidFill>
              </a:rPr>
              <a:t>2 - </a:t>
            </a:r>
            <a:r>
              <a:rPr lang="en-US" dirty="0">
                <a:solidFill>
                  <a:srgbClr val="004B8D"/>
                </a:solidFill>
              </a:rPr>
              <a:t>Fabulously Funky Xplor article</a:t>
            </a:r>
            <a:endParaRPr dirty="0">
              <a:solidFill>
                <a:srgbClr val="004B8D"/>
              </a:solidFill>
            </a:endParaRPr>
          </a:p>
          <a:p>
            <a:pPr marL="0" lvl="0" indent="0" algn="l" rtl="0">
              <a:spcBef>
                <a:spcPts val="0"/>
              </a:spcBef>
              <a:spcAft>
                <a:spcPts val="0"/>
              </a:spcAft>
              <a:buNone/>
            </a:pPr>
            <a:endParaRPr dirty="0"/>
          </a:p>
        </p:txBody>
      </p:sp>
      <p:sp>
        <p:nvSpPr>
          <p:cNvPr id="57" name="Google Shape;57;g10cb09cabd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d4e907f48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ed4e907f48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a:t>
            </a:r>
            <a:r>
              <a:rPr lang="en-US" b="0" dirty="0" smtClean="0"/>
              <a:t>T</a:t>
            </a:r>
            <a:r>
              <a:rPr lang="en-US" dirty="0" smtClean="0"/>
              <a:t>his </a:t>
            </a:r>
            <a:r>
              <a:rPr lang="en-US" dirty="0"/>
              <a:t>is a transition </a:t>
            </a:r>
            <a:r>
              <a:rPr lang="en-US" dirty="0" smtClean="0"/>
              <a:t>slide.</a:t>
            </a:r>
            <a:endParaRPr dirty="0"/>
          </a:p>
        </p:txBody>
      </p:sp>
      <p:sp>
        <p:nvSpPr>
          <p:cNvPr id="137" name="Google Shape;137;ged4e907f48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d4e907f48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ed4e907f48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a:t>
            </a:r>
            <a:r>
              <a:rPr lang="en-US" dirty="0"/>
              <a:t>This statement is a compilation of research. </a:t>
            </a:r>
            <a:r>
              <a:rPr lang="en-US" dirty="0" smtClean="0"/>
              <a:t>(</a:t>
            </a:r>
            <a:r>
              <a:rPr lang="en-US" dirty="0"/>
              <a:t>No single author)</a:t>
            </a:r>
            <a:endParaRPr dirty="0"/>
          </a:p>
          <a:p>
            <a:pPr marL="0" lvl="0" indent="0" algn="l" rtl="0">
              <a:spcBef>
                <a:spcPts val="0"/>
              </a:spcBef>
              <a:spcAft>
                <a:spcPts val="0"/>
              </a:spcAft>
              <a:buSzPts val="1400"/>
              <a:buNone/>
            </a:pPr>
            <a:endParaRPr b="1" dirty="0"/>
          </a:p>
          <a:p>
            <a:pPr marL="0" lvl="0" indent="0" algn="l" rtl="0">
              <a:spcBef>
                <a:spcPts val="0"/>
              </a:spcBef>
              <a:spcAft>
                <a:spcPts val="0"/>
              </a:spcAft>
              <a:buSzPts val="1400"/>
              <a:buNone/>
            </a:pPr>
            <a:r>
              <a:rPr lang="en-US" b="1" dirty="0"/>
              <a:t>To Do: </a:t>
            </a:r>
            <a:r>
              <a:rPr lang="en-US" dirty="0"/>
              <a:t>Read the </a:t>
            </a:r>
            <a:r>
              <a:rPr lang="en-US" dirty="0" smtClean="0"/>
              <a:t>slide.</a:t>
            </a:r>
            <a:endParaRPr dirty="0"/>
          </a:p>
          <a:p>
            <a:pPr marL="0" lvl="0" indent="0" algn="l" rtl="0">
              <a:spcBef>
                <a:spcPts val="0"/>
              </a:spcBef>
              <a:spcAft>
                <a:spcPts val="0"/>
              </a:spcAft>
              <a:buSzPts val="1400"/>
              <a:buNone/>
            </a:pPr>
            <a:endParaRPr b="1" dirty="0"/>
          </a:p>
          <a:p>
            <a:pPr marL="0" lvl="0" indent="0" algn="l" rtl="0">
              <a:spcBef>
                <a:spcPts val="0"/>
              </a:spcBef>
              <a:spcAft>
                <a:spcPts val="0"/>
              </a:spcAft>
              <a:buSzPts val="1400"/>
              <a:buNone/>
            </a:pPr>
            <a:r>
              <a:rPr lang="en-US" b="1" dirty="0"/>
              <a:t>To Say:</a:t>
            </a:r>
            <a:r>
              <a:rPr lang="en-US" dirty="0"/>
              <a:t> Read the slide with me.</a:t>
            </a:r>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Writing is a process which results in a product of varying abilities with language. The act of putting thoughts on paper in your own words is harder than reading the words written</a:t>
            </a:r>
            <a:r>
              <a:rPr lang="en-US" dirty="0">
                <a:solidFill>
                  <a:srgbClr val="FF0000"/>
                </a:solidFill>
              </a:rPr>
              <a:t> </a:t>
            </a:r>
            <a:r>
              <a:rPr lang="en-US" dirty="0"/>
              <a:t>by others. Take a moment to consider this thought.</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Children will start writing using the words they speak</a:t>
            </a:r>
            <a:r>
              <a:rPr lang="en-US" dirty="0" smtClean="0"/>
              <a:t>; </a:t>
            </a:r>
            <a:r>
              <a:rPr lang="en-US" dirty="0"/>
              <a:t>yet it can become labored when they cannot spell what they want to write or have the perseverance/ability/skill level to write what they have to say. </a:t>
            </a:r>
            <a:r>
              <a:rPr lang="en-US" dirty="0" smtClean="0"/>
              <a:t>Children </a:t>
            </a:r>
            <a:r>
              <a:rPr lang="en-US" dirty="0"/>
              <a:t>have many stories to tell and share.</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One of the tasks we will not have time to indulge in today will be how you inspire and motivate writing. Our journey will move through the skills necessary to become a writer. However, there is so much more to learn for young authors; the way they persevere, express their </a:t>
            </a:r>
            <a:r>
              <a:rPr lang="en-US" dirty="0" smtClean="0"/>
              <a:t>thoughts, </a:t>
            </a:r>
            <a:r>
              <a:rPr lang="en-US" dirty="0"/>
              <a:t>and how we show value to their voice.</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The time you spend today will</a:t>
            </a:r>
            <a:r>
              <a:rPr lang="en-US" dirty="0">
                <a:solidFill>
                  <a:srgbClr val="FF0000"/>
                </a:solidFill>
              </a:rPr>
              <a:t> </a:t>
            </a:r>
            <a:r>
              <a:rPr lang="en-US" dirty="0"/>
              <a:t>help you examine what skills might not have been addressed in the student learning and development. </a:t>
            </a:r>
            <a:endParaRPr dirty="0"/>
          </a:p>
        </p:txBody>
      </p:sp>
      <p:sp>
        <p:nvSpPr>
          <p:cNvPr id="145" name="Google Shape;145;ged4e907f48_0_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09d95040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09d950406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solidFill>
                  <a:srgbClr val="000000"/>
                </a:solidFill>
              </a:rPr>
              <a:t>To Know: </a:t>
            </a:r>
            <a:r>
              <a:rPr lang="en-US" dirty="0">
                <a:solidFill>
                  <a:srgbClr val="000000"/>
                </a:solidFill>
              </a:rPr>
              <a:t>Sourced from Reading Rockets </a:t>
            </a:r>
            <a:r>
              <a:rPr lang="en-US" dirty="0" smtClean="0">
                <a:solidFill>
                  <a:srgbClr val="000000"/>
                </a:solidFill>
              </a:rPr>
              <a:t>website.</a:t>
            </a:r>
            <a:endParaRPr dirty="0">
              <a:solidFill>
                <a:srgbClr val="000000"/>
              </a:solidFill>
            </a:endParaRPr>
          </a:p>
          <a:p>
            <a:pPr marL="0" lvl="0" indent="0" algn="l" rtl="0">
              <a:spcBef>
                <a:spcPts val="0"/>
              </a:spcBef>
              <a:spcAft>
                <a:spcPts val="0"/>
              </a:spcAft>
              <a:buClr>
                <a:srgbClr val="004B8D"/>
              </a:buClr>
              <a:buSzPts val="1100"/>
              <a:buFont typeface="Arial"/>
              <a:buNone/>
            </a:pPr>
            <a:endParaRPr b="1" dirty="0">
              <a:solidFill>
                <a:srgbClr val="000000"/>
              </a:solidFill>
            </a:endParaRPr>
          </a:p>
          <a:p>
            <a:pPr marL="0" lvl="0" indent="0" algn="l" rtl="0">
              <a:spcBef>
                <a:spcPts val="0"/>
              </a:spcBef>
              <a:spcAft>
                <a:spcPts val="0"/>
              </a:spcAft>
              <a:buClr>
                <a:srgbClr val="004B8D"/>
              </a:buClr>
              <a:buSzPts val="1100"/>
              <a:buFont typeface="Arial"/>
              <a:buNone/>
            </a:pPr>
            <a:r>
              <a:rPr lang="en-US" b="1" dirty="0">
                <a:solidFill>
                  <a:srgbClr val="000000"/>
                </a:solidFill>
              </a:rPr>
              <a:t>To Do: </a:t>
            </a:r>
            <a:r>
              <a:rPr lang="en-US" dirty="0">
                <a:solidFill>
                  <a:srgbClr val="000000"/>
                </a:solidFill>
              </a:rPr>
              <a:t>Allow time for participants to read the slide.</a:t>
            </a:r>
            <a:endParaRPr dirty="0">
              <a:solidFill>
                <a:srgbClr val="000000"/>
              </a:solidFill>
            </a:endParaRPr>
          </a:p>
          <a:p>
            <a:pPr marL="0" lvl="0" indent="0" algn="l" rtl="0">
              <a:spcBef>
                <a:spcPts val="0"/>
              </a:spcBef>
              <a:spcAft>
                <a:spcPts val="0"/>
              </a:spcAft>
              <a:buClr>
                <a:srgbClr val="004B8D"/>
              </a:buClr>
              <a:buSzPts val="1100"/>
              <a:buFont typeface="Arial"/>
              <a:buNone/>
            </a:pPr>
            <a:endParaRPr dirty="0">
              <a:solidFill>
                <a:srgbClr val="000000"/>
              </a:solidFill>
            </a:endParaRPr>
          </a:p>
          <a:p>
            <a:pPr marL="0" lvl="0" indent="0" algn="l" rtl="0">
              <a:spcBef>
                <a:spcPts val="0"/>
              </a:spcBef>
              <a:spcAft>
                <a:spcPts val="0"/>
              </a:spcAft>
              <a:buClr>
                <a:srgbClr val="004B8D"/>
              </a:buClr>
              <a:buSzPts val="1100"/>
              <a:buFont typeface="Arial"/>
              <a:buNone/>
            </a:pPr>
            <a:r>
              <a:rPr lang="en-US" b="1" dirty="0">
                <a:solidFill>
                  <a:srgbClr val="000000"/>
                </a:solidFill>
              </a:rPr>
              <a:t>To Say:</a:t>
            </a:r>
            <a:r>
              <a:rPr lang="en-US" dirty="0"/>
              <a:t> Let us start at the beginning with print awareness</a:t>
            </a:r>
            <a:r>
              <a:rPr lang="en-US" dirty="0" smtClean="0"/>
              <a:t>. Print </a:t>
            </a:r>
            <a:r>
              <a:rPr lang="en-US" dirty="0"/>
              <a:t>awareness</a:t>
            </a:r>
            <a:r>
              <a:rPr lang="en-US" dirty="0">
                <a:solidFill>
                  <a:srgbClr val="004B8D"/>
                </a:solidFill>
              </a:rPr>
              <a:t> </a:t>
            </a:r>
            <a:r>
              <a:rPr lang="en-US" dirty="0"/>
              <a:t>develops as adults modeling the various aspects of reading: read from the top to the bottom, moving left to right, touching the words as they are read</a:t>
            </a:r>
            <a:r>
              <a:rPr lang="en-US" dirty="0" smtClean="0"/>
              <a:t>, </a:t>
            </a:r>
            <a:r>
              <a:rPr lang="en-US" dirty="0"/>
              <a:t>pointing to an object while naming it (example: ball, duck, </a:t>
            </a:r>
            <a:r>
              <a:rPr lang="en-US" dirty="0" smtClean="0"/>
              <a:t>truck), </a:t>
            </a:r>
            <a:r>
              <a:rPr lang="en-US" dirty="0"/>
              <a:t>all of which deliver the message that print carries meaning.</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You may be familiar with the quote by Emily </a:t>
            </a:r>
            <a:r>
              <a:rPr lang="en-US" dirty="0" smtClean="0"/>
              <a:t>Buchwald, </a:t>
            </a:r>
            <a:r>
              <a:rPr lang="en-US" dirty="0"/>
              <a:t>“Children are made readers on the laps of their parents.” That statement </a:t>
            </a:r>
            <a:r>
              <a:rPr lang="en-US" dirty="0" smtClean="0"/>
              <a:t>encompasses </a:t>
            </a:r>
            <a:r>
              <a:rPr lang="en-US" dirty="0"/>
              <a:t>both the modeling of reading as well as the positive emotions associated with being reading to by parents, grandparents, or loved ones.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This is also true with regards to writing. Understanding that print has meaning begins before children ever come to school.  It begins with the skills listed on the slide. </a:t>
            </a:r>
            <a:r>
              <a:rPr lang="en-US" i="1" dirty="0"/>
              <a:t>Pause for participants to read the slide.</a:t>
            </a:r>
            <a:endParaRPr i="1" dirty="0"/>
          </a:p>
        </p:txBody>
      </p:sp>
      <p:sp>
        <p:nvSpPr>
          <p:cNvPr id="152" name="Google Shape;152;ge09d950406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09d95040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09d950406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smtClean="0"/>
              <a:t>To Know: </a:t>
            </a:r>
            <a:r>
              <a:rPr lang="en-US" dirty="0" smtClean="0"/>
              <a:t>Sourced from Reading Rockets website.</a:t>
            </a:r>
          </a:p>
          <a:p>
            <a:pPr marL="0" lvl="0" indent="0" algn="l" rtl="0">
              <a:spcBef>
                <a:spcPts val="0"/>
              </a:spcBef>
              <a:spcAft>
                <a:spcPts val="0"/>
              </a:spcAft>
              <a:buClr>
                <a:srgbClr val="004B8D"/>
              </a:buClr>
              <a:buSzPts val="1100"/>
              <a:buFont typeface="Arial"/>
              <a:buNone/>
            </a:pPr>
            <a:endParaRPr lang="en-US" b="1" dirty="0" smtClean="0"/>
          </a:p>
          <a:p>
            <a:pPr marL="0" lvl="0" indent="0" algn="l" rtl="0">
              <a:spcBef>
                <a:spcPts val="0"/>
              </a:spcBef>
              <a:spcAft>
                <a:spcPts val="0"/>
              </a:spcAft>
              <a:buClr>
                <a:srgbClr val="004B8D"/>
              </a:buClr>
              <a:buSzPts val="1100"/>
              <a:buFont typeface="Arial"/>
              <a:buNone/>
            </a:pPr>
            <a:r>
              <a:rPr lang="en-US" b="1" dirty="0" smtClean="0"/>
              <a:t>To Do: </a:t>
            </a:r>
            <a:r>
              <a:rPr lang="en-US" dirty="0" smtClean="0"/>
              <a:t>Allow time for participants to read the slide.</a:t>
            </a:r>
          </a:p>
          <a:p>
            <a:pPr marL="0" lvl="0" indent="0" algn="l" rtl="0">
              <a:spcBef>
                <a:spcPts val="0"/>
              </a:spcBef>
              <a:spcAft>
                <a:spcPts val="0"/>
              </a:spcAft>
              <a:buClr>
                <a:srgbClr val="004B8D"/>
              </a:buClr>
              <a:buSzPts val="1100"/>
              <a:buFont typeface="Arial"/>
              <a:buNone/>
            </a:pPr>
            <a:endParaRPr lang="en-US" b="1" dirty="0" smtClean="0">
              <a:solidFill>
                <a:srgbClr val="000000"/>
              </a:solidFill>
            </a:endParaRPr>
          </a:p>
          <a:p>
            <a:pPr marL="0" lvl="0" indent="0" algn="l" rtl="0">
              <a:spcBef>
                <a:spcPts val="0"/>
              </a:spcBef>
              <a:spcAft>
                <a:spcPts val="0"/>
              </a:spcAft>
              <a:buClr>
                <a:srgbClr val="004B8D"/>
              </a:buClr>
              <a:buSzPts val="1100"/>
              <a:buFont typeface="Arial"/>
              <a:buNone/>
            </a:pPr>
            <a:r>
              <a:rPr lang="en-US" b="1" dirty="0" smtClean="0">
                <a:solidFill>
                  <a:srgbClr val="000000"/>
                </a:solidFill>
              </a:rPr>
              <a:t>To Say:</a:t>
            </a:r>
            <a:r>
              <a:rPr lang="en-US" dirty="0" smtClean="0">
                <a:solidFill>
                  <a:srgbClr val="004B8D"/>
                </a:solidFill>
              </a:rPr>
              <a:t> </a:t>
            </a:r>
            <a:r>
              <a:rPr lang="en-US" dirty="0" smtClean="0"/>
              <a:t>Take a moment to consider the growth of meaning through print. </a:t>
            </a:r>
          </a:p>
          <a:p>
            <a:pPr marL="0" lvl="0" indent="0" algn="l" rtl="0">
              <a:spcBef>
                <a:spcPts val="0"/>
              </a:spcBef>
              <a:spcAft>
                <a:spcPts val="0"/>
              </a:spcAft>
              <a:buClr>
                <a:srgbClr val="004B8D"/>
              </a:buClr>
              <a:buSzPts val="1100"/>
              <a:buFont typeface="Arial"/>
              <a:buNone/>
            </a:pPr>
            <a:endParaRPr lang="en-US" dirty="0" smtClean="0"/>
          </a:p>
          <a:p>
            <a:pPr marL="0" lvl="0" indent="0" algn="l" rtl="0">
              <a:spcBef>
                <a:spcPts val="0"/>
              </a:spcBef>
              <a:spcAft>
                <a:spcPts val="0"/>
              </a:spcAft>
              <a:buClr>
                <a:srgbClr val="004B8D"/>
              </a:buClr>
              <a:buSzPts val="1100"/>
              <a:buFont typeface="Arial"/>
              <a:buNone/>
            </a:pPr>
            <a:r>
              <a:rPr lang="en-US" dirty="0" smtClean="0"/>
              <a:t>As stories are read to children, they begin to see that print has meaning. They associate this print with places that are familiar to them such as the golden arches for McDonalds or logos for a specific candy. Gradually, children begin to find their own names or names of those in their family. They also begin to recognize colors or letters in print they can read or in books read to them. </a:t>
            </a:r>
          </a:p>
          <a:p>
            <a:pPr marL="0" lvl="0" indent="0" algn="l" rtl="0">
              <a:spcBef>
                <a:spcPts val="0"/>
              </a:spcBef>
              <a:spcAft>
                <a:spcPts val="0"/>
              </a:spcAft>
              <a:buClr>
                <a:srgbClr val="004B8D"/>
              </a:buClr>
              <a:buSzPts val="1100"/>
              <a:buFont typeface="Arial"/>
              <a:buNone/>
            </a:pPr>
            <a:endParaRPr lang="en-US" dirty="0" smtClean="0"/>
          </a:p>
          <a:p>
            <a:pPr marL="0" lvl="0" indent="0" algn="l" rtl="0">
              <a:spcBef>
                <a:spcPts val="0"/>
              </a:spcBef>
              <a:spcAft>
                <a:spcPts val="0"/>
              </a:spcAft>
              <a:buClr>
                <a:srgbClr val="004B8D"/>
              </a:buClr>
              <a:buSzPts val="1100"/>
              <a:buFont typeface="Arial"/>
              <a:buNone/>
            </a:pPr>
            <a:r>
              <a:rPr lang="en-US" dirty="0" smtClean="0"/>
              <a:t>What are some common things young children quickly begin to associate with print? </a:t>
            </a:r>
            <a:r>
              <a:rPr lang="en-US" i="1" dirty="0" smtClean="0"/>
              <a:t>(Pepsi, Skittles, M &amp; M, Coke, Fruit Loops, Popsicles, etc.)</a:t>
            </a:r>
            <a:endParaRPr lang="en-US" sz="1400" i="1" dirty="0" smtClean="0"/>
          </a:p>
          <a:p>
            <a:pPr marL="0" lvl="0" indent="0" algn="l" rtl="0">
              <a:spcBef>
                <a:spcPts val="0"/>
              </a:spcBef>
              <a:spcAft>
                <a:spcPts val="0"/>
              </a:spcAft>
              <a:buClr>
                <a:srgbClr val="004B8D"/>
              </a:buClr>
              <a:buSzPts val="1100"/>
              <a:buFont typeface="Arial"/>
              <a:buNone/>
            </a:pPr>
            <a:endParaRPr i="1" dirty="0"/>
          </a:p>
        </p:txBody>
      </p:sp>
      <p:sp>
        <p:nvSpPr>
          <p:cNvPr id="152" name="Google Shape;152;ge09d950406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dirty="0"/>
          </a:p>
        </p:txBody>
      </p:sp>
    </p:spTree>
    <p:extLst>
      <p:ext uri="{BB962C8B-B14F-4D97-AF65-F5344CB8AC3E}">
        <p14:creationId xmlns:p14="http://schemas.microsoft.com/office/powerpoint/2010/main" val="2328268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09d95040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09d950406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smtClean="0"/>
              <a:t>To Know: </a:t>
            </a:r>
            <a:r>
              <a:rPr lang="en-US" dirty="0" smtClean="0"/>
              <a:t>Sourced from Reading Rockets website</a:t>
            </a:r>
          </a:p>
          <a:p>
            <a:pPr marL="0" lvl="0" indent="0" algn="l" rtl="0">
              <a:spcBef>
                <a:spcPts val="0"/>
              </a:spcBef>
              <a:spcAft>
                <a:spcPts val="0"/>
              </a:spcAft>
              <a:buClr>
                <a:srgbClr val="004B8D"/>
              </a:buClr>
              <a:buSzPts val="1100"/>
              <a:buFont typeface="Arial"/>
              <a:buNone/>
            </a:pPr>
            <a:endParaRPr lang="en-US" b="1" dirty="0" smtClean="0"/>
          </a:p>
          <a:p>
            <a:pPr marL="0" lvl="0" indent="0" algn="l" rtl="0">
              <a:spcBef>
                <a:spcPts val="0"/>
              </a:spcBef>
              <a:spcAft>
                <a:spcPts val="0"/>
              </a:spcAft>
              <a:buClr>
                <a:srgbClr val="004B8D"/>
              </a:buClr>
              <a:buSzPts val="1100"/>
              <a:buFont typeface="Arial"/>
              <a:buNone/>
            </a:pPr>
            <a:r>
              <a:rPr lang="en-US" b="1" dirty="0" smtClean="0"/>
              <a:t>To Do: </a:t>
            </a:r>
            <a:r>
              <a:rPr lang="en-US" u="sng" dirty="0" smtClean="0"/>
              <a:t>Allow time for participants to read the slide</a:t>
            </a:r>
            <a:r>
              <a:rPr lang="en-US" dirty="0" smtClean="0"/>
              <a:t> and pause for some discussion or whole group sharing after posing the questions about development issues. </a:t>
            </a:r>
          </a:p>
          <a:p>
            <a:pPr marL="0" lvl="0" indent="0" algn="l" rtl="0">
              <a:spcBef>
                <a:spcPts val="0"/>
              </a:spcBef>
              <a:spcAft>
                <a:spcPts val="0"/>
              </a:spcAft>
              <a:buClr>
                <a:srgbClr val="004B8D"/>
              </a:buClr>
              <a:buSzPts val="1100"/>
              <a:buFont typeface="Arial"/>
              <a:buNone/>
            </a:pPr>
            <a:endParaRPr lang="en-US" dirty="0" smtClean="0"/>
          </a:p>
          <a:p>
            <a:pPr marL="0" lvl="0" indent="0" algn="l" rtl="0">
              <a:spcBef>
                <a:spcPts val="0"/>
              </a:spcBef>
              <a:spcAft>
                <a:spcPts val="0"/>
              </a:spcAft>
              <a:buClr>
                <a:srgbClr val="004B8D"/>
              </a:buClr>
              <a:buSzPts val="1100"/>
              <a:buFont typeface="Arial"/>
              <a:buNone/>
            </a:pPr>
            <a:r>
              <a:rPr lang="en-US" b="1" dirty="0" smtClean="0"/>
              <a:t>To Say: </a:t>
            </a:r>
            <a:r>
              <a:rPr lang="en-US" dirty="0" smtClean="0"/>
              <a:t>These are standards for students in kindergarten; and could be the first formal print awareness instruction for some students.</a:t>
            </a:r>
          </a:p>
          <a:p>
            <a:pPr marL="0" lvl="0" indent="0" algn="l" rtl="0">
              <a:spcBef>
                <a:spcPts val="0"/>
              </a:spcBef>
              <a:spcAft>
                <a:spcPts val="0"/>
              </a:spcAft>
              <a:buClr>
                <a:srgbClr val="004B8D"/>
              </a:buClr>
              <a:buSzPts val="1100"/>
              <a:buFont typeface="Arial"/>
              <a:buNone/>
            </a:pPr>
            <a:endParaRPr lang="en-US" i="1" dirty="0" smtClean="0"/>
          </a:p>
          <a:p>
            <a:pPr marL="0" lvl="0" indent="0" algn="l" rtl="0">
              <a:spcBef>
                <a:spcPts val="0"/>
              </a:spcBef>
              <a:spcAft>
                <a:spcPts val="0"/>
              </a:spcAft>
              <a:buClr>
                <a:srgbClr val="004B8D"/>
              </a:buClr>
              <a:buSzPts val="1100"/>
              <a:buFont typeface="Arial"/>
              <a:buNone/>
            </a:pPr>
            <a:r>
              <a:rPr lang="en-US" dirty="0" smtClean="0"/>
              <a:t>Writing is intertwined with sound, print formation, recognition and an understanding of what print conveys. Writing was created as a way to communicate without verbally. </a:t>
            </a:r>
            <a:r>
              <a:rPr lang="en-US" u="sng" dirty="0" smtClean="0"/>
              <a:t>It is not natural. We were not wired to read or write. Rather we were wired to orally communicate. </a:t>
            </a:r>
          </a:p>
          <a:p>
            <a:pPr marL="0" lvl="0" indent="0" algn="l" rtl="0">
              <a:spcBef>
                <a:spcPts val="0"/>
              </a:spcBef>
              <a:spcAft>
                <a:spcPts val="0"/>
              </a:spcAft>
              <a:buClr>
                <a:srgbClr val="004B8D"/>
              </a:buClr>
              <a:buSzPts val="1100"/>
              <a:buFont typeface="Arial"/>
              <a:buNone/>
            </a:pPr>
            <a:r>
              <a:rPr lang="en-US" dirty="0" smtClean="0"/>
              <a:t>Today, the hope is that this training will validate some things you are doing to support these students and provide ideas to consider for stronger development.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Take a moment to share with your partners your thoughts on the print awareness that develops during this age compared to this list.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What are ways these skills are developed or how do we expose these skills to young children?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What is common from your experience?</a:t>
            </a:r>
          </a:p>
          <a:p>
            <a:pPr marL="0" lvl="0" indent="0" algn="l" rtl="0">
              <a:spcBef>
                <a:spcPts val="0"/>
              </a:spcBef>
              <a:spcAft>
                <a:spcPts val="0"/>
              </a:spcAft>
              <a:buClr>
                <a:srgbClr val="004B8D"/>
              </a:buClr>
              <a:buSzPts val="1100"/>
              <a:buFont typeface="Arial"/>
              <a:buNone/>
            </a:pPr>
            <a:endParaRPr i="1" dirty="0"/>
          </a:p>
        </p:txBody>
      </p:sp>
      <p:sp>
        <p:nvSpPr>
          <p:cNvPr id="152" name="Google Shape;152;ge09d950406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extLst>
      <p:ext uri="{BB962C8B-B14F-4D97-AF65-F5344CB8AC3E}">
        <p14:creationId xmlns:p14="http://schemas.microsoft.com/office/powerpoint/2010/main" val="425189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d4e907f48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ed4e907f48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To Know and To Say</a:t>
            </a:r>
            <a:r>
              <a:rPr lang="en-US" b="1" dirty="0" smtClean="0"/>
              <a:t>:</a:t>
            </a:r>
            <a:r>
              <a:rPr lang="en-US" dirty="0" smtClean="0"/>
              <a:t> </a:t>
            </a:r>
            <a:r>
              <a:rPr lang="en-US" dirty="0"/>
              <a:t>Writing is based on the foundational skills needed to produce symbols that represent sounds</a:t>
            </a:r>
            <a:r>
              <a:rPr lang="en-US" dirty="0">
                <a:solidFill>
                  <a:srgbClr val="FF0000"/>
                </a:solidFill>
              </a:rPr>
              <a:t> </a:t>
            </a:r>
            <a:r>
              <a:rPr lang="en-US" dirty="0"/>
              <a:t>through letters in words. It requires a process and ability tied to handwriting then gradually transfer to putting letters in print with keyboarding. There have been many conversations about how the </a:t>
            </a:r>
            <a:r>
              <a:rPr lang="en-US" dirty="0" smtClean="0"/>
              <a:t>"act" </a:t>
            </a:r>
            <a:r>
              <a:rPr lang="en-US" dirty="0"/>
              <a:t>of writing imprints words within the brain.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was evident there was a difference in programs which built words with letter tiles </a:t>
            </a:r>
            <a:r>
              <a:rPr lang="en-US" i="1" u="sng" dirty="0"/>
              <a:t>only </a:t>
            </a:r>
            <a:r>
              <a:rPr lang="en-US" dirty="0"/>
              <a:t>versus the programs that practice making and building words through writing. Writing the letters to make and build words imprinted the spelling side of phonics application. Building with letter tiles and writing are needed to connect this relationship.</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The inter-relationship of writing with reading and spelling connects our language from oral to written.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Stanislas brain research even revealed that no matter the language, brain activation patterns and locations were all wired the same as literary developed.</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As teachers, these foundational skills are the anchor that must be developed prior to deepening the compositional skills.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Letter formation, space between words and spelling of the </a:t>
            </a:r>
            <a:r>
              <a:rPr lang="en-US" dirty="0" smtClean="0"/>
              <a:t>student's </a:t>
            </a:r>
            <a:r>
              <a:rPr lang="en-US" dirty="0"/>
              <a:t>vocabulary must become automatic so the generation of ideas on paper can be free flowing in order to develop compositions.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81" name="Google Shape;181;ged4e907f48_0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e115ce0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e115ce0e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Expectations and explicit instruction are the anchors to quality handwriting at each grade level.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 </a:t>
            </a:r>
            <a:r>
              <a:rPr lang="en-US" b="1" i="1" u="sng" dirty="0"/>
              <a:t>Explicitly </a:t>
            </a:r>
            <a:r>
              <a:rPr lang="en-US" b="1" i="1" u="sng" dirty="0" smtClean="0"/>
              <a:t>teach</a:t>
            </a:r>
            <a:r>
              <a:rPr lang="en-US" b="1" dirty="0" smtClean="0"/>
              <a:t> - </a:t>
            </a:r>
            <a:r>
              <a:rPr lang="en-US" sz="1100" dirty="0"/>
              <a:t>Handwriting is important. Teachers in a building/same </a:t>
            </a:r>
            <a:r>
              <a:rPr lang="en-US" sz="1100" dirty="0" smtClean="0"/>
              <a:t>grade </a:t>
            </a:r>
            <a:r>
              <a:rPr lang="en-US" sz="1100" dirty="0"/>
              <a:t>should use the same handwriting </a:t>
            </a:r>
            <a:r>
              <a:rPr lang="en-US" sz="1100" dirty="0">
                <a:solidFill>
                  <a:srgbClr val="9900FF"/>
                </a:solidFill>
              </a:rPr>
              <a:t>terms</a:t>
            </a:r>
            <a:r>
              <a:rPr lang="en-US" sz="1100" dirty="0"/>
              <a:t> with students. Additionally, using the same types of handwriting paper helps promote fluency. </a:t>
            </a:r>
            <a:endParaRPr sz="1100" dirty="0"/>
          </a:p>
          <a:p>
            <a:pPr marL="0" lvl="0" indent="0" algn="l" rtl="0">
              <a:spcBef>
                <a:spcPts val="0"/>
              </a:spcBef>
              <a:spcAft>
                <a:spcPts val="0"/>
              </a:spcAft>
              <a:buNone/>
            </a:pPr>
            <a:endParaRPr sz="1100" dirty="0"/>
          </a:p>
          <a:p>
            <a:pPr marL="0" lvl="0" indent="0" algn="l" rtl="0">
              <a:spcBef>
                <a:spcPts val="0"/>
              </a:spcBef>
              <a:spcAft>
                <a:spcPts val="0"/>
              </a:spcAft>
              <a:buNone/>
            </a:pPr>
            <a:r>
              <a:rPr lang="en-US" sz="1100" b="1" i="1" u="sng" dirty="0"/>
              <a:t>Be </a:t>
            </a:r>
            <a:r>
              <a:rPr lang="en-US" sz="1100" b="1" i="1" u="sng" dirty="0" smtClean="0"/>
              <a:t>consistent </a:t>
            </a:r>
            <a:r>
              <a:rPr lang="en-US" sz="1100" b="1" i="1" u="none" dirty="0" smtClean="0"/>
              <a:t>-</a:t>
            </a:r>
            <a:r>
              <a:rPr lang="en-US" sz="1100" u="none" dirty="0" smtClean="0"/>
              <a:t> </a:t>
            </a:r>
            <a:r>
              <a:rPr lang="en-US" sz="1100" dirty="0"/>
              <a:t>Using various types of paper distracts from fluency because the </a:t>
            </a:r>
            <a:r>
              <a:rPr lang="en-US" sz="1100" dirty="0" smtClean="0"/>
              <a:t>student's </a:t>
            </a:r>
            <a:r>
              <a:rPr lang="en-US" sz="1100" dirty="0"/>
              <a:t>attention is divided adjusting to lines, size, and positioning shifting the focus to paper rather than the letters. Be aware of when students are ready to use the </a:t>
            </a:r>
            <a:r>
              <a:rPr lang="en-US" sz="1100" dirty="0" smtClean="0"/>
              <a:t>"cute" </a:t>
            </a:r>
            <a:r>
              <a:rPr lang="en-US" sz="1100" dirty="0"/>
              <a:t>paper without the guiding lines for proper formation and spacing. </a:t>
            </a:r>
            <a:endParaRPr sz="1100" dirty="0"/>
          </a:p>
          <a:p>
            <a:pPr marL="0" lvl="0" indent="0" algn="l" rtl="0">
              <a:spcBef>
                <a:spcPts val="0"/>
              </a:spcBef>
              <a:spcAft>
                <a:spcPts val="0"/>
              </a:spcAft>
              <a:buNone/>
            </a:pPr>
            <a:endParaRPr sz="1100" dirty="0"/>
          </a:p>
          <a:p>
            <a:pPr marL="0" lvl="0" indent="0" algn="l" rtl="0">
              <a:spcBef>
                <a:spcPts val="0"/>
              </a:spcBef>
              <a:spcAft>
                <a:spcPts val="0"/>
              </a:spcAft>
              <a:buNone/>
            </a:pPr>
            <a:r>
              <a:rPr lang="en-US" sz="1100" b="1" i="1" u="sng" dirty="0"/>
              <a:t>Practice </a:t>
            </a:r>
            <a:r>
              <a:rPr lang="en-US" sz="1100" b="1" i="1" u="sng" dirty="0" smtClean="0"/>
              <a:t>Fluency</a:t>
            </a:r>
            <a:r>
              <a:rPr lang="en-US" sz="1100" b="1" i="1" u="sng" baseline="0" dirty="0" smtClean="0"/>
              <a:t> </a:t>
            </a:r>
            <a:r>
              <a:rPr lang="en-US" sz="1100" b="1" i="1" u="none" baseline="0" dirty="0" smtClean="0"/>
              <a:t>- </a:t>
            </a:r>
            <a:r>
              <a:rPr lang="en-US" sz="1100" u="none" dirty="0" smtClean="0"/>
              <a:t>Fluency</a:t>
            </a:r>
            <a:r>
              <a:rPr lang="en-US" sz="1100" dirty="0" smtClean="0"/>
              <a:t> </a:t>
            </a:r>
            <a:r>
              <a:rPr lang="en-US" sz="1100" dirty="0"/>
              <a:t>is important so students can clear their cognitive desk space when </a:t>
            </a:r>
            <a:r>
              <a:rPr lang="en-US" sz="1100" dirty="0" smtClean="0"/>
              <a:t>it's </a:t>
            </a:r>
            <a:r>
              <a:rPr lang="en-US" sz="1100" dirty="0"/>
              <a:t>time to write and think about what they are going to be writing. To practice </a:t>
            </a:r>
            <a:r>
              <a:rPr lang="en-US" sz="1100" dirty="0" smtClean="0"/>
              <a:t>fluency, </a:t>
            </a:r>
            <a:r>
              <a:rPr lang="en-US" sz="1100" dirty="0"/>
              <a:t>give students a set amount of time to write the alphabet, and slowly decrease the amount of time students have to complete the task.</a:t>
            </a:r>
            <a:endParaRPr sz="1100" dirty="0"/>
          </a:p>
          <a:p>
            <a:pPr marL="0" lvl="0" indent="0" algn="l" rtl="0">
              <a:spcBef>
                <a:spcPts val="0"/>
              </a:spcBef>
              <a:spcAft>
                <a:spcPts val="0"/>
              </a:spcAft>
              <a:buNone/>
            </a:pPr>
            <a:r>
              <a:rPr lang="en-US" sz="1100" dirty="0"/>
              <a:t> </a:t>
            </a:r>
            <a:endParaRPr sz="1100" dirty="0"/>
          </a:p>
          <a:p>
            <a:pPr marL="0" lvl="0" indent="0" algn="l" rtl="0">
              <a:spcBef>
                <a:spcPts val="0"/>
              </a:spcBef>
              <a:spcAft>
                <a:spcPts val="0"/>
              </a:spcAft>
              <a:buNone/>
            </a:pPr>
            <a:r>
              <a:rPr lang="en-US" sz="1100" b="1" i="1" u="sng" dirty="0"/>
              <a:t>Reinforce your expectations all </a:t>
            </a:r>
            <a:r>
              <a:rPr lang="en-US" sz="1100" b="1" i="1" u="sng" dirty="0" smtClean="0"/>
              <a:t>day</a:t>
            </a:r>
            <a:r>
              <a:rPr lang="en-US" sz="1100" b="1" i="1" u="none" dirty="0" smtClean="0"/>
              <a:t> -</a:t>
            </a:r>
            <a:r>
              <a:rPr lang="en-US" sz="1100" dirty="0" smtClean="0"/>
              <a:t> </a:t>
            </a:r>
            <a:r>
              <a:rPr lang="en-US" sz="1100" dirty="0"/>
              <a:t>Student may write beautifully during the designated handwriting time and then their writing might be unreadable during math or when writing their name on a paper. </a:t>
            </a:r>
            <a:r>
              <a:rPr lang="en-US" sz="1100" dirty="0" smtClean="0"/>
              <a:t>Students </a:t>
            </a:r>
            <a:r>
              <a:rPr lang="en-US" sz="1100" dirty="0"/>
              <a:t>should be expected to perform quality handwriting throughout the day across all content areas. This must be reinforced from day one. Students must practice their very best handwriting and letter formation at all times. </a:t>
            </a:r>
            <a:endParaRPr sz="1100" dirty="0"/>
          </a:p>
          <a:p>
            <a:pPr marL="0" lvl="0" indent="0" algn="l" rtl="0">
              <a:spcBef>
                <a:spcPts val="0"/>
              </a:spcBef>
              <a:spcAft>
                <a:spcPts val="0"/>
              </a:spcAft>
              <a:buNone/>
            </a:pPr>
            <a:endParaRPr sz="1100" dirty="0"/>
          </a:p>
          <a:p>
            <a:pPr marL="0" lvl="0" indent="0" algn="l" rtl="0">
              <a:spcBef>
                <a:spcPts val="0"/>
              </a:spcBef>
              <a:spcAft>
                <a:spcPts val="0"/>
              </a:spcAft>
              <a:buNone/>
            </a:pPr>
            <a:r>
              <a:rPr lang="en-US" sz="1100" dirty="0"/>
              <a:t>If our goal is to help students become proficient writers, we cannot neglect handwriting instruction.</a:t>
            </a:r>
            <a:endParaRPr dirty="0"/>
          </a:p>
        </p:txBody>
      </p:sp>
      <p:sp>
        <p:nvSpPr>
          <p:cNvPr id="190" name="Google Shape;190;gde115ce0e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e079cd67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e079cd67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What you expect becomes the standard.</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 </a:t>
            </a:r>
            <a:r>
              <a:rPr lang="en-US" dirty="0"/>
              <a:t>What does this mean to you? </a:t>
            </a:r>
            <a:r>
              <a:rPr lang="en-US" i="1" dirty="0"/>
              <a:t>Pause for participants to respond to each other.</a:t>
            </a:r>
            <a:endParaRPr i="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00" name="Google Shape;200;g11e079cd67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d4e907f48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ed4e907f48_0_2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Phases of Reading and Writing Development published by Paulson and Moats 2018 linked </a:t>
            </a:r>
            <a:r>
              <a:rPr lang="en-US" dirty="0" smtClean="0"/>
              <a:t>Ehri's </a:t>
            </a:r>
            <a:r>
              <a:rPr lang="en-US" dirty="0"/>
              <a:t>Phases of Reading Development with writing.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 and To Say: </a:t>
            </a:r>
            <a:r>
              <a:rPr lang="en-US" dirty="0"/>
              <a:t>Linnea Ehri (1996 and 2014) conceptualized reading into four </a:t>
            </a:r>
            <a:r>
              <a:rPr lang="en-US" dirty="0" smtClean="0"/>
              <a:t>phases: </a:t>
            </a:r>
            <a:r>
              <a:rPr lang="en-US" b="1" dirty="0">
                <a:solidFill>
                  <a:srgbClr val="212121"/>
                </a:solidFill>
              </a:rPr>
              <a:t>pre-alphabetic</a:t>
            </a:r>
            <a:r>
              <a:rPr lang="en-US" dirty="0">
                <a:solidFill>
                  <a:srgbClr val="212121"/>
                </a:solidFill>
              </a:rPr>
              <a:t>, </a:t>
            </a:r>
            <a:r>
              <a:rPr lang="en-US" b="1" dirty="0">
                <a:solidFill>
                  <a:srgbClr val="212121"/>
                </a:solidFill>
              </a:rPr>
              <a:t>early alphabetic</a:t>
            </a:r>
            <a:r>
              <a:rPr lang="en-US" dirty="0">
                <a:solidFill>
                  <a:srgbClr val="212121"/>
                </a:solidFill>
              </a:rPr>
              <a:t>, </a:t>
            </a:r>
            <a:r>
              <a:rPr lang="en-US" b="1" dirty="0">
                <a:solidFill>
                  <a:srgbClr val="212121"/>
                </a:solidFill>
              </a:rPr>
              <a:t>later alphabetic</a:t>
            </a:r>
            <a:r>
              <a:rPr lang="en-US" dirty="0">
                <a:solidFill>
                  <a:srgbClr val="212121"/>
                </a:solidFill>
              </a:rPr>
              <a:t>, and </a:t>
            </a:r>
            <a:r>
              <a:rPr lang="en-US" b="1" dirty="0">
                <a:solidFill>
                  <a:srgbClr val="212121"/>
                </a:solidFill>
              </a:rPr>
              <a:t>consolidated alphabetic</a:t>
            </a:r>
            <a:r>
              <a:rPr lang="en-US" dirty="0" smtClean="0">
                <a:solidFill>
                  <a:srgbClr val="212121"/>
                </a:solidFill>
              </a:rPr>
              <a:t>. </a:t>
            </a:r>
            <a:r>
              <a:rPr lang="en-US" dirty="0">
                <a:solidFill>
                  <a:srgbClr val="212121"/>
                </a:solidFill>
              </a:rPr>
              <a:t>Each stage illustrates how word-reading develops for typical children between the ages of four and six</a:t>
            </a:r>
            <a:r>
              <a:rPr lang="en-US" dirty="0" smtClean="0">
                <a:solidFill>
                  <a:srgbClr val="212121"/>
                </a:solidFill>
              </a:rPr>
              <a:t>. </a:t>
            </a:r>
            <a:r>
              <a:rPr lang="en-US" dirty="0">
                <a:solidFill>
                  <a:srgbClr val="212121"/>
                </a:solidFill>
              </a:rPr>
              <a:t>In 2018, Paulson and Moats linked </a:t>
            </a:r>
            <a:r>
              <a:rPr lang="en-US" dirty="0" smtClean="0">
                <a:solidFill>
                  <a:srgbClr val="212121"/>
                </a:solidFill>
              </a:rPr>
              <a:t>Ehri's </a:t>
            </a:r>
            <a:r>
              <a:rPr lang="en-US" dirty="0">
                <a:solidFill>
                  <a:srgbClr val="212121"/>
                </a:solidFill>
              </a:rPr>
              <a:t>phases to the writing skill development (Sturm, Cali, Nelson, &amp; Staskowski, </a:t>
            </a:r>
            <a:r>
              <a:rPr lang="en-US" dirty="0" smtClean="0">
                <a:solidFill>
                  <a:srgbClr val="212121"/>
                </a:solidFill>
              </a:rPr>
              <a:t>2012) </a:t>
            </a:r>
            <a:r>
              <a:rPr lang="en-US" dirty="0">
                <a:solidFill>
                  <a:srgbClr val="212121"/>
                </a:solidFill>
              </a:rPr>
              <a:t>which allows us to consider what we need to address for instruction as we examine student writing.</a:t>
            </a:r>
            <a:endParaRPr dirty="0">
              <a:solidFill>
                <a:srgbClr val="212121"/>
              </a:solidFill>
            </a:endParaRPr>
          </a:p>
          <a:p>
            <a:pPr marL="0" lvl="0" indent="0" algn="l" rtl="0">
              <a:lnSpc>
                <a:spcPct val="100000"/>
              </a:lnSpc>
              <a:spcBef>
                <a:spcPts val="0"/>
              </a:spcBef>
              <a:spcAft>
                <a:spcPts val="0"/>
              </a:spcAft>
              <a:buSzPts val="1400"/>
              <a:buNone/>
            </a:pPr>
            <a:endParaRPr u="sng" dirty="0">
              <a:solidFill>
                <a:srgbClr val="212121"/>
              </a:solidFill>
            </a:endParaRPr>
          </a:p>
          <a:p>
            <a:pPr marL="0" lvl="0" indent="0" algn="l" rtl="0">
              <a:lnSpc>
                <a:spcPct val="100000"/>
              </a:lnSpc>
              <a:spcBef>
                <a:spcPts val="0"/>
              </a:spcBef>
              <a:spcAft>
                <a:spcPts val="0"/>
              </a:spcAft>
              <a:buSzPts val="1400"/>
              <a:buNone/>
            </a:pPr>
            <a:r>
              <a:rPr lang="en-US" u="sng" dirty="0">
                <a:solidFill>
                  <a:srgbClr val="212121"/>
                </a:solidFill>
              </a:rPr>
              <a:t> </a:t>
            </a:r>
            <a:r>
              <a:rPr lang="en-US" u="sng" dirty="0" smtClean="0">
                <a:solidFill>
                  <a:srgbClr val="212121"/>
                </a:solidFill>
              </a:rPr>
              <a:t>Let's </a:t>
            </a:r>
            <a:r>
              <a:rPr lang="en-US" u="sng" dirty="0">
                <a:solidFill>
                  <a:srgbClr val="212121"/>
                </a:solidFill>
              </a:rPr>
              <a:t>use Handout #</a:t>
            </a:r>
            <a:r>
              <a:rPr lang="en-US" u="sng" dirty="0" smtClean="0">
                <a:solidFill>
                  <a:srgbClr val="212121"/>
                </a:solidFill>
              </a:rPr>
              <a:t>2, </a:t>
            </a:r>
            <a:r>
              <a:rPr lang="en-US" u="sng" dirty="0">
                <a:solidFill>
                  <a:srgbClr val="212121"/>
                </a:solidFill>
              </a:rPr>
              <a:t>Application to </a:t>
            </a:r>
            <a:r>
              <a:rPr lang="en-US" u="sng" dirty="0" smtClean="0">
                <a:solidFill>
                  <a:srgbClr val="212121"/>
                </a:solidFill>
              </a:rPr>
              <a:t>Ehri's Phases, </a:t>
            </a:r>
            <a:r>
              <a:rPr lang="en-US" u="sng" dirty="0">
                <a:solidFill>
                  <a:srgbClr val="212121"/>
                </a:solidFill>
              </a:rPr>
              <a:t>as our </a:t>
            </a:r>
            <a:r>
              <a:rPr lang="en-US" u="sng" dirty="0" smtClean="0">
                <a:solidFill>
                  <a:srgbClr val="212121"/>
                </a:solidFill>
              </a:rPr>
              <a:t>Note</a:t>
            </a:r>
            <a:r>
              <a:rPr lang="en-US" u="sng" baseline="0" dirty="0" smtClean="0">
                <a:solidFill>
                  <a:srgbClr val="212121"/>
                </a:solidFill>
              </a:rPr>
              <a:t> </a:t>
            </a:r>
            <a:r>
              <a:rPr lang="en-US" u="sng" dirty="0" smtClean="0">
                <a:solidFill>
                  <a:srgbClr val="212121"/>
                </a:solidFill>
              </a:rPr>
              <a:t>Catcher </a:t>
            </a:r>
            <a:r>
              <a:rPr lang="en-US" u="sng" dirty="0">
                <a:solidFill>
                  <a:srgbClr val="212121"/>
                </a:solidFill>
              </a:rPr>
              <a:t>for Writing Development</a:t>
            </a:r>
            <a:r>
              <a:rPr lang="en-US" u="sng" dirty="0" smtClean="0">
                <a:solidFill>
                  <a:srgbClr val="212121"/>
                </a:solidFill>
              </a:rPr>
              <a:t>.</a:t>
            </a:r>
            <a:r>
              <a:rPr lang="en-US" dirty="0" smtClean="0">
                <a:solidFill>
                  <a:srgbClr val="212121"/>
                </a:solidFill>
              </a:rPr>
              <a:t> </a:t>
            </a:r>
            <a:r>
              <a:rPr lang="en-US" dirty="0">
                <a:solidFill>
                  <a:srgbClr val="212121"/>
                </a:solidFill>
              </a:rPr>
              <a:t>Jot notes regarding each phase below the title of that </a:t>
            </a:r>
            <a:r>
              <a:rPr lang="en-US" dirty="0" smtClean="0">
                <a:solidFill>
                  <a:srgbClr val="212121"/>
                </a:solidFill>
              </a:rPr>
              <a:t>phase. </a:t>
            </a:r>
            <a:endParaRPr dirty="0">
              <a:solidFill>
                <a:srgbClr val="212121"/>
              </a:solidFill>
              <a:latin typeface="Open Sans"/>
              <a:ea typeface="Open Sans"/>
              <a:cs typeface="Open Sans"/>
              <a:sym typeface="Open Sans"/>
            </a:endParaRPr>
          </a:p>
          <a:p>
            <a:pPr marL="0" lvl="0" indent="0" algn="l" rtl="0">
              <a:lnSpc>
                <a:spcPct val="100000"/>
              </a:lnSpc>
              <a:spcBef>
                <a:spcPts val="0"/>
              </a:spcBef>
              <a:spcAft>
                <a:spcPts val="0"/>
              </a:spcAft>
              <a:buSzPts val="1400"/>
              <a:buNone/>
            </a:pPr>
            <a:endParaRPr b="1" dirty="0">
              <a:solidFill>
                <a:srgbClr val="212121"/>
              </a:solidFill>
            </a:endParaRPr>
          </a:p>
          <a:p>
            <a:pPr marL="0" lvl="0" indent="0" algn="l" rtl="0">
              <a:lnSpc>
                <a:spcPct val="100000"/>
              </a:lnSpc>
              <a:spcBef>
                <a:spcPts val="0"/>
              </a:spcBef>
              <a:spcAft>
                <a:spcPts val="0"/>
              </a:spcAft>
              <a:buSzPts val="1400"/>
              <a:buNone/>
            </a:pPr>
            <a:r>
              <a:rPr lang="en-US" b="1" dirty="0">
                <a:solidFill>
                  <a:srgbClr val="212121"/>
                </a:solidFill>
              </a:rPr>
              <a:t>More to Know:</a:t>
            </a:r>
            <a:endParaRPr b="1" dirty="0">
              <a:solidFill>
                <a:srgbClr val="212121"/>
              </a:solidFill>
            </a:endParaRPr>
          </a:p>
          <a:p>
            <a:pPr marL="0" lvl="0" indent="0" algn="l" rtl="0">
              <a:lnSpc>
                <a:spcPct val="100000"/>
              </a:lnSpc>
              <a:spcBef>
                <a:spcPts val="0"/>
              </a:spcBef>
              <a:spcAft>
                <a:spcPts val="0"/>
              </a:spcAft>
              <a:buSzPts val="1400"/>
              <a:buNone/>
            </a:pPr>
            <a:r>
              <a:rPr lang="en-US" u="sng" dirty="0">
                <a:solidFill>
                  <a:schemeClr val="hlink"/>
                </a:solidFill>
                <a:hlinkClick r:id="rId3"/>
              </a:rPr>
              <a:t>https://www.voyagersopris.com/blog/edview360/2020/01/09/the-write-stuff-for-young-writers-the-picture-story-word-story-strategy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8" name="Google Shape;208;ged4e907f48_0_2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d53fa24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bd53fa245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000000"/>
                </a:solidFill>
              </a:rPr>
              <a:t>To Know: </a:t>
            </a:r>
            <a:r>
              <a:rPr lang="en-US" dirty="0"/>
              <a:t>This is the first phase of writing development.</a:t>
            </a:r>
            <a:endParaRPr dirty="0">
              <a:solidFill>
                <a:srgbClr val="000000"/>
              </a:solidFill>
            </a:endParaRPr>
          </a:p>
          <a:p>
            <a:pPr marL="0" lvl="0" indent="0" algn="l" rtl="0">
              <a:spcBef>
                <a:spcPts val="0"/>
              </a:spcBef>
              <a:spcAft>
                <a:spcPts val="0"/>
              </a:spcAft>
              <a:buClr>
                <a:srgbClr val="004B8D"/>
              </a:buClr>
              <a:buSzPts val="1100"/>
              <a:buFont typeface="Arial"/>
              <a:buNone/>
            </a:pPr>
            <a:endParaRPr b="1" dirty="0">
              <a:solidFill>
                <a:srgbClr val="000000"/>
              </a:solidFill>
            </a:endParaRPr>
          </a:p>
          <a:p>
            <a:pPr marL="0" lvl="0" indent="0" algn="l" rtl="0">
              <a:spcBef>
                <a:spcPts val="0"/>
              </a:spcBef>
              <a:spcAft>
                <a:spcPts val="0"/>
              </a:spcAft>
              <a:buClr>
                <a:srgbClr val="004B8D"/>
              </a:buClr>
              <a:buSzPts val="1100"/>
              <a:buFont typeface="Arial"/>
              <a:buNone/>
            </a:pPr>
            <a:r>
              <a:rPr lang="en-US" b="1" dirty="0">
                <a:solidFill>
                  <a:srgbClr val="000000"/>
                </a:solidFill>
              </a:rPr>
              <a:t>To Do: </a:t>
            </a:r>
            <a:r>
              <a:rPr lang="en-US" dirty="0">
                <a:solidFill>
                  <a:srgbClr val="000000"/>
                </a:solidFill>
              </a:rPr>
              <a:t>Ensure you provide time for participants to take notes on Handout #2 as you discuss. </a:t>
            </a:r>
            <a:endParaRPr dirty="0">
              <a:solidFill>
                <a:srgbClr val="000000"/>
              </a:solidFill>
            </a:endParaRPr>
          </a:p>
          <a:p>
            <a:pPr marL="0" lvl="0" indent="0" algn="l" rtl="0">
              <a:spcBef>
                <a:spcPts val="0"/>
              </a:spcBef>
              <a:spcAft>
                <a:spcPts val="0"/>
              </a:spcAft>
              <a:buClr>
                <a:srgbClr val="004B8D"/>
              </a:buClr>
              <a:buSzPts val="1100"/>
              <a:buFont typeface="Arial"/>
              <a:buNone/>
            </a:pPr>
            <a:endParaRPr b="1" dirty="0">
              <a:solidFill>
                <a:srgbClr val="000000"/>
              </a:solidFill>
            </a:endParaRPr>
          </a:p>
          <a:p>
            <a:pPr marL="0" lvl="0" indent="0" algn="l" rtl="0">
              <a:spcBef>
                <a:spcPts val="0"/>
              </a:spcBef>
              <a:spcAft>
                <a:spcPts val="0"/>
              </a:spcAft>
              <a:buClr>
                <a:srgbClr val="004B8D"/>
              </a:buClr>
              <a:buSzPts val="1100"/>
              <a:buFont typeface="Arial"/>
              <a:buNone/>
            </a:pPr>
            <a:r>
              <a:rPr lang="en-US" b="1" dirty="0">
                <a:solidFill>
                  <a:srgbClr val="000000"/>
                </a:solidFill>
              </a:rPr>
              <a:t>To Say:</a:t>
            </a:r>
            <a:r>
              <a:rPr lang="en-US" dirty="0">
                <a:solidFill>
                  <a:srgbClr val="000000"/>
                </a:solidFill>
              </a:rPr>
              <a:t> I</a:t>
            </a:r>
            <a:r>
              <a:rPr lang="en-US" dirty="0"/>
              <a:t>n the Pre-Alphabetic stage, the writer knows that print carries meaning and wants to communicate by putting thoughts and ideas on paper. Those thoughts might be represented by marks filling up space on a page, some shapes and </a:t>
            </a:r>
            <a:r>
              <a:rPr lang="en-US" dirty="0" smtClean="0"/>
              <a:t>drawings </a:t>
            </a:r>
            <a:r>
              <a:rPr lang="en-US" dirty="0"/>
              <a:t>represent letters they have seen frequently, or are part of their first name.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The alphabetic principle</a:t>
            </a:r>
            <a:r>
              <a:rPr lang="en-US" b="1" dirty="0"/>
              <a:t> </a:t>
            </a:r>
            <a:r>
              <a:rPr lang="en-US" dirty="0"/>
              <a:t>- predictable relationships between written letters and spoken </a:t>
            </a:r>
            <a:r>
              <a:rPr lang="en-US" dirty="0" smtClean="0"/>
              <a:t>sounds - </a:t>
            </a:r>
            <a:r>
              <a:rPr lang="en-US" dirty="0"/>
              <a:t>may not be </a:t>
            </a:r>
            <a:r>
              <a:rPr lang="en-US" dirty="0" smtClean="0"/>
              <a:t>understood, </a:t>
            </a:r>
            <a:r>
              <a:rPr lang="en-US" dirty="0"/>
              <a:t>but they</a:t>
            </a:r>
            <a:r>
              <a:rPr lang="en-US" dirty="0">
                <a:solidFill>
                  <a:srgbClr val="004B8D"/>
                </a:solidFill>
              </a:rPr>
              <a:t> </a:t>
            </a:r>
            <a:r>
              <a:rPr lang="en-US" dirty="0"/>
              <a:t>are trying to tell you something on paper. At this stage, letters are not clearly formed and it can be hard to see the difference between letters, shapes or scribbles. Children will tell you the </a:t>
            </a:r>
            <a:r>
              <a:rPr lang="en-US" dirty="0" smtClean="0"/>
              <a:t>message/idea </a:t>
            </a:r>
            <a:r>
              <a:rPr lang="en-US" dirty="0"/>
              <a:t>their scribbles represent; but that message/idea can sometimes change over a period of a few minutes or days.</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 Regardless of what the child “reads” from the page, it is clear that there is an idea on the page. Those ideas are formed from the </a:t>
            </a:r>
            <a:r>
              <a:rPr lang="en-US" dirty="0" smtClean="0"/>
              <a:t>read-alouds </a:t>
            </a:r>
            <a:r>
              <a:rPr lang="en-US" dirty="0"/>
              <a:t>and the</a:t>
            </a:r>
            <a:r>
              <a:rPr lang="en-US" dirty="0">
                <a:solidFill>
                  <a:srgbClr val="FF0000"/>
                </a:solidFill>
              </a:rPr>
              <a:t> </a:t>
            </a:r>
            <a:r>
              <a:rPr lang="en-US" dirty="0"/>
              <a:t>expressive language of the child. </a:t>
            </a:r>
            <a:r>
              <a:rPr lang="en-US" dirty="0" smtClean="0"/>
              <a:t>This </a:t>
            </a:r>
            <a:r>
              <a:rPr lang="en-US" dirty="0"/>
              <a:t>normally develops between the ages of </a:t>
            </a:r>
            <a:r>
              <a:rPr lang="en-US" dirty="0" smtClean="0"/>
              <a:t>two-and-five-years</a:t>
            </a:r>
            <a:r>
              <a:rPr lang="en-US" baseline="0" dirty="0" smtClean="0"/>
              <a:t>-old.</a:t>
            </a:r>
            <a:endParaRPr b="1" dirty="0"/>
          </a:p>
          <a:p>
            <a:pPr marL="0" lvl="0" indent="0" algn="l" rtl="0">
              <a:spcBef>
                <a:spcPts val="0"/>
              </a:spcBef>
              <a:spcAft>
                <a:spcPts val="0"/>
              </a:spcAft>
              <a:buClr>
                <a:srgbClr val="004B8D"/>
              </a:buClr>
              <a:buSzPts val="1100"/>
              <a:buFont typeface="Arial"/>
              <a:buNone/>
            </a:pPr>
            <a:endParaRPr dirty="0">
              <a:solidFill>
                <a:srgbClr val="000000"/>
              </a:solidFill>
            </a:endParaRPr>
          </a:p>
        </p:txBody>
      </p:sp>
      <p:sp>
        <p:nvSpPr>
          <p:cNvPr id="218" name="Google Shape;218;gbd53fa245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smtClean="0"/>
              <a:t>To </a:t>
            </a:r>
            <a:r>
              <a:rPr lang="en-US" b="1" dirty="0"/>
              <a:t>Know and To Say: </a:t>
            </a:r>
            <a:r>
              <a:rPr lang="en-US" dirty="0"/>
              <a:t>Welcome to the final module created for the Components of Effective </a:t>
            </a:r>
            <a:r>
              <a:rPr lang="en-US" dirty="0" smtClean="0"/>
              <a:t>Literacy (CEL). </a:t>
            </a:r>
            <a:r>
              <a:rPr lang="en-US" dirty="0"/>
              <a:t>This module is number </a:t>
            </a:r>
            <a:r>
              <a:rPr lang="en-US" dirty="0" smtClean="0"/>
              <a:t>seven </a:t>
            </a:r>
            <a:r>
              <a:rPr lang="en-US" dirty="0"/>
              <a:t>in the series. This series is not the most valuable contribution to instruction for </a:t>
            </a:r>
            <a:r>
              <a:rPr lang="en-US" dirty="0" smtClean="0"/>
              <a:t>literacy, </a:t>
            </a:r>
            <a:r>
              <a:rPr lang="en-US" dirty="0"/>
              <a:t>but rather the opening window for each of us to always seek to look at what works in teaching literacy for all students. There are many resources that have been shared and will be shared as we learn forward. Our hope is that we have helped you begin on the journey to equip your instruction aligned with </a:t>
            </a:r>
            <a:r>
              <a:rPr lang="en-US" dirty="0" smtClean="0"/>
              <a:t>"what works" </a:t>
            </a:r>
            <a:r>
              <a:rPr lang="en-US" dirty="0"/>
              <a:t>in the science of reading. </a:t>
            </a:r>
            <a:endParaRPr dirty="0"/>
          </a:p>
          <a:p>
            <a:pPr marL="0" lvl="0" indent="0" algn="l" rtl="0">
              <a:spcBef>
                <a:spcPts val="0"/>
              </a:spcBef>
              <a:spcAft>
                <a:spcPts val="0"/>
              </a:spcAft>
              <a:buNone/>
            </a:pPr>
            <a:endParaRPr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d53fa2457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d53fa2457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t>
            </a:r>
            <a:r>
              <a:rPr lang="en-US" dirty="0"/>
              <a:t>These are actual examples of the Pre-Alphabetic phase. </a:t>
            </a:r>
            <a:r>
              <a:rPr lang="en-US" dirty="0" smtClean="0"/>
              <a:t>The green </a:t>
            </a:r>
            <a:r>
              <a:rPr lang="en-US" dirty="0"/>
              <a:t>outlined box is an example found on the Reading Rockets website.</a:t>
            </a:r>
            <a:endParaRPr dirty="0"/>
          </a:p>
          <a:p>
            <a:pPr marL="0" lvl="0" indent="0" algn="l" rtl="0">
              <a:spcBef>
                <a:spcPts val="0"/>
              </a:spcBef>
              <a:spcAft>
                <a:spcPts val="0"/>
              </a:spcAft>
              <a:buClr>
                <a:srgbClr val="004B8D"/>
              </a:buClr>
              <a:buSzPts val="1100"/>
              <a:buFont typeface="Arial"/>
              <a:buNone/>
            </a:pPr>
            <a:endParaRPr b="1" dirty="0"/>
          </a:p>
          <a:p>
            <a:pPr marL="0" lvl="0" indent="0" algn="l" rtl="0">
              <a:spcBef>
                <a:spcPts val="0"/>
              </a:spcBef>
              <a:spcAft>
                <a:spcPts val="0"/>
              </a:spcAft>
              <a:buClr>
                <a:srgbClr val="004B8D"/>
              </a:buClr>
              <a:buSzPts val="1100"/>
              <a:buFont typeface="Arial"/>
              <a:buNone/>
            </a:pPr>
            <a:r>
              <a:rPr lang="en-US" b="1" dirty="0"/>
              <a:t>To Do: </a:t>
            </a:r>
            <a:r>
              <a:rPr lang="en-US" dirty="0"/>
              <a:t>Allow participants </a:t>
            </a:r>
            <a:r>
              <a:rPr lang="en-US" dirty="0" smtClean="0"/>
              <a:t>20-30 </a:t>
            </a:r>
            <a:r>
              <a:rPr lang="en-US" dirty="0"/>
              <a:t>seconds to make a few comments to the group or teams about what they notice.</a:t>
            </a:r>
            <a:endParaRPr dirty="0"/>
          </a:p>
          <a:p>
            <a:pPr marL="0" lvl="0" indent="0" algn="l" rtl="0">
              <a:spcBef>
                <a:spcPts val="0"/>
              </a:spcBef>
              <a:spcAft>
                <a:spcPts val="0"/>
              </a:spcAft>
              <a:buClr>
                <a:srgbClr val="004B8D"/>
              </a:buClr>
              <a:buSzPts val="1100"/>
              <a:buFont typeface="Arial"/>
              <a:buNone/>
            </a:pPr>
            <a:endParaRPr b="1" dirty="0"/>
          </a:p>
          <a:p>
            <a:pPr marL="0" lvl="0" indent="0" algn="l" rtl="0">
              <a:spcBef>
                <a:spcPts val="0"/>
              </a:spcBef>
              <a:spcAft>
                <a:spcPts val="0"/>
              </a:spcAft>
              <a:buClr>
                <a:srgbClr val="004B8D"/>
              </a:buClr>
              <a:buSzPts val="1100"/>
              <a:buFont typeface="Arial"/>
              <a:buNone/>
            </a:pPr>
            <a:r>
              <a:rPr lang="en-US" b="1" dirty="0"/>
              <a:t>To Say:</a:t>
            </a:r>
            <a:r>
              <a:rPr lang="en-US" dirty="0"/>
              <a:t> These are examples of what Pre-Alphabetic writing can look like.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 What are some features you notice? </a:t>
            </a:r>
            <a:r>
              <a:rPr lang="en-US" i="1" dirty="0"/>
              <a:t>Pause to </a:t>
            </a:r>
            <a:r>
              <a:rPr lang="en-US" dirty="0"/>
              <a:t>allow </a:t>
            </a:r>
            <a:r>
              <a:rPr lang="en-US" i="1" dirty="0"/>
              <a:t>time for participants to briefly comment</a:t>
            </a:r>
            <a:endParaRPr i="1" dirty="0"/>
          </a:p>
          <a:p>
            <a:pPr marL="0" lvl="0" indent="0" algn="l" rtl="0">
              <a:spcBef>
                <a:spcPts val="0"/>
              </a:spcBef>
              <a:spcAft>
                <a:spcPts val="0"/>
              </a:spcAft>
              <a:buClr>
                <a:srgbClr val="004B8D"/>
              </a:buClr>
              <a:buSzPts val="1100"/>
              <a:buFont typeface="Arial"/>
              <a:buNone/>
            </a:pPr>
            <a:endParaRPr i="1" dirty="0"/>
          </a:p>
          <a:p>
            <a:pPr marL="0" lvl="0" indent="0" algn="l" rtl="0">
              <a:spcBef>
                <a:spcPts val="0"/>
              </a:spcBef>
              <a:spcAft>
                <a:spcPts val="0"/>
              </a:spcAft>
              <a:buClr>
                <a:srgbClr val="004B8D"/>
              </a:buClr>
              <a:buSzPts val="1100"/>
              <a:buFont typeface="Arial"/>
              <a:buNone/>
            </a:pPr>
            <a:r>
              <a:rPr lang="en-US" dirty="0"/>
              <a:t>This is the stage where children continue to develop fine motor skills for strength and stamina. Children in this stage love to mark on paper trying to mimic adults. They like to show and tell others about their “writing</a:t>
            </a:r>
            <a:r>
              <a:rPr lang="en-US" dirty="0" smtClean="0"/>
              <a:t>”. </a:t>
            </a:r>
            <a:r>
              <a:rPr lang="en-US" dirty="0"/>
              <a:t>You will notice that writing is random. Some scribbles resemble shapes and some letters.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There will be some variance within the same phase with some </a:t>
            </a:r>
            <a:r>
              <a:rPr lang="en-US" dirty="0" smtClean="0"/>
              <a:t>left-to-right </a:t>
            </a:r>
            <a:r>
              <a:rPr lang="en-US" dirty="0"/>
              <a:t>features or just mixed random placement</a:t>
            </a:r>
            <a:r>
              <a:rPr lang="en-US" dirty="0">
                <a:solidFill>
                  <a:srgbClr val="FF0000"/>
                </a:solidFill>
              </a:rPr>
              <a:t>,</a:t>
            </a:r>
            <a:r>
              <a:rPr lang="en-US" dirty="0"/>
              <a:t> with the student even rotating the paper as they mark on it. Pictures and shapes are mixed together.</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During this stage, focus instruction on conversations with the child to develop vocabulary and language through stories. In these conversations </a:t>
            </a:r>
            <a:r>
              <a:rPr lang="en-US" dirty="0" smtClean="0"/>
              <a:t>children start to make </a:t>
            </a:r>
            <a:r>
              <a:rPr lang="en-US" dirty="0"/>
              <a:t>connections between letters and sounds. Children will  begin to identify the first letter of their names and match upper with lowercase letters for naming and ordering letters.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Many researchers felt it was important for children at this stage to use lowercase letters for writing. (Paulson, Moats and Tolman) </a:t>
            </a:r>
            <a:endParaRPr dirty="0"/>
          </a:p>
          <a:p>
            <a:pPr marL="0" lvl="0" indent="0" algn="l" rtl="0">
              <a:spcBef>
                <a:spcPts val="0"/>
              </a:spcBef>
              <a:spcAft>
                <a:spcPts val="0"/>
              </a:spcAft>
              <a:buClr>
                <a:srgbClr val="004B8D"/>
              </a:buClr>
              <a:buSzPts val="1100"/>
              <a:buFont typeface="Arial"/>
              <a:buNone/>
            </a:pPr>
            <a:endParaRPr dirty="0">
              <a:solidFill>
                <a:srgbClr val="000000"/>
              </a:solidFill>
            </a:endParaRPr>
          </a:p>
        </p:txBody>
      </p:sp>
      <p:sp>
        <p:nvSpPr>
          <p:cNvPr id="232" name="Google Shape;232;gbd53fa2457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d4e907f48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ed4e907f48_0_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 experience with writing at this level is to maintain the joy and fun of using symbols to represent our thoughts. There is a video inserted within the folder to learn the tune </a:t>
            </a:r>
            <a:r>
              <a:rPr lang="en-US" dirty="0" smtClean="0"/>
              <a:t>for, “Hang </a:t>
            </a:r>
            <a:r>
              <a:rPr lang="en-US" dirty="0"/>
              <a:t>Your Tails on </a:t>
            </a:r>
            <a:r>
              <a:rPr lang="en-US" dirty="0" smtClean="0"/>
              <a:t>Down”. </a:t>
            </a:r>
            <a:r>
              <a:rPr lang="en-US" u="sng" dirty="0"/>
              <a:t>Please </a:t>
            </a:r>
            <a:r>
              <a:rPr lang="en-US" u="sng" dirty="0" smtClean="0"/>
              <a:t>DO </a:t>
            </a:r>
            <a:r>
              <a:rPr lang="en-US" u="sng" dirty="0"/>
              <a:t>NOT show the video. Use the video to LEARN the tune.</a:t>
            </a:r>
            <a:endParaRPr u="sng" dirty="0"/>
          </a:p>
          <a:p>
            <a:pPr marL="0" lvl="0" indent="0" algn="l" rtl="0">
              <a:lnSpc>
                <a:spcPct val="100000"/>
              </a:lnSpc>
              <a:spcBef>
                <a:spcPts val="0"/>
              </a:spcBef>
              <a:spcAft>
                <a:spcPts val="0"/>
              </a:spcAft>
              <a:buSzPts val="1400"/>
              <a:buNone/>
            </a:pPr>
            <a:endParaRPr u="sng" dirty="0"/>
          </a:p>
          <a:p>
            <a:pPr marL="0" lvl="0" indent="0" algn="l" rtl="0">
              <a:lnSpc>
                <a:spcPct val="100000"/>
              </a:lnSpc>
              <a:spcBef>
                <a:spcPts val="0"/>
              </a:spcBef>
              <a:spcAft>
                <a:spcPts val="0"/>
              </a:spcAft>
              <a:buSzPts val="1400"/>
              <a:buNone/>
            </a:pPr>
            <a:r>
              <a:rPr lang="en-US" b="1" dirty="0"/>
              <a:t>To Do </a:t>
            </a:r>
            <a:r>
              <a:rPr lang="en-US" b="1" dirty="0" smtClean="0"/>
              <a:t>and </a:t>
            </a:r>
            <a:r>
              <a:rPr lang="en-US" b="1" dirty="0"/>
              <a:t>Say: </a:t>
            </a:r>
            <a:r>
              <a:rPr lang="en-US" dirty="0"/>
              <a:t>On the Steps of Handout #</a:t>
            </a:r>
            <a:r>
              <a:rPr lang="en-US" dirty="0" smtClean="0"/>
              <a:t>2, </a:t>
            </a:r>
            <a:r>
              <a:rPr lang="en-US" dirty="0"/>
              <a:t>list these three ideas.</a:t>
            </a:r>
            <a:r>
              <a:rPr lang="en-US" b="1" dirty="0"/>
              <a:t> </a:t>
            </a:r>
            <a:r>
              <a:rPr lang="en-US" dirty="0"/>
              <a:t>Some fun activities for this phase include: </a:t>
            </a:r>
            <a:endParaRPr dirty="0"/>
          </a:p>
          <a:p>
            <a:pPr marL="171450" lvl="0" indent="-171450" algn="l" rtl="0">
              <a:spcBef>
                <a:spcPts val="0"/>
              </a:spcBef>
              <a:spcAft>
                <a:spcPts val="0"/>
              </a:spcAft>
              <a:buSzPts val="1400"/>
              <a:buFont typeface="Arial" panose="020B0604020202020204" pitchFamily="34" charset="0"/>
              <a:buChar char="•"/>
            </a:pPr>
            <a:r>
              <a:rPr lang="en-US" u="sng" dirty="0"/>
              <a:t>Coloring </a:t>
            </a:r>
            <a:r>
              <a:rPr lang="en-US" dirty="0"/>
              <a:t>increases finger strength with guidance in using finger motion with the crayon instead of whole arm movement</a:t>
            </a:r>
            <a:r>
              <a:rPr lang="en-US" dirty="0" smtClean="0"/>
              <a:t>.</a:t>
            </a:r>
          </a:p>
          <a:p>
            <a:pPr marL="171450" lvl="0" indent="-171450" algn="l" rtl="0">
              <a:spcBef>
                <a:spcPts val="0"/>
              </a:spcBef>
              <a:spcAft>
                <a:spcPts val="0"/>
              </a:spcAft>
              <a:buSzPts val="1400"/>
              <a:buFont typeface="Arial" panose="020B0604020202020204" pitchFamily="34" charset="0"/>
              <a:buChar char="•"/>
            </a:pPr>
            <a:r>
              <a:rPr lang="en-US" dirty="0" smtClean="0"/>
              <a:t>Notice </a:t>
            </a:r>
            <a:r>
              <a:rPr lang="en-US" dirty="0"/>
              <a:t>the difference in the finger strength needed for finger motion instead of arm motion.</a:t>
            </a:r>
            <a:endParaRPr dirty="0"/>
          </a:p>
          <a:p>
            <a:pPr marL="0" lvl="0" indent="0" algn="l" rtl="0">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u="sng" dirty="0"/>
              <a:t>Trace Race:</a:t>
            </a:r>
            <a:r>
              <a:rPr lang="en-US" dirty="0"/>
              <a:t> Students </a:t>
            </a:r>
            <a:r>
              <a:rPr lang="en-US" dirty="0" smtClean="0"/>
              <a:t>"drive" </a:t>
            </a:r>
            <a:r>
              <a:rPr lang="en-US" dirty="0"/>
              <a:t>their crayon or colored pencils to trace along lines to practice writing letters and numbers. By following the arrows to help them form letters or numbers, students are trying to drive on a race track without going off.</a:t>
            </a:r>
            <a:endParaRPr dirty="0"/>
          </a:p>
          <a:p>
            <a:pPr marL="0" lvl="0" indent="0" algn="l" rtl="0">
              <a:lnSpc>
                <a:spcPct val="100000"/>
              </a:lnSpc>
              <a:spcBef>
                <a:spcPts val="0"/>
              </a:spcBef>
              <a:spcAft>
                <a:spcPts val="0"/>
              </a:spcAft>
              <a:buSzPts val="1400"/>
              <a:buNone/>
            </a:pPr>
            <a:endParaRPr dirty="0">
              <a:highlight>
                <a:srgbClr val="F1C232"/>
              </a:highlight>
            </a:endParaRPr>
          </a:p>
          <a:p>
            <a:pPr marL="0" lvl="0" indent="0" algn="l" rtl="0">
              <a:spcBef>
                <a:spcPts val="0"/>
              </a:spcBef>
              <a:spcAft>
                <a:spcPts val="0"/>
              </a:spcAft>
              <a:buClr>
                <a:schemeClr val="dk1"/>
              </a:buClr>
              <a:buSzPts val="1400"/>
              <a:buFont typeface="Arial"/>
              <a:buNone/>
            </a:pPr>
            <a:r>
              <a:rPr lang="en-US" u="sng" dirty="0"/>
              <a:t>Rainbow Letters:</a:t>
            </a:r>
            <a:r>
              <a:rPr lang="en-US" dirty="0"/>
              <a:t> Students need five different crayons or colored pencils. With teacher support, students write a letter then use the other four colors, one at a time, tracing over the top of the previous color on the letter they made.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u="sng" dirty="0"/>
              <a:t>ABC: Hang Your Tails:</a:t>
            </a:r>
            <a:r>
              <a:rPr lang="en-US" dirty="0"/>
              <a:t> As you point to each letter of the </a:t>
            </a:r>
            <a:r>
              <a:rPr lang="en-US" dirty="0" smtClean="0"/>
              <a:t>alphabet, </a:t>
            </a:r>
            <a:r>
              <a:rPr lang="en-US" dirty="0"/>
              <a:t>say the letter names. Use your body and hand position to represent the letter placement within the writing lines.</a:t>
            </a:r>
            <a:endParaRPr dirty="0"/>
          </a:p>
          <a:p>
            <a:pPr marL="457200" lvl="0" indent="-304800" algn="l" rtl="0">
              <a:lnSpc>
                <a:spcPct val="115000"/>
              </a:lnSpc>
              <a:spcBef>
                <a:spcPts val="0"/>
              </a:spcBef>
              <a:spcAft>
                <a:spcPts val="0"/>
              </a:spcAft>
              <a:buSzPts val="1200"/>
              <a:buFont typeface="Calibri"/>
              <a:buChar char="●"/>
            </a:pPr>
            <a:r>
              <a:rPr lang="en-US" dirty="0"/>
              <a:t>Stand up. Place both hands in front of you with your palms facing away from you. Hold the hands straight in front of you to represent letters that fall between the baseline and midline.</a:t>
            </a:r>
            <a:endParaRPr dirty="0"/>
          </a:p>
          <a:p>
            <a:pPr marL="457200" lvl="0" indent="-304800" algn="l" rtl="0">
              <a:lnSpc>
                <a:spcPct val="115000"/>
              </a:lnSpc>
              <a:spcBef>
                <a:spcPts val="0"/>
              </a:spcBef>
              <a:spcAft>
                <a:spcPts val="0"/>
              </a:spcAft>
              <a:buSzPts val="1200"/>
              <a:buFont typeface="Calibri"/>
              <a:buChar char="●"/>
            </a:pPr>
            <a:r>
              <a:rPr lang="en-US" dirty="0"/>
              <a:t>Hold above head for tall letters.</a:t>
            </a:r>
            <a:endParaRPr dirty="0"/>
          </a:p>
          <a:p>
            <a:pPr marL="457200" lvl="0" indent="-304800" algn="l" rtl="0">
              <a:lnSpc>
                <a:spcPct val="115000"/>
              </a:lnSpc>
              <a:spcBef>
                <a:spcPts val="0"/>
              </a:spcBef>
              <a:spcAft>
                <a:spcPts val="0"/>
              </a:spcAft>
              <a:buSzPts val="1200"/>
              <a:buFont typeface="Calibri"/>
              <a:buChar char="●"/>
            </a:pPr>
            <a:r>
              <a:rPr lang="en-US" dirty="0"/>
              <a:t>Place your hands on your knees and squat down for letters that have tails that hang DOWN below the baseline,</a:t>
            </a:r>
            <a:endParaRPr dirty="0"/>
          </a:p>
          <a:p>
            <a:pPr marL="0" lvl="0" indent="0" algn="l" rtl="0">
              <a:lnSpc>
                <a:spcPct val="115000"/>
              </a:lnSpc>
              <a:spcBef>
                <a:spcPts val="0"/>
              </a:spcBef>
              <a:spcAft>
                <a:spcPts val="0"/>
              </a:spcAft>
              <a:buClr>
                <a:schemeClr val="dk1"/>
              </a:buClr>
              <a:buSzPts val="1100"/>
              <a:buFont typeface="Arial"/>
              <a:buNone/>
            </a:pPr>
            <a:endParaRPr dirty="0">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US" dirty="0">
                <a:highlight>
                  <a:srgbClr val="FFFF00"/>
                </a:highlight>
              </a:rPr>
              <a:t>Singing </a:t>
            </a:r>
            <a:r>
              <a:rPr lang="en-US" b="1" u="sng" dirty="0">
                <a:highlight>
                  <a:srgbClr val="FFFF00"/>
                </a:highlight>
              </a:rPr>
              <a:t>Hang Your Tails on Down.</a:t>
            </a:r>
            <a:r>
              <a:rPr lang="en-US" dirty="0">
                <a:highlight>
                  <a:srgbClr val="FFFF00"/>
                </a:highlight>
              </a:rPr>
              <a:t>  </a:t>
            </a:r>
            <a:r>
              <a:rPr lang="en-US" dirty="0">
                <a:solidFill>
                  <a:srgbClr val="FF0000"/>
                </a:solidFill>
                <a:highlight>
                  <a:srgbClr val="FFFF00"/>
                </a:highlight>
              </a:rPr>
              <a:t>(Watch the video to get the tune) </a:t>
            </a:r>
            <a:endParaRPr dirty="0">
              <a:solidFill>
                <a:srgbClr val="FF0000"/>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US" i="1" dirty="0"/>
              <a:t>Hang your tails on down, down.</a:t>
            </a:r>
            <a:endParaRPr i="1" dirty="0"/>
          </a:p>
          <a:p>
            <a:pPr marL="0" lvl="0" indent="0" algn="l" rtl="0">
              <a:lnSpc>
                <a:spcPct val="115000"/>
              </a:lnSpc>
              <a:spcBef>
                <a:spcPts val="0"/>
              </a:spcBef>
              <a:spcAft>
                <a:spcPts val="0"/>
              </a:spcAft>
              <a:buClr>
                <a:schemeClr val="dk1"/>
              </a:buClr>
              <a:buSzPts val="1100"/>
              <a:buFont typeface="Arial"/>
              <a:buNone/>
            </a:pPr>
            <a:r>
              <a:rPr lang="en-US" i="1" dirty="0"/>
              <a:t>Hang your tails on down.</a:t>
            </a:r>
            <a:endParaRPr i="1" dirty="0"/>
          </a:p>
          <a:p>
            <a:pPr marL="0" lvl="0" indent="0" algn="l" rtl="0">
              <a:lnSpc>
                <a:spcPct val="115000"/>
              </a:lnSpc>
              <a:spcBef>
                <a:spcPts val="0"/>
              </a:spcBef>
              <a:spcAft>
                <a:spcPts val="0"/>
              </a:spcAft>
              <a:buClr>
                <a:schemeClr val="dk1"/>
              </a:buClr>
              <a:buSzPts val="1100"/>
              <a:buFont typeface="Arial"/>
              <a:buNone/>
            </a:pPr>
            <a:r>
              <a:rPr lang="en-US" i="1" dirty="0"/>
              <a:t>Some letters are short,</a:t>
            </a:r>
            <a:endParaRPr i="1" dirty="0"/>
          </a:p>
          <a:p>
            <a:pPr marL="0" lvl="0" indent="0" algn="l" rtl="0">
              <a:lnSpc>
                <a:spcPct val="115000"/>
              </a:lnSpc>
              <a:spcBef>
                <a:spcPts val="0"/>
              </a:spcBef>
              <a:spcAft>
                <a:spcPts val="0"/>
              </a:spcAft>
              <a:buClr>
                <a:schemeClr val="dk1"/>
              </a:buClr>
              <a:buSzPts val="1100"/>
              <a:buFont typeface="Arial"/>
              <a:buNone/>
            </a:pPr>
            <a:r>
              <a:rPr lang="en-US" i="1" dirty="0"/>
              <a:t>Some letters are tall,</a:t>
            </a:r>
            <a:endParaRPr i="1" dirty="0"/>
          </a:p>
          <a:p>
            <a:pPr marL="0" lvl="0" indent="0" algn="l" rtl="0">
              <a:lnSpc>
                <a:spcPct val="115000"/>
              </a:lnSpc>
              <a:spcBef>
                <a:spcPts val="0"/>
              </a:spcBef>
              <a:spcAft>
                <a:spcPts val="0"/>
              </a:spcAft>
              <a:buSzPts val="1400"/>
              <a:buNone/>
            </a:pPr>
            <a:r>
              <a:rPr lang="en-US" i="1" dirty="0"/>
              <a:t>And some hang their tails on down, down.</a:t>
            </a:r>
            <a:endParaRPr i="1" dirty="0"/>
          </a:p>
          <a:p>
            <a:pPr marL="0" lvl="0" indent="0" algn="l" rtl="0">
              <a:lnSpc>
                <a:spcPct val="115000"/>
              </a:lnSpc>
              <a:spcBef>
                <a:spcPts val="0"/>
              </a:spcBef>
              <a:spcAft>
                <a:spcPts val="0"/>
              </a:spcAft>
              <a:buSzPts val="1400"/>
              <a:buNone/>
            </a:pPr>
            <a:r>
              <a:rPr lang="en-US" dirty="0"/>
              <a:t>______________________________________________________</a:t>
            </a:r>
            <a:endParaRPr dirty="0"/>
          </a:p>
          <a:p>
            <a:pPr marL="0" lvl="0" indent="0" algn="l" rtl="0">
              <a:lnSpc>
                <a:spcPct val="115000"/>
              </a:lnSpc>
              <a:spcBef>
                <a:spcPts val="0"/>
              </a:spcBef>
              <a:spcAft>
                <a:spcPts val="0"/>
              </a:spcAft>
              <a:buSzPts val="1400"/>
              <a:buNone/>
            </a:pPr>
            <a:r>
              <a:rPr lang="en-US" dirty="0"/>
              <a:t>Background: Lined paper for handwriting has three lines. For our purposes today: the bottom line is called the baseline. The midline is the dotted line of the three lines and the upper line is called the topline.</a:t>
            </a:r>
            <a:endParaRPr dirty="0"/>
          </a:p>
          <a:p>
            <a:pPr marL="0" lvl="0" indent="0" algn="l" rtl="0">
              <a:lnSpc>
                <a:spcPct val="115000"/>
              </a:lnSpc>
              <a:spcBef>
                <a:spcPts val="0"/>
              </a:spcBef>
              <a:spcAft>
                <a:spcPts val="0"/>
              </a:spcAft>
              <a:buSzPts val="1400"/>
              <a:buNone/>
            </a:pPr>
            <a:r>
              <a:rPr lang="en-US" dirty="0"/>
              <a:t>___________________________________</a:t>
            </a:r>
            <a:endParaRPr dirty="0"/>
          </a:p>
          <a:p>
            <a:pPr marL="0" lvl="0" indent="0" algn="l" rtl="0">
              <a:lnSpc>
                <a:spcPct val="115000"/>
              </a:lnSpc>
              <a:spcBef>
                <a:spcPts val="0"/>
              </a:spcBef>
              <a:spcAft>
                <a:spcPts val="0"/>
              </a:spcAft>
              <a:buSzPts val="1400"/>
              <a:buNone/>
            </a:pPr>
            <a:r>
              <a:rPr lang="en-US" dirty="0"/>
              <a:t>__	__	__	</a:t>
            </a:r>
            <a:endParaRPr dirty="0"/>
          </a:p>
          <a:p>
            <a:pPr marL="0" lvl="0" indent="0" algn="l" rtl="0">
              <a:lnSpc>
                <a:spcPct val="100000"/>
              </a:lnSpc>
              <a:spcBef>
                <a:spcPts val="0"/>
              </a:spcBef>
              <a:spcAft>
                <a:spcPts val="0"/>
              </a:spcAft>
              <a:buNone/>
            </a:pPr>
            <a:r>
              <a:rPr lang="en-US" dirty="0"/>
              <a:t>___________________________________</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SzPts val="1400"/>
              <a:buNone/>
            </a:pPr>
            <a:r>
              <a:rPr lang="en-US" dirty="0"/>
              <a:t>To begin</a:t>
            </a:r>
            <a:r>
              <a:rPr lang="en-US" dirty="0" smtClean="0"/>
              <a:t>, </a:t>
            </a:r>
            <a:r>
              <a:rPr lang="en-US" dirty="0"/>
              <a:t>place your hands in front of you facing outward to represent where the letters are located in relation to the baseline. Letters that fall between the baseline and midline are shown by holding hands in front of you at hip level. Tall letters are represented by your hands reaching above your head. You will place your hands on your knees and squat a little to hang your </a:t>
            </a:r>
            <a:r>
              <a:rPr lang="en-US" dirty="0" smtClean="0"/>
              <a:t>"tail" </a:t>
            </a:r>
            <a:r>
              <a:rPr lang="en-US" dirty="0"/>
              <a:t>below the line for letters that fall below the </a:t>
            </a:r>
            <a:r>
              <a:rPr lang="en-US" dirty="0" smtClean="0"/>
              <a:t>baseline.</a:t>
            </a:r>
          </a:p>
          <a:p>
            <a:pPr marL="0" lvl="0" indent="0" algn="l" rtl="0">
              <a:lnSpc>
                <a:spcPct val="115000"/>
              </a:lnSpc>
              <a:spcBef>
                <a:spcPts val="0"/>
              </a:spcBef>
              <a:spcAft>
                <a:spcPts val="0"/>
              </a:spcAft>
              <a:buSzPts val="1400"/>
              <a:buNone/>
            </a:pPr>
            <a:r>
              <a:rPr lang="en-US" dirty="0" smtClean="0"/>
              <a:t> </a:t>
            </a:r>
            <a:endParaRPr dirty="0"/>
          </a:p>
          <a:p>
            <a:pPr marL="0" lvl="0" indent="0" algn="l" rtl="0">
              <a:lnSpc>
                <a:spcPct val="115000"/>
              </a:lnSpc>
              <a:spcBef>
                <a:spcPts val="0"/>
              </a:spcBef>
              <a:spcAft>
                <a:spcPts val="0"/>
              </a:spcAft>
              <a:buSzPts val="1400"/>
              <a:buNone/>
            </a:pPr>
            <a:r>
              <a:rPr lang="en-US" dirty="0"/>
              <a:t>a</a:t>
            </a:r>
            <a:r>
              <a:rPr lang="en-US" dirty="0" smtClean="0"/>
              <a:t>, b, c, d, e, f, g? </a:t>
            </a:r>
            <a:r>
              <a:rPr lang="en-US" dirty="0"/>
              <a:t>(Sing the song) then continue </a:t>
            </a:r>
            <a:r>
              <a:rPr lang="en-US" dirty="0" smtClean="0"/>
              <a:t>letters and </a:t>
            </a:r>
            <a:r>
              <a:rPr lang="en-US" dirty="0"/>
              <a:t>hold hands to represent the space in which the letters are made, such as baseline to midline or baseline to topline.</a:t>
            </a:r>
            <a:endParaRPr dirty="0"/>
          </a:p>
          <a:p>
            <a:pPr marL="0" lvl="0" indent="0" algn="l" rtl="0">
              <a:lnSpc>
                <a:spcPct val="115000"/>
              </a:lnSpc>
              <a:spcBef>
                <a:spcPts val="0"/>
              </a:spcBef>
              <a:spcAft>
                <a:spcPts val="0"/>
              </a:spcAft>
              <a:buSzPts val="1400"/>
              <a:buNone/>
            </a:pPr>
            <a:r>
              <a:rPr lang="en-US" dirty="0"/>
              <a:t>h</a:t>
            </a:r>
            <a:r>
              <a:rPr lang="en-US" dirty="0" smtClean="0"/>
              <a:t>, i, j? </a:t>
            </a:r>
            <a:r>
              <a:rPr lang="en-US" dirty="0"/>
              <a:t>(Sing: </a:t>
            </a:r>
            <a:r>
              <a:rPr lang="en-US" dirty="0" smtClean="0"/>
              <a:t>Hang </a:t>
            </a:r>
            <a:r>
              <a:rPr lang="en-US" dirty="0"/>
              <a:t>your tails on down, </a:t>
            </a:r>
            <a:r>
              <a:rPr lang="en-US" dirty="0" smtClean="0"/>
              <a:t>down, etc.)</a:t>
            </a:r>
            <a:endParaRPr dirty="0"/>
          </a:p>
          <a:p>
            <a:pPr marL="0" lvl="0" indent="0" algn="l" rtl="0">
              <a:lnSpc>
                <a:spcPct val="115000"/>
              </a:lnSpc>
              <a:spcBef>
                <a:spcPts val="0"/>
              </a:spcBef>
              <a:spcAft>
                <a:spcPts val="0"/>
              </a:spcAft>
              <a:buSzPts val="1400"/>
              <a:buNone/>
            </a:pPr>
            <a:r>
              <a:rPr lang="en-US" dirty="0"/>
              <a:t>k</a:t>
            </a:r>
            <a:r>
              <a:rPr lang="en-US" dirty="0" smtClean="0"/>
              <a:t>, l, m, n, o, p? </a:t>
            </a:r>
            <a:r>
              <a:rPr lang="en-US" dirty="0"/>
              <a:t>(Hang your tails on down, </a:t>
            </a:r>
            <a:r>
              <a:rPr lang="en-US" dirty="0" smtClean="0"/>
              <a:t>down, etc.)</a:t>
            </a:r>
            <a:endParaRPr dirty="0"/>
          </a:p>
          <a:p>
            <a:pPr marL="0" lvl="0" indent="0" algn="l" rtl="0">
              <a:lnSpc>
                <a:spcPct val="115000"/>
              </a:lnSpc>
              <a:spcBef>
                <a:spcPts val="0"/>
              </a:spcBef>
              <a:spcAft>
                <a:spcPts val="0"/>
              </a:spcAft>
              <a:buSzPts val="1400"/>
              <a:buNone/>
            </a:pPr>
            <a:r>
              <a:rPr lang="en-US" dirty="0" smtClean="0"/>
              <a:t>q? </a:t>
            </a:r>
            <a:r>
              <a:rPr lang="en-US" dirty="0"/>
              <a:t>(sing again)</a:t>
            </a:r>
            <a:endParaRPr dirty="0"/>
          </a:p>
          <a:p>
            <a:pPr marL="0" lvl="0" indent="0" algn="l" rtl="0">
              <a:lnSpc>
                <a:spcPct val="115000"/>
              </a:lnSpc>
              <a:spcBef>
                <a:spcPts val="0"/>
              </a:spcBef>
              <a:spcAft>
                <a:spcPts val="0"/>
              </a:spcAft>
              <a:buSzPts val="1400"/>
              <a:buNone/>
            </a:pPr>
            <a:r>
              <a:rPr lang="en-US" dirty="0"/>
              <a:t>r</a:t>
            </a:r>
            <a:r>
              <a:rPr lang="en-US" dirty="0" smtClean="0"/>
              <a:t>, s, t, u, v, w, x, y? </a:t>
            </a:r>
            <a:r>
              <a:rPr lang="en-US" dirty="0"/>
              <a:t>(sing again)</a:t>
            </a:r>
            <a:endParaRPr dirty="0"/>
          </a:p>
          <a:p>
            <a:pPr marL="0" lvl="0" indent="0" algn="l" rtl="0">
              <a:lnSpc>
                <a:spcPct val="115000"/>
              </a:lnSpc>
              <a:spcBef>
                <a:spcPts val="0"/>
              </a:spcBef>
              <a:spcAft>
                <a:spcPts val="0"/>
              </a:spcAft>
              <a:buClr>
                <a:schemeClr val="dk1"/>
              </a:buClr>
              <a:buSzPts val="1100"/>
              <a:buFont typeface="Arial"/>
              <a:buNone/>
            </a:pPr>
            <a:r>
              <a:rPr lang="en-US" dirty="0"/>
              <a:t>z</a:t>
            </a:r>
            <a:endParaRPr dirty="0"/>
          </a:p>
          <a:p>
            <a:pPr marL="0" lvl="0" indent="0" algn="l" rtl="0">
              <a:lnSpc>
                <a:spcPct val="100000"/>
              </a:lnSpc>
              <a:spcBef>
                <a:spcPts val="0"/>
              </a:spcBef>
              <a:spcAft>
                <a:spcPts val="0"/>
              </a:spcAft>
              <a:buSzPts val="1400"/>
              <a:buNone/>
            </a:pPr>
            <a:endParaRPr dirty="0"/>
          </a:p>
        </p:txBody>
      </p:sp>
      <p:sp>
        <p:nvSpPr>
          <p:cNvPr id="241" name="Google Shape;241;ged4e907f48_0_3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bd53fa245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bd53fa2457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t>
            </a:r>
            <a:r>
              <a:rPr lang="en-US" dirty="0"/>
              <a:t>Early Alphabetic characteristics also link reading and writing.</a:t>
            </a:r>
            <a:endParaRPr dirty="0"/>
          </a:p>
          <a:p>
            <a:pPr marL="0" lvl="0" indent="0" algn="l" rtl="0">
              <a:spcBef>
                <a:spcPts val="0"/>
              </a:spcBef>
              <a:spcAft>
                <a:spcPts val="0"/>
              </a:spcAft>
              <a:buClr>
                <a:srgbClr val="004B8D"/>
              </a:buClr>
              <a:buSzPts val="1100"/>
              <a:buFont typeface="Arial"/>
              <a:buNone/>
            </a:pPr>
            <a:endParaRPr b="1" dirty="0"/>
          </a:p>
          <a:p>
            <a:pPr marL="0" lvl="0" indent="0" algn="l" rtl="0">
              <a:spcBef>
                <a:spcPts val="0"/>
              </a:spcBef>
              <a:spcAft>
                <a:spcPts val="0"/>
              </a:spcAft>
              <a:buClr>
                <a:srgbClr val="004B8D"/>
              </a:buClr>
              <a:buSzPts val="1100"/>
              <a:buFont typeface="Arial"/>
              <a:buNone/>
            </a:pPr>
            <a:r>
              <a:rPr lang="en-US" b="1" dirty="0"/>
              <a:t>To Do and To Say:</a:t>
            </a:r>
            <a:r>
              <a:rPr lang="en-US" dirty="0"/>
              <a:t> (Pause for participants to make notes about this phase)</a:t>
            </a:r>
            <a:endParaRPr dirty="0"/>
          </a:p>
          <a:p>
            <a:pPr marL="0" lvl="0" indent="0" algn="l" rtl="0">
              <a:spcBef>
                <a:spcPts val="0"/>
              </a:spcBef>
              <a:spcAft>
                <a:spcPts val="0"/>
              </a:spcAft>
              <a:buClr>
                <a:srgbClr val="004B8D"/>
              </a:buClr>
              <a:buSzPts val="1100"/>
              <a:buFont typeface="Arial"/>
              <a:buNone/>
            </a:pPr>
            <a:r>
              <a:rPr lang="en-US" dirty="0"/>
              <a:t> In Early Alphabetic phase the writers</a:t>
            </a:r>
            <a:endParaRPr dirty="0"/>
          </a:p>
          <a:p>
            <a:pPr marL="457200" lvl="0" indent="-292100" algn="l" rtl="0">
              <a:spcBef>
                <a:spcPts val="0"/>
              </a:spcBef>
              <a:spcAft>
                <a:spcPts val="0"/>
              </a:spcAft>
              <a:buSzPts val="1000"/>
              <a:buFont typeface="Arial" panose="020B0604020202020204" pitchFamily="34" charset="0"/>
              <a:buChar char="•"/>
            </a:pPr>
            <a:r>
              <a:rPr lang="en-US" b="1" dirty="0" smtClean="0"/>
              <a:t>Show </a:t>
            </a:r>
            <a:r>
              <a:rPr lang="en-US" b="1" dirty="0"/>
              <a:t>partial connections</a:t>
            </a:r>
            <a:r>
              <a:rPr lang="en-US" dirty="0"/>
              <a:t> between some letters and sounds particularly initial and final sounds in words.</a:t>
            </a:r>
            <a:endParaRPr dirty="0"/>
          </a:p>
          <a:p>
            <a:pPr marL="457200" lvl="0" indent="-292100" algn="l" rtl="0">
              <a:spcBef>
                <a:spcPts val="0"/>
              </a:spcBef>
              <a:spcAft>
                <a:spcPts val="0"/>
              </a:spcAft>
              <a:buSzPts val="1000"/>
              <a:buFont typeface="Arial" panose="020B0604020202020204" pitchFamily="34" charset="0"/>
              <a:buChar char="•"/>
            </a:pPr>
            <a:r>
              <a:rPr lang="en-US" dirty="0" smtClean="0"/>
              <a:t>Uses</a:t>
            </a:r>
            <a:r>
              <a:rPr lang="en-US" b="1" dirty="0" smtClean="0"/>
              <a:t> </a:t>
            </a:r>
            <a:r>
              <a:rPr lang="en-US" b="1" dirty="0"/>
              <a:t>first and sometimes last sounds</a:t>
            </a:r>
            <a:r>
              <a:rPr lang="en-US" dirty="0"/>
              <a:t> to represent the whole word: such as deleting or omitting vowels when writing a word.</a:t>
            </a:r>
            <a:endParaRPr dirty="0"/>
          </a:p>
          <a:p>
            <a:pPr marL="457200" lvl="0" indent="-292100" algn="l" rtl="0">
              <a:spcBef>
                <a:spcPts val="0"/>
              </a:spcBef>
              <a:spcAft>
                <a:spcPts val="0"/>
              </a:spcAft>
              <a:buSzPts val="1000"/>
              <a:buFont typeface="Arial" panose="020B0604020202020204" pitchFamily="34" charset="0"/>
              <a:buChar char="•"/>
            </a:pPr>
            <a:r>
              <a:rPr lang="en-US" dirty="0" smtClean="0"/>
              <a:t>They </a:t>
            </a:r>
            <a:r>
              <a:rPr lang="en-US" dirty="0"/>
              <a:t>may just use </a:t>
            </a:r>
            <a:r>
              <a:rPr lang="en-US" b="1" dirty="0"/>
              <a:t>one letter to represent a word</a:t>
            </a:r>
            <a:r>
              <a:rPr lang="en-US" dirty="0"/>
              <a:t>:</a:t>
            </a:r>
            <a:r>
              <a:rPr lang="en-US" i="1" dirty="0"/>
              <a:t> C = see or Y</a:t>
            </a:r>
            <a:r>
              <a:rPr lang="en-US" b="1" dirty="0"/>
              <a:t> </a:t>
            </a:r>
            <a:r>
              <a:rPr lang="en-US" dirty="0"/>
              <a:t>for </a:t>
            </a:r>
            <a:r>
              <a:rPr lang="en-US" i="1" dirty="0"/>
              <a:t>why</a:t>
            </a:r>
            <a:r>
              <a:rPr lang="en-US" b="1" dirty="0"/>
              <a:t>.</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As these writers develop more fully in this phase, you will see them begin to distinguish the difference between drawing and writing. They also begin to write from </a:t>
            </a:r>
            <a:r>
              <a:rPr lang="en-US" dirty="0" smtClean="0"/>
              <a:t>left-to- </a:t>
            </a:r>
            <a:r>
              <a:rPr lang="en-US" dirty="0"/>
              <a:t>right and </a:t>
            </a:r>
            <a:r>
              <a:rPr lang="en-US" dirty="0" smtClean="0"/>
              <a:t>top-to-bottom</a:t>
            </a:r>
            <a:r>
              <a:rPr lang="en-US" dirty="0"/>
              <a:t>.</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Our instructional time is still devoted to developing the language of these writers with modeling retells and summarizing read-alouds. </a:t>
            </a:r>
            <a:endParaRPr dirty="0"/>
          </a:p>
          <a:p>
            <a:pPr marL="0" lvl="0" indent="0" algn="l" rtl="0">
              <a:spcBef>
                <a:spcPts val="0"/>
              </a:spcBef>
              <a:spcAft>
                <a:spcPts val="0"/>
              </a:spcAft>
              <a:buClr>
                <a:srgbClr val="004B8D"/>
              </a:buClr>
              <a:buSzPts val="1100"/>
              <a:buFont typeface="Arial"/>
              <a:buNone/>
            </a:pPr>
            <a:r>
              <a:rPr lang="en-US" dirty="0"/>
              <a:t>Student practice during this time is also spent on strengthening the muscles for control in printing quality letter formation, as well as, blending phoneme-grapheme correspondence for spelling words.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This phase is normally developed in children ages </a:t>
            </a:r>
            <a:r>
              <a:rPr lang="en-US" dirty="0" smtClean="0"/>
              <a:t>four-to-six-years-old. Students </a:t>
            </a:r>
            <a:r>
              <a:rPr lang="en-US" dirty="0"/>
              <a:t>may still be in this phase in first grade or later for any student who has a delayed or lower cognitive ability.</a:t>
            </a:r>
            <a:endParaRPr dirty="0"/>
          </a:p>
          <a:p>
            <a:pPr marL="0" lvl="0" indent="0" algn="l" rtl="0">
              <a:spcBef>
                <a:spcPts val="0"/>
              </a:spcBef>
              <a:spcAft>
                <a:spcPts val="0"/>
              </a:spcAft>
              <a:buClr>
                <a:srgbClr val="004B8D"/>
              </a:buClr>
              <a:buSzPts val="1100"/>
              <a:buFont typeface="Arial"/>
              <a:buNone/>
            </a:pPr>
            <a:endParaRPr dirty="0"/>
          </a:p>
        </p:txBody>
      </p:sp>
      <p:sp>
        <p:nvSpPr>
          <p:cNvPr id="251" name="Google Shape;251;gbd53fa2457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bd53fa2457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bd53fa2457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These are actual examples of the Early Alphabetic phase. Green outlined box is an example found on the Reading Rockets website. (Kindergarten: Sample 2 on Reading Rockets site)</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Picture on the second sample was removed so that the print could be seen well.</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Do and To Say: </a:t>
            </a:r>
            <a:r>
              <a:rPr lang="en-US" sz="1200" b="0" i="0" u="none" strike="noStrike" cap="none" dirty="0" smtClean="0">
                <a:solidFill>
                  <a:schemeClr val="dk1"/>
                </a:solidFill>
                <a:effectLst/>
                <a:latin typeface="Calibri"/>
                <a:ea typeface="Calibri"/>
                <a:cs typeface="Calibri"/>
                <a:sym typeface="Calibri"/>
              </a:rPr>
              <a:t>The</a:t>
            </a:r>
            <a:r>
              <a:rPr lang="en-US" sz="1200" b="1" i="0" u="none" strike="noStrike" cap="none"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writing on the left says:</a:t>
            </a:r>
            <a:r>
              <a:rPr lang="en-US" sz="1200" b="0" i="1" u="none" strike="noStrike" cap="none"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“Me and my friends are playing.” </a:t>
            </a:r>
          </a:p>
          <a:p>
            <a:pPr marL="0" indent="0"/>
            <a:r>
              <a:rPr lang="en-US" sz="1200" b="0" i="0" u="none" strike="noStrike" cap="none" dirty="0" smtClean="0">
                <a:solidFill>
                  <a:schemeClr val="dk1"/>
                </a:solidFill>
                <a:effectLst/>
                <a:latin typeface="Calibri"/>
                <a:ea typeface="Calibri"/>
                <a:cs typeface="Calibri"/>
                <a:sym typeface="Calibri"/>
              </a:rPr>
              <a:t> What do you notice here? What do you see as characteristics of the Early Alphabetic Phase?</a:t>
            </a:r>
          </a:p>
          <a:p>
            <a:pPr marL="0" indent="0"/>
            <a:r>
              <a:rPr lang="en-US" sz="1200" b="0" i="0" u="none" strike="noStrike" cap="none" dirty="0" smtClean="0">
                <a:solidFill>
                  <a:schemeClr val="dk1"/>
                </a:solidFill>
                <a:effectLst/>
                <a:latin typeface="Calibri"/>
                <a:ea typeface="Calibri"/>
                <a:cs typeface="Calibri"/>
                <a:sym typeface="Calibri"/>
              </a:rPr>
              <a:t>Answers may include</a:t>
            </a: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Some letters are just random, but you do see a difference in whether the student was drawing a picture or writing.</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Letters are below or above the picture so the writer knows the difference between writing and drawing for communication.</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Some letters are just copied showing the student can make them.</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The writing on the right says</a:t>
            </a:r>
            <a:r>
              <a:rPr lang="en-US" sz="1200" b="0" i="1" u="none" strike="noStrike" cap="none" dirty="0" smtClean="0">
                <a:solidFill>
                  <a:schemeClr val="dk1"/>
                </a:solidFill>
                <a:effectLst/>
                <a:latin typeface="Calibri"/>
                <a:ea typeface="Calibri"/>
                <a:cs typeface="Calibri"/>
                <a:sym typeface="Calibri"/>
              </a:rPr>
              <a:t>:</a:t>
            </a:r>
            <a:r>
              <a:rPr lang="en-US" sz="1200" b="0" i="0" u="none" strike="noStrike" cap="none" dirty="0" smtClean="0">
                <a:solidFill>
                  <a:schemeClr val="dk1"/>
                </a:solidFill>
                <a:effectLst/>
                <a:latin typeface="Calibri"/>
                <a:ea typeface="Calibri"/>
                <a:cs typeface="Calibri"/>
                <a:sym typeface="Calibri"/>
              </a:rPr>
              <a:t> “I like to write because you can make words. Also, you can be done.”</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What do you notice about this writing in relationship to Early Alphabetic?</a:t>
            </a:r>
          </a:p>
          <a:p>
            <a:pPr marL="0" indent="0"/>
            <a:r>
              <a:rPr lang="en-US" sz="1200" b="0" i="0" u="none" strike="noStrike" cap="none" dirty="0" smtClean="0">
                <a:solidFill>
                  <a:schemeClr val="dk1"/>
                </a:solidFill>
                <a:effectLst/>
                <a:latin typeface="Calibri"/>
                <a:ea typeface="Calibri"/>
                <a:cs typeface="Calibri"/>
                <a:sym typeface="Calibri"/>
              </a:rPr>
              <a:t>Answers might include</a:t>
            </a: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Student writes more consistently from left to right.</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Showing connections between letters and sounds.</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The words have first and last sounds represented in several words.</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The letter "b" represents the word "be".</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Words" does not have a vowel.</a:t>
            </a: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262" name="Google Shape;262;gbd53fa2457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a46c0daa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ea46c0daa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a:t>
            </a:r>
            <a:r>
              <a:rPr lang="en-US" dirty="0"/>
              <a:t> These are ways to increase skill development to move students out of the Early Alphabetic Phase. </a:t>
            </a:r>
            <a:endParaRPr dirty="0"/>
          </a:p>
          <a:p>
            <a:pPr marL="0" lvl="0" indent="0" algn="l" rtl="0">
              <a:spcBef>
                <a:spcPts val="0"/>
              </a:spcBef>
              <a:spcAft>
                <a:spcPts val="0"/>
              </a:spcAft>
              <a:buClr>
                <a:srgbClr val="004B8D"/>
              </a:buClr>
              <a:buSzPts val="1100"/>
              <a:buFont typeface="Arial"/>
              <a:buNone/>
            </a:pPr>
            <a:endParaRPr b="1" dirty="0"/>
          </a:p>
          <a:p>
            <a:pPr marL="0" lvl="0" indent="0" algn="l" rtl="0">
              <a:spcBef>
                <a:spcPts val="0"/>
              </a:spcBef>
              <a:spcAft>
                <a:spcPts val="0"/>
              </a:spcAft>
              <a:buClr>
                <a:srgbClr val="004B8D"/>
              </a:buClr>
              <a:buSzPts val="1100"/>
              <a:buFont typeface="Arial"/>
              <a:buNone/>
            </a:pPr>
            <a:r>
              <a:rPr lang="en-US" b="1" dirty="0"/>
              <a:t>To Do and To Say: </a:t>
            </a:r>
            <a:r>
              <a:rPr lang="en-US" dirty="0"/>
              <a:t>Here are a few ideas to list on the stair steps of our Handout #2 which can help move a </a:t>
            </a:r>
            <a:r>
              <a:rPr lang="en-US" dirty="0" smtClean="0"/>
              <a:t>student's </a:t>
            </a:r>
            <a:r>
              <a:rPr lang="en-US" dirty="0"/>
              <a:t>skill development out of Early Alphabetic Phase.</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SzPts val="1100"/>
              <a:buNone/>
            </a:pPr>
            <a:r>
              <a:rPr lang="en-US" u="sng" dirty="0"/>
              <a:t>Back Art or Back Writing:</a:t>
            </a:r>
            <a:r>
              <a:rPr lang="en-US" dirty="0"/>
              <a:t> This is much like the icebreaker you did this morning. Have partners practice writing a vocabulary word on each others back. </a:t>
            </a:r>
            <a:endParaRPr dirty="0"/>
          </a:p>
          <a:p>
            <a:pPr marL="457200" lvl="0" indent="-304800" algn="l" rtl="0">
              <a:spcBef>
                <a:spcPts val="0"/>
              </a:spcBef>
              <a:spcAft>
                <a:spcPts val="0"/>
              </a:spcAft>
              <a:buSzPts val="1200"/>
              <a:buAutoNum type="arabicParenR"/>
            </a:pPr>
            <a:r>
              <a:rPr lang="en-US" dirty="0"/>
              <a:t>Students are in pairs writing one letter at a time on a partners back. </a:t>
            </a:r>
            <a:endParaRPr dirty="0"/>
          </a:p>
          <a:p>
            <a:pPr marL="457200" lvl="0" indent="-304800" algn="l" rtl="0">
              <a:spcBef>
                <a:spcPts val="0"/>
              </a:spcBef>
              <a:spcAft>
                <a:spcPts val="0"/>
              </a:spcAft>
              <a:buSzPts val="1200"/>
              <a:buAutoNum type="arabicParenR"/>
            </a:pPr>
            <a:r>
              <a:rPr lang="en-US" dirty="0"/>
              <a:t>Partner can state or write on paper what they think was “written on their back”. </a:t>
            </a:r>
            <a:endParaRPr dirty="0"/>
          </a:p>
          <a:p>
            <a:pPr marL="0" lvl="0" indent="0" algn="l" rtl="0">
              <a:spcBef>
                <a:spcPts val="0"/>
              </a:spcBef>
              <a:spcAft>
                <a:spcPts val="0"/>
              </a:spcAft>
              <a:buSzPts val="1100"/>
              <a:buNone/>
            </a:pPr>
            <a:endParaRPr u="sng" dirty="0"/>
          </a:p>
          <a:p>
            <a:pPr marL="0" lvl="0" indent="0" algn="l" rtl="0">
              <a:spcBef>
                <a:spcPts val="0"/>
              </a:spcBef>
              <a:spcAft>
                <a:spcPts val="0"/>
              </a:spcAft>
              <a:buSzPts val="1100"/>
              <a:buNone/>
            </a:pPr>
            <a:r>
              <a:rPr lang="en-US" u="sng" dirty="0"/>
              <a:t>Picture-N-Story:</a:t>
            </a:r>
            <a:endParaRPr u="sng" dirty="0"/>
          </a:p>
          <a:p>
            <a:pPr marL="0" lvl="0" indent="0" algn="l" rtl="0">
              <a:spcBef>
                <a:spcPts val="0"/>
              </a:spcBef>
              <a:spcAft>
                <a:spcPts val="0"/>
              </a:spcAft>
              <a:buSzPts val="1100"/>
              <a:buNone/>
            </a:pPr>
            <a:r>
              <a:rPr lang="en-US" dirty="0"/>
              <a:t>This is a powerful way to develop writers as they begin to tell their stories of life yet have limited ability to </a:t>
            </a:r>
            <a:r>
              <a:rPr lang="en-US" dirty="0" smtClean="0"/>
              <a:t>“write </a:t>
            </a:r>
            <a:r>
              <a:rPr lang="en-US" dirty="0"/>
              <a:t>or </a:t>
            </a:r>
            <a:r>
              <a:rPr lang="en-US" dirty="0" smtClean="0"/>
              <a:t>spell” </a:t>
            </a:r>
            <a:r>
              <a:rPr lang="en-US" dirty="0"/>
              <a:t>what they have or want to say. Students are given paper which allows for a picture in the top and lines below for students to write their thoughts and ideas. </a:t>
            </a:r>
            <a:endParaRPr dirty="0"/>
          </a:p>
          <a:p>
            <a:pPr marL="0" lvl="0" indent="0" algn="l" rtl="0">
              <a:spcBef>
                <a:spcPts val="0"/>
              </a:spcBef>
              <a:spcAft>
                <a:spcPts val="0"/>
              </a:spcAft>
              <a:buSzPts val="1100"/>
              <a:buNone/>
            </a:pPr>
            <a:endParaRPr u="sng" dirty="0">
              <a:highlight>
                <a:srgbClr val="FFF2CC"/>
              </a:highlight>
            </a:endParaRPr>
          </a:p>
        </p:txBody>
      </p:sp>
      <p:sp>
        <p:nvSpPr>
          <p:cNvPr id="271" name="Google Shape;271;gea46c0daa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d53fa245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bd53fa2457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0000"/>
                </a:solidFill>
              </a:rPr>
              <a:t>To Know: </a:t>
            </a:r>
            <a:r>
              <a:rPr lang="en-US" dirty="0">
                <a:solidFill>
                  <a:srgbClr val="000000"/>
                </a:solidFill>
              </a:rPr>
              <a:t> This is the next to the last phase.</a:t>
            </a:r>
            <a:endParaRPr dirty="0">
              <a:solidFill>
                <a:srgbClr val="000000"/>
              </a:solidFill>
            </a:endParaRPr>
          </a:p>
          <a:p>
            <a:pPr marL="0" lvl="0" indent="0" algn="l" rtl="0">
              <a:spcBef>
                <a:spcPts val="0"/>
              </a:spcBef>
              <a:spcAft>
                <a:spcPts val="0"/>
              </a:spcAft>
              <a:buClr>
                <a:schemeClr val="dk1"/>
              </a:buClr>
              <a:buSzPts val="1100"/>
              <a:buFont typeface="Arial"/>
              <a:buNone/>
            </a:pPr>
            <a:endParaRPr b="1"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Do:</a:t>
            </a:r>
            <a:r>
              <a:rPr lang="en-US" dirty="0">
                <a:solidFill>
                  <a:srgbClr val="000000"/>
                </a:solidFill>
              </a:rPr>
              <a:t> Direct attention to their Handout #2 for the next phase. </a:t>
            </a:r>
            <a:endParaRPr dirty="0">
              <a:solidFill>
                <a:srgbClr val="000000"/>
              </a:solidFill>
            </a:endParaRPr>
          </a:p>
          <a:p>
            <a:pPr marL="0" lvl="0" indent="0" algn="l" rtl="0">
              <a:spcBef>
                <a:spcPts val="0"/>
              </a:spcBef>
              <a:spcAft>
                <a:spcPts val="0"/>
              </a:spcAft>
              <a:buClr>
                <a:schemeClr val="dk1"/>
              </a:buClr>
              <a:buSzPts val="1100"/>
              <a:buFont typeface="Arial"/>
              <a:buNone/>
            </a:pPr>
            <a:endParaRPr b="1"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Say:</a:t>
            </a:r>
            <a:r>
              <a:rPr lang="en-US" dirty="0">
                <a:solidFill>
                  <a:srgbClr val="000000"/>
                </a:solidFill>
              </a:rPr>
              <a:t> Students in Later Alphabetic Phase apply what they have learned about phonic and letter sequences in common words therefore </a:t>
            </a:r>
            <a:r>
              <a:rPr lang="en-US" b="1" dirty="0">
                <a:solidFill>
                  <a:srgbClr val="000000"/>
                </a:solidFill>
              </a:rPr>
              <a:t>phonetic spelling is evident in everything they write. </a:t>
            </a:r>
            <a:r>
              <a:rPr lang="en-US" dirty="0">
                <a:solidFill>
                  <a:srgbClr val="000000"/>
                </a:solidFill>
              </a:rPr>
              <a:t>Sentences they write will sound just like their speech. </a:t>
            </a:r>
            <a:endParaRPr dirty="0">
              <a:solidFill>
                <a:srgbClr val="000000"/>
              </a:solidFill>
            </a:endParaRPr>
          </a:p>
          <a:p>
            <a:pPr marL="0" lvl="0" indent="0" algn="l" rtl="0">
              <a:spcBef>
                <a:spcPts val="0"/>
              </a:spcBef>
              <a:spcAft>
                <a:spcPts val="0"/>
              </a:spcAft>
              <a:buClr>
                <a:schemeClr val="dk1"/>
              </a:buClr>
              <a:buSzPts val="1100"/>
              <a:buFont typeface="Arial"/>
              <a:buNone/>
            </a:pPr>
            <a:endParaRPr b="1" dirty="0">
              <a:solidFill>
                <a:srgbClr val="000000"/>
              </a:solidFill>
            </a:endParaRPr>
          </a:p>
          <a:p>
            <a:pPr marL="0" lvl="0" indent="0" algn="l" rtl="0">
              <a:spcBef>
                <a:spcPts val="0"/>
              </a:spcBef>
              <a:spcAft>
                <a:spcPts val="0"/>
              </a:spcAft>
              <a:buClr>
                <a:schemeClr val="dk1"/>
              </a:buClr>
              <a:buSzPts val="1100"/>
              <a:buFont typeface="Arial"/>
              <a:buNone/>
            </a:pPr>
            <a:r>
              <a:rPr lang="en-US" dirty="0"/>
              <a:t>This is the phase where a </a:t>
            </a:r>
            <a:r>
              <a:rPr lang="en-US" dirty="0" smtClean="0"/>
              <a:t>student's </a:t>
            </a:r>
            <a:r>
              <a:rPr lang="en-US" dirty="0"/>
              <a:t>reading level and writing or spelling ability begin to differ. When reading a word, </a:t>
            </a:r>
            <a:r>
              <a:rPr lang="en-US" dirty="0" smtClean="0"/>
              <a:t>ability </a:t>
            </a:r>
            <a:r>
              <a:rPr lang="en-US" dirty="0"/>
              <a:t>progresses from grapheme to phoneme to morpheme. In other </a:t>
            </a:r>
            <a:r>
              <a:rPr lang="en-US" dirty="0" smtClean="0"/>
              <a:t>words, </a:t>
            </a:r>
            <a:r>
              <a:rPr lang="en-US" dirty="0"/>
              <a:t>students look at a letter, or letter patterns, blending those sounds to form a morpheme.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However, when we spell a </a:t>
            </a:r>
            <a:r>
              <a:rPr lang="en-US" dirty="0" smtClean="0"/>
              <a:t>word, </a:t>
            </a:r>
            <a:r>
              <a:rPr lang="en-US" dirty="0"/>
              <a:t>we progress from phoneme- morpheme- grapheme; making writing more complex than reading.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C</a:t>
            </a:r>
            <a:r>
              <a:rPr lang="en-US" dirty="0">
                <a:solidFill>
                  <a:srgbClr val="000000"/>
                </a:solidFill>
              </a:rPr>
              <a:t>onsider a beginning first-grader whose writing is very difficult to understand because </a:t>
            </a:r>
            <a:r>
              <a:rPr lang="en-US" dirty="0"/>
              <a:t>the words they print</a:t>
            </a:r>
            <a:r>
              <a:rPr lang="en-US" dirty="0">
                <a:solidFill>
                  <a:srgbClr val="000000"/>
                </a:solidFill>
              </a:rPr>
              <a:t> are run together and are incorrectly spelled. This student might benefit from an initial focus on putting spaces between words, learning to spell a small set of common irregular words, and improving phonetic spelling. </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When those skills have been learned, instruction would move on to the next set of skills that would benefit the </a:t>
            </a:r>
            <a:r>
              <a:rPr lang="en-US" dirty="0" smtClean="0">
                <a:solidFill>
                  <a:srgbClr val="000000"/>
                </a:solidFill>
              </a:rPr>
              <a:t>student's </a:t>
            </a:r>
            <a:r>
              <a:rPr lang="en-US" dirty="0">
                <a:solidFill>
                  <a:srgbClr val="000000"/>
                </a:solidFill>
              </a:rPr>
              <a:t>writing the most</a:t>
            </a:r>
            <a:r>
              <a:rPr lang="en-US" dirty="0">
                <a:solidFill>
                  <a:srgbClr val="FF0000"/>
                </a:solidFill>
              </a:rPr>
              <a:t>. </a:t>
            </a:r>
            <a:r>
              <a:rPr lang="en-US" dirty="0"/>
              <a:t>Those would include skills </a:t>
            </a:r>
            <a:r>
              <a:rPr lang="en-US" dirty="0">
                <a:solidFill>
                  <a:srgbClr val="000000"/>
                </a:solidFill>
              </a:rPr>
              <a:t>such </a:t>
            </a:r>
            <a:r>
              <a:rPr lang="en-US" dirty="0" smtClean="0">
                <a:solidFill>
                  <a:srgbClr val="000000"/>
                </a:solidFill>
              </a:rPr>
              <a:t>as </a:t>
            </a:r>
            <a:r>
              <a:rPr lang="en-US" dirty="0">
                <a:solidFill>
                  <a:srgbClr val="000000"/>
                </a:solidFill>
              </a:rPr>
              <a:t>more descriptive words, ending punctuation and increasing writing fluency in number of words easily written by a student.</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Later Alphabetic Phase normally develops in grades K-1. But for some </a:t>
            </a:r>
            <a:r>
              <a:rPr lang="en-US" dirty="0" smtClean="0"/>
              <a:t>students, </a:t>
            </a:r>
            <a:r>
              <a:rPr lang="en-US" dirty="0"/>
              <a:t>this is the phase they are still functioning in later grades due to the need for more explicit instruction in phonics patterns and/or morphological instruction. </a:t>
            </a:r>
            <a:endParaRPr dirty="0">
              <a:solidFill>
                <a:srgbClr val="000000"/>
              </a:solidFill>
            </a:endParaRPr>
          </a:p>
        </p:txBody>
      </p:sp>
      <p:sp>
        <p:nvSpPr>
          <p:cNvPr id="282" name="Google Shape;282;gbd53fa2457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bd53fa2457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bd53fa2457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These are actual examples of the Later Alphabetic Phase. Green outlined box is an example found on the Reading Rockets website, “Kindergarten, Sample 4”, on Reading Rockets site.</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Do and To Say:</a:t>
            </a:r>
            <a:r>
              <a:rPr lang="en-US" sz="1200" b="0" i="0" u="none" strike="noStrike" cap="none" dirty="0" smtClean="0">
                <a:solidFill>
                  <a:schemeClr val="dk1"/>
                </a:solidFill>
                <a:effectLst/>
                <a:latin typeface="Calibri"/>
                <a:ea typeface="Calibri"/>
                <a:cs typeface="Calibri"/>
                <a:sym typeface="Calibri"/>
              </a:rPr>
              <a:t> Writing on the left says:</a:t>
            </a:r>
            <a:r>
              <a:rPr lang="en-US" sz="1200" b="0" i="1" u="none" strike="noStrike" cap="none"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“Hermit crabs live in shells. Sometimes they live on the beach.”</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Writing #2 on the right says: ”I like to bait my hook with a worm and with a minnow and that is not all you can bait a lure!”</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What do you notice here? </a:t>
            </a:r>
            <a:r>
              <a:rPr lang="en-US" sz="1200" b="0" i="1" u="none" strike="noStrike" cap="none" dirty="0" smtClean="0">
                <a:solidFill>
                  <a:schemeClr val="dk1"/>
                </a:solidFill>
                <a:effectLst/>
                <a:latin typeface="Calibri"/>
                <a:ea typeface="Calibri"/>
                <a:cs typeface="Calibri"/>
                <a:sym typeface="Calibri"/>
              </a:rPr>
              <a:t>Pause for participants to respond.</a:t>
            </a:r>
            <a:br>
              <a:rPr lang="en-US" sz="1200" b="0" i="1"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What do you see as characteristics of the Later Alphabetic Phase? </a:t>
            </a:r>
            <a:r>
              <a:rPr lang="en-US" sz="1200" b="0" i="1" u="none" strike="noStrike" cap="none" dirty="0" smtClean="0">
                <a:solidFill>
                  <a:schemeClr val="dk1"/>
                </a:solidFill>
                <a:effectLst/>
                <a:latin typeface="Calibri"/>
                <a:ea typeface="Calibri"/>
                <a:cs typeface="Calibri"/>
                <a:sym typeface="Calibri"/>
              </a:rPr>
              <a:t>Pause for participants to respond. Example answers include </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Reasonable, fairly complete phonetic spelling/writing</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Spacing between words</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They have not mastered all long vowel patterns or all irregular patterns</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There are more expanded thoughts</a:t>
            </a:r>
            <a:endParaRPr lang="en-US" sz="1200" b="0"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1" u="none" strike="noStrike" cap="none" dirty="0" smtClean="0">
                <a:solidFill>
                  <a:schemeClr val="dk1"/>
                </a:solidFill>
                <a:effectLst/>
                <a:latin typeface="Calibri"/>
                <a:ea typeface="Calibri"/>
                <a:cs typeface="Calibri"/>
                <a:sym typeface="Calibri"/>
              </a:rPr>
              <a:t>Left to right directionality, top to bottom</a:t>
            </a: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i="1" dirty="0"/>
          </a:p>
        </p:txBody>
      </p:sp>
      <p:sp>
        <p:nvSpPr>
          <p:cNvPr id="293" name="Google Shape;293;gbd53fa2457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a46c0daa9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ea46c0daa9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t>
            </a:r>
            <a:r>
              <a:rPr lang="en-US" dirty="0"/>
              <a:t>This activity will take about </a:t>
            </a:r>
            <a:r>
              <a:rPr lang="en-US" dirty="0" smtClean="0"/>
              <a:t>four minutes</a:t>
            </a:r>
            <a:r>
              <a:rPr lang="en-US" dirty="0"/>
              <a:t>; including the next slide.</a:t>
            </a:r>
            <a:endParaRPr dirty="0"/>
          </a:p>
          <a:p>
            <a:pPr marL="0" lvl="0" indent="0" algn="l" rtl="0">
              <a:spcBef>
                <a:spcPts val="0"/>
              </a:spcBef>
              <a:spcAft>
                <a:spcPts val="0"/>
              </a:spcAft>
              <a:buClr>
                <a:srgbClr val="004B8D"/>
              </a:buClr>
              <a:buSzPts val="1100"/>
              <a:buFont typeface="Arial"/>
              <a:buNone/>
            </a:pPr>
            <a:endParaRPr b="1" dirty="0"/>
          </a:p>
          <a:p>
            <a:pPr marL="0" lvl="0" indent="0" algn="l" rtl="0">
              <a:spcBef>
                <a:spcPts val="0"/>
              </a:spcBef>
              <a:spcAft>
                <a:spcPts val="0"/>
              </a:spcAft>
              <a:buClr>
                <a:srgbClr val="004B8D"/>
              </a:buClr>
              <a:buSzPts val="1100"/>
              <a:buFont typeface="Arial"/>
              <a:buNone/>
            </a:pPr>
            <a:r>
              <a:rPr lang="en-US" b="1" dirty="0"/>
              <a:t>To Say: </a:t>
            </a:r>
            <a:r>
              <a:rPr lang="en-US" u="sng" dirty="0"/>
              <a:t>On the </a:t>
            </a:r>
            <a:r>
              <a:rPr lang="en-US" u="sng" dirty="0" smtClean="0"/>
              <a:t>"steps" </a:t>
            </a:r>
            <a:r>
              <a:rPr lang="en-US" u="sng" dirty="0"/>
              <a:t>of Handout #</a:t>
            </a:r>
            <a:r>
              <a:rPr lang="en-US" u="sng" dirty="0" smtClean="0"/>
              <a:t>2, write </a:t>
            </a:r>
            <a:r>
              <a:rPr lang="en-US" u="sng" dirty="0"/>
              <a:t>the </a:t>
            </a:r>
            <a:r>
              <a:rPr lang="en-US" u="sng" dirty="0" smtClean="0"/>
              <a:t>words, </a:t>
            </a:r>
            <a:r>
              <a:rPr lang="en-US" u="sng" dirty="0"/>
              <a:t>“Sentence Frames”.</a:t>
            </a:r>
            <a:r>
              <a:rPr lang="en-US" b="1" dirty="0"/>
              <a:t> </a:t>
            </a:r>
            <a:endParaRPr b="1" dirty="0"/>
          </a:p>
          <a:p>
            <a:pPr marL="0" lvl="0" indent="0" algn="l" rtl="0">
              <a:spcBef>
                <a:spcPts val="0"/>
              </a:spcBef>
              <a:spcAft>
                <a:spcPts val="0"/>
              </a:spcAft>
              <a:buClr>
                <a:srgbClr val="004B8D"/>
              </a:buClr>
              <a:buSzPts val="1100"/>
              <a:buFont typeface="Arial"/>
              <a:buNone/>
            </a:pPr>
            <a:r>
              <a:rPr lang="en-US" dirty="0" smtClean="0"/>
              <a:t>Intentional </a:t>
            </a:r>
            <a:r>
              <a:rPr lang="en-US" dirty="0"/>
              <a:t>instruction for students at this phase will include the connection of expanding and using Sentence </a:t>
            </a:r>
            <a:r>
              <a:rPr lang="en-US" dirty="0" smtClean="0"/>
              <a:t>Frames</a:t>
            </a:r>
            <a:r>
              <a:rPr lang="en-US" dirty="0" smtClean="0">
                <a:solidFill>
                  <a:srgbClr val="FF0000"/>
                </a:solidFill>
              </a:rPr>
              <a:t>, </a:t>
            </a:r>
            <a:r>
              <a:rPr lang="en-US" dirty="0" smtClean="0"/>
              <a:t>which </a:t>
            </a:r>
            <a:r>
              <a:rPr lang="en-US" dirty="0"/>
              <a:t>were first introduced in the comprehension section of these modules. Effective communication involves the ability to use language in complete sentences including all the different roles words play.</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As students progress with knowledge</a:t>
            </a:r>
            <a:r>
              <a:rPr lang="en-US" dirty="0">
                <a:solidFill>
                  <a:srgbClr val="FF0000"/>
                </a:solidFill>
              </a:rPr>
              <a:t>,</a:t>
            </a:r>
            <a:r>
              <a:rPr lang="en-US" dirty="0"/>
              <a:t> the vocabulary within sentences becomes more complex. The language used in every sentence answers specific questions concerning what is happening or is intended</a:t>
            </a:r>
            <a:r>
              <a:rPr lang="en-US" dirty="0">
                <a:solidFill>
                  <a:srgbClr val="FF0000"/>
                </a:solidFill>
              </a:rPr>
              <a:t>.</a:t>
            </a:r>
            <a:r>
              <a:rPr lang="en-US" dirty="0"/>
              <a:t> When students begin to write more complex </a:t>
            </a:r>
            <a:r>
              <a:rPr lang="en-US" dirty="0" smtClean="0"/>
              <a:t>sentences,</a:t>
            </a:r>
            <a:r>
              <a:rPr lang="en-US" dirty="0" smtClean="0">
                <a:solidFill>
                  <a:srgbClr val="FF0000"/>
                </a:solidFill>
              </a:rPr>
              <a:t> </a:t>
            </a:r>
            <a:r>
              <a:rPr lang="en-US" dirty="0"/>
              <a:t>they need to be able to identify the </a:t>
            </a:r>
            <a:r>
              <a:rPr lang="en-US" dirty="0" smtClean="0"/>
              <a:t>"role" </a:t>
            </a:r>
            <a:r>
              <a:rPr lang="en-US" dirty="0"/>
              <a:t>words play in sentences. </a:t>
            </a:r>
            <a:r>
              <a:rPr lang="en-US" dirty="0" smtClean="0"/>
              <a:t>(For </a:t>
            </a:r>
            <a:r>
              <a:rPr lang="en-US" dirty="0"/>
              <a:t>example: </a:t>
            </a:r>
            <a:r>
              <a:rPr lang="en-US" dirty="0" smtClean="0"/>
              <a:t>"who </a:t>
            </a:r>
            <a:r>
              <a:rPr lang="en-US" dirty="0"/>
              <a:t>becomes the </a:t>
            </a:r>
            <a:r>
              <a:rPr lang="en-US" dirty="0" smtClean="0"/>
              <a:t>subject", "did </a:t>
            </a:r>
            <a:r>
              <a:rPr lang="en-US" dirty="0"/>
              <a:t>what indicates the </a:t>
            </a:r>
            <a:r>
              <a:rPr lang="en-US" dirty="0" smtClean="0"/>
              <a:t>verb", etc.)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Always remember the importance that this type of work has for increasing student writing and </a:t>
            </a:r>
            <a:r>
              <a:rPr lang="en-US" dirty="0" smtClean="0"/>
              <a:t>comprehension. The </a:t>
            </a:r>
            <a:r>
              <a:rPr lang="en-US" dirty="0"/>
              <a:t>comprehension module introduced the use of Sentence Frames.</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smtClean="0"/>
              <a:t>Sentence </a:t>
            </a:r>
            <a:r>
              <a:rPr lang="en-US" dirty="0"/>
              <a:t>frames help students to understand the role words play in answering the </a:t>
            </a:r>
            <a:r>
              <a:rPr lang="en-US" dirty="0" smtClean="0"/>
              <a:t>who</a:t>
            </a:r>
            <a:r>
              <a:rPr lang="en-US" dirty="0"/>
              <a:t>, what, where, </a:t>
            </a:r>
            <a:r>
              <a:rPr lang="en-US" dirty="0" smtClean="0"/>
              <a:t>when, </a:t>
            </a:r>
            <a:r>
              <a:rPr lang="en-US" dirty="0"/>
              <a:t>and </a:t>
            </a:r>
            <a:r>
              <a:rPr lang="en-US" dirty="0" smtClean="0"/>
              <a:t>how.</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The following slide will guide us to see what this looks like in practice for writing. </a:t>
            </a:r>
            <a:endParaRPr dirty="0"/>
          </a:p>
        </p:txBody>
      </p:sp>
      <p:sp>
        <p:nvSpPr>
          <p:cNvPr id="302" name="Google Shape;302;gea46c0daa9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11b453772b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11b453772b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a:t>
            </a:r>
            <a:r>
              <a:rPr lang="en-US" dirty="0"/>
              <a:t> Click forward to reveal the generated sentence under the appropriate portion of the sentence builder. This slide is to model the growth of sentence building.</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Do:</a:t>
            </a:r>
            <a:r>
              <a:rPr lang="en-US" dirty="0"/>
              <a:t> Participants will also need Handout #3 to follow along as you model this activity.</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None/>
            </a:pPr>
            <a:r>
              <a:rPr lang="en-US" b="1" dirty="0"/>
              <a:t>To Say: </a:t>
            </a:r>
            <a:r>
              <a:rPr lang="en-US" dirty="0" smtClean="0"/>
              <a:t>Let's </a:t>
            </a:r>
            <a:r>
              <a:rPr lang="en-US" dirty="0"/>
              <a:t>grow the development of sentences from intentional practice with pictures. As we look at this </a:t>
            </a:r>
            <a:r>
              <a:rPr lang="en-US" dirty="0" smtClean="0"/>
              <a:t>picture, </a:t>
            </a:r>
            <a:r>
              <a:rPr lang="en-US" dirty="0"/>
              <a:t>we begin the development of simple sentences in the most basic form of the English Language using </a:t>
            </a:r>
            <a:r>
              <a:rPr lang="en-US" dirty="0" smtClean="0"/>
              <a:t>subject/verb.</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Who?</a:t>
            </a:r>
            <a:r>
              <a:rPr lang="en-US" dirty="0"/>
              <a:t> </a:t>
            </a:r>
            <a:r>
              <a:rPr lang="en-US" i="1" dirty="0"/>
              <a:t>(click </a:t>
            </a:r>
            <a:r>
              <a:rPr lang="en-US" i="1" dirty="0" smtClean="0"/>
              <a:t>forward) </a:t>
            </a:r>
            <a:r>
              <a:rPr lang="en-US" b="1" i="1" dirty="0" smtClean="0"/>
              <a:t>The </a:t>
            </a:r>
            <a:r>
              <a:rPr lang="en-US" b="1" i="1" dirty="0"/>
              <a:t>boy </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Did what</a:t>
            </a:r>
            <a:r>
              <a:rPr lang="en-US" b="1" dirty="0" smtClean="0"/>
              <a:t>?</a:t>
            </a:r>
            <a:r>
              <a:rPr lang="en-US" dirty="0" smtClean="0"/>
              <a:t> </a:t>
            </a:r>
            <a:r>
              <a:rPr lang="en-US" i="1" dirty="0"/>
              <a:t>(click </a:t>
            </a:r>
            <a:r>
              <a:rPr lang="en-US" i="1" dirty="0" smtClean="0"/>
              <a:t>forward) </a:t>
            </a:r>
            <a:r>
              <a:rPr lang="en-US" b="1" i="1" dirty="0" smtClean="0"/>
              <a:t>jumps</a:t>
            </a:r>
            <a:endParaRPr b="1" i="1"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could also go one more step as students are ready by adding more description of where, when or how.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Where?</a:t>
            </a:r>
            <a:r>
              <a:rPr lang="en-US" dirty="0"/>
              <a:t> (</a:t>
            </a:r>
            <a:r>
              <a:rPr lang="en-US" i="1" dirty="0"/>
              <a:t>Click forward)</a:t>
            </a:r>
            <a:r>
              <a:rPr lang="en-US" b="1" i="1" dirty="0"/>
              <a:t> in the pool or in the water.</a:t>
            </a:r>
            <a:endParaRPr b="1" i="1" dirty="0"/>
          </a:p>
          <a:p>
            <a:pPr marL="0" lvl="0" indent="0" algn="l" rtl="0">
              <a:spcBef>
                <a:spcPts val="0"/>
              </a:spcBef>
              <a:spcAft>
                <a:spcPts val="0"/>
              </a:spcAft>
              <a:buNone/>
            </a:pPr>
            <a:endParaRPr i="1" dirty="0"/>
          </a:p>
        </p:txBody>
      </p:sp>
      <p:sp>
        <p:nvSpPr>
          <p:cNvPr id="312" name="Google Shape;312;g111b453772b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1b453772b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1b453772b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To Do: </a:t>
            </a:r>
            <a:r>
              <a:rPr lang="en-US" dirty="0"/>
              <a:t>Click forward to complete the chart with words to build the  sentence from the picture as a group.</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 </a:t>
            </a:r>
            <a:r>
              <a:rPr lang="en-US" dirty="0" smtClean="0"/>
              <a:t>Let's </a:t>
            </a:r>
            <a:r>
              <a:rPr lang="en-US" dirty="0"/>
              <a:t>do this one together on Handout #3.</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look at the  picture,</a:t>
            </a:r>
            <a:r>
              <a:rPr lang="en-US" b="1" dirty="0"/>
              <a:t> who</a:t>
            </a:r>
            <a:r>
              <a:rPr lang="en-US" dirty="0"/>
              <a:t> is doing something? </a:t>
            </a:r>
            <a:r>
              <a:rPr lang="en-US" i="1" dirty="0"/>
              <a:t>(click forward)</a:t>
            </a:r>
            <a:r>
              <a:rPr lang="en-US" dirty="0"/>
              <a:t> </a:t>
            </a:r>
            <a:r>
              <a:rPr lang="en-US" b="1" i="1" dirty="0"/>
              <a:t>The dogs</a:t>
            </a:r>
            <a:endParaRPr b="1" i="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What are they doing?</a:t>
            </a:r>
            <a:r>
              <a:rPr lang="en-US" b="1" i="1" dirty="0"/>
              <a:t> </a:t>
            </a:r>
            <a:r>
              <a:rPr lang="en-US" i="1" dirty="0"/>
              <a:t>(click forward) </a:t>
            </a:r>
            <a:r>
              <a:rPr lang="en-US" b="1" i="1" dirty="0"/>
              <a:t>play</a:t>
            </a:r>
            <a:endParaRPr b="1" i="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Where? </a:t>
            </a:r>
            <a:r>
              <a:rPr lang="en-US" i="1" dirty="0"/>
              <a:t>(click forward)</a:t>
            </a:r>
            <a:r>
              <a:rPr lang="en-US" b="1" i="1" dirty="0"/>
              <a:t> in the grass, in the yard, on the lawn</a:t>
            </a:r>
            <a:endParaRPr b="1" i="1" dirty="0"/>
          </a:p>
        </p:txBody>
      </p:sp>
      <p:sp>
        <p:nvSpPr>
          <p:cNvPr id="327" name="Google Shape;327;g111b453772b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ea31efd65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ea31efd65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This module is the </a:t>
            </a:r>
            <a:r>
              <a:rPr lang="en-US" dirty="0" smtClean="0"/>
              <a:t>seventh, </a:t>
            </a:r>
            <a:r>
              <a:rPr lang="en-US" dirty="0"/>
              <a:t>and final, in a series of the </a:t>
            </a:r>
            <a:r>
              <a:rPr lang="en-US" dirty="0" smtClean="0"/>
              <a:t>research-based </a:t>
            </a:r>
            <a:r>
              <a:rPr lang="en-US" dirty="0"/>
              <a:t>modules that address phonological and phonemic awareness, </a:t>
            </a:r>
            <a:r>
              <a:rPr lang="en-US" dirty="0" smtClean="0"/>
              <a:t>phonics/spelling </a:t>
            </a:r>
            <a:r>
              <a:rPr lang="en-US" dirty="0"/>
              <a:t>connections, vocabulary, assessment, </a:t>
            </a:r>
            <a:r>
              <a:rPr lang="en-US" dirty="0" smtClean="0"/>
              <a:t>comprehension, </a:t>
            </a:r>
            <a:r>
              <a:rPr lang="en-US" dirty="0"/>
              <a:t>and </a:t>
            </a:r>
            <a:r>
              <a:rPr lang="en-US" dirty="0" smtClean="0"/>
              <a:t>writing.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 </a:t>
            </a:r>
            <a:r>
              <a:rPr lang="en-US" b="1" dirty="0" smtClean="0"/>
              <a:t>and </a:t>
            </a:r>
            <a:r>
              <a:rPr lang="en-US" b="1" dirty="0"/>
              <a:t>Say: </a:t>
            </a:r>
            <a:r>
              <a:rPr lang="en-US" dirty="0" smtClean="0"/>
              <a:t>Today, </a:t>
            </a:r>
            <a:r>
              <a:rPr lang="en-US" dirty="0"/>
              <a:t>we will be looking </a:t>
            </a:r>
            <a:r>
              <a:rPr lang="en-US" dirty="0" smtClean="0"/>
              <a:t>at </a:t>
            </a:r>
            <a:r>
              <a:rPr lang="en-US" i="1" dirty="0"/>
              <a:t>(state each of the learning intentions for the day)</a:t>
            </a:r>
            <a:r>
              <a:rPr lang="en-US" dirty="0"/>
              <a:t>.</a:t>
            </a:r>
            <a:endParaRPr dirty="0">
              <a:highlight>
                <a:srgbClr val="F1C232"/>
              </a:highlight>
            </a:endParaRPr>
          </a:p>
        </p:txBody>
      </p:sp>
      <p:sp>
        <p:nvSpPr>
          <p:cNvPr id="72" name="Google Shape;72;gea31efd65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a46c0daa9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ea46c0daa9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t>
            </a:r>
            <a:r>
              <a:rPr lang="en-US" dirty="0"/>
              <a:t>Photo options to complete this writing are on next slide.</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b="1" dirty="0"/>
              <a:t>To Do:</a:t>
            </a:r>
            <a:r>
              <a:rPr lang="en-US" dirty="0"/>
              <a:t> Continue using Handout #3 Sentence Frames.</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b="1" dirty="0"/>
              <a:t>To Say: </a:t>
            </a:r>
            <a:r>
              <a:rPr lang="en-US" dirty="0"/>
              <a:t>Now for the “You Do” application.  According to your </a:t>
            </a:r>
            <a:r>
              <a:rPr lang="en-US" dirty="0" smtClean="0"/>
              <a:t>grade/or </a:t>
            </a:r>
            <a:r>
              <a:rPr lang="en-US" dirty="0"/>
              <a:t>content level, consider the terminology your students are able to manipulate. Use Handout #3 </a:t>
            </a:r>
            <a:r>
              <a:rPr lang="en-US" dirty="0" smtClean="0"/>
              <a:t>and select </a:t>
            </a:r>
            <a:r>
              <a:rPr lang="en-US" dirty="0"/>
              <a:t>which labels or section of the handout is appropriate for your students.</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We are going to show you two photo options on the next slide.</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How might you build intentional sentence frames for your students? </a:t>
            </a:r>
            <a:r>
              <a:rPr lang="en-US" i="1" dirty="0"/>
              <a:t>Pause to allow participants to respond.</a:t>
            </a:r>
            <a:endParaRPr i="1" dirty="0"/>
          </a:p>
        </p:txBody>
      </p:sp>
      <p:sp>
        <p:nvSpPr>
          <p:cNvPr id="339" name="Google Shape;339;gea46c0daa9_0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153f8725ac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153f8725ac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Stress the underlined words to ensure participants understand the power is in the creation of sentences </a:t>
            </a:r>
            <a:r>
              <a:rPr lang="en-US" dirty="0" smtClean="0"/>
              <a:t>versus </a:t>
            </a:r>
            <a:r>
              <a:rPr lang="en-US" dirty="0"/>
              <a:t>the ability to label and know grammar terms.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Do</a:t>
            </a:r>
            <a:r>
              <a:rPr lang="en-US" b="1" dirty="0" smtClean="0"/>
              <a:t>: </a:t>
            </a:r>
            <a:r>
              <a:rPr lang="en-US" i="1" dirty="0"/>
              <a:t>Pause for participants to develop their sentence</a:t>
            </a:r>
            <a:r>
              <a:rPr lang="en-US" dirty="0"/>
              <a:t> on</a:t>
            </a:r>
            <a:r>
              <a:rPr lang="en-US" i="1" dirty="0"/>
              <a:t> </a:t>
            </a:r>
            <a:r>
              <a:rPr lang="en-US" dirty="0"/>
              <a:t>Handout #3 and then request they share with tables, </a:t>
            </a:r>
            <a:r>
              <a:rPr lang="en-US" dirty="0" smtClean="0"/>
              <a:t>teams, </a:t>
            </a:r>
            <a:r>
              <a:rPr lang="en-US" dirty="0"/>
              <a:t>or the group.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a:t>
            </a:r>
            <a:r>
              <a:rPr lang="en-US" dirty="0"/>
              <a:t> Select one of the pictures above, using the </a:t>
            </a:r>
            <a:r>
              <a:rPr lang="en-US" u="sng" dirty="0" smtClean="0"/>
              <a:t>terminology </a:t>
            </a:r>
            <a:r>
              <a:rPr lang="en-US" u="sng" dirty="0"/>
              <a:t>your students </a:t>
            </a:r>
            <a:r>
              <a:rPr lang="en-US" b="1" u="sng" dirty="0"/>
              <a:t>have </a:t>
            </a:r>
            <a:r>
              <a:rPr lang="en-US" b="1" u="sng" dirty="0" smtClean="0"/>
              <a:t>mastered</a:t>
            </a:r>
            <a:r>
              <a:rPr lang="en-US" dirty="0" smtClean="0"/>
              <a:t> </a:t>
            </a:r>
            <a:r>
              <a:rPr lang="en-US" dirty="0"/>
              <a:t>to complete the Sentence Builder.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share with your partners when everyone has completed the task.</a:t>
            </a:r>
            <a:endParaRPr dirty="0"/>
          </a:p>
          <a:p>
            <a:pPr marL="0" lvl="0" indent="0" algn="l" rtl="0">
              <a:spcBef>
                <a:spcPts val="0"/>
              </a:spcBef>
              <a:spcAft>
                <a:spcPts val="0"/>
              </a:spcAft>
              <a:buNone/>
            </a:pPr>
            <a:endParaRPr dirty="0"/>
          </a:p>
        </p:txBody>
      </p:sp>
      <p:sp>
        <p:nvSpPr>
          <p:cNvPr id="348" name="Google Shape;348;g1153f8725ac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bd53fa2457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bd53fa2457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This is the fourth, and final phase. Participants will need Handout #2 to continue note taking.</a:t>
            </a:r>
            <a:endParaRPr dirty="0">
              <a:solidFill>
                <a:srgbClr val="000000"/>
              </a:solidFill>
            </a:endParaRPr>
          </a:p>
          <a:p>
            <a:pPr marL="0" lvl="0" indent="0" algn="l" rtl="0">
              <a:spcBef>
                <a:spcPts val="0"/>
              </a:spcBef>
              <a:spcAft>
                <a:spcPts val="0"/>
              </a:spcAft>
              <a:buClr>
                <a:schemeClr val="dk1"/>
              </a:buClr>
              <a:buSzPts val="1100"/>
              <a:buFont typeface="Arial"/>
              <a:buNone/>
            </a:pPr>
            <a:endParaRPr b="1"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Do and To Say:</a:t>
            </a:r>
            <a:r>
              <a:rPr lang="en-US" dirty="0">
                <a:solidFill>
                  <a:srgbClr val="000000"/>
                </a:solidFill>
              </a:rPr>
              <a:t> The </a:t>
            </a:r>
            <a:r>
              <a:rPr lang="en-US" b="1" dirty="0">
                <a:solidFill>
                  <a:srgbClr val="000000"/>
                </a:solidFill>
              </a:rPr>
              <a:t>Consolidated Phase</a:t>
            </a:r>
            <a:r>
              <a:rPr lang="en-US" dirty="0">
                <a:solidFill>
                  <a:srgbClr val="000000"/>
                </a:solidFill>
              </a:rPr>
              <a:t> is the one </a:t>
            </a:r>
            <a:r>
              <a:rPr lang="en-US" dirty="0" smtClean="0">
                <a:solidFill>
                  <a:srgbClr val="000000"/>
                </a:solidFill>
              </a:rPr>
              <a:t>on </a:t>
            </a:r>
            <a:r>
              <a:rPr lang="en-US" dirty="0">
                <a:solidFill>
                  <a:srgbClr val="000000"/>
                </a:solidFill>
              </a:rPr>
              <a:t>which foundational skills are well developed and students have more brain space to devote to the </a:t>
            </a:r>
            <a:r>
              <a:rPr lang="en-US" i="1" u="sng" dirty="0">
                <a:solidFill>
                  <a:srgbClr val="000000"/>
                </a:solidFill>
              </a:rPr>
              <a:t>compositional skills of writing</a:t>
            </a:r>
            <a:r>
              <a:rPr lang="en-US" dirty="0">
                <a:solidFill>
                  <a:srgbClr val="000000"/>
                </a:solidFill>
              </a:rPr>
              <a:t>.</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u="sng" dirty="0" smtClean="0">
                <a:solidFill>
                  <a:srgbClr val="000000"/>
                </a:solidFill>
              </a:rPr>
              <a:t>"Readable compositions”</a:t>
            </a:r>
            <a:r>
              <a:rPr lang="en-US" dirty="0" smtClean="0">
                <a:solidFill>
                  <a:srgbClr val="000000"/>
                </a:solidFill>
              </a:rPr>
              <a:t> </a:t>
            </a:r>
            <a:r>
              <a:rPr lang="en-US" dirty="0">
                <a:solidFill>
                  <a:srgbClr val="000000"/>
                </a:solidFill>
              </a:rPr>
              <a:t>are found in this phase with students </a:t>
            </a:r>
            <a:r>
              <a:rPr lang="en-US" dirty="0" smtClean="0">
                <a:solidFill>
                  <a:srgbClr val="000000"/>
                </a:solidFill>
              </a:rPr>
              <a:t>using </a:t>
            </a:r>
            <a:r>
              <a:rPr lang="en-US" dirty="0">
                <a:solidFill>
                  <a:srgbClr val="000000"/>
                </a:solidFill>
              </a:rPr>
              <a:t>complete sentences, capitalization, punctuation, and more correct spelling on a variety of words and forms of words. </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t>These students are now reading and writing more complex sentences and multisyllabic words. Their ability to write multisyllabic words and unusual syllable patterns will need strengthening through direct and explicit instruction for reading and writing even beyond third grade.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Keep in mind that most students do not complete the transition into this stage with accurate and fluent writing until second or beyond. This phase is dependent on the growth and development of phonics skills.</a:t>
            </a:r>
            <a:endParaRPr dirty="0"/>
          </a:p>
          <a:p>
            <a:pPr marL="0" lvl="0" indent="0" algn="l" rtl="0">
              <a:spcBef>
                <a:spcPts val="0"/>
              </a:spcBef>
              <a:spcAft>
                <a:spcPts val="0"/>
              </a:spcAft>
              <a:buClr>
                <a:schemeClr val="dk1"/>
              </a:buClr>
              <a:buSzPts val="1100"/>
              <a:buFont typeface="Arial"/>
              <a:buNone/>
            </a:pPr>
            <a:endParaRPr dirty="0"/>
          </a:p>
        </p:txBody>
      </p:sp>
      <p:sp>
        <p:nvSpPr>
          <p:cNvPr id="359" name="Google Shape;359;gbd53fa2457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bd53fa2457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bd53fa2457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solidFill>
                  <a:srgbClr val="000000"/>
                </a:solidFill>
              </a:rPr>
              <a:t>To Know</a:t>
            </a:r>
            <a:r>
              <a:rPr lang="en-US" b="1" dirty="0" smtClean="0">
                <a:solidFill>
                  <a:srgbClr val="000000"/>
                </a:solidFill>
              </a:rPr>
              <a:t>:</a:t>
            </a:r>
            <a:r>
              <a:rPr lang="en-US" dirty="0" smtClean="0"/>
              <a:t> </a:t>
            </a:r>
            <a:r>
              <a:rPr lang="en-US" dirty="0"/>
              <a:t>Children need exposure to a variety of well written genres for modeling, expanding </a:t>
            </a:r>
            <a:r>
              <a:rPr lang="en-US" dirty="0" smtClean="0"/>
              <a:t>vocabulary.</a:t>
            </a:r>
            <a:endParaRPr dirty="0">
              <a:solidFill>
                <a:srgbClr val="000000"/>
              </a:solidFill>
            </a:endParaRPr>
          </a:p>
          <a:p>
            <a:pPr marL="0" lvl="0" indent="0" algn="l" rtl="0">
              <a:spcBef>
                <a:spcPts val="0"/>
              </a:spcBef>
              <a:spcAft>
                <a:spcPts val="0"/>
              </a:spcAft>
              <a:buClr>
                <a:schemeClr val="dk1"/>
              </a:buClr>
              <a:buSzPts val="1100"/>
              <a:buFont typeface="Arial"/>
              <a:buNone/>
            </a:pPr>
            <a:endParaRPr b="1"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Do and To Say: </a:t>
            </a:r>
            <a:r>
              <a:rPr lang="en-US" dirty="0">
                <a:solidFill>
                  <a:srgbClr val="000000"/>
                </a:solidFill>
              </a:rPr>
              <a:t>Here are examples of the consolidated alphabetic </a:t>
            </a:r>
            <a:r>
              <a:rPr lang="en-US" dirty="0" smtClean="0">
                <a:solidFill>
                  <a:srgbClr val="000000"/>
                </a:solidFill>
              </a:rPr>
              <a:t>phase.</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Writing #1: “One day Mitchell and Rebecca went to the park, they were playing. They started to talk to each other. The two people are friends. They both got tired of running. They got water.</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Writing #2 - </a:t>
            </a:r>
            <a:r>
              <a:rPr lang="en-US" dirty="0" smtClean="0">
                <a:solidFill>
                  <a:srgbClr val="000000"/>
                </a:solidFill>
              </a:rPr>
              <a:t>No </a:t>
            </a:r>
            <a:r>
              <a:rPr lang="en-US" dirty="0">
                <a:solidFill>
                  <a:srgbClr val="000000"/>
                </a:solidFill>
              </a:rPr>
              <a:t>transcription needed. </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(Click forward)</a:t>
            </a: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t> </a:t>
            </a:r>
            <a:endParaRPr dirty="0"/>
          </a:p>
          <a:p>
            <a:pPr marL="0" lvl="0" indent="0" algn="l" rtl="0">
              <a:spcBef>
                <a:spcPts val="0"/>
              </a:spcBef>
              <a:spcAft>
                <a:spcPts val="0"/>
              </a:spcAft>
              <a:buClr>
                <a:schemeClr val="dk1"/>
              </a:buClr>
              <a:buSzPts val="1100"/>
              <a:buFont typeface="Arial"/>
              <a:buNone/>
            </a:pPr>
            <a:r>
              <a:rPr lang="en-US" dirty="0"/>
              <a:t>What do you notice here? </a:t>
            </a:r>
            <a:r>
              <a:rPr lang="en-US" i="1" dirty="0"/>
              <a:t>Pause for participants to respond.</a:t>
            </a:r>
            <a:endParaRPr i="1" dirty="0"/>
          </a:p>
          <a:p>
            <a:pPr marL="0" lvl="0" indent="0" algn="l" rtl="0">
              <a:spcBef>
                <a:spcPts val="0"/>
              </a:spcBef>
              <a:spcAft>
                <a:spcPts val="0"/>
              </a:spcAft>
              <a:buClr>
                <a:schemeClr val="dk1"/>
              </a:buClr>
              <a:buSzPts val="1100"/>
              <a:buFont typeface="Arial"/>
              <a:buNone/>
            </a:pPr>
            <a:r>
              <a:rPr lang="en-US" dirty="0"/>
              <a:t> </a:t>
            </a:r>
            <a:endParaRPr dirty="0"/>
          </a:p>
          <a:p>
            <a:pPr marL="0" lvl="0" indent="0" algn="l" rtl="0">
              <a:spcBef>
                <a:spcPts val="0"/>
              </a:spcBef>
              <a:spcAft>
                <a:spcPts val="0"/>
              </a:spcAft>
              <a:buClr>
                <a:schemeClr val="dk1"/>
              </a:buClr>
              <a:buSzPts val="1100"/>
              <a:buFont typeface="Arial"/>
              <a:buNone/>
            </a:pPr>
            <a:r>
              <a:rPr lang="en-US" dirty="0"/>
              <a:t>What do you see as characteristics of the Consolidated Alphabetic Phase</a:t>
            </a:r>
            <a:r>
              <a:rPr lang="en-US" dirty="0" smtClean="0"/>
              <a:t>? </a:t>
            </a:r>
            <a:r>
              <a:rPr lang="en-US" i="1" dirty="0"/>
              <a:t>Pause for participants to respond.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i="1" dirty="0" smtClean="0"/>
              <a:t>Example </a:t>
            </a:r>
            <a:r>
              <a:rPr lang="en-US" i="1" dirty="0"/>
              <a:t>answers </a:t>
            </a:r>
            <a:r>
              <a:rPr lang="en-US" i="1" dirty="0" smtClean="0"/>
              <a:t>include</a:t>
            </a: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smtClean="0"/>
              <a:t>Complete </a:t>
            </a:r>
            <a:r>
              <a:rPr lang="en-US" i="1" dirty="0"/>
              <a:t>sentences and more complex </a:t>
            </a:r>
            <a:r>
              <a:rPr lang="en-US" i="1" dirty="0" smtClean="0"/>
              <a:t>thoughts</a:t>
            </a: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smtClean="0"/>
              <a:t>Capitalization</a:t>
            </a: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smtClean="0"/>
              <a:t>Punctuation</a:t>
            </a: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smtClean="0"/>
              <a:t>More </a:t>
            </a:r>
            <a:r>
              <a:rPr lang="en-US" i="1" dirty="0"/>
              <a:t>correct spelling on a variety of words and forms of </a:t>
            </a:r>
            <a:r>
              <a:rPr lang="en-US" i="1" dirty="0" smtClean="0"/>
              <a:t>words</a:t>
            </a: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smtClean="0"/>
              <a:t>Very </a:t>
            </a:r>
            <a:r>
              <a:rPr lang="en-US" i="1" dirty="0"/>
              <a:t>few words are written </a:t>
            </a:r>
            <a:r>
              <a:rPr lang="en-US" i="1" dirty="0" smtClean="0"/>
              <a:t>phonetically</a:t>
            </a:r>
            <a:endParaRPr lang="en-US" i="1"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smtClean="0"/>
              <a:t>(Writing </a:t>
            </a:r>
            <a:r>
              <a:rPr lang="en-US" i="1" dirty="0"/>
              <a:t>#2) </a:t>
            </a:r>
            <a:r>
              <a:rPr lang="en-US" i="1" dirty="0" smtClean="0"/>
              <a:t>You </a:t>
            </a:r>
            <a:r>
              <a:rPr lang="en-US" i="1" dirty="0"/>
              <a:t>also begin to see the student use compositional skills including transition words, variety of sentence </a:t>
            </a:r>
            <a:r>
              <a:rPr lang="en-US" i="1" dirty="0" smtClean="0"/>
              <a:t>length, </a:t>
            </a:r>
            <a:r>
              <a:rPr lang="en-US" i="1" dirty="0"/>
              <a:t>and types of sentences, as well as, paragraph </a:t>
            </a:r>
            <a:r>
              <a:rPr lang="en-US" i="1" dirty="0" smtClean="0"/>
              <a:t>variety</a:t>
            </a:r>
            <a:endParaRPr dirty="0"/>
          </a:p>
        </p:txBody>
      </p:sp>
      <p:sp>
        <p:nvSpPr>
          <p:cNvPr id="371" name="Google Shape;371;gbd53fa2457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ea46c0daa9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ea46c0daa9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t>
            </a:r>
            <a:r>
              <a:rPr lang="en-US" dirty="0"/>
              <a:t>Participants will need Handout #</a:t>
            </a:r>
            <a:r>
              <a:rPr lang="en-US" dirty="0" smtClean="0"/>
              <a:t>4, “Powerful </a:t>
            </a:r>
            <a:r>
              <a:rPr lang="en-US" dirty="0"/>
              <a:t>Thinking Frames for </a:t>
            </a:r>
            <a:r>
              <a:rPr lang="en-US" dirty="0" smtClean="0"/>
              <a:t>Summarization”.</a:t>
            </a:r>
            <a:endParaRPr dirty="0"/>
          </a:p>
          <a:p>
            <a:pPr marL="0" lvl="0" indent="0" algn="l" rtl="0">
              <a:spcBef>
                <a:spcPts val="0"/>
              </a:spcBef>
              <a:spcAft>
                <a:spcPts val="0"/>
              </a:spcAft>
              <a:buClr>
                <a:srgbClr val="004B8D"/>
              </a:buClr>
              <a:buSzPts val="1100"/>
              <a:buFont typeface="Arial"/>
              <a:buNone/>
            </a:pPr>
            <a:endParaRPr dirty="0">
              <a:solidFill>
                <a:srgbClr val="004B8D"/>
              </a:solidFill>
            </a:endParaRPr>
          </a:p>
          <a:p>
            <a:pPr marL="0" lvl="0" indent="0" algn="l" rtl="0">
              <a:spcBef>
                <a:spcPts val="0"/>
              </a:spcBef>
              <a:spcAft>
                <a:spcPts val="0"/>
              </a:spcAft>
              <a:buClr>
                <a:srgbClr val="004B8D"/>
              </a:buClr>
              <a:buSzPts val="1100"/>
              <a:buFont typeface="Arial"/>
              <a:buNone/>
            </a:pPr>
            <a:r>
              <a:rPr lang="en-US" b="1" dirty="0"/>
              <a:t>To Say:</a:t>
            </a:r>
            <a:r>
              <a:rPr lang="en-US" dirty="0">
                <a:solidFill>
                  <a:srgbClr val="004B8D"/>
                </a:solidFill>
              </a:rPr>
              <a:t> </a:t>
            </a:r>
            <a:r>
              <a:rPr lang="en-US" dirty="0"/>
              <a:t>Take a moment to </a:t>
            </a:r>
            <a:r>
              <a:rPr lang="en-US" dirty="0" smtClean="0"/>
              <a:t>read </a:t>
            </a:r>
            <a:r>
              <a:rPr lang="en-US" dirty="0"/>
              <a:t>through the two different Summary Paragraph Frames.</a:t>
            </a:r>
            <a:r>
              <a:rPr lang="en-US" dirty="0">
                <a:solidFill>
                  <a:srgbClr val="004B8D"/>
                </a:solidFill>
              </a:rPr>
              <a:t> </a:t>
            </a:r>
            <a:r>
              <a:rPr lang="en-US" i="1" dirty="0">
                <a:solidFill>
                  <a:srgbClr val="004B8D"/>
                </a:solidFill>
              </a:rPr>
              <a:t>Pause for participants to read.</a:t>
            </a:r>
            <a:endParaRPr i="1" dirty="0">
              <a:solidFill>
                <a:srgbClr val="004B8D"/>
              </a:solidFill>
            </a:endParaRPr>
          </a:p>
          <a:p>
            <a:pPr marL="0" lvl="0" indent="0" algn="l" rtl="0">
              <a:spcBef>
                <a:spcPts val="0"/>
              </a:spcBef>
              <a:spcAft>
                <a:spcPts val="0"/>
              </a:spcAft>
              <a:buClr>
                <a:srgbClr val="004B8D"/>
              </a:buClr>
              <a:buSzPts val="1100"/>
              <a:buFont typeface="Arial"/>
              <a:buNone/>
            </a:pPr>
            <a:endParaRPr dirty="0">
              <a:solidFill>
                <a:srgbClr val="004B8D"/>
              </a:solidFill>
            </a:endParaRPr>
          </a:p>
          <a:p>
            <a:pPr marL="0" lvl="0" indent="0" algn="l" rtl="0">
              <a:spcBef>
                <a:spcPts val="0"/>
              </a:spcBef>
              <a:spcAft>
                <a:spcPts val="0"/>
              </a:spcAft>
              <a:buClr>
                <a:srgbClr val="004B8D"/>
              </a:buClr>
              <a:buSzPts val="1100"/>
              <a:buFont typeface="Arial"/>
              <a:buNone/>
            </a:pPr>
            <a:r>
              <a:rPr lang="en-US" dirty="0"/>
              <a:t>Intentional additions to increase a </a:t>
            </a:r>
            <a:r>
              <a:rPr lang="en-US" dirty="0" smtClean="0"/>
              <a:t>student's </a:t>
            </a:r>
            <a:r>
              <a:rPr lang="en-US" dirty="0"/>
              <a:t>writing ability in this stage, begin with the use of “</a:t>
            </a:r>
            <a:r>
              <a:rPr lang="en-US" dirty="0" smtClean="0"/>
              <a:t>Summary/Paragraph </a:t>
            </a:r>
            <a:r>
              <a:rPr lang="en-US" dirty="0"/>
              <a:t>Frames”. These frames provide the structure for beginning writers to focus on the important thoughts and ideas that need to be included in their</a:t>
            </a:r>
            <a:r>
              <a:rPr lang="en-US" dirty="0">
                <a:solidFill>
                  <a:srgbClr val="FF0000"/>
                </a:solidFill>
              </a:rPr>
              <a:t> </a:t>
            </a:r>
            <a:r>
              <a:rPr lang="en-US" dirty="0"/>
              <a:t>writing. For these </a:t>
            </a:r>
            <a:r>
              <a:rPr lang="en-US" dirty="0" smtClean="0"/>
              <a:t>writers, </a:t>
            </a:r>
            <a:r>
              <a:rPr lang="en-US" dirty="0"/>
              <a:t>the most common frames to begin with are ones that are strongly linked to the comprehension </a:t>
            </a:r>
            <a:r>
              <a:rPr lang="en-US" dirty="0" smtClean="0"/>
              <a:t>“process thinking” </a:t>
            </a:r>
            <a:r>
              <a:rPr lang="en-US" dirty="0"/>
              <a:t>organizers that have been used in their reading.</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Research has proven a strong correlation to comprehension and writing when students write in response to text they have read. </a:t>
            </a:r>
            <a:r>
              <a:rPr lang="en-US" dirty="0" smtClean="0"/>
              <a:t>The </a:t>
            </a:r>
            <a:r>
              <a:rPr lang="en-US" dirty="0"/>
              <a:t>process starts with students taking notes on a graphic organizer as they read. </a:t>
            </a:r>
            <a:r>
              <a:rPr lang="en-US" dirty="0" smtClean="0"/>
              <a:t>Then, </a:t>
            </a:r>
            <a:r>
              <a:rPr lang="en-US" dirty="0"/>
              <a:t>students are asked to use the information from their graphic organizer to complete a paragraph frame.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Teachers model this and scaffold the progression from the organizer to the written paragraph. </a:t>
            </a:r>
            <a:endParaRPr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How many of you have used these types of Powerful </a:t>
            </a:r>
            <a:r>
              <a:rPr lang="en-US" dirty="0" smtClean="0"/>
              <a:t>Thinking </a:t>
            </a:r>
            <a:r>
              <a:rPr lang="en-US" dirty="0"/>
              <a:t>Frames to support students thinking as they retell or summarize a story? </a:t>
            </a:r>
            <a:r>
              <a:rPr lang="en-US" i="1" dirty="0"/>
              <a:t>Pause for participants to think and respond.</a:t>
            </a:r>
            <a:endParaRPr i="1" dirty="0"/>
          </a:p>
          <a:p>
            <a:pPr marL="0" lvl="0" indent="0" algn="l" rtl="0">
              <a:spcBef>
                <a:spcPts val="0"/>
              </a:spcBef>
              <a:spcAft>
                <a:spcPts val="0"/>
              </a:spcAft>
              <a:buClr>
                <a:srgbClr val="004B8D"/>
              </a:buClr>
              <a:buSzPts val="1100"/>
              <a:buFont typeface="Arial"/>
              <a:buNone/>
            </a:pPr>
            <a:endParaRPr dirty="0">
              <a:solidFill>
                <a:srgbClr val="004B8D"/>
              </a:solidFill>
            </a:endParaRPr>
          </a:p>
        </p:txBody>
      </p:sp>
      <p:sp>
        <p:nvSpPr>
          <p:cNvPr id="380" name="Google Shape;380;gea46c0daa9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153f8725ac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153f8725ac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rtl="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Participant will work in teams to develop a paragraph.</a:t>
            </a:r>
            <a:br>
              <a:rPr lang="en-US" sz="1200" b="0" i="0" u="none" strike="noStrike" cap="none" dirty="0" smtClean="0">
                <a:solidFill>
                  <a:schemeClr val="dk1"/>
                </a:solidFill>
                <a:effectLst/>
                <a:latin typeface="Calibri"/>
                <a:ea typeface="Calibri"/>
                <a:cs typeface="Calibri"/>
                <a:sym typeface="Calibri"/>
              </a:rPr>
            </a:br>
            <a:endParaRPr lang="en-US" b="0" dirty="0" smtClean="0">
              <a:effectLst/>
            </a:endParaRPr>
          </a:p>
          <a:p>
            <a:pPr marL="0" rtl="0"/>
            <a:r>
              <a:rPr lang="en-US" sz="1200" b="0" i="1" u="sng" strike="noStrike" cap="none" dirty="0" smtClean="0">
                <a:solidFill>
                  <a:schemeClr val="dk1"/>
                </a:solidFill>
                <a:effectLst/>
                <a:latin typeface="Calibri"/>
                <a:ea typeface="Calibri"/>
                <a:cs typeface="Calibri"/>
                <a:sym typeface="Calibri"/>
              </a:rPr>
              <a:t>Resource #1 Variated Venn shows you, the facilitator, possible answers for filling in the Venn. </a:t>
            </a:r>
            <a:endParaRPr lang="en-US" b="0" dirty="0" smtClean="0">
              <a:effectLst/>
            </a:endParaRPr>
          </a:p>
          <a:p>
            <a:pPr marL="0" rtl="0"/>
            <a:r>
              <a:rPr lang="en-US" sz="1200" b="0" i="1" u="none" strike="noStrike" cap="none" dirty="0" smtClean="0">
                <a:solidFill>
                  <a:schemeClr val="dk1"/>
                </a:solidFill>
                <a:effectLst/>
                <a:latin typeface="Calibri"/>
                <a:ea typeface="Calibri"/>
                <a:cs typeface="Calibri"/>
                <a:sym typeface="Calibri"/>
              </a:rPr>
              <a:t>Once the Venn is completed, participants will select words from the Venn (Handout #5) to fill in the blanks on the Compare-Contrast Summary Frame (Handout #5a).</a:t>
            </a:r>
            <a:endParaRPr lang="en-US" b="0" dirty="0" smtClean="0">
              <a:effectLst/>
            </a:endParaRPr>
          </a:p>
          <a:p>
            <a:pPr marL="0" rtl="0"/>
            <a:r>
              <a:rPr lang="en-US" b="0" dirty="0" smtClean="0">
                <a:effectLst/>
              </a:rPr>
              <a:t/>
            </a:r>
            <a:br>
              <a:rPr lang="en-US" b="0" dirty="0" smtClean="0">
                <a:effectLst/>
              </a:rPr>
            </a:br>
            <a:r>
              <a:rPr lang="en-US" sz="1200" b="1" i="0" u="none" strike="noStrike" cap="none" dirty="0" smtClean="0">
                <a:solidFill>
                  <a:schemeClr val="dk1"/>
                </a:solidFill>
                <a:effectLst/>
                <a:latin typeface="Calibri"/>
                <a:ea typeface="Calibri"/>
                <a:cs typeface="Calibri"/>
                <a:sym typeface="Calibri"/>
              </a:rPr>
              <a:t>To Do: </a:t>
            </a:r>
            <a:r>
              <a:rPr lang="en-US" sz="1200" b="0" i="0" u="none" strike="noStrike" cap="none" dirty="0" smtClean="0">
                <a:solidFill>
                  <a:schemeClr val="dk1"/>
                </a:solidFill>
                <a:effectLst/>
                <a:latin typeface="Calibri"/>
                <a:ea typeface="Calibri"/>
                <a:cs typeface="Calibri"/>
                <a:sym typeface="Calibri"/>
              </a:rPr>
              <a:t>Provide Handout #5 Variated Venn and Handout #5a Compare-Contrast Summary Frame for participant to use with this slide. Once participants are finished, ask a few to share out. Remind participants to add Instructional Practices for this phase on steps of Handout #2.</a:t>
            </a:r>
            <a:endParaRPr lang="en-US" b="0" dirty="0" smtClean="0">
              <a:effectLst/>
            </a:endParaRPr>
          </a:p>
          <a:p>
            <a:pPr marL="0" rtl="0"/>
            <a:r>
              <a:rPr lang="en-US" b="0" dirty="0" smtClean="0">
                <a:effectLst/>
              </a:rPr>
              <a:t/>
            </a:r>
            <a:br>
              <a:rPr lang="en-US" b="0" dirty="0" smtClean="0">
                <a:effectLst/>
              </a:rPr>
            </a:br>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Let's use these two pictures to complete the “process thinking” moving from an organizer into a paragraph form. Notice the pictures on the screen. </a:t>
            </a:r>
            <a:r>
              <a:rPr lang="en-US" sz="1200" b="0" i="1" u="none" strike="noStrike" cap="none" dirty="0" smtClean="0">
                <a:solidFill>
                  <a:schemeClr val="dk1"/>
                </a:solidFill>
                <a:effectLst/>
                <a:latin typeface="Calibri"/>
                <a:ea typeface="Calibri"/>
                <a:cs typeface="Calibri"/>
                <a:sym typeface="Calibri"/>
              </a:rPr>
              <a:t>(Pause for participants to look at the pictures.)</a:t>
            </a:r>
            <a:endParaRPr lang="en-US" b="0" dirty="0" smtClean="0">
              <a:effectLst/>
            </a:endParaRPr>
          </a:p>
          <a:p>
            <a:pPr marL="0" rtl="0"/>
            <a:endParaRPr lang="en-US" sz="1200" b="0" i="0" u="none" strike="noStrike" cap="none" dirty="0" smtClean="0">
              <a:solidFill>
                <a:schemeClr val="dk1"/>
              </a:solidFill>
              <a:effectLst/>
              <a:latin typeface="Calibri"/>
              <a:ea typeface="Calibri"/>
              <a:cs typeface="Calibri"/>
              <a:sym typeface="Calibri"/>
            </a:endParaRPr>
          </a:p>
          <a:p>
            <a:pPr marL="0" rtl="0"/>
            <a:r>
              <a:rPr lang="en-US" sz="1200" b="0" i="0" u="none" strike="noStrike" cap="none" dirty="0" smtClean="0">
                <a:solidFill>
                  <a:schemeClr val="dk1"/>
                </a:solidFill>
                <a:effectLst/>
                <a:latin typeface="Calibri"/>
                <a:ea typeface="Calibri"/>
                <a:cs typeface="Calibri"/>
                <a:sym typeface="Calibri"/>
              </a:rPr>
              <a:t>I see they both have water. </a:t>
            </a:r>
            <a:endParaRPr lang="en-US" b="0" dirty="0" smtClean="0">
              <a:effectLst/>
            </a:endParaRPr>
          </a:p>
          <a:p>
            <a:pPr marL="0" rtl="0"/>
            <a:r>
              <a:rPr lang="en-US" b="0" dirty="0" smtClean="0">
                <a:effectLst/>
              </a:rPr>
              <a:t/>
            </a:r>
            <a:br>
              <a:rPr lang="en-US" b="0" dirty="0" smtClean="0">
                <a:effectLst/>
              </a:rPr>
            </a:br>
            <a:r>
              <a:rPr lang="en-US" sz="1200" b="0" i="1" u="none" strike="noStrike" cap="none" dirty="0" smtClean="0">
                <a:solidFill>
                  <a:schemeClr val="dk1"/>
                </a:solidFill>
                <a:effectLst/>
                <a:latin typeface="Calibri"/>
                <a:ea typeface="Calibri"/>
                <a:cs typeface="Calibri"/>
                <a:sym typeface="Calibri"/>
              </a:rPr>
              <a:t>(Click  for the Venn to appear on the slide.)</a:t>
            </a:r>
            <a:endParaRPr lang="en-US" b="0" dirty="0" smtClean="0">
              <a:effectLst/>
            </a:endParaRPr>
          </a:p>
          <a:p>
            <a:pPr marL="0" rtl="0"/>
            <a:r>
              <a:rPr lang="en-US" b="0" dirty="0" smtClean="0">
                <a:effectLst/>
              </a:rPr>
              <a:t/>
            </a:r>
            <a:br>
              <a:rPr lang="en-US" b="0" dirty="0" smtClean="0">
                <a:effectLst/>
              </a:rPr>
            </a:br>
            <a:r>
              <a:rPr lang="en-US" sz="1200" b="0" i="0" u="none" strike="noStrike" cap="none" dirty="0" smtClean="0">
                <a:solidFill>
                  <a:schemeClr val="dk1"/>
                </a:solidFill>
                <a:effectLst/>
                <a:latin typeface="Calibri"/>
                <a:ea typeface="Calibri"/>
                <a:cs typeface="Calibri"/>
                <a:sym typeface="Calibri"/>
              </a:rPr>
              <a:t>I would write “water” in the center of the Venn. Yet, the amount of water is different in each picture. One has a stream and the other has a large body of water. Write “stream” on the Forest side of the Venn and “large body of water” on the Wetland side of the Venn.</a:t>
            </a:r>
            <a:endParaRPr lang="en-US" b="0" dirty="0" smtClean="0">
              <a:effectLst/>
            </a:endParaRPr>
          </a:p>
          <a:p>
            <a:pPr marL="0" rtl="0"/>
            <a:r>
              <a:rPr lang="en-US" b="0" dirty="0" smtClean="0">
                <a:effectLst/>
              </a:rPr>
              <a:t/>
            </a:r>
            <a:br>
              <a:rPr lang="en-US" b="0" dirty="0" smtClean="0">
                <a:effectLst/>
              </a:rPr>
            </a:br>
            <a:r>
              <a:rPr lang="en-US" sz="1200" b="0" i="1" u="none" strike="noStrike" cap="none" dirty="0" smtClean="0">
                <a:solidFill>
                  <a:schemeClr val="dk1"/>
                </a:solidFill>
                <a:effectLst/>
                <a:latin typeface="Calibri"/>
                <a:ea typeface="Calibri"/>
                <a:cs typeface="Calibri"/>
                <a:sym typeface="Calibri"/>
              </a:rPr>
              <a:t>(Click for the Summary Paragraph Frame) </a:t>
            </a:r>
            <a:endParaRPr lang="en-US" b="0" dirty="0" smtClean="0">
              <a:effectLst/>
            </a:endParaRPr>
          </a:p>
          <a:p>
            <a:pPr marL="0" rtl="0"/>
            <a:r>
              <a:rPr lang="en-US" b="0" dirty="0" smtClean="0">
                <a:effectLst/>
              </a:rPr>
              <a:t/>
            </a:r>
            <a:br>
              <a:rPr lang="en-US" b="0" dirty="0" smtClean="0">
                <a:effectLst/>
              </a:rPr>
            </a:br>
            <a:r>
              <a:rPr lang="en-US" sz="1200" b="0" i="0" u="none" strike="noStrike" cap="none" dirty="0" smtClean="0">
                <a:solidFill>
                  <a:schemeClr val="dk1"/>
                </a:solidFill>
                <a:effectLst/>
                <a:latin typeface="Calibri"/>
                <a:ea typeface="Calibri"/>
                <a:cs typeface="Calibri"/>
                <a:sym typeface="Calibri"/>
              </a:rPr>
              <a:t>If I were finished noting all similarities and differences, I might begin my Summary Frame  by saying “The Forest and Wetland are alike and different in several ways. First, they are alike because they both have water, but they are different because the Wetland has a large body of water instead of a stream. </a:t>
            </a:r>
            <a:endParaRPr lang="en-US" b="0" dirty="0" smtClean="0">
              <a:effectLst/>
            </a:endParaRPr>
          </a:p>
          <a:p>
            <a:pPr marL="0" rtl="0"/>
            <a:r>
              <a:rPr lang="en-US" b="0" dirty="0" smtClean="0">
                <a:effectLst/>
              </a:rPr>
              <a:t/>
            </a:r>
            <a:br>
              <a:rPr lang="en-US" b="0" dirty="0" smtClean="0">
                <a:effectLst/>
              </a:rPr>
            </a:br>
            <a:r>
              <a:rPr lang="en-US" sz="1200" b="0" i="1" u="none" strike="noStrike" cap="none" dirty="0" smtClean="0">
                <a:solidFill>
                  <a:schemeClr val="dk1"/>
                </a:solidFill>
                <a:effectLst/>
                <a:latin typeface="Calibri"/>
                <a:ea typeface="Calibri"/>
                <a:cs typeface="Calibri"/>
                <a:sym typeface="Calibri"/>
              </a:rPr>
              <a:t>(Click for Venn and Frame to disappear.)</a:t>
            </a:r>
            <a:endParaRPr lang="en-US" b="0" dirty="0" smtClean="0">
              <a:effectLst/>
            </a:endParaRPr>
          </a:p>
          <a:p>
            <a:pPr marL="0" rtl="0"/>
            <a:r>
              <a:rPr lang="en-US" b="0" dirty="0" smtClean="0">
                <a:effectLst/>
              </a:rPr>
              <a:t/>
            </a:r>
            <a:br>
              <a:rPr lang="en-US" b="0" dirty="0" smtClean="0">
                <a:effectLst/>
              </a:rPr>
            </a:br>
            <a:r>
              <a:rPr lang="en-US" sz="1200" b="0" i="0" u="none" strike="noStrike" cap="none" dirty="0" smtClean="0">
                <a:solidFill>
                  <a:schemeClr val="dk1"/>
                </a:solidFill>
                <a:effectLst/>
                <a:latin typeface="Calibri"/>
                <a:ea typeface="Calibri"/>
                <a:cs typeface="Calibri"/>
                <a:sym typeface="Calibri"/>
              </a:rPr>
              <a:t>Using these two pictures, fill in the Venn noting the similarities and differences between the two pictures and plan steps to complete a Summary Frame. Work with your team to walk through this together. </a:t>
            </a:r>
            <a:r>
              <a:rPr lang="en-US" sz="1200" b="0" i="1" u="none" strike="noStrike" cap="none" dirty="0" smtClean="0">
                <a:solidFill>
                  <a:schemeClr val="dk1"/>
                </a:solidFill>
                <a:effectLst/>
                <a:latin typeface="Calibri"/>
                <a:ea typeface="Calibri"/>
                <a:cs typeface="Calibri"/>
                <a:sym typeface="Calibri"/>
              </a:rPr>
              <a:t>Pause for participants to complete this task.</a:t>
            </a:r>
            <a:endParaRPr lang="en-US" b="0" dirty="0" smtClean="0">
              <a:effectLst/>
            </a:endParaRPr>
          </a:p>
          <a:p>
            <a:pPr marL="0" rtl="0"/>
            <a:r>
              <a:rPr lang="en-US" b="0" dirty="0" smtClean="0">
                <a:effectLst/>
              </a:rPr>
              <a:t/>
            </a:r>
            <a:br>
              <a:rPr lang="en-US" b="0" dirty="0" smtClean="0">
                <a:effectLst/>
              </a:rPr>
            </a:br>
            <a:r>
              <a:rPr lang="en-US" sz="1200" b="1" i="0" u="none" strike="noStrike" cap="none" dirty="0" smtClean="0">
                <a:solidFill>
                  <a:schemeClr val="dk1"/>
                </a:solidFill>
                <a:effectLst/>
                <a:latin typeface="Calibri"/>
                <a:ea typeface="Calibri"/>
                <a:cs typeface="Calibri"/>
                <a:sym typeface="Calibri"/>
              </a:rPr>
              <a:t>Upon completion of the task, ask teams to share out their paragraphs and how they could use this for their classroom.  </a:t>
            </a:r>
            <a:r>
              <a:rPr lang="en-US" sz="1200" b="0" i="1" u="none" strike="noStrike" cap="none" dirty="0" smtClean="0">
                <a:solidFill>
                  <a:schemeClr val="dk1"/>
                </a:solidFill>
                <a:effectLst/>
                <a:latin typeface="Calibri"/>
                <a:ea typeface="Calibri"/>
                <a:cs typeface="Calibri"/>
                <a:sym typeface="Calibri"/>
              </a:rPr>
              <a:t>Allow time for participants to think and respond.</a:t>
            </a:r>
            <a:endParaRPr lang="en-US" b="0" dirty="0" smtClean="0">
              <a:effectLst/>
            </a:endParaRPr>
          </a:p>
          <a:p>
            <a:pPr marL="0" rtl="0"/>
            <a:r>
              <a:rPr lang="en-US" b="0" dirty="0" smtClean="0">
                <a:effectLst/>
              </a:rPr>
              <a:t/>
            </a:r>
            <a:br>
              <a:rPr lang="en-US" b="0" dirty="0" smtClean="0">
                <a:effectLst/>
              </a:rPr>
            </a:br>
            <a:r>
              <a:rPr lang="en-US" sz="1200" b="0" i="0" u="sng" strike="noStrike" cap="none" dirty="0" smtClean="0">
                <a:solidFill>
                  <a:schemeClr val="dk1"/>
                </a:solidFill>
                <a:effectLst/>
                <a:latin typeface="Calibri"/>
                <a:ea typeface="Calibri"/>
                <a:cs typeface="Calibri"/>
                <a:sym typeface="Calibri"/>
              </a:rPr>
              <a:t>As students become fluent with using a graphic organizer or paragraph frame and show proof they can "think" and organize ideas and sentences in the way you explicitly taught, they will no longer need these protocols.</a:t>
            </a:r>
            <a:endParaRPr lang="en-US" b="0" dirty="0" smtClean="0">
              <a:effectLst/>
            </a:endParaRPr>
          </a:p>
          <a:p>
            <a:pPr marL="0" indent="0" rtl="0"/>
            <a:r>
              <a:rPr lang="en-US" b="0" dirty="0" smtClean="0">
                <a:effectLst/>
              </a:rPr>
              <a:t/>
            </a:r>
            <a:br>
              <a:rPr lang="en-US" b="0" dirty="0" smtClean="0">
                <a:effectLst/>
              </a:rPr>
            </a:br>
            <a:r>
              <a:rPr lang="en-US" b="0" dirty="0" smtClean="0">
                <a:effectLst/>
              </a:rPr>
              <a:t/>
            </a:r>
            <a:br>
              <a:rPr lang="en-US" b="0" dirty="0" smtClean="0">
                <a:effectLst/>
              </a:rPr>
            </a:br>
            <a:r>
              <a:rPr lang="en-US" sz="1200" b="1" i="0" u="none" strike="noStrike" cap="none" dirty="0" smtClean="0">
                <a:solidFill>
                  <a:schemeClr val="dk1"/>
                </a:solidFill>
                <a:effectLst/>
                <a:latin typeface="Calibri"/>
                <a:ea typeface="Calibri"/>
                <a:cs typeface="Calibri"/>
                <a:sym typeface="Calibri"/>
              </a:rPr>
              <a:t>More to Know:</a:t>
            </a:r>
            <a:endParaRPr lang="en-US" b="0" dirty="0" smtClean="0">
              <a:effectLst/>
            </a:endParaRPr>
          </a:p>
          <a:p>
            <a:pPr marL="0" rtl="0"/>
            <a:r>
              <a:rPr lang="en-US" sz="1200" b="0" i="0" u="none" strike="noStrike" cap="none" dirty="0" smtClean="0">
                <a:solidFill>
                  <a:schemeClr val="dk1"/>
                </a:solidFill>
                <a:effectLst/>
                <a:latin typeface="Calibri"/>
                <a:ea typeface="Calibri"/>
                <a:cs typeface="Calibri"/>
                <a:sym typeface="Calibri"/>
              </a:rPr>
              <a:t>The MO LEAP blocks have examples of assessments and practice combining pictures, text, videos, and multiple resources for students to respond to in writing.</a:t>
            </a:r>
            <a:endParaRPr lang="en-US" b="0" dirty="0" smtClean="0">
              <a:effectLst/>
            </a:endParaRPr>
          </a:p>
          <a:p>
            <a:pPr marL="0" rtl="0"/>
            <a:r>
              <a:rPr lang="en-US" b="0" dirty="0" smtClean="0">
                <a:effectLst/>
              </a:rPr>
              <a:t/>
            </a:r>
            <a:br>
              <a:rPr lang="en-US" b="0" dirty="0" smtClean="0">
                <a:effectLst/>
              </a:rPr>
            </a:br>
            <a:r>
              <a:rPr lang="en-US" sz="1200" b="0" i="0" u="none" strike="noStrike" cap="none" dirty="0" smtClean="0">
                <a:solidFill>
                  <a:schemeClr val="dk1"/>
                </a:solidFill>
                <a:effectLst/>
                <a:latin typeface="Calibri"/>
                <a:ea typeface="Calibri"/>
                <a:cs typeface="Calibri"/>
                <a:sym typeface="Calibri"/>
              </a:rPr>
              <a:t>MO LEAP Blocks are integrated for each grade level according to priority standards see:</a:t>
            </a:r>
            <a:endParaRPr lang="en-US" b="0" dirty="0" smtClean="0">
              <a:effectLst/>
            </a:endParaRPr>
          </a:p>
          <a:p>
            <a:pPr marL="0" rtl="0"/>
            <a:r>
              <a:rPr lang="en-US" b="0" dirty="0" smtClean="0">
                <a:effectLst/>
              </a:rPr>
              <a:t/>
            </a:r>
            <a:br>
              <a:rPr lang="en-US" b="0" dirty="0" smtClean="0">
                <a:effectLst/>
              </a:rPr>
            </a:br>
            <a:r>
              <a:rPr lang="en-US" sz="1200" b="0" i="0" u="sng" strike="noStrike" cap="none" dirty="0" smtClean="0">
                <a:solidFill>
                  <a:schemeClr val="dk1"/>
                </a:solidFill>
                <a:effectLst/>
                <a:latin typeface="Calibri"/>
                <a:ea typeface="Calibri"/>
                <a:cs typeface="Calibri"/>
                <a:sym typeface="Calibri"/>
                <a:hlinkClick r:id="rId3"/>
              </a:rPr>
              <a:t>https://sites.google.com/view/priority-standards-mo-dese/home/english-language-arts/k-12-ela-supporting-resources?authuser=0</a:t>
            </a:r>
            <a:endParaRPr lang="en-US" b="0" dirty="0" smtClean="0">
              <a:effectLst/>
            </a:endParaRPr>
          </a:p>
          <a:p>
            <a:r>
              <a:rPr lang="en-US" dirty="0" smtClean="0"/>
              <a:t/>
            </a:r>
            <a:br>
              <a:rPr lang="en-US" dirty="0" smtClean="0"/>
            </a:br>
            <a:endParaRPr lang="en-US" i="1" u="sng" dirty="0" smtClean="0"/>
          </a:p>
          <a:p>
            <a:pPr marL="0" lvl="0" indent="0" algn="l" rtl="0">
              <a:spcBef>
                <a:spcPts val="0"/>
              </a:spcBef>
              <a:spcAft>
                <a:spcPts val="0"/>
              </a:spcAft>
              <a:buClr>
                <a:schemeClr val="dk1"/>
              </a:buClr>
              <a:buSzPts val="1100"/>
              <a:buFont typeface="Arial"/>
              <a:buNone/>
            </a:pPr>
            <a:endParaRPr lang="en-US" b="1" dirty="0" smtClean="0"/>
          </a:p>
          <a:p>
            <a:pPr marL="0" lvl="0" indent="0" algn="l" rtl="0">
              <a:spcBef>
                <a:spcPts val="0"/>
              </a:spcBef>
              <a:spcAft>
                <a:spcPts val="0"/>
              </a:spcAft>
              <a:buClr>
                <a:srgbClr val="004B8D"/>
              </a:buClr>
              <a:buSzPts val="1100"/>
              <a:buFont typeface="Arial"/>
              <a:buNone/>
            </a:pPr>
            <a:endParaRPr b="1" dirty="0"/>
          </a:p>
        </p:txBody>
      </p:sp>
      <p:sp>
        <p:nvSpPr>
          <p:cNvPr id="389" name="Google Shape;389;g1153f8725ac_1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dirty="0"/>
          </a:p>
        </p:txBody>
      </p:sp>
    </p:spTree>
    <p:extLst>
      <p:ext uri="{BB962C8B-B14F-4D97-AF65-F5344CB8AC3E}">
        <p14:creationId xmlns:p14="http://schemas.microsoft.com/office/powerpoint/2010/main" val="237103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153f8725ac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153f8725ac_1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To Know</a:t>
            </a:r>
            <a:r>
              <a:rPr lang="en-US" b="1" dirty="0" smtClean="0"/>
              <a:t>: </a:t>
            </a:r>
            <a:r>
              <a:rPr lang="en-US" dirty="0"/>
              <a:t>Use this slide for a review of the learning. </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US" b="1" dirty="0"/>
              <a:t>To Do: </a:t>
            </a:r>
            <a:r>
              <a:rPr lang="en-US" dirty="0"/>
              <a:t>Provide time for participants to discuss. </a:t>
            </a:r>
            <a:r>
              <a:rPr lang="en-US" dirty="0" smtClean="0"/>
              <a:t>(At </a:t>
            </a:r>
            <a:r>
              <a:rPr lang="en-US" dirty="0"/>
              <a:t>least </a:t>
            </a:r>
            <a:r>
              <a:rPr lang="en-US" dirty="0" smtClean="0"/>
              <a:t>five to</a:t>
            </a:r>
            <a:r>
              <a:rPr lang="en-US" baseline="0" dirty="0" smtClean="0"/>
              <a:t> seven</a:t>
            </a:r>
            <a:r>
              <a:rPr lang="en-US" dirty="0" smtClean="0"/>
              <a:t> </a:t>
            </a:r>
            <a:r>
              <a:rPr lang="en-US" dirty="0"/>
              <a:t>minutes</a:t>
            </a:r>
            <a:r>
              <a:rPr lang="en-US" dirty="0" smtClean="0"/>
              <a:t>), </a:t>
            </a:r>
            <a:r>
              <a:rPr lang="en-US" dirty="0"/>
              <a:t>Do not rush good conversation. </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US" b="1" dirty="0"/>
              <a:t>To Say: </a:t>
            </a:r>
            <a:r>
              <a:rPr lang="en-US" dirty="0"/>
              <a:t>Using Handout #</a:t>
            </a:r>
            <a:r>
              <a:rPr lang="en-US" dirty="0" smtClean="0"/>
              <a:t>2, Stand </a:t>
            </a:r>
            <a:r>
              <a:rPr lang="en-US" dirty="0"/>
              <a:t>Up, Hand </a:t>
            </a:r>
            <a:r>
              <a:rPr lang="en-US" dirty="0" smtClean="0"/>
              <a:t>Up, </a:t>
            </a:r>
            <a:r>
              <a:rPr lang="en-US" dirty="0"/>
              <a:t>and Pair Up with someone at least 10 steps away and review the learning.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What resonated with you about </a:t>
            </a:r>
            <a:r>
              <a:rPr lang="en-US" dirty="0" smtClean="0"/>
              <a:t>Ehri's four </a:t>
            </a:r>
            <a:r>
              <a:rPr lang="en-US" dirty="0"/>
              <a:t>phases? </a:t>
            </a:r>
            <a:r>
              <a:rPr lang="en-US" i="1" dirty="0"/>
              <a:t>Pause for participants to respond.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Which activities will you use to plan a lesson and develop more efficient writers? </a:t>
            </a:r>
            <a:r>
              <a:rPr lang="en-US" i="1" dirty="0" smtClean="0"/>
              <a:t>Pause </a:t>
            </a:r>
            <a:r>
              <a:rPr lang="en-US" i="1" dirty="0"/>
              <a:t>for participants to respond.</a:t>
            </a:r>
          </a:p>
          <a:p>
            <a:pPr marL="0" lvl="0" indent="0" algn="l" rtl="0">
              <a:spcBef>
                <a:spcPts val="0"/>
              </a:spcBef>
              <a:spcAft>
                <a:spcPts val="0"/>
              </a:spcAft>
              <a:buClr>
                <a:schemeClr val="dk1"/>
              </a:buClr>
              <a:buSzPts val="1100"/>
              <a:buFont typeface="Arial"/>
              <a:buNone/>
            </a:pPr>
            <a:endParaRPr lang="en-US" i="0" dirty="0"/>
          </a:p>
          <a:p>
            <a:pPr marL="0" lvl="0" indent="0" algn="l" rtl="0">
              <a:spcBef>
                <a:spcPts val="0"/>
              </a:spcBef>
              <a:spcAft>
                <a:spcPts val="0"/>
              </a:spcAft>
              <a:buClr>
                <a:schemeClr val="dk1"/>
              </a:buClr>
              <a:buSzPts val="1100"/>
              <a:buFont typeface="Arial"/>
              <a:buNone/>
            </a:pPr>
            <a:r>
              <a:rPr lang="en-US" i="0" dirty="0"/>
              <a:t>Writing is developmental and there are students whose writing is not yet at Consolidated Alphabetic and that is the phase where students are fluent enough with foundational skills to work efficiently on compositional skills. </a:t>
            </a:r>
            <a:endParaRPr i="0" dirty="0"/>
          </a:p>
        </p:txBody>
      </p:sp>
      <p:sp>
        <p:nvSpPr>
          <p:cNvPr id="409" name="Google Shape;409;g1153f8725ac_1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a46c0daa9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a46c0daa9_0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This is the full quote. ”Reading is like breathing in and writing is like breathing out, and storytelling is what links both: it is the soul of literacy. The most powerful tool that we have to strengthen literacy is often the most underused and overlooked, and that is a child's own stories.”  ~ Pam Allyn</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a:r>
              <a:rPr lang="en-US" sz="1200" b="1" i="0" u="none" strike="noStrike" cap="none" dirty="0" smtClean="0">
                <a:solidFill>
                  <a:schemeClr val="dk1"/>
                </a:solidFill>
                <a:effectLst/>
                <a:latin typeface="Calibri"/>
                <a:ea typeface="Calibri"/>
                <a:cs typeface="Calibri"/>
                <a:sym typeface="Calibri"/>
              </a:rPr>
              <a:t>To Do and To Say:</a:t>
            </a:r>
            <a:r>
              <a:rPr lang="en-US" sz="1200" b="0" i="0" u="none" strike="noStrike" cap="none" dirty="0" smtClean="0">
                <a:solidFill>
                  <a:schemeClr val="dk1"/>
                </a:solidFill>
                <a:effectLst/>
                <a:latin typeface="Calibri"/>
                <a:ea typeface="Calibri"/>
                <a:cs typeface="Calibri"/>
                <a:sym typeface="Calibri"/>
              </a:rPr>
              <a:t> Until a student has been repeatedly exposed to/heard and read a variety of well-written genres from which to model their written expression, they cannot be held accountable for composing and producing well written works. One cannot exhale if one has not first taken in a breath.</a:t>
            </a:r>
          </a:p>
          <a:p>
            <a:pPr marL="0"/>
            <a:r>
              <a:rPr lang="en-US" sz="1200" b="0" i="0" u="none" strike="noStrike" cap="none" dirty="0" smtClean="0">
                <a:solidFill>
                  <a:schemeClr val="dk1"/>
                </a:solidFill>
                <a:effectLst/>
                <a:latin typeface="Calibri"/>
                <a:ea typeface="Calibri"/>
                <a:cs typeface="Calibri"/>
                <a:sym typeface="Calibri"/>
              </a:rPr>
              <a:t> </a:t>
            </a:r>
          </a:p>
          <a:p>
            <a:pPr marL="0"/>
            <a:r>
              <a:rPr lang="en-US" sz="1200" b="0" i="0" u="none" strike="noStrike" cap="none" dirty="0" smtClean="0">
                <a:solidFill>
                  <a:schemeClr val="dk1"/>
                </a:solidFill>
                <a:effectLst/>
                <a:latin typeface="Calibri"/>
                <a:ea typeface="Calibri"/>
                <a:cs typeface="Calibri"/>
                <a:sym typeface="Calibri"/>
              </a:rPr>
              <a:t>A student's writing allows insight into what is taking place in their head while they are reading. Reading and writing should not be viewed separately, but as a reflection of the other. </a:t>
            </a:r>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endParaRPr dirty="0"/>
          </a:p>
        </p:txBody>
      </p:sp>
      <p:sp>
        <p:nvSpPr>
          <p:cNvPr id="425" name="Google Shape;425;gea46c0daa9_0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17abc8f2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17abc8f2f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Joan Sedita (2019) - keystoliteracy.com</a:t>
            </a:r>
            <a:endParaRPr dirty="0"/>
          </a:p>
          <a:p>
            <a:pPr marL="0" lvl="0" indent="0" algn="l" rtl="0">
              <a:spcBef>
                <a:spcPts val="0"/>
              </a:spcBef>
              <a:spcAft>
                <a:spcPts val="0"/>
              </a:spcAft>
              <a:buNone/>
            </a:pPr>
            <a:endParaRPr dirty="0">
              <a:solidFill>
                <a:srgbClr val="CC0000"/>
              </a:solidFill>
            </a:endParaRPr>
          </a:p>
          <a:p>
            <a:pPr marL="0" lvl="0" indent="0" algn="l" rtl="0">
              <a:spcBef>
                <a:spcPts val="0"/>
              </a:spcBef>
              <a:spcAft>
                <a:spcPts val="0"/>
              </a:spcAft>
              <a:buClr>
                <a:schemeClr val="dk1"/>
              </a:buClr>
              <a:buSzPts val="1100"/>
              <a:buFont typeface="Arial"/>
              <a:buNone/>
            </a:pPr>
            <a:r>
              <a:rPr lang="en-US" b="1" dirty="0"/>
              <a:t>To Say:</a:t>
            </a:r>
            <a:r>
              <a:rPr lang="en-US" dirty="0"/>
              <a:t> </a:t>
            </a:r>
            <a:r>
              <a:rPr lang="en-US" dirty="0" smtClean="0"/>
              <a:t>This </a:t>
            </a:r>
            <a:r>
              <a:rPr lang="en-US" dirty="0"/>
              <a:t>is the original work from Joan Sedita (2019) which outlines the strands woven into “Skilled Writing”.</a:t>
            </a:r>
            <a:endParaRPr dirty="0"/>
          </a:p>
          <a:p>
            <a:pPr marL="0" lvl="0" indent="0" algn="l" rtl="0">
              <a:spcBef>
                <a:spcPts val="0"/>
              </a:spcBef>
              <a:spcAft>
                <a:spcPts val="0"/>
              </a:spcAft>
              <a:buClr>
                <a:schemeClr val="dk1"/>
              </a:buClr>
              <a:buSzPts val="1100"/>
              <a:buFont typeface="Arial"/>
              <a:buNone/>
            </a:pPr>
            <a:r>
              <a:rPr lang="en-US" dirty="0"/>
              <a:t>Joan has multiple resources on keystoliteracy.com which you can reference upon completion of this training. </a:t>
            </a:r>
            <a:endParaRPr lang="en-US" dirty="0" smtClean="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smtClean="0"/>
              <a:t>Let's </a:t>
            </a:r>
            <a:r>
              <a:rPr lang="en-US" dirty="0"/>
              <a:t>take these skills and connect them to our learning today knowing what we have learned about </a:t>
            </a:r>
            <a:r>
              <a:rPr lang="en-US" dirty="0" smtClean="0"/>
              <a:t>Ehri's </a:t>
            </a:r>
            <a:r>
              <a:rPr lang="en-US" dirty="0"/>
              <a:t>Phases.</a:t>
            </a:r>
            <a:endParaRPr dirty="0"/>
          </a:p>
        </p:txBody>
      </p:sp>
      <p:sp>
        <p:nvSpPr>
          <p:cNvPr id="434" name="Google Shape;434;g117abc8f2f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a46c0daa9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ea46c0daa9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To Know: </a:t>
            </a:r>
            <a:r>
              <a:rPr lang="en-US" dirty="0"/>
              <a:t>The components of this are based off the work of Joan </a:t>
            </a:r>
            <a:r>
              <a:rPr lang="en-US" dirty="0" smtClean="0"/>
              <a:t>Sedita. However, </a:t>
            </a:r>
            <a:r>
              <a:rPr lang="en-US" dirty="0"/>
              <a:t>she did not present it in this form. </a:t>
            </a:r>
            <a:r>
              <a:rPr lang="en-US" i="1" dirty="0"/>
              <a:t>Click forward for a box to appear.</a:t>
            </a:r>
            <a:endParaRPr i="1"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US" b="1" dirty="0"/>
              <a:t>To Do: </a:t>
            </a:r>
            <a:r>
              <a:rPr lang="en-US" dirty="0"/>
              <a:t>Allow time for participants to read through the slide.</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US" b="1" dirty="0"/>
              <a:t>To Say</a:t>
            </a:r>
            <a:r>
              <a:rPr lang="en-US" b="1" dirty="0" smtClean="0"/>
              <a:t>:</a:t>
            </a:r>
            <a:r>
              <a:rPr lang="en-US" dirty="0" smtClean="0"/>
              <a:t> </a:t>
            </a:r>
            <a:r>
              <a:rPr lang="en-US" dirty="0"/>
              <a:t>This clearly demonstrates the various components needed to be a skilled writer. </a:t>
            </a:r>
            <a:endParaRPr dirty="0"/>
          </a:p>
          <a:p>
            <a:pPr marL="0" lvl="0" indent="0" algn="l" rtl="0">
              <a:lnSpc>
                <a:spcPct val="100000"/>
              </a:lnSpc>
              <a:spcBef>
                <a:spcPts val="0"/>
              </a:spcBef>
              <a:spcAft>
                <a:spcPts val="0"/>
              </a:spcAft>
              <a:buClr>
                <a:schemeClr val="dk1"/>
              </a:buClr>
              <a:buSzPts val="1100"/>
              <a:buFont typeface="Arial"/>
              <a:buNone/>
            </a:pPr>
            <a:r>
              <a:rPr lang="en-US" dirty="0"/>
              <a:t> </a:t>
            </a:r>
            <a:endParaRPr dirty="0"/>
          </a:p>
          <a:p>
            <a:pPr marL="0" lvl="0" indent="0" algn="l" rtl="0">
              <a:lnSpc>
                <a:spcPct val="100000"/>
              </a:lnSpc>
              <a:spcBef>
                <a:spcPts val="0"/>
              </a:spcBef>
              <a:spcAft>
                <a:spcPts val="0"/>
              </a:spcAft>
              <a:buClr>
                <a:schemeClr val="dk1"/>
              </a:buClr>
              <a:buSzPts val="1100"/>
              <a:buFont typeface="Arial"/>
              <a:buNone/>
            </a:pPr>
            <a:r>
              <a:rPr lang="en-US" dirty="0"/>
              <a:t>(</a:t>
            </a:r>
            <a:r>
              <a:rPr lang="en-US" i="1" dirty="0"/>
              <a:t>Click forward to show purple box</a:t>
            </a:r>
            <a:r>
              <a:rPr lang="en-US" dirty="0"/>
              <a:t>) We have looked at the Foundational </a:t>
            </a:r>
            <a:r>
              <a:rPr lang="en-US" dirty="0" smtClean="0"/>
              <a:t>Skills.</a:t>
            </a:r>
            <a:endParaRPr dirty="0"/>
          </a:p>
          <a:p>
            <a:pPr marL="0" lvl="0" indent="0" algn="l" rtl="0">
              <a:lnSpc>
                <a:spcPct val="100000"/>
              </a:lnSpc>
              <a:spcBef>
                <a:spcPts val="0"/>
              </a:spcBef>
              <a:spcAft>
                <a:spcPts val="0"/>
              </a:spcAft>
              <a:buClr>
                <a:schemeClr val="dk1"/>
              </a:buClr>
              <a:buSzPts val="1100"/>
              <a:buFont typeface="Arial"/>
              <a:buNone/>
            </a:pPr>
            <a:r>
              <a:rPr lang="en-US" dirty="0"/>
              <a:t> </a:t>
            </a:r>
            <a:endParaRPr dirty="0"/>
          </a:p>
          <a:p>
            <a:pPr marL="0" lvl="0" indent="0" algn="l" rtl="0">
              <a:lnSpc>
                <a:spcPct val="100000"/>
              </a:lnSpc>
              <a:spcBef>
                <a:spcPts val="0"/>
              </a:spcBef>
              <a:spcAft>
                <a:spcPts val="0"/>
              </a:spcAft>
              <a:buClr>
                <a:schemeClr val="dk1"/>
              </a:buClr>
              <a:buSzPts val="1100"/>
              <a:buFont typeface="Arial"/>
              <a:buNone/>
            </a:pPr>
            <a:r>
              <a:rPr lang="en-US" dirty="0"/>
              <a:t>(</a:t>
            </a:r>
            <a:r>
              <a:rPr lang="en-US" i="1" dirty="0"/>
              <a:t>Click to show green box</a:t>
            </a:r>
            <a:r>
              <a:rPr lang="en-US" dirty="0"/>
              <a:t>) </a:t>
            </a:r>
            <a:r>
              <a:rPr lang="en-US" dirty="0" smtClean="0"/>
              <a:t>Now let's </a:t>
            </a:r>
            <a:r>
              <a:rPr lang="en-US" dirty="0"/>
              <a:t>take a closer look at the top part of this </a:t>
            </a:r>
            <a:r>
              <a:rPr lang="en-US" dirty="0" smtClean="0"/>
              <a:t>rope - </a:t>
            </a:r>
            <a:r>
              <a:rPr lang="en-US" dirty="0"/>
              <a:t>composition. When students have moved into the </a:t>
            </a:r>
            <a:r>
              <a:rPr lang="en-US" dirty="0" smtClean="0"/>
              <a:t>Consolidated </a:t>
            </a:r>
            <a:r>
              <a:rPr lang="en-US" dirty="0"/>
              <a:t>Alphabetic Phase they should have enough fluency to be able to focus on compositional skills. The key word is </a:t>
            </a:r>
            <a:r>
              <a:rPr lang="en-US" b="1" u="sng" dirty="0"/>
              <a:t>fluency</a:t>
            </a:r>
            <a:r>
              <a:rPr lang="en-US" dirty="0"/>
              <a:t>. There is enough </a:t>
            </a:r>
            <a:r>
              <a:rPr lang="en-US" b="1" u="sng" dirty="0" smtClean="0"/>
              <a:t>automaticity</a:t>
            </a:r>
            <a:r>
              <a:rPr lang="en-US" dirty="0" smtClean="0"/>
              <a:t> </a:t>
            </a:r>
            <a:r>
              <a:rPr lang="en-US" dirty="0"/>
              <a:t>to be able to concentrate on the ideas the student wants to express without becoming labored in the foundational writing skills.</a:t>
            </a:r>
            <a:endParaRPr dirty="0"/>
          </a:p>
          <a:p>
            <a:pPr marL="0" lvl="0" indent="0" algn="l" rtl="0">
              <a:lnSpc>
                <a:spcPct val="100000"/>
              </a:lnSpc>
              <a:spcBef>
                <a:spcPts val="0"/>
              </a:spcBef>
              <a:spcAft>
                <a:spcPts val="0"/>
              </a:spcAft>
              <a:buClr>
                <a:schemeClr val="dk1"/>
              </a:buClr>
              <a:buSzPts val="1100"/>
              <a:buFont typeface="Arial"/>
              <a:buNone/>
            </a:pPr>
            <a:r>
              <a:rPr lang="en-US" dirty="0"/>
              <a:t> </a:t>
            </a:r>
            <a:endParaRPr dirty="0"/>
          </a:p>
          <a:p>
            <a:pPr marL="0" lvl="0" indent="0" algn="l" rtl="0">
              <a:lnSpc>
                <a:spcPct val="100000"/>
              </a:lnSpc>
              <a:spcBef>
                <a:spcPts val="0"/>
              </a:spcBef>
              <a:spcAft>
                <a:spcPts val="0"/>
              </a:spcAft>
              <a:buSzPts val="1400"/>
              <a:buNone/>
            </a:pPr>
            <a:endParaRPr dirty="0"/>
          </a:p>
        </p:txBody>
      </p:sp>
      <p:sp>
        <p:nvSpPr>
          <p:cNvPr id="441" name="Google Shape;441;gea46c0daa9_0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d54dbc3e8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d54dbc3e8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These are the </a:t>
            </a:r>
            <a:r>
              <a:rPr lang="en-US" dirty="0" smtClean="0"/>
              <a:t>teacher </a:t>
            </a:r>
            <a:r>
              <a:rPr lang="en-US" dirty="0"/>
              <a:t>standards we will address today.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Do: </a:t>
            </a:r>
            <a:r>
              <a:rPr lang="en-US" dirty="0"/>
              <a:t>Direct participants to the slide.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a:t>
            </a:r>
            <a:r>
              <a:rPr lang="en-US" dirty="0"/>
              <a:t> If you need to document for your professional development reference, here are the Missouri </a:t>
            </a:r>
            <a:r>
              <a:rPr lang="en-US" dirty="0" smtClean="0"/>
              <a:t>Teacher </a:t>
            </a:r>
            <a:r>
              <a:rPr lang="en-US" dirty="0"/>
              <a:t>Standards that we will be addressing today. I will pause a moment while you note these if needed</a:t>
            </a:r>
            <a:r>
              <a:rPr lang="en-US" dirty="0" smtClean="0"/>
              <a:t>. </a:t>
            </a:r>
            <a:r>
              <a:rPr lang="en-US" dirty="0"/>
              <a:t>We will address Standards #1, </a:t>
            </a:r>
            <a:r>
              <a:rPr lang="en-US" dirty="0" smtClean="0"/>
              <a:t>#2</a:t>
            </a:r>
            <a:r>
              <a:rPr lang="en-US" dirty="0"/>
              <a:t>, </a:t>
            </a:r>
            <a:r>
              <a:rPr lang="en-US" dirty="0" smtClean="0"/>
              <a:t>#3</a:t>
            </a:r>
            <a:r>
              <a:rPr lang="en-US" dirty="0"/>
              <a:t>, and </a:t>
            </a:r>
            <a:r>
              <a:rPr lang="en-US" dirty="0" smtClean="0"/>
              <a:t>#7.</a:t>
            </a:r>
            <a:endParaRPr dirty="0"/>
          </a:p>
        </p:txBody>
      </p:sp>
      <p:sp>
        <p:nvSpPr>
          <p:cNvPr id="80" name="Google Shape;80;gad54dbc3e8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ebbb844c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eebbb844c1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and To Say: </a:t>
            </a:r>
            <a:r>
              <a:rPr lang="en-US" dirty="0"/>
              <a:t>Compositional skill development produces effective writers. Teachers must provide time and explicit modeling, guided practice and feedback to support the growth in the areas listed here. </a:t>
            </a:r>
            <a:r>
              <a:rPr lang="en-US" dirty="0" smtClean="0"/>
              <a:t/>
            </a:r>
            <a:br>
              <a:rPr lang="en-US" dirty="0" smtClean="0"/>
            </a:br>
            <a:endParaRPr dirty="0"/>
          </a:p>
          <a:p>
            <a:pPr marL="0" lvl="0" indent="0" algn="l" rtl="0">
              <a:spcBef>
                <a:spcPts val="0"/>
              </a:spcBef>
              <a:spcAft>
                <a:spcPts val="0"/>
              </a:spcAft>
              <a:buClr>
                <a:srgbClr val="004B8D"/>
              </a:buClr>
              <a:buSzPts val="1100"/>
              <a:buFont typeface="Arial"/>
              <a:buNone/>
            </a:pPr>
            <a:r>
              <a:rPr lang="en-US" dirty="0"/>
              <a:t>Turn and </a:t>
            </a:r>
            <a:r>
              <a:rPr lang="en-US" dirty="0" smtClean="0"/>
              <a:t>share </a:t>
            </a:r>
            <a:r>
              <a:rPr lang="en-US" dirty="0"/>
              <a:t>at your tables how you support and develop effective writers everyday. </a:t>
            </a:r>
            <a:r>
              <a:rPr lang="en-US" i="1" dirty="0"/>
              <a:t>Pause to give participants time.</a:t>
            </a:r>
            <a:endParaRPr i="1" dirty="0"/>
          </a:p>
          <a:p>
            <a:pPr marL="0" lvl="0" indent="0" algn="l" rtl="0">
              <a:spcBef>
                <a:spcPts val="0"/>
              </a:spcBef>
              <a:spcAft>
                <a:spcPts val="0"/>
              </a:spcAft>
              <a:buClr>
                <a:srgbClr val="004B8D"/>
              </a:buClr>
              <a:buSzPts val="1100"/>
              <a:buFont typeface="Arial"/>
              <a:buNone/>
            </a:pPr>
            <a:endParaRPr dirty="0"/>
          </a:p>
          <a:p>
            <a:pPr marL="0" lvl="0" indent="0" algn="l" rtl="0">
              <a:spcBef>
                <a:spcPts val="0"/>
              </a:spcBef>
              <a:spcAft>
                <a:spcPts val="0"/>
              </a:spcAft>
              <a:buClr>
                <a:srgbClr val="004B8D"/>
              </a:buClr>
              <a:buSzPts val="1100"/>
              <a:buFont typeface="Arial"/>
              <a:buNone/>
            </a:pPr>
            <a:r>
              <a:rPr lang="en-US" dirty="0"/>
              <a:t>Consider time, resources, and what works for you or what needs you have.</a:t>
            </a:r>
            <a:endParaRPr dirty="0"/>
          </a:p>
        </p:txBody>
      </p:sp>
      <p:sp>
        <p:nvSpPr>
          <p:cNvPr id="451" name="Google Shape;451;geebbb844c1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bd9ab6307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bd9ab6307d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To Know and To Say:</a:t>
            </a:r>
            <a:r>
              <a:rPr lang="en-US" dirty="0"/>
              <a:t> Routines are what develops consistency and habits. </a:t>
            </a:r>
            <a:r>
              <a:rPr lang="en-US" dirty="0" smtClean="0"/>
              <a:t>Start </a:t>
            </a:r>
            <a:r>
              <a:rPr lang="en-US" dirty="0"/>
              <a:t>with the </a:t>
            </a:r>
            <a:r>
              <a:rPr lang="en-US" dirty="0" smtClean="0"/>
              <a:t>“end” </a:t>
            </a:r>
            <a:r>
              <a:rPr lang="en-US" dirty="0"/>
              <a:t>in mind.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Clear goals make targeted feedback and grading transparent. Therefore, select what the final outcome/project shall be considering what elements are needed for quality.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Design the rubric or checklist with clear, </a:t>
            </a:r>
            <a:r>
              <a:rPr lang="en-US" dirty="0" smtClean="0"/>
              <a:t>student-friendly </a:t>
            </a:r>
            <a:r>
              <a:rPr lang="en-US" dirty="0"/>
              <a:t>statements.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In order to provide scaffolding towards the </a:t>
            </a:r>
            <a:r>
              <a:rPr lang="en-US" dirty="0" smtClean="0"/>
              <a:t>“end goal” </a:t>
            </a:r>
            <a:r>
              <a:rPr lang="en-US" dirty="0"/>
              <a:t>teachers will move through the “I Do” for modeling or provide examples from student reading defining with clarity what elements are strong and weak.</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Practice together (We Do) before asking students to work independently. </a:t>
            </a:r>
            <a:r>
              <a:rPr lang="en-US" dirty="0" smtClean="0"/>
              <a:t>When </a:t>
            </a:r>
            <a:r>
              <a:rPr lang="en-US" dirty="0"/>
              <a:t>students have a clear example to view while writing, they know what the target looks like and it is not guesswork</a:t>
            </a:r>
            <a:r>
              <a:rPr lang="en-US" dirty="0" smtClean="0"/>
              <a:t>.</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US" b="1" dirty="0"/>
              <a:t>More to Know:</a:t>
            </a:r>
            <a:endParaRPr dirty="0"/>
          </a:p>
          <a:p>
            <a:pPr marL="0" lvl="0" indent="0" algn="l" rtl="0">
              <a:spcBef>
                <a:spcPts val="0"/>
              </a:spcBef>
              <a:spcAft>
                <a:spcPts val="0"/>
              </a:spcAft>
              <a:buClr>
                <a:schemeClr val="dk1"/>
              </a:buClr>
              <a:buSzPts val="1100"/>
              <a:buFont typeface="Arial"/>
              <a:buNone/>
            </a:pPr>
            <a:r>
              <a:rPr lang="en-US" dirty="0"/>
              <a:t>Other places to gather information on rubrics:</a:t>
            </a:r>
            <a:endParaRPr dirty="0"/>
          </a:p>
          <a:p>
            <a:pPr marL="0" lvl="0" indent="0" algn="l" rtl="0">
              <a:spcBef>
                <a:spcPts val="0"/>
              </a:spcBef>
              <a:spcAft>
                <a:spcPts val="0"/>
              </a:spcAft>
              <a:buClr>
                <a:schemeClr val="dk1"/>
              </a:buClr>
              <a:buSzPts val="1100"/>
              <a:buFont typeface="Arial"/>
              <a:buNone/>
            </a:pPr>
            <a:r>
              <a:rPr lang="en-US" u="sng" dirty="0">
                <a:solidFill>
                  <a:schemeClr val="hlink"/>
                </a:solidFill>
                <a:hlinkClick r:id="rId3"/>
              </a:rPr>
              <a:t>http://rubistar.4teachers.org/index.php</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u="sng" dirty="0">
                <a:solidFill>
                  <a:schemeClr val="hlink"/>
                </a:solidFill>
                <a:hlinkClick r:id="rId4"/>
              </a:rPr>
              <a:t>https://www.pbisrewards.com/blog/free-online-rubric-maker/</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
        <p:nvSpPr>
          <p:cNvPr id="460" name="Google Shape;460;gbd9ab6307d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bd9ab6307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bd9ab6307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To Know and Do: </a:t>
            </a:r>
            <a:r>
              <a:rPr lang="en-US" dirty="0"/>
              <a:t>Allow time for participants to think about this statement</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US" b="1" dirty="0"/>
              <a:t>To Say:</a:t>
            </a:r>
            <a:r>
              <a:rPr lang="en-US" dirty="0"/>
              <a:t> Read this slide and think about what it means for our students. </a:t>
            </a:r>
            <a:r>
              <a:rPr lang="en-US" dirty="0" smtClean="0"/>
              <a:t>Writing </a:t>
            </a:r>
            <a:r>
              <a:rPr lang="en-US" dirty="0"/>
              <a:t>is personal.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When we ask a student to place their ideas and thinking on </a:t>
            </a:r>
            <a:r>
              <a:rPr lang="en-US" dirty="0" smtClean="0"/>
              <a:t>paper, </a:t>
            </a:r>
            <a:r>
              <a:rPr lang="en-US" dirty="0"/>
              <a:t>we are asking them to put into words their own story. There is a risk to putting words on paper. If we want them to view the feedback as a stepping stone of collaboration, we must treat it as that.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Once we put a grade on the </a:t>
            </a:r>
            <a:r>
              <a:rPr lang="en-US" dirty="0" smtClean="0"/>
              <a:t>student's </a:t>
            </a:r>
            <a:r>
              <a:rPr lang="en-US" dirty="0"/>
              <a:t>paper, the writing is thought of as DONE. A closed book that is not to be given further thought. </a:t>
            </a:r>
            <a:endParaRPr dirty="0"/>
          </a:p>
          <a:p>
            <a:pPr marL="0" lvl="0" indent="0" algn="l" rtl="0">
              <a:spcBef>
                <a:spcPts val="0"/>
              </a:spcBef>
              <a:spcAft>
                <a:spcPts val="0"/>
              </a:spcAft>
              <a:buClr>
                <a:schemeClr val="dk1"/>
              </a:buClr>
              <a:buSzPts val="1100"/>
              <a:buFont typeface="Arial"/>
              <a:buNone/>
            </a:pPr>
            <a:r>
              <a:rPr lang="en-US" dirty="0"/>
              <a:t>The assignment served </a:t>
            </a:r>
            <a:r>
              <a:rPr lang="en-US" dirty="0" smtClean="0"/>
              <a:t>its </a:t>
            </a:r>
            <a:r>
              <a:rPr lang="en-US" dirty="0"/>
              <a:t>purpose in the eyes of the student.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In order to generate deeper thoughts of expression, we must not make</a:t>
            </a:r>
            <a:r>
              <a:rPr lang="en-US" dirty="0">
                <a:solidFill>
                  <a:srgbClr val="FF0000"/>
                </a:solidFill>
              </a:rPr>
              <a:t> </a:t>
            </a:r>
            <a:r>
              <a:rPr lang="en-US" dirty="0"/>
              <a:t>a </a:t>
            </a:r>
            <a:r>
              <a:rPr lang="en-US" dirty="0" smtClean="0"/>
              <a:t>"checklist" </a:t>
            </a:r>
            <a:r>
              <a:rPr lang="en-US" dirty="0"/>
              <a:t>of </a:t>
            </a:r>
            <a:r>
              <a:rPr lang="en-US" dirty="0" smtClean="0"/>
              <a:t>qualities, </a:t>
            </a:r>
            <a:r>
              <a:rPr lang="en-US" dirty="0"/>
              <a:t>but as a guide for continuing growth.</a:t>
            </a:r>
            <a:endParaRPr dirty="0"/>
          </a:p>
          <a:p>
            <a:pPr marL="0" lvl="0" indent="0" algn="l" rtl="0">
              <a:spcBef>
                <a:spcPts val="0"/>
              </a:spcBef>
              <a:spcAft>
                <a:spcPts val="0"/>
              </a:spcAft>
              <a:buNone/>
            </a:pPr>
            <a:endParaRPr dirty="0"/>
          </a:p>
        </p:txBody>
      </p:sp>
      <p:sp>
        <p:nvSpPr>
          <p:cNvPr id="468" name="Google Shape;468;gbd9ab6307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eebbb844c1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eebbb844c1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Matt Seek wrote this article for Xplor magazine in January 2019. It is still available in the archives for Xplor.</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 </a:t>
            </a:r>
            <a:r>
              <a:rPr lang="en-US" dirty="0"/>
              <a:t>There are many resources for developing writers. </a:t>
            </a:r>
            <a:r>
              <a:rPr lang="en-US" dirty="0" smtClean="0"/>
              <a:t>Let's Raise </a:t>
            </a:r>
            <a:r>
              <a:rPr lang="en-US" dirty="0"/>
              <a:t>a </a:t>
            </a:r>
            <a:r>
              <a:rPr lang="en-US" dirty="0" smtClean="0"/>
              <a:t>Stink</a:t>
            </a:r>
            <a:r>
              <a:rPr lang="en-US" baseline="0" dirty="0" smtClean="0"/>
              <a:t> A</a:t>
            </a:r>
            <a:r>
              <a:rPr lang="en-US" dirty="0" smtClean="0"/>
              <a:t>bout Writing uses </a:t>
            </a:r>
            <a:r>
              <a:rPr lang="en-US" dirty="0"/>
              <a:t>a model from a talented writer, Matt Seek, from Xplor </a:t>
            </a:r>
            <a:r>
              <a:rPr lang="en-US" dirty="0" smtClean="0"/>
              <a:t>magazine</a:t>
            </a:r>
            <a:r>
              <a:rPr lang="en-US" dirty="0"/>
              <a:t>. This magazine is available free online and the specific article we will use today is found in the January/February 2019 archives.</a:t>
            </a:r>
            <a:endParaRPr dirty="0"/>
          </a:p>
        </p:txBody>
      </p:sp>
      <p:sp>
        <p:nvSpPr>
          <p:cNvPr id="476" name="Google Shape;476;geebbb844c1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eebbb844c1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eebbb844c1_0_2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This slide is to prepare participants to focus on “Skunks” and develop schema.</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Do and To Say: </a:t>
            </a:r>
            <a:r>
              <a:rPr lang="en-US" sz="1200" b="0" i="0" u="none" strike="noStrike" cap="none" dirty="0" smtClean="0">
                <a:solidFill>
                  <a:schemeClr val="dk1"/>
                </a:solidFill>
                <a:effectLst/>
                <a:latin typeface="Calibri"/>
                <a:ea typeface="Calibri"/>
                <a:cs typeface="Calibri"/>
                <a:sym typeface="Calibri"/>
              </a:rPr>
              <a:t>Take a moment to think about “Skunks”.  Select one of the three different statements that might relate to you. Please pick up your pencil or pen and write in response to the statement that speaks to you. As you write, please skip every other line or leave space between the lines to write in case you want to add or change some ideas later.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 I will give you about two minutes to write your thoughts and ideas. </a:t>
            </a:r>
            <a:r>
              <a:rPr lang="en-US" sz="1200" b="0" i="1" u="none" strike="noStrike" cap="none" dirty="0" smtClean="0">
                <a:solidFill>
                  <a:schemeClr val="dk1"/>
                </a:solidFill>
                <a:effectLst/>
                <a:latin typeface="Calibri"/>
                <a:ea typeface="Calibri"/>
                <a:cs typeface="Calibri"/>
                <a:sym typeface="Calibri"/>
              </a:rPr>
              <a:t>Pause for participants to write.</a:t>
            </a:r>
            <a:endParaRPr dirty="0"/>
          </a:p>
        </p:txBody>
      </p:sp>
      <p:sp>
        <p:nvSpPr>
          <p:cNvPr id="485" name="Google Shape;485;geebbb844c1_0_2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ebbb844c1_0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eebbb844c1_0_3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As a presenter, you will be reading the article for your participants as if you were the “teacher” in the classroom. Participants will have access to the article to develop further lessons upon completion. Words in parentheses are for you, the teacher, to share "your" thinking out loud.</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Do: </a:t>
            </a:r>
            <a:r>
              <a:rPr lang="en-US" sz="1200" b="0" i="0" u="none" strike="noStrike" cap="none" dirty="0" smtClean="0">
                <a:solidFill>
                  <a:schemeClr val="dk1"/>
                </a:solidFill>
                <a:effectLst/>
                <a:latin typeface="Calibri"/>
                <a:ea typeface="Calibri"/>
                <a:cs typeface="Calibri"/>
                <a:sym typeface="Calibri"/>
              </a:rPr>
              <a:t>Read as if you are the "teacher in the classroom".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I am going to read this selection to you and would like for you to read along in your head as a student in my classroom.</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The young coyote was hungry — and dumb. It had cornered a cat-sized animal against a fallen log. (</a:t>
            </a:r>
            <a:r>
              <a:rPr lang="en-US" sz="1200" b="0" i="1" u="none" strike="noStrike" cap="none" dirty="0" smtClean="0">
                <a:solidFill>
                  <a:schemeClr val="dk1"/>
                </a:solidFill>
                <a:effectLst/>
                <a:latin typeface="Calibri"/>
                <a:ea typeface="Calibri"/>
                <a:cs typeface="Calibri"/>
                <a:sym typeface="Calibri"/>
              </a:rPr>
              <a:t>Think along with me: when I hear the words "cat-sized", I see an animal the same size as my cat at home standing in front of a fallen dead log in the forest)</a:t>
            </a:r>
            <a:br>
              <a:rPr lang="en-US" sz="1200" b="0" i="1"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The animal looked fat and delicious. </a:t>
            </a:r>
            <a:r>
              <a:rPr lang="en-US" sz="1200" b="0" i="1" u="none" strike="noStrike" cap="none" dirty="0" smtClean="0">
                <a:solidFill>
                  <a:schemeClr val="dk1"/>
                </a:solidFill>
                <a:effectLst/>
                <a:latin typeface="Calibri"/>
                <a:ea typeface="Calibri"/>
                <a:cs typeface="Calibri"/>
                <a:sym typeface="Calibri"/>
              </a:rPr>
              <a:t>(Oh! So the animal is one that might be dinner for the coyote! It might be the skunk)</a:t>
            </a:r>
            <a:br>
              <a:rPr lang="en-US" sz="1200" b="0" i="1"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Yet something about it wasn't quite right. This was usually the point in the coyote’s attack when prey made a last-ditch attempt to flee. (</a:t>
            </a:r>
            <a:r>
              <a:rPr lang="en-US" sz="1200" b="0" i="1" u="none" strike="noStrike" cap="none" dirty="0" smtClean="0">
                <a:solidFill>
                  <a:schemeClr val="dk1"/>
                </a:solidFill>
                <a:effectLst/>
                <a:latin typeface="Calibri"/>
                <a:ea typeface="Calibri"/>
                <a:cs typeface="Calibri"/>
                <a:sym typeface="Calibri"/>
              </a:rPr>
              <a:t>I see in my mind an animal who might be trying to move back and forth to get away. Can you show me what it might look like if you were cornered and what a "last ditch" effort might look like?)</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But the little black creature was standing its ground. </a:t>
            </a:r>
            <a:r>
              <a:rPr lang="en-US" sz="1200" b="0" i="1" u="none" strike="noStrike" cap="none" dirty="0" smtClean="0">
                <a:solidFill>
                  <a:schemeClr val="dk1"/>
                </a:solidFill>
                <a:effectLst/>
                <a:latin typeface="Calibri"/>
                <a:ea typeface="Calibri"/>
                <a:cs typeface="Calibri"/>
                <a:sym typeface="Calibri"/>
              </a:rPr>
              <a:t>(Show me "standing its ground")</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Eventually, hunger overpowered the coyote’s wariness. With a yip, the wild dog bared its fangs and leapt forward … directly into a yellowish-green cloud of stink. </a:t>
            </a:r>
            <a:r>
              <a:rPr lang="en-US" sz="1200" b="0" i="1" u="none" strike="noStrike" cap="none" dirty="0" smtClean="0">
                <a:solidFill>
                  <a:schemeClr val="dk1"/>
                </a:solidFill>
                <a:effectLst/>
                <a:latin typeface="Calibri"/>
                <a:ea typeface="Calibri"/>
                <a:cs typeface="Calibri"/>
                <a:sym typeface="Calibri"/>
              </a:rPr>
              <a:t>(Not only do I see the coyote jump here, I can hear the yip and if the coyote bared its fangs - I think I hear a growl. Do you see and hear what the author is telling you here? Show me thumbs up or down. I also see a color of STINK. Is that from the skunk?)</a:t>
            </a: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494" name="Google Shape;494;geebbb844c1_0_3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ebbb844c1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eebbb844c1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Suddenly, the predator couldn’t be a predator anymore. Its eyes burned. Its nose stung. And the smell — hoooowwl — the smell was unbearable. </a:t>
            </a:r>
            <a:r>
              <a:rPr lang="en-US" sz="1200" b="0" i="1" u="none" strike="noStrike" cap="none" dirty="0" smtClean="0">
                <a:solidFill>
                  <a:schemeClr val="dk1"/>
                </a:solidFill>
                <a:effectLst/>
                <a:latin typeface="Calibri"/>
                <a:ea typeface="Calibri"/>
                <a:cs typeface="Calibri"/>
                <a:sym typeface="Calibri"/>
              </a:rPr>
              <a:t>(Turn and tell your shoulder partner what you see, hear and smell.) </a:t>
            </a:r>
            <a:br>
              <a:rPr lang="en-US" sz="1200" b="0" i="1"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As the coyote ground its head into the dirt, trying in vain to rub the stench from its fur, the little black creature waddled away. </a:t>
            </a:r>
            <a:r>
              <a:rPr lang="en-US" sz="1200" b="0" i="1" u="none" strike="noStrike" cap="none" dirty="0" smtClean="0">
                <a:solidFill>
                  <a:schemeClr val="dk1"/>
                </a:solidFill>
                <a:effectLst/>
                <a:latin typeface="Calibri"/>
                <a:ea typeface="Calibri"/>
                <a:cs typeface="Calibri"/>
                <a:sym typeface="Calibri"/>
              </a:rPr>
              <a:t>(Now I see a poor coyote who was once brave pushing his head in the dirt in circles trying to rub out whatever is burning his eyes while the skunk seems to happily waddle away. What does waddle look like? Can you show me?)</a:t>
            </a:r>
          </a:p>
          <a:p>
            <a:pPr marL="0" indent="0"/>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It had just taught Missouri’s craftiest predator a lesson it would never forget: Messing with a skunk is a stink you don't want to raise. </a:t>
            </a:r>
            <a:r>
              <a:rPr lang="en-US" sz="1200" b="0" i="1" u="none" strike="noStrike" cap="none" dirty="0" smtClean="0">
                <a:solidFill>
                  <a:schemeClr val="dk1"/>
                </a:solidFill>
                <a:effectLst/>
                <a:latin typeface="Calibri"/>
                <a:ea typeface="Calibri"/>
                <a:cs typeface="Calibri"/>
                <a:sym typeface="Calibri"/>
              </a:rPr>
              <a:t>(This makes me laugh. Messing with a skunk is a stink you don't want to raise! What does that mean? I have heard my grandmother tell me not to "raise a stink" about something so I guess that means my actions might not end well for both of us.)</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p>
          <a:p>
            <a:pPr marL="0" lvl="0" indent="0" algn="l" rtl="0">
              <a:spcBef>
                <a:spcPts val="1200"/>
              </a:spcBef>
              <a:spcAft>
                <a:spcPts val="0"/>
              </a:spcAft>
              <a:buClr>
                <a:schemeClr val="dk1"/>
              </a:buClr>
              <a:buSzPts val="1400"/>
              <a:buFont typeface="Arial"/>
              <a:buNone/>
            </a:pPr>
            <a:endParaRPr b="1" dirty="0"/>
          </a:p>
        </p:txBody>
      </p:sp>
      <p:sp>
        <p:nvSpPr>
          <p:cNvPr id="502" name="Google Shape;502;geebbb844c1_0_4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ebbb844c1_0_4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eebbb844c1_0_4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and To Say: </a:t>
            </a:r>
            <a:r>
              <a:rPr lang="en-US" dirty="0"/>
              <a:t>This author used some words which created a strong, visual picture in my head. The words that created a color, a size of an animal, the actions I could </a:t>
            </a:r>
            <a:r>
              <a:rPr lang="en-US" dirty="0" smtClean="0"/>
              <a:t>"act out" </a:t>
            </a:r>
            <a:r>
              <a:rPr lang="en-US" dirty="0"/>
              <a:t>or the sounds I heard were placed right in his writing.  </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This author made some definite decisions in word choice with how he organized and took the craft of visualization and made me see what the coyote was doing which also made me feel a few emotions</a:t>
            </a:r>
            <a:r>
              <a:rPr lang="en-US" dirty="0" smtClean="0"/>
              <a:t>. Did </a:t>
            </a:r>
            <a:r>
              <a:rPr lang="en-US" dirty="0"/>
              <a:t>he do that for you</a:t>
            </a:r>
            <a:r>
              <a:rPr lang="en-US" dirty="0" smtClean="0"/>
              <a:t>? </a:t>
            </a:r>
            <a:r>
              <a:rPr lang="en-US" i="1" dirty="0"/>
              <a:t>Pause for participants to respond.</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I am going to ask you to return to what you wrote and try to add words like the author did to help someone </a:t>
            </a:r>
            <a:r>
              <a:rPr lang="en-US" dirty="0" smtClean="0"/>
              <a:t>"see</a:t>
            </a:r>
            <a:r>
              <a:rPr lang="en-US" dirty="0"/>
              <a:t>, hear, feel, or </a:t>
            </a:r>
            <a:r>
              <a:rPr lang="en-US" dirty="0" smtClean="0"/>
              <a:t>smell" </a:t>
            </a:r>
            <a:r>
              <a:rPr lang="en-US" dirty="0"/>
              <a:t>clearly. If you feel you did that, underline the words you wrote that created visualization for you. </a:t>
            </a:r>
            <a:r>
              <a:rPr lang="en-US" dirty="0" smtClean="0"/>
              <a:t>In </a:t>
            </a:r>
            <a:r>
              <a:rPr lang="en-US" dirty="0"/>
              <a:t>a few </a:t>
            </a:r>
            <a:r>
              <a:rPr lang="en-US" dirty="0" smtClean="0"/>
              <a:t>minutes, </a:t>
            </a:r>
            <a:r>
              <a:rPr lang="en-US" dirty="0"/>
              <a:t>you will be asked to share your writing or part of your writing with a partner.</a:t>
            </a:r>
            <a:endParaRPr dirty="0"/>
          </a:p>
        </p:txBody>
      </p:sp>
      <p:sp>
        <p:nvSpPr>
          <p:cNvPr id="509" name="Google Shape;509;geebbb844c1_0_4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17abc8f2f6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17abc8f2f6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Do and To Say: </a:t>
            </a:r>
            <a:r>
              <a:rPr lang="en-US" dirty="0"/>
              <a:t>Take a few moments to share your writing with a partner. As you each share, tell which words helped you visualize what the author (your partner) was telling you. </a:t>
            </a:r>
            <a:endParaRPr lang="en-US" dirty="0" smtClean="0"/>
          </a:p>
          <a:p>
            <a:pPr marL="0" lvl="0" indent="0" algn="l" rtl="0">
              <a:spcBef>
                <a:spcPts val="0"/>
              </a:spcBef>
              <a:spcAft>
                <a:spcPts val="0"/>
              </a:spcAft>
              <a:buNone/>
            </a:pPr>
            <a:endParaRPr dirty="0"/>
          </a:p>
          <a:p>
            <a:pPr marL="0" lvl="0" indent="0" algn="l" rtl="0">
              <a:spcBef>
                <a:spcPts val="0"/>
              </a:spcBef>
              <a:spcAft>
                <a:spcPts val="0"/>
              </a:spcAft>
              <a:buNone/>
            </a:pPr>
            <a:r>
              <a:rPr lang="en-US" dirty="0"/>
              <a:t>Then take another moment to discuss how the model/example we shared guided you in your writing.</a:t>
            </a:r>
            <a:endParaRPr dirty="0"/>
          </a:p>
        </p:txBody>
      </p:sp>
      <p:sp>
        <p:nvSpPr>
          <p:cNvPr id="518" name="Google Shape;518;g117abc8f2f6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eebbb844c1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eebbb844c1_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and To Do: </a:t>
            </a:r>
            <a:endParaRPr b="1" dirty="0"/>
          </a:p>
          <a:p>
            <a:pPr marL="0" lvl="0" indent="0" algn="l" rtl="0">
              <a:lnSpc>
                <a:spcPct val="100000"/>
              </a:lnSpc>
              <a:spcBef>
                <a:spcPts val="0"/>
              </a:spcBef>
              <a:spcAft>
                <a:spcPts val="0"/>
              </a:spcAft>
              <a:buSzPts val="1400"/>
              <a:buNone/>
            </a:pPr>
            <a:r>
              <a:rPr lang="en-US" i="1" u="sng" dirty="0"/>
              <a:t>Do NOT click to show the lower portion of the slide until you have presented the task information and allowed time for participants to discuss their ideas.</a:t>
            </a:r>
            <a:endParaRPr i="1" u="sng" dirty="0"/>
          </a:p>
          <a:p>
            <a:pPr marL="0" lvl="0" indent="0" algn="l" rtl="0">
              <a:lnSpc>
                <a:spcPct val="100000"/>
              </a:lnSpc>
              <a:spcBef>
                <a:spcPts val="0"/>
              </a:spcBef>
              <a:spcAft>
                <a:spcPts val="0"/>
              </a:spcAft>
              <a:buSzPts val="1400"/>
              <a:buNone/>
            </a:pPr>
            <a:endParaRPr i="1" u="sng" dirty="0"/>
          </a:p>
          <a:p>
            <a:pPr marL="0" lvl="0" indent="0" algn="l" rtl="0">
              <a:lnSpc>
                <a:spcPct val="100000"/>
              </a:lnSpc>
              <a:spcBef>
                <a:spcPts val="0"/>
              </a:spcBef>
              <a:spcAft>
                <a:spcPts val="0"/>
              </a:spcAft>
              <a:buSzPts val="1400"/>
              <a:buNone/>
            </a:pPr>
            <a:r>
              <a:rPr lang="en-US" u="sng" dirty="0"/>
              <a:t>Provide the “SKUNKS “ article from Matt Seek.</a:t>
            </a:r>
            <a:r>
              <a:rPr lang="en-US" dirty="0"/>
              <a:t> It is more impactful to distribute one per table of the color example from Xplor but less expensive to provide the text only version. Point out the Missouri Department of Conservation Magazine for </a:t>
            </a:r>
            <a:r>
              <a:rPr lang="en-US" dirty="0" smtClean="0"/>
              <a:t>Xplor </a:t>
            </a:r>
            <a:r>
              <a:rPr lang="en-US" u="sng" dirty="0" smtClean="0">
                <a:solidFill>
                  <a:schemeClr val="hlink"/>
                </a:solidFill>
                <a:hlinkClick r:id="rId3"/>
              </a:rPr>
              <a:t>https</a:t>
            </a:r>
            <a:r>
              <a:rPr lang="en-US" u="sng" dirty="0">
                <a:solidFill>
                  <a:schemeClr val="hlink"/>
                </a:solidFill>
                <a:hlinkClick r:id="rId3"/>
              </a:rPr>
              <a:t>://mdc.mo.gov/magazines/xplor?page=1</a:t>
            </a:r>
            <a:r>
              <a:rPr lang="en-US" dirty="0"/>
              <a:t> on the text only version so they can access it on their own. Allow at least </a:t>
            </a:r>
            <a:r>
              <a:rPr lang="en-US" dirty="0" smtClean="0"/>
              <a:t>five </a:t>
            </a:r>
            <a:r>
              <a:rPr lang="en-US" dirty="0"/>
              <a:t>minutes to discuss and explore.</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a:t>
            </a:r>
            <a:r>
              <a:rPr lang="en-US" b="1" dirty="0" smtClean="0"/>
              <a:t>: </a:t>
            </a:r>
            <a:r>
              <a:rPr lang="en-US" dirty="0"/>
              <a:t>Using your reading as a way to deepen writing empowers your time. Instruction which allows use of the same text for reading and writing provides more efficient use of instructional time. </a:t>
            </a:r>
            <a:r>
              <a:rPr lang="en-US" dirty="0" smtClean="0"/>
              <a:t/>
            </a:r>
            <a:br>
              <a:rPr lang="en-US" dirty="0" smtClean="0"/>
            </a:br>
            <a:endParaRPr dirty="0"/>
          </a:p>
          <a:p>
            <a:pPr marL="0" lvl="0" indent="0" algn="l" rtl="0">
              <a:lnSpc>
                <a:spcPct val="100000"/>
              </a:lnSpc>
              <a:spcBef>
                <a:spcPts val="0"/>
              </a:spcBef>
              <a:spcAft>
                <a:spcPts val="0"/>
              </a:spcAft>
              <a:buSzPts val="1400"/>
              <a:buNone/>
            </a:pPr>
            <a:r>
              <a:rPr lang="en-US" dirty="0"/>
              <a:t>Writing in response to reading is how we see all assessment grades 3-up and MO-LEAP Blocks connect integrated learning.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Take a few moments to examine the full article. Think about the standards you are addressing with your students and share which skills you could pull from this article to deepen writers in your classroom.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(Pause for participants to list standards or skills on optional chart paper or in their teams. Click forward upon completion of the task to see </a:t>
            </a:r>
            <a:r>
              <a:rPr lang="en-US" dirty="0"/>
              <a:t>some  lists  that have been generated by different grade levels.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might you use?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More to Know: </a:t>
            </a:r>
            <a:endParaRPr b="1" dirty="0"/>
          </a:p>
          <a:p>
            <a:pPr marL="0" lvl="0" indent="0" algn="l" rtl="0">
              <a:lnSpc>
                <a:spcPct val="100000"/>
              </a:lnSpc>
              <a:spcBef>
                <a:spcPts val="0"/>
              </a:spcBef>
              <a:spcAft>
                <a:spcPts val="0"/>
              </a:spcAft>
              <a:buSzPts val="1400"/>
              <a:buNone/>
            </a:pPr>
            <a:r>
              <a:rPr lang="en-US" dirty="0"/>
              <a:t>If time permits, as teachers chart out ideas for instruction, have teachers find examples within the document to support the instruction. This will provide a strong variety of lessons across grade levels for classroom use.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dirty="0"/>
          </a:p>
        </p:txBody>
      </p:sp>
      <p:sp>
        <p:nvSpPr>
          <p:cNvPr id="527" name="Google Shape;527;geebbb844c1_0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ad54dbc3e8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ad54dbc3e8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a:t>
            </a:r>
            <a:r>
              <a:rPr lang="en-US" b="1" dirty="0" smtClean="0"/>
              <a:t>: </a:t>
            </a:r>
            <a:r>
              <a:rPr lang="en-US" dirty="0"/>
              <a:t>There are norms for virtual or </a:t>
            </a:r>
            <a:r>
              <a:rPr lang="en-US" dirty="0" smtClean="0"/>
              <a:t>face-to-face. Please place </a:t>
            </a:r>
            <a:r>
              <a:rPr lang="en-US" dirty="0"/>
              <a:t>the norms that fit your group into the slides so that all attending are comfortable and ready to learn hitting the expectations needed for the building or district.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Do: </a:t>
            </a:r>
            <a:r>
              <a:rPr lang="en-US" dirty="0"/>
              <a:t>Use </a:t>
            </a:r>
            <a:r>
              <a:rPr lang="en-US" dirty="0" smtClean="0"/>
              <a:t>norms </a:t>
            </a:r>
            <a:r>
              <a:rPr lang="en-US" dirty="0"/>
              <a:t>and </a:t>
            </a:r>
            <a:r>
              <a:rPr lang="en-US" dirty="0" smtClean="0"/>
              <a:t>expectation </a:t>
            </a:r>
            <a:r>
              <a:rPr lang="en-US" dirty="0"/>
              <a:t>that fit the group and situation.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 </a:t>
            </a:r>
            <a:r>
              <a:rPr lang="en-US" dirty="0"/>
              <a:t>Today we are going to ask that you be present with us considering how this learning </a:t>
            </a:r>
            <a:r>
              <a:rPr lang="en-US" dirty="0" smtClean="0"/>
              <a:t>"fits </a:t>
            </a:r>
            <a:r>
              <a:rPr lang="en-US" dirty="0"/>
              <a:t>into what you already do. It will either confirm some things you are already doing or it might push you to consider what might be different according to research on what works in the world of literacy development. We would ask that you have cell phones on silent, minimize outside conversations or distractions for us or others attending. We will take formal breaks but please, take care of your personal needs when needed without interfering with others learning. </a:t>
            </a:r>
            <a:endParaRPr dirty="0"/>
          </a:p>
          <a:p>
            <a:pPr marL="0" lvl="0" indent="0" algn="l" rtl="0">
              <a:spcBef>
                <a:spcPts val="0"/>
              </a:spcBef>
              <a:spcAft>
                <a:spcPts val="0"/>
              </a:spcAft>
              <a:buNone/>
            </a:pPr>
            <a:r>
              <a:rPr lang="en-US" dirty="0"/>
              <a:t>Since our goal is to make this apply to you and your students we hope you will ask questions as we journey to clarify the content for you or how it relates to you and your students. As you open your mind up to confirm your practices or align your practices with research, we know it takes a stretch or patience and a heart for doing what is best for students. We deeply appreciate your professional passion and drive to share, learn and apply for student success. </a:t>
            </a:r>
            <a:endParaRPr dirty="0"/>
          </a:p>
        </p:txBody>
      </p:sp>
      <p:sp>
        <p:nvSpPr>
          <p:cNvPr id="88" name="Google Shape;88;gad54dbc3e8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eebbb844c1_0_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eebbb844c1_0_5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and To Say: </a:t>
            </a:r>
            <a:endParaRPr dirty="0"/>
          </a:p>
          <a:p>
            <a:pPr marL="0" lvl="0" indent="0" algn="l" rtl="0">
              <a:spcBef>
                <a:spcPts val="0"/>
              </a:spcBef>
              <a:spcAft>
                <a:spcPts val="0"/>
              </a:spcAft>
              <a:buClr>
                <a:schemeClr val="dk1"/>
              </a:buClr>
              <a:buSzPts val="1400"/>
              <a:buFont typeface="Arial"/>
              <a:buNone/>
            </a:pPr>
            <a:r>
              <a:rPr lang="en-US" dirty="0"/>
              <a:t>The writing process was actually published to provide a framework for college students to use in developing quality writing. The intent of the process has been taken and placed within many instructional resources. </a:t>
            </a:r>
            <a:endParaRPr dirty="0"/>
          </a:p>
          <a:p>
            <a:pPr marL="0" lvl="0" indent="0" algn="l" rtl="0">
              <a:spcBef>
                <a:spcPts val="0"/>
              </a:spcBef>
              <a:spcAft>
                <a:spcPts val="0"/>
              </a:spcAft>
              <a:buClr>
                <a:schemeClr val="dk1"/>
              </a:buClr>
              <a:buSzPts val="1400"/>
              <a:buFont typeface="Arial"/>
              <a:buNone/>
            </a:pPr>
            <a:r>
              <a:rPr lang="en-US" dirty="0"/>
              <a:t> </a:t>
            </a:r>
            <a:endParaRPr dirty="0">
              <a:solidFill>
                <a:srgbClr val="FF0000"/>
              </a:solidFill>
            </a:endParaRPr>
          </a:p>
          <a:p>
            <a:pPr marL="0" lvl="0" indent="0" algn="l" rtl="0">
              <a:spcBef>
                <a:spcPts val="0"/>
              </a:spcBef>
              <a:spcAft>
                <a:spcPts val="0"/>
              </a:spcAft>
              <a:buClr>
                <a:schemeClr val="dk1"/>
              </a:buClr>
              <a:buSzPts val="1400"/>
              <a:buFont typeface="Arial"/>
              <a:buNone/>
            </a:pPr>
            <a:r>
              <a:rPr lang="en-US" dirty="0"/>
              <a:t>Show of </a:t>
            </a:r>
            <a:r>
              <a:rPr lang="en-US" dirty="0" smtClean="0"/>
              <a:t>hands. </a:t>
            </a:r>
            <a:r>
              <a:rPr lang="en-US" dirty="0"/>
              <a:t>How many of you teach this process? </a:t>
            </a:r>
            <a:r>
              <a:rPr lang="en-US" i="1" dirty="0"/>
              <a:t>Pause for participants to respond.</a:t>
            </a:r>
            <a:endParaRPr i="1"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Are these the same steps you teach? </a:t>
            </a:r>
            <a:r>
              <a:rPr lang="en-US" i="1" dirty="0"/>
              <a:t>Pause for participants to answer.</a:t>
            </a:r>
            <a:endParaRPr i="1"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How many pieces do you take to this depth each year?</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Before a student can work on a compositional level, they must have the foundational skills. We should ask ourselves, do we model and scaffold the writing process with collaborative feedback; so a student has the skills to produce efficient </a:t>
            </a:r>
            <a:r>
              <a:rPr lang="en-US" dirty="0" smtClean="0"/>
              <a:t>writing?</a:t>
            </a:r>
            <a:endParaRPr dirty="0">
              <a:solidFill>
                <a:srgbClr val="FF0000"/>
              </a:solidFill>
            </a:endParaRPr>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Do we allow students to share their voice with others and prove they have stories worth sharing?  </a:t>
            </a:r>
            <a:endParaRPr dirty="0"/>
          </a:p>
          <a:p>
            <a:pPr marL="0" lvl="0" indent="0" algn="l" rtl="0">
              <a:spcBef>
                <a:spcPts val="0"/>
              </a:spcBef>
              <a:spcAft>
                <a:spcPts val="0"/>
              </a:spcAft>
              <a:buClr>
                <a:schemeClr val="dk1"/>
              </a:buClr>
              <a:buSzPts val="1400"/>
              <a:buFont typeface="Arial"/>
              <a:buNone/>
            </a:pPr>
            <a:r>
              <a:rPr lang="en-US" dirty="0"/>
              <a:t>What are ways you or your district share writing across grade levels or with the public?</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i="1" dirty="0"/>
              <a:t>(Click for the box to appear on the right side of the screen.)</a:t>
            </a:r>
            <a:endParaRPr i="1" dirty="0"/>
          </a:p>
          <a:p>
            <a:pPr marL="0" lvl="0" indent="0" algn="l" rtl="0">
              <a:spcBef>
                <a:spcPts val="0"/>
              </a:spcBef>
              <a:spcAft>
                <a:spcPts val="0"/>
              </a:spcAft>
              <a:buClr>
                <a:schemeClr val="dk1"/>
              </a:buClr>
              <a:buSzPts val="1400"/>
              <a:buFont typeface="Arial"/>
              <a:buNone/>
            </a:pPr>
            <a:endParaRPr i="1" dirty="0"/>
          </a:p>
          <a:p>
            <a:pPr marL="0" lvl="0" indent="0" algn="l" rtl="0">
              <a:spcBef>
                <a:spcPts val="0"/>
              </a:spcBef>
              <a:spcAft>
                <a:spcPts val="0"/>
              </a:spcAft>
              <a:buClr>
                <a:schemeClr val="dk1"/>
              </a:buClr>
              <a:buSzPts val="1400"/>
              <a:buFont typeface="Arial"/>
              <a:buNone/>
            </a:pPr>
            <a:r>
              <a:rPr lang="en-US" dirty="0"/>
              <a:t>This might be the process we teach when we publish something </a:t>
            </a:r>
            <a:r>
              <a:rPr lang="en-US" dirty="0" smtClean="0"/>
              <a:t>two-to-four </a:t>
            </a:r>
            <a:r>
              <a:rPr lang="en-US" dirty="0"/>
              <a:t>times a </a:t>
            </a:r>
            <a:r>
              <a:rPr lang="en-US" dirty="0" smtClean="0"/>
              <a:t>year. But, every </a:t>
            </a:r>
            <a:r>
              <a:rPr lang="en-US" dirty="0"/>
              <a:t>piece of writing is not for publishing or should go through the complete writing process.</a:t>
            </a:r>
            <a:endParaRPr dirty="0"/>
          </a:p>
        </p:txBody>
      </p:sp>
      <p:sp>
        <p:nvSpPr>
          <p:cNvPr id="536" name="Google Shape;536;geebbb844c1_0_5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17abc8f2f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17abc8f2f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To Say: </a:t>
            </a:r>
            <a:r>
              <a:rPr lang="en-US" dirty="0"/>
              <a:t>Read with me by finishing what I read from this slide. When I stop reading please finish the quote:</a:t>
            </a:r>
            <a:endParaRPr dirty="0"/>
          </a:p>
          <a:p>
            <a:pPr marL="0" lvl="0" indent="0" algn="l" rtl="0">
              <a:spcBef>
                <a:spcPts val="0"/>
              </a:spcBef>
              <a:spcAft>
                <a:spcPts val="0"/>
              </a:spcAft>
              <a:buNone/>
            </a:pPr>
            <a:r>
              <a:rPr lang="en-US" dirty="0" smtClean="0"/>
              <a:t>"The </a:t>
            </a:r>
            <a:r>
              <a:rPr lang="en-US" dirty="0"/>
              <a:t>most powerful tool that we have to strengthen literacy is often the most underused and overlooked, and that is  </a:t>
            </a:r>
            <a:r>
              <a:rPr lang="en-US" dirty="0" smtClean="0"/>
              <a:t>___________________________________”.</a:t>
            </a:r>
            <a:r>
              <a:rPr lang="en-US" baseline="0" dirty="0" smtClean="0"/>
              <a:t> </a:t>
            </a:r>
            <a:r>
              <a:rPr lang="en-US" dirty="0" smtClean="0"/>
              <a:t>(</a:t>
            </a:r>
            <a:r>
              <a:rPr lang="en-US" dirty="0"/>
              <a:t>a </a:t>
            </a:r>
            <a:r>
              <a:rPr lang="en-US" dirty="0" smtClean="0"/>
              <a:t>child's </a:t>
            </a:r>
            <a:r>
              <a:rPr lang="en-US" dirty="0"/>
              <a:t>own stories</a:t>
            </a:r>
            <a:r>
              <a:rPr lang="en-US" dirty="0" smtClean="0"/>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will not take time today to dive into how to use journals with students responding in writing to what they read or even allow students to go back and share things they </a:t>
            </a:r>
            <a:r>
              <a:rPr lang="en-US" dirty="0" smtClean="0"/>
              <a:t>wrote. </a:t>
            </a:r>
            <a:r>
              <a:rPr lang="en-US" sz="1200" b="0" i="0" u="none" strike="noStrike" cap="none" dirty="0" smtClean="0">
                <a:solidFill>
                  <a:schemeClr val="dk1"/>
                </a:solidFill>
                <a:effectLst/>
                <a:latin typeface="Calibri"/>
                <a:ea typeface="Calibri"/>
                <a:cs typeface="Calibri"/>
                <a:sym typeface="Calibri"/>
              </a:rPr>
              <a:t>But, </a:t>
            </a:r>
            <a:r>
              <a:rPr lang="en-US" sz="1200" b="0" i="0" u="none" strike="noStrike" cap="none" dirty="0">
                <a:solidFill>
                  <a:schemeClr val="dk1"/>
                </a:solidFill>
                <a:effectLst/>
                <a:latin typeface="Calibri"/>
                <a:ea typeface="Calibri"/>
                <a:cs typeface="Calibri"/>
                <a:sym typeface="Calibri"/>
              </a:rPr>
              <a:t>students responding to text through a journal is a powerful way to grow confidence in writing and the value of their personal voice</a:t>
            </a:r>
            <a:r>
              <a:rPr lang="en-US" sz="1200" b="0" i="0" u="none" strike="noStrike" cap="none" dirty="0" smtClean="0">
                <a:solidFill>
                  <a:schemeClr val="dk1"/>
                </a:solidFill>
                <a:effectLst/>
                <a:latin typeface="Calibri"/>
                <a:ea typeface="Calibri"/>
                <a:cs typeface="Calibri"/>
                <a:sym typeface="Calibri"/>
              </a:rPr>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Other impactful growth ideas have students count how many words they could write earlier in a quarter, or month, and compare the number to what they are able to write now.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Students can also compare the difference in their writing when writing about something they know or have a passion for compared to a required </a:t>
            </a:r>
            <a:r>
              <a:rPr lang="en-US" dirty="0" smtClean="0"/>
              <a:t>topic. </a:t>
            </a:r>
            <a:r>
              <a:rPr lang="en-US" dirty="0"/>
              <a:t>Bottom line is to value their voice -- let them tell their stories and thoughts. </a:t>
            </a:r>
            <a:endParaRPr dirty="0"/>
          </a:p>
        </p:txBody>
      </p:sp>
      <p:sp>
        <p:nvSpPr>
          <p:cNvPr id="546" name="Google Shape;546;g117abc8f2f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eebbb844c1_0_6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eebbb844c1_0_6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400"/>
              <a:buFont typeface="Arial"/>
              <a:buNone/>
            </a:pPr>
            <a:r>
              <a:rPr lang="en-US" b="1" dirty="0"/>
              <a:t>To Know and To Say: </a:t>
            </a:r>
            <a:r>
              <a:rPr lang="en-US" dirty="0"/>
              <a:t>Many schools use instructional resources that value the Six Traits of Writing or Six Plus One Traits of Writing. We are not pushing a product but asking you to value the intention of these skills as processes to more efficient writing. </a:t>
            </a:r>
            <a:endParaRPr dirty="0"/>
          </a:p>
          <a:p>
            <a:pPr marL="0" lvl="0" indent="0" algn="l" rtl="0">
              <a:spcBef>
                <a:spcPts val="0"/>
              </a:spcBef>
              <a:spcAft>
                <a:spcPts val="0"/>
              </a:spcAft>
              <a:buClr>
                <a:srgbClr val="004B8D"/>
              </a:buClr>
              <a:buSzPts val="1400"/>
              <a:buFont typeface="Arial"/>
              <a:buNone/>
            </a:pPr>
            <a:endParaRPr dirty="0"/>
          </a:p>
          <a:p>
            <a:pPr marL="0" lvl="0" indent="0" algn="l" rtl="0">
              <a:spcBef>
                <a:spcPts val="0"/>
              </a:spcBef>
              <a:spcAft>
                <a:spcPts val="0"/>
              </a:spcAft>
              <a:buClr>
                <a:srgbClr val="004B8D"/>
              </a:buClr>
              <a:buSzPts val="1400"/>
              <a:buFont typeface="Arial"/>
              <a:buNone/>
            </a:pPr>
            <a:r>
              <a:rPr lang="en-US" dirty="0"/>
              <a:t>Missouri uses a scoring rubric for grades 3 and up which places the importance of the ideas/content, word choice for clarity of voice, and sentence fluency through an organization of ideas expressed in different genres. The point values assigned to those specific skills outweighs the points given to conventions (punctuation, capitalization, </a:t>
            </a:r>
            <a:r>
              <a:rPr lang="en-US" dirty="0" smtClean="0"/>
              <a:t>etc.) The </a:t>
            </a:r>
            <a:r>
              <a:rPr lang="en-US" dirty="0"/>
              <a:t>largest value of writing is to convey the message. </a:t>
            </a:r>
            <a:endParaRPr dirty="0"/>
          </a:p>
          <a:p>
            <a:pPr marL="0" lvl="0" indent="0" algn="l" rtl="0">
              <a:spcBef>
                <a:spcPts val="0"/>
              </a:spcBef>
              <a:spcAft>
                <a:spcPts val="0"/>
              </a:spcAft>
              <a:buClr>
                <a:srgbClr val="004B8D"/>
              </a:buClr>
              <a:buSzPts val="1400"/>
              <a:buFont typeface="Arial"/>
              <a:buNone/>
            </a:pPr>
            <a:endParaRPr dirty="0"/>
          </a:p>
          <a:p>
            <a:pPr marL="0" lvl="0" indent="0" algn="l" rtl="0">
              <a:spcBef>
                <a:spcPts val="0"/>
              </a:spcBef>
              <a:spcAft>
                <a:spcPts val="0"/>
              </a:spcAft>
              <a:buClr>
                <a:srgbClr val="004B8D"/>
              </a:buClr>
              <a:buSzPts val="1400"/>
              <a:buFont typeface="Arial"/>
              <a:buNone/>
            </a:pPr>
            <a:r>
              <a:rPr lang="en-US" u="sng" dirty="0"/>
              <a:t>As a presenter, make the following decision: Do you want to allow time to discuss these questions or use the following slide to break groups into grade level alike teams to discuss and then share out </a:t>
            </a:r>
            <a:r>
              <a:rPr lang="en-US" u="sng" dirty="0" smtClean="0"/>
              <a:t>ideas?</a:t>
            </a:r>
          </a:p>
          <a:p>
            <a:pPr marL="0" lvl="0" indent="0" algn="l" rtl="0">
              <a:spcBef>
                <a:spcPts val="0"/>
              </a:spcBef>
              <a:spcAft>
                <a:spcPts val="0"/>
              </a:spcAft>
              <a:buClr>
                <a:srgbClr val="004B8D"/>
              </a:buClr>
              <a:buSzPts val="1400"/>
              <a:buFont typeface="Arial"/>
              <a:buNone/>
            </a:pPr>
            <a:endParaRPr u="sng" dirty="0"/>
          </a:p>
          <a:p>
            <a:pPr marL="0" lvl="0" indent="0" algn="l" rtl="0">
              <a:spcBef>
                <a:spcPts val="0"/>
              </a:spcBef>
              <a:spcAft>
                <a:spcPts val="0"/>
              </a:spcAft>
              <a:buClr>
                <a:srgbClr val="004B8D"/>
              </a:buClr>
              <a:buSzPts val="1400"/>
              <a:buFont typeface="Arial"/>
              <a:buNone/>
            </a:pPr>
            <a:r>
              <a:rPr lang="en-US" u="sng" dirty="0"/>
              <a:t>You may place these on cards or charts to address or use the next slide</a:t>
            </a:r>
            <a:r>
              <a:rPr lang="en-US" u="sng" dirty="0" smtClean="0"/>
              <a:t>.</a:t>
            </a:r>
            <a:endParaRPr dirty="0"/>
          </a:p>
          <a:p>
            <a:pPr marL="0" lvl="0" indent="0" algn="l" rtl="0">
              <a:spcBef>
                <a:spcPts val="0"/>
              </a:spcBef>
              <a:spcAft>
                <a:spcPts val="0"/>
              </a:spcAft>
              <a:buClr>
                <a:srgbClr val="004B8D"/>
              </a:buClr>
              <a:buSzPts val="1400"/>
              <a:buFont typeface="Arial"/>
              <a:buNone/>
            </a:pPr>
            <a:endParaRPr dirty="0">
              <a:highlight>
                <a:srgbClr val="FFFF00"/>
              </a:highlight>
            </a:endParaRPr>
          </a:p>
          <a:p>
            <a:pPr marL="171450" lvl="0" indent="-171450" algn="l" rtl="0">
              <a:spcBef>
                <a:spcPts val="0"/>
              </a:spcBef>
              <a:spcAft>
                <a:spcPts val="0"/>
              </a:spcAft>
              <a:buClr>
                <a:srgbClr val="004B8D"/>
              </a:buClr>
              <a:buSzPts val="1400"/>
              <a:buFont typeface="Arial" panose="020B0604020202020204" pitchFamily="34" charset="0"/>
              <a:buChar char="•"/>
            </a:pPr>
            <a:r>
              <a:rPr lang="en-US" dirty="0"/>
              <a:t>How do we allot our time to writing instruction?</a:t>
            </a:r>
            <a:endParaRPr dirty="0"/>
          </a:p>
          <a:p>
            <a:pPr marL="171450" lvl="0" indent="-171450" algn="l" rtl="0">
              <a:spcBef>
                <a:spcPts val="0"/>
              </a:spcBef>
              <a:spcAft>
                <a:spcPts val="0"/>
              </a:spcAft>
              <a:buClr>
                <a:srgbClr val="004B8D"/>
              </a:buClr>
              <a:buSzPts val="1400"/>
              <a:buFont typeface="Arial" panose="020B0604020202020204" pitchFamily="34" charset="0"/>
              <a:buChar char="•"/>
            </a:pPr>
            <a:r>
              <a:rPr lang="en-US" dirty="0"/>
              <a:t>If we were to share our writing rubrics, which sections are given the largest number of points?</a:t>
            </a:r>
            <a:endParaRPr dirty="0"/>
          </a:p>
          <a:p>
            <a:pPr marL="171450" lvl="0" indent="-171450" algn="l" rtl="0">
              <a:spcBef>
                <a:spcPts val="0"/>
              </a:spcBef>
              <a:spcAft>
                <a:spcPts val="0"/>
              </a:spcAft>
              <a:buClr>
                <a:srgbClr val="004B8D"/>
              </a:buClr>
              <a:buSzPts val="1400"/>
              <a:buFont typeface="Arial" panose="020B0604020202020204" pitchFamily="34" charset="0"/>
              <a:buChar char="•"/>
            </a:pPr>
            <a:r>
              <a:rPr lang="en-US" dirty="0"/>
              <a:t>Do you use common rubrics across or within grade levels? </a:t>
            </a:r>
            <a:endParaRPr dirty="0"/>
          </a:p>
          <a:p>
            <a:pPr marL="171450" lvl="0" indent="-171450" algn="l" rtl="0">
              <a:spcBef>
                <a:spcPts val="0"/>
              </a:spcBef>
              <a:spcAft>
                <a:spcPts val="0"/>
              </a:spcAft>
              <a:buClr>
                <a:srgbClr val="004B8D"/>
              </a:buClr>
              <a:buSzPts val="1400"/>
              <a:buFont typeface="Arial" panose="020B0604020202020204" pitchFamily="34" charset="0"/>
              <a:buChar char="•"/>
            </a:pPr>
            <a:r>
              <a:rPr lang="en-US" dirty="0"/>
              <a:t>Do all teachers of different subject levels which require students responding in writing use the same rubric to score writing?</a:t>
            </a:r>
            <a:endParaRPr dirty="0"/>
          </a:p>
          <a:p>
            <a:pPr marL="0" lvl="0" indent="0" algn="l" rtl="0">
              <a:lnSpc>
                <a:spcPct val="100000"/>
              </a:lnSpc>
              <a:spcBef>
                <a:spcPts val="0"/>
              </a:spcBef>
              <a:spcAft>
                <a:spcPts val="0"/>
              </a:spcAft>
              <a:buSzPts val="1400"/>
              <a:buNone/>
            </a:pPr>
            <a:endParaRPr dirty="0">
              <a:highlight>
                <a:srgbClr val="FFFF00"/>
              </a:highlight>
            </a:endParaRPr>
          </a:p>
        </p:txBody>
      </p:sp>
      <p:sp>
        <p:nvSpPr>
          <p:cNvPr id="553" name="Google Shape;553;geebbb844c1_0_6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1e079cd670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1e079cd670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to Do: </a:t>
            </a:r>
            <a:r>
              <a:rPr lang="en-US" dirty="0"/>
              <a:t>You may hide this slide if you placed the questions on charts around the room or on cards at tables for teams to discuss.</a:t>
            </a:r>
            <a:endParaRPr dirty="0"/>
          </a:p>
          <a:p>
            <a:pPr marL="0" lvl="0" indent="0" algn="l" rtl="0">
              <a:spcBef>
                <a:spcPts val="0"/>
              </a:spcBef>
              <a:spcAft>
                <a:spcPts val="0"/>
              </a:spcAft>
              <a:buNone/>
            </a:pPr>
            <a:r>
              <a:rPr lang="en-US" dirty="0"/>
              <a:t>You can break groups into </a:t>
            </a:r>
            <a:r>
              <a:rPr lang="en-US" dirty="0" smtClean="0"/>
              <a:t>grade-alike </a:t>
            </a:r>
            <a:r>
              <a:rPr lang="en-US" dirty="0"/>
              <a:t>teams to provide time for discussion within the grade levels and share out what they learned across grade levels.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*You decisions here are based on how much time you have to complete this task. Will you desire teams at tables to discuss or do you need district grade level teams to discuss and </a:t>
            </a:r>
            <a:r>
              <a:rPr lang="en-US" dirty="0" smtClean="0"/>
              <a:t>share?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To Say: </a:t>
            </a:r>
            <a:r>
              <a:rPr lang="en-US" dirty="0"/>
              <a:t>I would like to give you about </a:t>
            </a:r>
            <a:r>
              <a:rPr lang="en-US" dirty="0" smtClean="0"/>
              <a:t>five to eight minutes </a:t>
            </a:r>
            <a:r>
              <a:rPr lang="en-US" dirty="0"/>
              <a:t>to discuss the questions on the slide </a:t>
            </a:r>
            <a:r>
              <a:rPr lang="en-US" dirty="0" smtClean="0"/>
              <a:t>with </a:t>
            </a:r>
            <a:r>
              <a:rPr lang="en-US" dirty="0"/>
              <a:t>your teams.</a:t>
            </a:r>
            <a:endParaRPr dirty="0"/>
          </a:p>
        </p:txBody>
      </p:sp>
      <p:sp>
        <p:nvSpPr>
          <p:cNvPr id="562" name="Google Shape;562;g11e079cd670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ebbb844c1_0_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eebbb844c1_0_7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Do </a:t>
            </a:r>
            <a:r>
              <a:rPr lang="en-US" b="1" dirty="0" smtClean="0"/>
              <a:t>and </a:t>
            </a:r>
            <a:r>
              <a:rPr lang="en-US" b="1" dirty="0"/>
              <a:t>Say:</a:t>
            </a:r>
            <a:r>
              <a:rPr lang="en-US" b="1" i="1" dirty="0">
                <a:solidFill>
                  <a:srgbClr val="FF0000"/>
                </a:solidFill>
              </a:rPr>
              <a:t> </a:t>
            </a:r>
            <a:r>
              <a:rPr lang="en-US" i="1" dirty="0"/>
              <a:t>E</a:t>
            </a:r>
            <a:r>
              <a:rPr lang="en-US" dirty="0"/>
              <a:t>very writer trying or needing to express ideas clearly has moments of time he/she struggles to put the words on paper.</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There are many ideas here which could be the motivating factor to impact student writing or the reason a student is unmotivated to write.</a:t>
            </a:r>
            <a:endParaRPr dirty="0"/>
          </a:p>
          <a:p>
            <a:pPr marL="0" lvl="0" indent="0" algn="l" rtl="0">
              <a:spcBef>
                <a:spcPts val="0"/>
              </a:spcBef>
              <a:spcAft>
                <a:spcPts val="0"/>
              </a:spcAft>
              <a:buClr>
                <a:schemeClr val="dk1"/>
              </a:buClr>
              <a:buSzPts val="1400"/>
              <a:buFont typeface="Arial"/>
              <a:buNone/>
            </a:pPr>
            <a:endParaRPr dirty="0"/>
          </a:p>
          <a:p>
            <a:pPr marL="228600" lvl="0" indent="-228600" algn="l" rtl="0">
              <a:spcBef>
                <a:spcPts val="0"/>
              </a:spcBef>
              <a:spcAft>
                <a:spcPts val="0"/>
              </a:spcAft>
              <a:buSzPts val="1200"/>
              <a:buFont typeface="+mj-lt"/>
              <a:buAutoNum type="arabicPeriod"/>
            </a:pPr>
            <a:r>
              <a:rPr lang="en-US" dirty="0"/>
              <a:t>Putting words on paper takes stamina, persistence to task and being confident to say what I think. Those are executive functioning skills that impact emotion. We will need to explicitly teach those skills that are weak providing examples to a clear target.</a:t>
            </a:r>
            <a:endParaRPr dirty="0"/>
          </a:p>
          <a:p>
            <a:pPr marL="228600" lvl="0" indent="-228600" algn="l" rtl="0">
              <a:spcBef>
                <a:spcPts val="0"/>
              </a:spcBef>
              <a:spcAft>
                <a:spcPts val="0"/>
              </a:spcAft>
              <a:buFont typeface="+mj-lt"/>
              <a:buAutoNum type="arabicPeriod"/>
            </a:pPr>
            <a:endParaRPr sz="700" dirty="0"/>
          </a:p>
          <a:p>
            <a:pPr marL="228600" lvl="0" indent="-228600" algn="l" rtl="0">
              <a:spcBef>
                <a:spcPts val="0"/>
              </a:spcBef>
              <a:spcAft>
                <a:spcPts val="0"/>
              </a:spcAft>
              <a:buSzPts val="1200"/>
              <a:buFont typeface="+mj-lt"/>
              <a:buAutoNum type="arabicPeriod"/>
            </a:pPr>
            <a:r>
              <a:rPr lang="en-US" dirty="0"/>
              <a:t>Finding student voice places the focus on student thoughts and their ability to communicate those thoughts and less about the mechanics.</a:t>
            </a:r>
            <a:endParaRPr dirty="0"/>
          </a:p>
          <a:p>
            <a:pPr marL="228600" lvl="0" indent="-228600" algn="l" rtl="0">
              <a:spcBef>
                <a:spcPts val="0"/>
              </a:spcBef>
              <a:spcAft>
                <a:spcPts val="0"/>
              </a:spcAft>
              <a:buFont typeface="+mj-lt"/>
              <a:buAutoNum type="arabicPeriod"/>
            </a:pPr>
            <a:endParaRPr sz="600" dirty="0"/>
          </a:p>
          <a:p>
            <a:pPr marL="228600" lvl="0" indent="-228600" algn="l" rtl="0">
              <a:spcBef>
                <a:spcPts val="0"/>
              </a:spcBef>
              <a:spcAft>
                <a:spcPts val="0"/>
              </a:spcAft>
              <a:buSzPts val="1200"/>
              <a:buFont typeface="+mj-lt"/>
              <a:buAutoNum type="arabicPeriod"/>
            </a:pPr>
            <a:r>
              <a:rPr lang="en-US" dirty="0"/>
              <a:t>We all have classes in which keyboarding is taught. Do we also commit the same time and instruction with using speech to print?</a:t>
            </a:r>
            <a:endParaRPr dirty="0"/>
          </a:p>
          <a:p>
            <a:pPr marL="228600" lvl="0" indent="-228600" algn="l" rtl="0">
              <a:spcBef>
                <a:spcPts val="0"/>
              </a:spcBef>
              <a:spcAft>
                <a:spcPts val="0"/>
              </a:spcAft>
              <a:buFont typeface="+mj-lt"/>
              <a:buAutoNum type="arabicPeriod"/>
            </a:pPr>
            <a:endParaRPr sz="700" dirty="0"/>
          </a:p>
          <a:p>
            <a:pPr marL="228600" lvl="0" indent="-228600" algn="l" rtl="0">
              <a:spcBef>
                <a:spcPts val="0"/>
              </a:spcBef>
              <a:spcAft>
                <a:spcPts val="0"/>
              </a:spcAft>
              <a:buSzPts val="1200"/>
              <a:buFont typeface="+mj-lt"/>
              <a:buAutoNum type="arabicPeriod"/>
            </a:pPr>
            <a:r>
              <a:rPr lang="en-US" dirty="0"/>
              <a:t>Choice is a strong motivator. Make it acceptable for students to write in response to a text with their own ideas or thoughts. The choice in what they feel, think or believe opens the door for them to write with passion instead of a requiring a  </a:t>
            </a:r>
            <a:r>
              <a:rPr lang="en-US" dirty="0" smtClean="0"/>
              <a:t>"canned response". </a:t>
            </a:r>
            <a:endParaRPr dirty="0"/>
          </a:p>
          <a:p>
            <a:pPr marL="228600" lvl="0" indent="-228600" algn="l" rtl="0">
              <a:spcBef>
                <a:spcPts val="0"/>
              </a:spcBef>
              <a:spcAft>
                <a:spcPts val="0"/>
              </a:spcAft>
              <a:buFont typeface="+mj-lt"/>
              <a:buAutoNum type="arabicPeriod"/>
            </a:pPr>
            <a:endParaRPr sz="700" dirty="0"/>
          </a:p>
          <a:p>
            <a:pPr marL="228600" lvl="0" indent="-228600" algn="l" rtl="0">
              <a:spcBef>
                <a:spcPts val="0"/>
              </a:spcBef>
              <a:spcAft>
                <a:spcPts val="0"/>
              </a:spcAft>
              <a:buSzPts val="1200"/>
              <a:buFont typeface="+mj-lt"/>
              <a:buAutoNum type="arabicPeriod"/>
            </a:pPr>
            <a:r>
              <a:rPr lang="en-US" dirty="0"/>
              <a:t>There is text in front of a student every day. When students respond in writing to what was presented to them, vocabulary and comprehension are deepened.  </a:t>
            </a:r>
            <a:endParaRPr dirty="0"/>
          </a:p>
          <a:p>
            <a:pPr marL="228600" lvl="0" indent="-228600" algn="l" rtl="0">
              <a:spcBef>
                <a:spcPts val="0"/>
              </a:spcBef>
              <a:spcAft>
                <a:spcPts val="0"/>
              </a:spcAft>
              <a:buFont typeface="+mj-lt"/>
              <a:buAutoNum type="arabicPeriod"/>
            </a:pPr>
            <a:endParaRPr sz="700" dirty="0"/>
          </a:p>
          <a:p>
            <a:pPr marL="228600" lvl="0" indent="-228600" algn="l" rtl="0">
              <a:spcBef>
                <a:spcPts val="0"/>
              </a:spcBef>
              <a:spcAft>
                <a:spcPts val="0"/>
              </a:spcAft>
              <a:buSzPts val="1200"/>
              <a:buFont typeface="+mj-lt"/>
              <a:buAutoNum type="arabicPeriod"/>
            </a:pPr>
            <a:r>
              <a:rPr lang="en-US" dirty="0"/>
              <a:t>There are students who need to draw their thoughts or discuss their ideas before they can write. Many students write clearer when they have had time to develop ideas in their mind prior to committing it to paper. How many of you have to talk things out or mull things over before you can find clarity? </a:t>
            </a:r>
            <a:r>
              <a:rPr lang="en-US" dirty="0">
                <a:solidFill>
                  <a:srgbClr val="FF0000"/>
                </a:solidFill>
              </a:rPr>
              <a:t> </a:t>
            </a:r>
            <a:endParaRPr dirty="0">
              <a:solidFill>
                <a:srgbClr val="FF0000"/>
              </a:solidFill>
            </a:endParaRPr>
          </a:p>
          <a:p>
            <a:pPr marL="228600" lvl="0" indent="-228600" algn="l" rtl="0">
              <a:spcBef>
                <a:spcPts val="0"/>
              </a:spcBef>
              <a:spcAft>
                <a:spcPts val="0"/>
              </a:spcAft>
              <a:buFont typeface="+mj-lt"/>
              <a:buAutoNum type="arabicPeriod"/>
            </a:pPr>
            <a:endParaRPr sz="700" dirty="0">
              <a:solidFill>
                <a:srgbClr val="FF0000"/>
              </a:solidFill>
            </a:endParaRPr>
          </a:p>
          <a:p>
            <a:pPr marL="228600" lvl="0" indent="-228600" algn="l" rtl="0">
              <a:spcBef>
                <a:spcPts val="0"/>
              </a:spcBef>
              <a:spcAft>
                <a:spcPts val="0"/>
              </a:spcAft>
              <a:buSzPts val="1200"/>
              <a:buFont typeface="+mj-lt"/>
              <a:buAutoNum type="arabicPeriod"/>
            </a:pPr>
            <a:r>
              <a:rPr lang="en-US" dirty="0"/>
              <a:t>Offer the choice to share or talk about their writing. Sometimes when students share with peers, they </a:t>
            </a:r>
            <a:r>
              <a:rPr lang="en-US" dirty="0" smtClean="0"/>
              <a:t>"tell" </a:t>
            </a:r>
            <a:r>
              <a:rPr lang="en-US" dirty="0"/>
              <a:t>more than they wrote which leads to deeper writing. Placing notes on the wall that says “What more do you want to know from the author you heard?” or “Tell your author friend thank you for sharing after they share.” </a:t>
            </a:r>
            <a:endParaRPr dirty="0"/>
          </a:p>
          <a:p>
            <a:pPr marL="228600" lvl="0" indent="-228600" algn="l" rtl="0">
              <a:spcBef>
                <a:spcPts val="0"/>
              </a:spcBef>
              <a:spcAft>
                <a:spcPts val="0"/>
              </a:spcAft>
              <a:buSzPts val="1200"/>
              <a:buFont typeface="+mj-lt"/>
              <a:buAutoNum type="arabicPeriod"/>
            </a:pPr>
            <a:endParaRPr lang="en-US" sz="700" dirty="0"/>
          </a:p>
          <a:p>
            <a:pPr marL="228600" lvl="0" indent="-228600" algn="l" rtl="0">
              <a:spcBef>
                <a:spcPts val="0"/>
              </a:spcBef>
              <a:spcAft>
                <a:spcPts val="0"/>
              </a:spcAft>
              <a:buSzPts val="1200"/>
              <a:buFont typeface="+mj-lt"/>
              <a:buAutoNum type="arabicPeriod"/>
            </a:pPr>
            <a:r>
              <a:rPr lang="en-US" dirty="0" smtClean="0"/>
              <a:t>Celebrate</a:t>
            </a:r>
            <a:r>
              <a:rPr lang="en-US" dirty="0"/>
              <a:t>! Celebrate any words on paper and the attempt to communicate. </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endParaRPr dirty="0"/>
          </a:p>
        </p:txBody>
      </p:sp>
      <p:sp>
        <p:nvSpPr>
          <p:cNvPr id="570" name="Google Shape;570;geebbb844c1_0_7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ebbb844c1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eebbb844c1_0_7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Do and To Say: </a:t>
            </a:r>
            <a:r>
              <a:rPr lang="en-US" dirty="0"/>
              <a:t>How do you plan to develop writers? </a:t>
            </a:r>
            <a:r>
              <a:rPr lang="en-US" dirty="0" smtClean="0"/>
              <a:t>Take </a:t>
            </a:r>
            <a:r>
              <a:rPr lang="en-US" dirty="0"/>
              <a:t>a moment to examine what is on the slide. </a:t>
            </a:r>
            <a:r>
              <a:rPr lang="en-US" i="1" dirty="0"/>
              <a:t>Pause for participant to read the slide.</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 learning was a confirmation of what you </a:t>
            </a:r>
            <a:r>
              <a:rPr lang="en-US" dirty="0" smtClean="0"/>
              <a:t>do.</a:t>
            </a:r>
            <a:r>
              <a:rPr lang="en-US" baseline="0" dirty="0" smtClean="0"/>
              <a:t> B</a:t>
            </a:r>
            <a:r>
              <a:rPr lang="en-US" dirty="0" smtClean="0"/>
              <a:t>ut, </a:t>
            </a:r>
            <a:r>
              <a:rPr lang="en-US" dirty="0"/>
              <a:t>some pushes you to determine what is needed to move your students to </a:t>
            </a:r>
            <a:r>
              <a:rPr lang="en-US" dirty="0" smtClean="0"/>
              <a:t>grade-level </a:t>
            </a:r>
            <a:r>
              <a:rPr lang="en-US" dirty="0"/>
              <a:t>or a higher level. </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i="1" dirty="0"/>
              <a:t>Pause for participants to reflect on their learning to address the </a:t>
            </a:r>
            <a:r>
              <a:rPr lang="en-US" i="1" dirty="0" smtClean="0"/>
              <a:t>following</a:t>
            </a:r>
            <a:endParaRPr i="1" dirty="0"/>
          </a:p>
          <a:p>
            <a:pPr marL="171450" lvl="0" indent="-171450" algn="l" rtl="0">
              <a:spcBef>
                <a:spcPts val="0"/>
              </a:spcBef>
              <a:spcAft>
                <a:spcPts val="0"/>
              </a:spcAft>
              <a:buSzPts val="1400"/>
              <a:buFont typeface="Arial" panose="020B0604020202020204" pitchFamily="34" charset="0"/>
              <a:buChar char="•"/>
            </a:pPr>
            <a:r>
              <a:rPr lang="en-US" dirty="0"/>
              <a:t>Which processes addressed today stand out as needing to be addressed by you in your classroom or district</a:t>
            </a:r>
            <a:r>
              <a:rPr lang="en-US" dirty="0" smtClean="0"/>
              <a:t>?</a:t>
            </a:r>
            <a:endParaRPr dirty="0"/>
          </a:p>
          <a:p>
            <a:pPr marL="171450" lvl="0" indent="-171450" algn="l" rtl="0">
              <a:spcBef>
                <a:spcPts val="0"/>
              </a:spcBef>
              <a:spcAft>
                <a:spcPts val="0"/>
              </a:spcAft>
              <a:buClr>
                <a:schemeClr val="dk1"/>
              </a:buClr>
              <a:buSzPts val="1400"/>
              <a:buFont typeface="Arial" panose="020B0604020202020204" pitchFamily="34" charset="0"/>
              <a:buChar char="•"/>
            </a:pPr>
            <a:r>
              <a:rPr lang="en-US" dirty="0"/>
              <a:t>What do you plan to do?</a:t>
            </a:r>
            <a:endParaRPr dirty="0"/>
          </a:p>
          <a:p>
            <a:pPr marL="0" lvl="0" indent="0" algn="l" rtl="0">
              <a:spcBef>
                <a:spcPts val="0"/>
              </a:spcBef>
              <a:spcAft>
                <a:spcPts val="0"/>
              </a:spcAft>
              <a:buClr>
                <a:schemeClr val="dk1"/>
              </a:buClr>
              <a:buSzPts val="1400"/>
              <a:buFont typeface="Arial"/>
              <a:buNone/>
            </a:pPr>
            <a:endParaRPr dirty="0"/>
          </a:p>
        </p:txBody>
      </p:sp>
      <p:sp>
        <p:nvSpPr>
          <p:cNvPr id="579" name="Google Shape;579;geebbb844c1_0_7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17abc8f2f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17abc8f2f6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a:t>
            </a:r>
            <a:r>
              <a:rPr lang="en-US" dirty="0"/>
              <a:t>: This is free! Futureme.org allows you to write a letter to yourself and determine the timeframe you wish it to be delivered to you.</a:t>
            </a:r>
            <a:endParaRPr dirty="0"/>
          </a:p>
          <a:p>
            <a:pPr marL="0" lvl="0" indent="0" algn="l" rtl="0">
              <a:spcBef>
                <a:spcPts val="0"/>
              </a:spcBef>
              <a:spcAft>
                <a:spcPts val="0"/>
              </a:spcAft>
              <a:buNone/>
            </a:pPr>
            <a:endParaRPr i="1" dirty="0"/>
          </a:p>
          <a:p>
            <a:pPr marL="0" lvl="0" indent="0" algn="l" rtl="0">
              <a:spcBef>
                <a:spcPts val="0"/>
              </a:spcBef>
              <a:spcAft>
                <a:spcPts val="0"/>
              </a:spcAft>
              <a:buNone/>
            </a:pPr>
            <a:r>
              <a:rPr lang="en-US" b="1" dirty="0"/>
              <a:t>To Do: </a:t>
            </a:r>
            <a:r>
              <a:rPr lang="en-US" i="1" dirty="0"/>
              <a:t>Give participants time to share with their group before they go </a:t>
            </a:r>
            <a:r>
              <a:rPr lang="en-US" i="1" dirty="0" smtClean="0"/>
              <a:t>online </a:t>
            </a:r>
            <a:r>
              <a:rPr lang="en-US" i="1" dirty="0"/>
              <a:t>to write the letter to </a:t>
            </a:r>
            <a:r>
              <a:rPr lang="en-US" i="1" dirty="0" smtClean="0"/>
              <a:t>themselves.</a:t>
            </a:r>
            <a:endParaRPr i="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 </a:t>
            </a:r>
            <a:r>
              <a:rPr lang="en-US" dirty="0" smtClean="0"/>
              <a:t>Think </a:t>
            </a:r>
            <a:r>
              <a:rPr lang="en-US" dirty="0"/>
              <a:t>about what you are going to put into practice from this time of learning. When your partners are ready with their thoughts, share what you are going to put into action. Then, go to Futureme.org and write a letter to yourself. In that letter, outline your ideas or your plan to move your students to a higher level. Once your letter is finished, place your email in the frame and select a date in which you desire this letter to come back to you for you to reflect on what you have done. </a:t>
            </a:r>
            <a:r>
              <a:rPr lang="en-US" dirty="0">
                <a:solidFill>
                  <a:srgbClr val="FF0000"/>
                </a:solidFill>
              </a:rPr>
              <a:t> </a:t>
            </a:r>
            <a:endParaRPr b="1" dirty="0"/>
          </a:p>
        </p:txBody>
      </p:sp>
      <p:sp>
        <p:nvSpPr>
          <p:cNvPr id="588" name="Google Shape;588;g117abc8f2f6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b755ba64c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b755ba64c9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6" name="Google Shape;596;gb755ba64c9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34a853ab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34a853ab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smtClean="0"/>
              <a:t>To </a:t>
            </a:r>
            <a:r>
              <a:rPr lang="en-US" b="1" dirty="0"/>
              <a:t>Say</a:t>
            </a:r>
            <a:r>
              <a:rPr lang="en-US" dirty="0"/>
              <a:t>: Are there additional norms you would like to add for the sake of the group?</a:t>
            </a:r>
            <a:endParaRPr dirty="0"/>
          </a:p>
        </p:txBody>
      </p:sp>
      <p:sp>
        <p:nvSpPr>
          <p:cNvPr id="96" name="Google Shape;96;gd34a853ab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eebbb844c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eebbb844c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a:t>
            </a:r>
            <a:r>
              <a:rPr lang="en-US" dirty="0"/>
              <a:t>Icebreaker for </a:t>
            </a:r>
            <a:r>
              <a:rPr lang="en-US" dirty="0" smtClean="0"/>
              <a:t>face-to-face </a:t>
            </a:r>
            <a:r>
              <a:rPr lang="en-US" dirty="0"/>
              <a:t>trainings</a:t>
            </a:r>
            <a:endParaRPr dirty="0"/>
          </a:p>
          <a:p>
            <a:pPr marL="0" lvl="0" indent="0" algn="l" rtl="0">
              <a:spcBef>
                <a:spcPts val="0"/>
              </a:spcBef>
              <a:spcAft>
                <a:spcPts val="0"/>
              </a:spcAft>
              <a:buClr>
                <a:schemeClr val="dk1"/>
              </a:buClr>
              <a:buSzPts val="1400"/>
              <a:buFont typeface="Arial"/>
              <a:buNone/>
            </a:pPr>
            <a:endParaRPr b="1" dirty="0"/>
          </a:p>
          <a:p>
            <a:pPr marL="0" lvl="0" indent="0" algn="l" rtl="0">
              <a:spcBef>
                <a:spcPts val="0"/>
              </a:spcBef>
              <a:spcAft>
                <a:spcPts val="0"/>
              </a:spcAft>
              <a:buClr>
                <a:schemeClr val="dk1"/>
              </a:buClr>
              <a:buSzPts val="1400"/>
              <a:buFont typeface="Arial"/>
              <a:buNone/>
            </a:pPr>
            <a:r>
              <a:rPr lang="en-US" b="1" dirty="0"/>
              <a:t>To Do: </a:t>
            </a:r>
            <a:r>
              <a:rPr lang="en-US" dirty="0"/>
              <a:t>Trainers should model the process of Backward Greetings and how to select one letter to tell something personal or professional as an introduction. </a:t>
            </a:r>
            <a:endParaRPr dirty="0"/>
          </a:p>
          <a:p>
            <a:pPr marL="0" lvl="0" indent="0" algn="l" rtl="0">
              <a:spcBef>
                <a:spcPts val="0"/>
              </a:spcBef>
              <a:spcAft>
                <a:spcPts val="0"/>
              </a:spcAft>
              <a:buClr>
                <a:schemeClr val="dk1"/>
              </a:buClr>
              <a:buSzPts val="1400"/>
              <a:buFont typeface="Arial"/>
              <a:buNone/>
            </a:pPr>
            <a:endParaRPr b="1" dirty="0"/>
          </a:p>
          <a:p>
            <a:pPr marL="0" lvl="0" indent="0" algn="l" rtl="0">
              <a:spcBef>
                <a:spcPts val="0"/>
              </a:spcBef>
              <a:spcAft>
                <a:spcPts val="0"/>
              </a:spcAft>
              <a:buClr>
                <a:schemeClr val="dk1"/>
              </a:buClr>
              <a:buSzPts val="1400"/>
              <a:buFont typeface="Arial"/>
              <a:buNone/>
            </a:pPr>
            <a:r>
              <a:rPr lang="en-US" b="1" dirty="0" smtClean="0"/>
              <a:t>To Say</a:t>
            </a:r>
            <a:r>
              <a:rPr lang="en-US" b="1" dirty="0"/>
              <a:t>: </a:t>
            </a:r>
            <a:r>
              <a:rPr lang="en-US" dirty="0"/>
              <a:t>Ask participants to get a sheet of paper and pencil or marker with cap on. </a:t>
            </a:r>
            <a:r>
              <a:rPr lang="en-US" dirty="0" smtClean="0"/>
              <a:t>In </a:t>
            </a:r>
            <a:r>
              <a:rPr lang="en-US" dirty="0"/>
              <a:t>a few minutes, you will take your paper and writing tool and find a partner. </a:t>
            </a:r>
            <a:r>
              <a:rPr lang="en-US" dirty="0" smtClean="0"/>
              <a:t>Don't </a:t>
            </a:r>
            <a:r>
              <a:rPr lang="en-US" dirty="0"/>
              <a:t>speak to your partner. Using your fingers, show how many letters are in your first name. The partner with the most letters in their first name will be the writer. </a:t>
            </a:r>
            <a:r>
              <a:rPr lang="en-US" dirty="0" smtClean="0"/>
              <a:t>The </a:t>
            </a:r>
            <a:r>
              <a:rPr lang="en-US" dirty="0"/>
              <a:t>other partner will stand with their back to the writer. The writer places the sheet of paper on their partners back and </a:t>
            </a:r>
            <a:r>
              <a:rPr lang="en-US" b="1" u="sng" dirty="0"/>
              <a:t>using the eraser end or capped end of a marker</a:t>
            </a:r>
            <a:r>
              <a:rPr lang="en-US" dirty="0"/>
              <a:t> writes their first name</a:t>
            </a:r>
            <a:r>
              <a:rPr lang="en-US" dirty="0" smtClean="0"/>
              <a:t>. </a:t>
            </a:r>
            <a:r>
              <a:rPr lang="en-US" dirty="0"/>
              <a:t>You want to “print” slowly and with large lettering one letter at a time. </a:t>
            </a:r>
            <a:r>
              <a:rPr lang="en-US" dirty="0" smtClean="0"/>
              <a:t>Wait </a:t>
            </a:r>
            <a:r>
              <a:rPr lang="en-US" dirty="0"/>
              <a:t>until your partner accurately prints that letter on a piece paper for you to check accuracy. </a:t>
            </a:r>
            <a:r>
              <a:rPr lang="en-US" dirty="0" smtClean="0"/>
              <a:t>Once </a:t>
            </a:r>
            <a:r>
              <a:rPr lang="en-US" dirty="0"/>
              <a:t>the person accurately prints your name, you will switch rolls and repeat the process. Only after each person has deciphered their partners name can the partners greet each other verbally</a:t>
            </a:r>
            <a:r>
              <a:rPr lang="en-US" dirty="0" smtClean="0"/>
              <a:t>. </a:t>
            </a:r>
            <a:r>
              <a:rPr lang="en-US" dirty="0"/>
              <a:t>Selecting one letter from your name which can represent something personal or professional about you.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Are there any directions that need clarifying?</a:t>
            </a:r>
            <a:endParaRPr dirty="0"/>
          </a:p>
          <a:p>
            <a:pPr marL="0" lvl="0" indent="0" algn="l" rtl="0">
              <a:spcBef>
                <a:spcPts val="0"/>
              </a:spcBef>
              <a:spcAft>
                <a:spcPts val="0"/>
              </a:spcAft>
              <a:buClr>
                <a:schemeClr val="dk1"/>
              </a:buClr>
              <a:buSzPts val="1400"/>
              <a:buFont typeface="Arial"/>
              <a:buNone/>
            </a:pPr>
            <a:r>
              <a:rPr lang="en-US" dirty="0"/>
              <a:t>You may begin.</a:t>
            </a:r>
            <a:endParaRPr dirty="0"/>
          </a:p>
          <a:p>
            <a:pPr marL="0" lvl="0" indent="0" algn="l" rtl="0">
              <a:spcBef>
                <a:spcPts val="0"/>
              </a:spcBef>
              <a:spcAft>
                <a:spcPts val="0"/>
              </a:spcAft>
              <a:buClr>
                <a:schemeClr val="dk1"/>
              </a:buClr>
              <a:buSzPts val="1400"/>
              <a:buFont typeface="Arial"/>
              <a:buNone/>
            </a:pPr>
            <a:endParaRPr dirty="0">
              <a:highlight>
                <a:srgbClr val="FFFF00"/>
              </a:highlight>
            </a:endParaRPr>
          </a:p>
        </p:txBody>
      </p:sp>
      <p:sp>
        <p:nvSpPr>
          <p:cNvPr id="104" name="Google Shape;104;geebbb844c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ebbf8da69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ebbf8da69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a:t>
            </a:r>
            <a:r>
              <a:rPr lang="en-US" dirty="0"/>
              <a:t>Icebreaker for virtual training. A picture for each answer will appear on the forward click </a:t>
            </a:r>
            <a:r>
              <a:rPr lang="en-US" dirty="0" smtClean="0"/>
              <a:t>(four </a:t>
            </a:r>
            <a:r>
              <a:rPr lang="en-US" dirty="0"/>
              <a:t>clicks to reveal all the answers).</a:t>
            </a:r>
            <a:endParaRPr dirty="0"/>
          </a:p>
          <a:p>
            <a:pPr marL="0" lvl="0" indent="0" algn="l" rtl="0">
              <a:spcBef>
                <a:spcPts val="0"/>
              </a:spcBef>
              <a:spcAft>
                <a:spcPts val="0"/>
              </a:spcAft>
              <a:buClr>
                <a:schemeClr val="dk1"/>
              </a:buClr>
              <a:buSzPts val="1400"/>
              <a:buFont typeface="Arial"/>
              <a:buNone/>
            </a:pPr>
            <a:r>
              <a:rPr lang="en-US" dirty="0"/>
              <a:t>The answers </a:t>
            </a:r>
            <a:r>
              <a:rPr lang="en-US" dirty="0" smtClean="0"/>
              <a:t>are</a:t>
            </a:r>
            <a:endParaRPr dirty="0"/>
          </a:p>
          <a:p>
            <a:pPr marL="171450" lvl="0" indent="-171450" algn="l" rtl="0">
              <a:spcBef>
                <a:spcPts val="0"/>
              </a:spcBef>
              <a:spcAft>
                <a:spcPts val="0"/>
              </a:spcAft>
              <a:buClr>
                <a:schemeClr val="dk1"/>
              </a:buClr>
              <a:buSzPts val="1400"/>
              <a:buFont typeface="Arial" panose="020B0604020202020204" pitchFamily="34" charset="0"/>
              <a:buChar char="•"/>
            </a:pPr>
            <a:r>
              <a:rPr lang="en-US" dirty="0"/>
              <a:t>Alligator</a:t>
            </a:r>
            <a:endParaRPr dirty="0"/>
          </a:p>
          <a:p>
            <a:pPr marL="171450" lvl="0" indent="-171450" algn="l" rtl="0">
              <a:spcBef>
                <a:spcPts val="0"/>
              </a:spcBef>
              <a:spcAft>
                <a:spcPts val="0"/>
              </a:spcAft>
              <a:buClr>
                <a:schemeClr val="dk1"/>
              </a:buClr>
              <a:buSzPts val="1400"/>
              <a:buFont typeface="Arial" panose="020B0604020202020204" pitchFamily="34" charset="0"/>
              <a:buChar char="•"/>
            </a:pPr>
            <a:r>
              <a:rPr lang="en-US" dirty="0"/>
              <a:t>Black</a:t>
            </a:r>
            <a:endParaRPr dirty="0"/>
          </a:p>
          <a:p>
            <a:pPr marL="171450" lvl="0" indent="-171450" algn="l" rtl="0">
              <a:spcBef>
                <a:spcPts val="0"/>
              </a:spcBef>
              <a:spcAft>
                <a:spcPts val="0"/>
              </a:spcAft>
              <a:buClr>
                <a:schemeClr val="dk1"/>
              </a:buClr>
              <a:buSzPts val="1400"/>
              <a:buFont typeface="Arial" panose="020B0604020202020204" pitchFamily="34" charset="0"/>
              <a:buChar char="•"/>
            </a:pPr>
            <a:r>
              <a:rPr lang="en-US" dirty="0"/>
              <a:t>Carrot</a:t>
            </a:r>
            <a:endParaRPr dirty="0"/>
          </a:p>
          <a:p>
            <a:pPr marL="171450" lvl="0" indent="-171450" algn="l" rtl="0">
              <a:spcBef>
                <a:spcPts val="0"/>
              </a:spcBef>
              <a:spcAft>
                <a:spcPts val="0"/>
              </a:spcAft>
              <a:buClr>
                <a:schemeClr val="dk1"/>
              </a:buClr>
              <a:buSzPts val="1400"/>
              <a:buFont typeface="Arial" panose="020B0604020202020204" pitchFamily="34" charset="0"/>
              <a:buChar char="•"/>
            </a:pPr>
            <a:r>
              <a:rPr lang="en-US" dirty="0"/>
              <a:t>Dragon</a:t>
            </a:r>
            <a:endParaRPr dirty="0"/>
          </a:p>
          <a:p>
            <a:pPr marL="0" lvl="0" indent="0" algn="l" rtl="0">
              <a:spcBef>
                <a:spcPts val="0"/>
              </a:spcBef>
              <a:spcAft>
                <a:spcPts val="0"/>
              </a:spcAft>
              <a:buClr>
                <a:schemeClr val="dk1"/>
              </a:buClr>
              <a:buSzPts val="1400"/>
              <a:buFont typeface="Arial"/>
              <a:buNone/>
            </a:pPr>
            <a:endParaRPr b="1" dirty="0"/>
          </a:p>
          <a:p>
            <a:pPr marL="0" lvl="0" indent="0" algn="l" rtl="0">
              <a:spcBef>
                <a:spcPts val="0"/>
              </a:spcBef>
              <a:spcAft>
                <a:spcPts val="0"/>
              </a:spcAft>
              <a:buClr>
                <a:schemeClr val="dk1"/>
              </a:buClr>
              <a:buSzPts val="1400"/>
              <a:buFont typeface="Arial"/>
              <a:buNone/>
            </a:pPr>
            <a:r>
              <a:rPr lang="en-US" b="1" dirty="0"/>
              <a:t>To Do </a:t>
            </a:r>
            <a:r>
              <a:rPr lang="en-US" b="1" dirty="0" smtClean="0"/>
              <a:t>and </a:t>
            </a:r>
            <a:r>
              <a:rPr lang="en-US" b="1" dirty="0"/>
              <a:t>Say: </a:t>
            </a:r>
            <a:r>
              <a:rPr lang="en-US" dirty="0"/>
              <a:t>Ask participants to see how many of these words</a:t>
            </a:r>
            <a:r>
              <a:rPr lang="en-US" dirty="0">
                <a:solidFill>
                  <a:srgbClr val="FF0000"/>
                </a:solidFill>
              </a:rPr>
              <a:t> </a:t>
            </a:r>
            <a:r>
              <a:rPr lang="en-US" dirty="0"/>
              <a:t>they can decipher in </a:t>
            </a:r>
            <a:r>
              <a:rPr lang="en-US" dirty="0" smtClean="0"/>
              <a:t>two </a:t>
            </a:r>
            <a:r>
              <a:rPr lang="en-US" dirty="0"/>
              <a:t>minutes. </a:t>
            </a:r>
            <a:r>
              <a:rPr lang="en-US" dirty="0" smtClean="0"/>
              <a:t>These </a:t>
            </a:r>
            <a:r>
              <a:rPr lang="en-US" dirty="0"/>
              <a:t>words are not related to our literacy modules. They are </a:t>
            </a:r>
            <a:r>
              <a:rPr lang="en-US" dirty="0" smtClean="0"/>
              <a:t>kid-friendly </a:t>
            </a:r>
            <a:r>
              <a:rPr lang="en-US" dirty="0"/>
              <a:t>words we might find in their elementary reading</a:t>
            </a:r>
            <a:r>
              <a:rPr lang="en-US" dirty="0" smtClean="0"/>
              <a:t>.</a:t>
            </a:r>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Write your answers </a:t>
            </a:r>
            <a:r>
              <a:rPr lang="en-US" dirty="0" smtClean="0"/>
              <a:t>on a </a:t>
            </a:r>
            <a:r>
              <a:rPr lang="en-US" dirty="0"/>
              <a:t>piece of paper and then at the end of </a:t>
            </a:r>
            <a:r>
              <a:rPr lang="en-US" dirty="0" smtClean="0"/>
              <a:t>two </a:t>
            </a:r>
            <a:r>
              <a:rPr lang="en-US" dirty="0"/>
              <a:t>minutes we will check your answers (participants may unmute to respond or put answer in chat).</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Thank you for your participation.</a:t>
            </a:r>
            <a:endParaRPr dirty="0"/>
          </a:p>
        </p:txBody>
      </p:sp>
      <p:sp>
        <p:nvSpPr>
          <p:cNvPr id="116" name="Google Shape;116;gebbf8da69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d4e907f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ed4e907f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To Know: </a:t>
            </a:r>
            <a:r>
              <a:rPr lang="en-US" dirty="0"/>
              <a:t>Smaller print and pictures will appear on </a:t>
            </a:r>
            <a:r>
              <a:rPr lang="en-US" dirty="0" smtClean="0"/>
              <a:t>click.</a:t>
            </a:r>
            <a:endParaRPr dirty="0"/>
          </a:p>
          <a:p>
            <a:pPr marL="0" lvl="0" indent="0" algn="l" rtl="0">
              <a:spcBef>
                <a:spcPts val="0"/>
              </a:spcBef>
              <a:spcAft>
                <a:spcPts val="0"/>
              </a:spcAft>
              <a:buClr>
                <a:schemeClr val="dk1"/>
              </a:buClr>
              <a:buSzPts val="1400"/>
              <a:buFont typeface="Arial"/>
              <a:buNone/>
            </a:pPr>
            <a:endParaRPr b="1" dirty="0"/>
          </a:p>
          <a:p>
            <a:pPr marL="0" lvl="0" indent="0" algn="l" rtl="0">
              <a:spcBef>
                <a:spcPts val="0"/>
              </a:spcBef>
              <a:spcAft>
                <a:spcPts val="0"/>
              </a:spcAft>
              <a:buClr>
                <a:schemeClr val="dk1"/>
              </a:buClr>
              <a:buSzPts val="1400"/>
              <a:buFont typeface="Arial"/>
              <a:buNone/>
            </a:pPr>
            <a:r>
              <a:rPr lang="en-US" b="1" dirty="0"/>
              <a:t>To Do: </a:t>
            </a:r>
            <a:r>
              <a:rPr lang="en-US" dirty="0"/>
              <a:t>Ask the question and then allow time for participants to write a response.</a:t>
            </a:r>
            <a:endParaRPr dirty="0"/>
          </a:p>
          <a:p>
            <a:pPr marL="0" lvl="0" indent="0" algn="l" rtl="0">
              <a:spcBef>
                <a:spcPts val="0"/>
              </a:spcBef>
              <a:spcAft>
                <a:spcPts val="0"/>
              </a:spcAft>
              <a:buSzPts val="1400"/>
              <a:buNone/>
            </a:pPr>
            <a:endParaRPr b="1" dirty="0"/>
          </a:p>
          <a:p>
            <a:pPr marL="0" lvl="0" indent="0" algn="l" rtl="0">
              <a:spcBef>
                <a:spcPts val="0"/>
              </a:spcBef>
              <a:spcAft>
                <a:spcPts val="0"/>
              </a:spcAft>
              <a:buSzPts val="1400"/>
              <a:buNone/>
            </a:pPr>
            <a:r>
              <a:rPr lang="en-US" b="1" dirty="0"/>
              <a:t>To Say:</a:t>
            </a:r>
            <a:r>
              <a:rPr lang="en-US" dirty="0"/>
              <a:t> How do you define writing? Take </a:t>
            </a:r>
            <a:r>
              <a:rPr lang="en-US" dirty="0" smtClean="0"/>
              <a:t>two </a:t>
            </a:r>
            <a:r>
              <a:rPr lang="en-US" dirty="0"/>
              <a:t>minutes to write a response. </a:t>
            </a:r>
            <a:r>
              <a:rPr lang="en-US" dirty="0" smtClean="0"/>
              <a:t/>
            </a:r>
            <a:br>
              <a:rPr lang="en-US" dirty="0" smtClean="0"/>
            </a:br>
            <a:endParaRPr dirty="0"/>
          </a:p>
          <a:p>
            <a:pPr marL="0" lvl="0" indent="0" algn="l" rtl="0">
              <a:spcBef>
                <a:spcPts val="0"/>
              </a:spcBef>
              <a:spcAft>
                <a:spcPts val="0"/>
              </a:spcAft>
              <a:buSzPts val="1400"/>
              <a:buNone/>
            </a:pPr>
            <a:r>
              <a:rPr lang="en-US" dirty="0"/>
              <a:t>(After revealing </a:t>
            </a:r>
            <a:r>
              <a:rPr lang="en-US" dirty="0" smtClean="0"/>
              <a:t>“the </a:t>
            </a:r>
            <a:r>
              <a:rPr lang="en-US" dirty="0"/>
              <a:t>activity” statements; clarify, for our purpose at this time, the term “</a:t>
            </a:r>
            <a:r>
              <a:rPr lang="en-US" i="1" dirty="0"/>
              <a:t>publication”</a:t>
            </a:r>
            <a:r>
              <a:rPr lang="en-US" dirty="0"/>
              <a:t> </a:t>
            </a:r>
            <a:r>
              <a:rPr lang="en-US" dirty="0" smtClean="0"/>
              <a:t>as </a:t>
            </a:r>
            <a:r>
              <a:rPr lang="en-US" dirty="0"/>
              <a:t>referring to the multiple steps of the writing process: brainstorming, proofreading, revising, editing, final draft, and publishing that students go through when producing a written </a:t>
            </a:r>
            <a:r>
              <a:rPr lang="en-US" dirty="0" smtClean="0"/>
              <a:t>piece, </a:t>
            </a:r>
            <a:r>
              <a:rPr lang="en-US" dirty="0"/>
              <a:t>usually for a grade</a:t>
            </a:r>
            <a:r>
              <a:rPr lang="en-US" dirty="0" smtClean="0"/>
              <a:t>.</a:t>
            </a:r>
            <a:br>
              <a:rPr lang="en-US" dirty="0" smtClean="0"/>
            </a:br>
            <a:endParaRPr dirty="0"/>
          </a:p>
          <a:p>
            <a:pPr marL="0" lvl="0" indent="0" algn="l" rtl="0">
              <a:spcBef>
                <a:spcPts val="0"/>
              </a:spcBef>
              <a:spcAft>
                <a:spcPts val="0"/>
              </a:spcAft>
              <a:buSzPts val="1400"/>
              <a:buNone/>
            </a:pPr>
            <a:r>
              <a:rPr lang="en-US" dirty="0"/>
              <a:t>Ask participants to show which definition aligns closest to what they wrote down:</a:t>
            </a:r>
            <a:endParaRPr dirty="0"/>
          </a:p>
          <a:p>
            <a:pPr marL="171450" lvl="0" indent="-171450" algn="l" rtl="0">
              <a:spcBef>
                <a:spcPts val="0"/>
              </a:spcBef>
              <a:spcAft>
                <a:spcPts val="0"/>
              </a:spcAft>
              <a:buSzPts val="1400"/>
              <a:buFont typeface="Arial" panose="020B0604020202020204" pitchFamily="34" charset="0"/>
              <a:buChar char="•"/>
            </a:pPr>
            <a:r>
              <a:rPr lang="en-US" dirty="0"/>
              <a:t>Hold up </a:t>
            </a:r>
            <a:r>
              <a:rPr lang="en-US" dirty="0" smtClean="0"/>
              <a:t>one </a:t>
            </a:r>
            <a:r>
              <a:rPr lang="en-US" dirty="0"/>
              <a:t>finger if their definition </a:t>
            </a:r>
            <a:r>
              <a:rPr lang="en-US" dirty="0" smtClean="0"/>
              <a:t>aligns </a:t>
            </a:r>
            <a:r>
              <a:rPr lang="en-US" dirty="0"/>
              <a:t>closest with the first statement.</a:t>
            </a:r>
            <a:endParaRPr dirty="0"/>
          </a:p>
          <a:p>
            <a:pPr marL="171450" lvl="0" indent="-171450" algn="l" rtl="0">
              <a:spcBef>
                <a:spcPts val="0"/>
              </a:spcBef>
              <a:spcAft>
                <a:spcPts val="0"/>
              </a:spcAft>
              <a:buSzPts val="1400"/>
              <a:buFont typeface="Arial" panose="020B0604020202020204" pitchFamily="34" charset="0"/>
              <a:buChar char="•"/>
            </a:pPr>
            <a:r>
              <a:rPr lang="en-US" dirty="0"/>
              <a:t>Hold up </a:t>
            </a:r>
            <a:r>
              <a:rPr lang="en-US" dirty="0" smtClean="0"/>
              <a:t>two </a:t>
            </a:r>
            <a:r>
              <a:rPr lang="en-US" dirty="0"/>
              <a:t>fingers if their definition </a:t>
            </a:r>
            <a:r>
              <a:rPr lang="en-US" dirty="0" smtClean="0"/>
              <a:t>aligns </a:t>
            </a:r>
            <a:r>
              <a:rPr lang="en-US" dirty="0"/>
              <a:t>closest with the second statement.</a:t>
            </a:r>
            <a:endParaRPr dirty="0"/>
          </a:p>
          <a:p>
            <a:pPr marL="171450" lvl="0" indent="-171450" algn="l" rtl="0">
              <a:spcBef>
                <a:spcPts val="0"/>
              </a:spcBef>
              <a:spcAft>
                <a:spcPts val="0"/>
              </a:spcAft>
              <a:buSzPts val="1400"/>
              <a:buFont typeface="Arial" panose="020B0604020202020204" pitchFamily="34" charset="0"/>
              <a:buChar char="•"/>
            </a:pPr>
            <a:r>
              <a:rPr lang="en-US" dirty="0"/>
              <a:t>Hold up </a:t>
            </a:r>
            <a:r>
              <a:rPr lang="en-US" dirty="0" smtClean="0"/>
              <a:t>three </a:t>
            </a:r>
            <a:r>
              <a:rPr lang="en-US" dirty="0"/>
              <a:t>fingers if their definition is a mix of the first and second statement. </a:t>
            </a:r>
            <a:endParaRPr dirty="0"/>
          </a:p>
          <a:p>
            <a:pPr marL="171450" lvl="0" indent="-171450" algn="l" rtl="0">
              <a:spcBef>
                <a:spcPts val="0"/>
              </a:spcBef>
              <a:spcAft>
                <a:spcPts val="0"/>
              </a:spcAft>
              <a:buSzPts val="1400"/>
              <a:buFont typeface="Arial" panose="020B0604020202020204" pitchFamily="34" charset="0"/>
              <a:buChar char="•"/>
            </a:pPr>
            <a:r>
              <a:rPr lang="en-US" dirty="0"/>
              <a:t>Hold up </a:t>
            </a:r>
            <a:r>
              <a:rPr lang="en-US" dirty="0" smtClean="0"/>
              <a:t>four fingers </a:t>
            </a:r>
            <a:r>
              <a:rPr lang="en-US" dirty="0"/>
              <a:t>if there is no comparison between your definition and the ones on the screen</a:t>
            </a:r>
            <a:r>
              <a:rPr lang="en-US" dirty="0" smtClean="0"/>
              <a:t>.</a:t>
            </a:r>
            <a:br>
              <a:rPr lang="en-US" dirty="0" smtClean="0"/>
            </a:br>
            <a:endParaRPr dirty="0"/>
          </a:p>
          <a:p>
            <a:pPr marL="0" lvl="0" indent="0" algn="l" rtl="0">
              <a:spcBef>
                <a:spcPts val="0"/>
              </a:spcBef>
              <a:spcAft>
                <a:spcPts val="0"/>
              </a:spcAft>
              <a:buClr>
                <a:schemeClr val="dk1"/>
              </a:buClr>
              <a:buSzPts val="1400"/>
              <a:buFont typeface="Arial"/>
              <a:buNone/>
            </a:pPr>
            <a:r>
              <a:rPr lang="en-US" dirty="0"/>
              <a:t>Thank you for sharing your definition of writing. Today we are going to look at writing from </a:t>
            </a:r>
            <a:r>
              <a:rPr lang="en-US" dirty="0" smtClean="0"/>
              <a:t>it's </a:t>
            </a:r>
            <a:r>
              <a:rPr lang="en-US" dirty="0"/>
              <a:t>skill development in making letters </a:t>
            </a:r>
            <a:r>
              <a:rPr lang="en-US" dirty="0" smtClean="0"/>
              <a:t>and </a:t>
            </a:r>
            <a:r>
              <a:rPr lang="en-US" dirty="0"/>
              <a:t>words on paper up to composing personal ideas which could lead to publishing or going through all the steps in the writing process to share in a revised form.</a:t>
            </a:r>
            <a:endParaRPr dirty="0">
              <a:solidFill>
                <a:srgbClr val="FF0000"/>
              </a:solidFill>
            </a:endParaRPr>
          </a:p>
        </p:txBody>
      </p:sp>
      <p:sp>
        <p:nvSpPr>
          <p:cNvPr id="127" name="Google Shape;127;ged4e907f4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3"/>
        <p:cNvGrpSpPr/>
        <p:nvPr/>
      </p:nvGrpSpPr>
      <p:grpSpPr>
        <a:xfrm>
          <a:off x="0" y="0"/>
          <a:ext cx="0" cy="0"/>
          <a:chOff x="0" y="0"/>
          <a:chExt cx="0" cy="0"/>
        </a:xfrm>
      </p:grpSpPr>
      <p:pic>
        <p:nvPicPr>
          <p:cNvPr id="14" name="Google Shape;14;p2" descr="R:\COM\COMM\Branding\PPT Templates\widescreen\Widescreen Powerpoint 23.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5" name="Google Shape;15;p2"/>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Arial"/>
              <a:buNone/>
              <a:defRPr sz="5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457200" lvl="0" indent="-228600" algn="ctr">
              <a:spcBef>
                <a:spcPts val="533"/>
              </a:spcBef>
              <a:spcAft>
                <a:spcPts val="0"/>
              </a:spcAft>
              <a:buSzPts val="2667"/>
              <a:buFont typeface="Arial"/>
              <a:buNone/>
              <a:defRPr sz="2667" b="1">
                <a:solidFill>
                  <a:schemeClr val="lt1"/>
                </a:solidFill>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lvl1pPr marL="457200" lvl="0" indent="-228600" algn="ctr">
              <a:spcBef>
                <a:spcPts val="533"/>
              </a:spcBef>
              <a:spcAft>
                <a:spcPts val="0"/>
              </a:spcAft>
              <a:buSzPts val="2667"/>
              <a:buNone/>
              <a:defRPr sz="2667" i="1"/>
            </a:lvl1pPr>
            <a:lvl2pPr marL="914400" lvl="1" indent="-228600" algn="l">
              <a:spcBef>
                <a:spcPts val="853"/>
              </a:spcBef>
              <a:spcAft>
                <a:spcPts val="0"/>
              </a:spcAft>
              <a:buSzPts val="2560"/>
              <a:buNone/>
              <a:defRPr/>
            </a:lvl2pPr>
            <a:lvl3pPr marL="1371600" lvl="2" indent="-228600" algn="l">
              <a:spcBef>
                <a:spcPts val="747"/>
              </a:spcBef>
              <a:spcAft>
                <a:spcPts val="0"/>
              </a:spcAft>
              <a:buSzPts val="3173"/>
              <a:buNone/>
              <a:defRPr/>
            </a:lvl3pPr>
            <a:lvl4pPr marL="1828800" lvl="3" indent="-228600" algn="l">
              <a:spcBef>
                <a:spcPts val="640"/>
              </a:spcBef>
              <a:spcAft>
                <a:spcPts val="0"/>
              </a:spcAft>
              <a:buSzPts val="2560"/>
              <a:buNone/>
              <a:defRPr/>
            </a:lvl4pPr>
            <a:lvl5pPr marL="2286000" lvl="4" indent="-228600" algn="l">
              <a:spcBef>
                <a:spcPts val="640"/>
              </a:spcBef>
              <a:spcAft>
                <a:spcPts val="0"/>
              </a:spcAft>
              <a:buSzPts val="3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8"/>
        <p:cNvGrpSpPr/>
        <p:nvPr/>
      </p:nvGrpSpPr>
      <p:grpSpPr>
        <a:xfrm>
          <a:off x="0" y="0"/>
          <a:ext cx="0" cy="0"/>
          <a:chOff x="0" y="0"/>
          <a:chExt cx="0" cy="0"/>
        </a:xfrm>
      </p:grpSpPr>
      <p:pic>
        <p:nvPicPr>
          <p:cNvPr id="19" name="Google Shape;19;p3" descr="R:\COM\COMM\Branding\PPT Templates\widescreen\Widescreen Powerpoint 20.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20" name="Google Shape;20;p3"/>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600" b="1" i="0" u="none" strike="noStrike" cap="none">
                <a:solidFill>
                  <a:schemeClr val="lt1"/>
                </a:solidFill>
                <a:latin typeface="Calibri"/>
                <a:ea typeface="Calibri"/>
                <a:cs typeface="Calibri"/>
                <a:sym typeface="Calibri"/>
              </a:defRPr>
            </a:lvl1pPr>
            <a:lvl2pPr marL="0" marR="0" lvl="1" indent="0" algn="l" rtl="0">
              <a:spcBef>
                <a:spcPts val="0"/>
              </a:spcBef>
              <a:buNone/>
              <a:defRPr sz="1600" b="1" i="0" u="none" strike="noStrike" cap="none">
                <a:solidFill>
                  <a:schemeClr val="lt1"/>
                </a:solidFill>
                <a:latin typeface="Calibri"/>
                <a:ea typeface="Calibri"/>
                <a:cs typeface="Calibri"/>
                <a:sym typeface="Calibri"/>
              </a:defRPr>
            </a:lvl2pPr>
            <a:lvl3pPr marL="0" marR="0" lvl="2" indent="0" algn="l" rtl="0">
              <a:spcBef>
                <a:spcPts val="0"/>
              </a:spcBef>
              <a:buNone/>
              <a:defRPr sz="1600" b="1" i="0" u="none" strike="noStrike" cap="none">
                <a:solidFill>
                  <a:schemeClr val="lt1"/>
                </a:solidFill>
                <a:latin typeface="Calibri"/>
                <a:ea typeface="Calibri"/>
                <a:cs typeface="Calibri"/>
                <a:sym typeface="Calibri"/>
              </a:defRPr>
            </a:lvl3pPr>
            <a:lvl4pPr marL="0" marR="0" lvl="3" indent="0" algn="l" rtl="0">
              <a:spcBef>
                <a:spcPts val="0"/>
              </a:spcBef>
              <a:buNone/>
              <a:defRPr sz="1600" b="1" i="0" u="none" strike="noStrike" cap="none">
                <a:solidFill>
                  <a:schemeClr val="lt1"/>
                </a:solidFill>
                <a:latin typeface="Calibri"/>
                <a:ea typeface="Calibri"/>
                <a:cs typeface="Calibri"/>
                <a:sym typeface="Calibri"/>
              </a:defRPr>
            </a:lvl4pPr>
            <a:lvl5pPr marL="0" marR="0" lvl="4" indent="0" algn="l" rtl="0">
              <a:spcBef>
                <a:spcPts val="0"/>
              </a:spcBef>
              <a:buNone/>
              <a:defRPr sz="1600" b="1" i="0" u="none" strike="noStrike" cap="none">
                <a:solidFill>
                  <a:schemeClr val="lt1"/>
                </a:solidFill>
                <a:latin typeface="Calibri"/>
                <a:ea typeface="Calibri"/>
                <a:cs typeface="Calibri"/>
                <a:sym typeface="Calibri"/>
              </a:defRPr>
            </a:lvl5pPr>
            <a:lvl6pPr marL="0" marR="0" lvl="5" indent="0" algn="l" rtl="0">
              <a:spcBef>
                <a:spcPts val="0"/>
              </a:spcBef>
              <a:buNone/>
              <a:defRPr sz="1600" b="1" i="0" u="none" strike="noStrike" cap="none">
                <a:solidFill>
                  <a:schemeClr val="lt1"/>
                </a:solidFill>
                <a:latin typeface="Calibri"/>
                <a:ea typeface="Calibri"/>
                <a:cs typeface="Calibri"/>
                <a:sym typeface="Calibri"/>
              </a:defRPr>
            </a:lvl6pPr>
            <a:lvl7pPr marL="0" marR="0" lvl="6" indent="0" algn="l" rtl="0">
              <a:spcBef>
                <a:spcPts val="0"/>
              </a:spcBef>
              <a:buNone/>
              <a:defRPr sz="1600" b="1" i="0" u="none" strike="noStrike" cap="none">
                <a:solidFill>
                  <a:schemeClr val="lt1"/>
                </a:solidFill>
                <a:latin typeface="Calibri"/>
                <a:ea typeface="Calibri"/>
                <a:cs typeface="Calibri"/>
                <a:sym typeface="Calibri"/>
              </a:defRPr>
            </a:lvl7pPr>
            <a:lvl8pPr marL="0" marR="0" lvl="7" indent="0" algn="l" rtl="0">
              <a:spcBef>
                <a:spcPts val="0"/>
              </a:spcBef>
              <a:buNone/>
              <a:defRPr sz="1600" b="1" i="0" u="none" strike="noStrike" cap="none">
                <a:solidFill>
                  <a:schemeClr val="lt1"/>
                </a:solidFill>
                <a:latin typeface="Calibri"/>
                <a:ea typeface="Calibri"/>
                <a:cs typeface="Calibri"/>
                <a:sym typeface="Calibri"/>
              </a:defRPr>
            </a:lvl8pPr>
            <a:lvl9pPr marL="0" marR="0" lvl="8" indent="0" algn="l" rtl="0">
              <a:spcBef>
                <a:spcPts val="0"/>
              </a:spcBef>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1" name="Google Shape;21;p3"/>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Calibri"/>
              <a:buNone/>
              <a:defRPr sz="5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23"/>
        <p:cNvGrpSpPr/>
        <p:nvPr/>
      </p:nvGrpSpPr>
      <p:grpSpPr>
        <a:xfrm>
          <a:off x="0" y="0"/>
          <a:ext cx="0" cy="0"/>
          <a:chOff x="0" y="0"/>
          <a:chExt cx="0" cy="0"/>
        </a:xfrm>
      </p:grpSpPr>
      <p:pic>
        <p:nvPicPr>
          <p:cNvPr id="24" name="Google Shape;24;p4" descr="R:\COM\COMM\Branding\PPT Templates\widescreen\Widescreen Powerpoint 7.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25" name="Google Shape;25;p4"/>
          <p:cNvSpPr txBox="1">
            <a:spLocks noGrp="1"/>
          </p:cNvSpPr>
          <p:nvPr>
            <p:ph type="body" idx="1"/>
          </p:nvPr>
        </p:nvSpPr>
        <p:spPr>
          <a:xfrm>
            <a:off x="2133600" y="914400"/>
            <a:ext cx="7112000" cy="914400"/>
          </a:xfrm>
          <a:prstGeom prst="rect">
            <a:avLst/>
          </a:prstGeom>
          <a:noFill/>
          <a:ln>
            <a:noFill/>
          </a:ln>
        </p:spPr>
        <p:txBody>
          <a:bodyPr spcFirstLastPara="1" wrap="square" lIns="91425" tIns="45700" rIns="91425" bIns="45700" anchor="ctr" anchorCtr="0">
            <a:noAutofit/>
          </a:bodyPr>
          <a:lstStyle>
            <a:lvl1pPr marL="457200" lvl="0" indent="-228600" algn="l">
              <a:spcBef>
                <a:spcPts val="1173"/>
              </a:spcBef>
              <a:spcAft>
                <a:spcPts val="0"/>
              </a:spcAft>
              <a:buSzPts val="5867"/>
              <a:buNone/>
              <a:defRPr sz="5867" b="1">
                <a:solidFill>
                  <a:schemeClr val="dk1"/>
                </a:solidFill>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228600" algn="l">
              <a:spcBef>
                <a:spcPts val="640"/>
              </a:spcBef>
              <a:spcAft>
                <a:spcPts val="0"/>
              </a:spcAft>
              <a:buSzPts val="3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body" idx="2"/>
          </p:nvPr>
        </p:nvSpPr>
        <p:spPr>
          <a:xfrm>
            <a:off x="2133600" y="1981200"/>
            <a:ext cx="9753600" cy="4597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lt1"/>
                </a:solidFill>
                <a:latin typeface="Calibri"/>
                <a:ea typeface="Calibri"/>
                <a:cs typeface="Calibri"/>
                <a:sym typeface="Calibri"/>
              </a:defRPr>
            </a:lvl1pPr>
            <a:lvl2pPr marL="0" marR="0" lvl="1" indent="0" algn="r" rtl="0">
              <a:spcBef>
                <a:spcPts val="0"/>
              </a:spcBef>
              <a:buNone/>
              <a:defRPr sz="1600" b="1" i="0" u="none" strike="noStrike" cap="none">
                <a:solidFill>
                  <a:schemeClr val="lt1"/>
                </a:solidFill>
                <a:latin typeface="Calibri"/>
                <a:ea typeface="Calibri"/>
                <a:cs typeface="Calibri"/>
                <a:sym typeface="Calibri"/>
              </a:defRPr>
            </a:lvl2pPr>
            <a:lvl3pPr marL="0" marR="0" lvl="2" indent="0" algn="r" rtl="0">
              <a:spcBef>
                <a:spcPts val="0"/>
              </a:spcBef>
              <a:buNone/>
              <a:defRPr sz="1600" b="1" i="0" u="none" strike="noStrike" cap="none">
                <a:solidFill>
                  <a:schemeClr val="lt1"/>
                </a:solidFill>
                <a:latin typeface="Calibri"/>
                <a:ea typeface="Calibri"/>
                <a:cs typeface="Calibri"/>
                <a:sym typeface="Calibri"/>
              </a:defRPr>
            </a:lvl3pPr>
            <a:lvl4pPr marL="0" marR="0" lvl="3" indent="0" algn="r" rtl="0">
              <a:spcBef>
                <a:spcPts val="0"/>
              </a:spcBef>
              <a:buNone/>
              <a:defRPr sz="1600" b="1" i="0" u="none" strike="noStrike" cap="none">
                <a:solidFill>
                  <a:schemeClr val="lt1"/>
                </a:solidFill>
                <a:latin typeface="Calibri"/>
                <a:ea typeface="Calibri"/>
                <a:cs typeface="Calibri"/>
                <a:sym typeface="Calibri"/>
              </a:defRPr>
            </a:lvl4pPr>
            <a:lvl5pPr marL="0" marR="0" lvl="4" indent="0" algn="r" rtl="0">
              <a:spcBef>
                <a:spcPts val="0"/>
              </a:spcBef>
              <a:buNone/>
              <a:defRPr sz="1600" b="1" i="0" u="none" strike="noStrike" cap="none">
                <a:solidFill>
                  <a:schemeClr val="lt1"/>
                </a:solidFill>
                <a:latin typeface="Calibri"/>
                <a:ea typeface="Calibri"/>
                <a:cs typeface="Calibri"/>
                <a:sym typeface="Calibri"/>
              </a:defRPr>
            </a:lvl5pPr>
            <a:lvl6pPr marL="0" marR="0" lvl="5" indent="0" algn="r" rtl="0">
              <a:spcBef>
                <a:spcPts val="0"/>
              </a:spcBef>
              <a:buNone/>
              <a:defRPr sz="1600" b="1" i="0" u="none" strike="noStrike" cap="none">
                <a:solidFill>
                  <a:schemeClr val="lt1"/>
                </a:solidFill>
                <a:latin typeface="Calibri"/>
                <a:ea typeface="Calibri"/>
                <a:cs typeface="Calibri"/>
                <a:sym typeface="Calibri"/>
              </a:defRPr>
            </a:lvl6pPr>
            <a:lvl7pPr marL="0" marR="0" lvl="6" indent="0" algn="r" rtl="0">
              <a:spcBef>
                <a:spcPts val="0"/>
              </a:spcBef>
              <a:buNone/>
              <a:defRPr sz="1600" b="1" i="0" u="none" strike="noStrike" cap="none">
                <a:solidFill>
                  <a:schemeClr val="lt1"/>
                </a:solidFill>
                <a:latin typeface="Calibri"/>
                <a:ea typeface="Calibri"/>
                <a:cs typeface="Calibri"/>
                <a:sym typeface="Calibri"/>
              </a:defRPr>
            </a:lvl7pPr>
            <a:lvl8pPr marL="0" marR="0" lvl="7" indent="0" algn="r" rtl="0">
              <a:spcBef>
                <a:spcPts val="0"/>
              </a:spcBef>
              <a:buNone/>
              <a:defRPr sz="1600" b="1" i="0" u="none" strike="noStrike" cap="none">
                <a:solidFill>
                  <a:schemeClr val="lt1"/>
                </a:solidFill>
                <a:latin typeface="Calibri"/>
                <a:ea typeface="Calibri"/>
                <a:cs typeface="Calibri"/>
                <a:sym typeface="Calibri"/>
              </a:defRPr>
            </a:lvl8pPr>
            <a:lvl9pPr marL="0" marR="0" lvl="8" indent="0" algn="r" rtl="0">
              <a:spcBef>
                <a:spcPts val="0"/>
              </a:spcBef>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28"/>
        <p:cNvGrpSpPr/>
        <p:nvPr/>
      </p:nvGrpSpPr>
      <p:grpSpPr>
        <a:xfrm>
          <a:off x="0" y="0"/>
          <a:ext cx="0" cy="0"/>
          <a:chOff x="0" y="0"/>
          <a:chExt cx="0" cy="0"/>
        </a:xfrm>
      </p:grpSpPr>
      <p:pic>
        <p:nvPicPr>
          <p:cNvPr id="29" name="Google Shape;29;p5" descr="R:\COM\COMM\Branding\PPT Templates\widescreen\Widescreen Powerpoint 3.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30" name="Google Shape;30;p5"/>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Calibri"/>
              <a:buNone/>
              <a:defRPr sz="5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lt1"/>
                </a:solidFill>
                <a:latin typeface="Calibri"/>
                <a:ea typeface="Calibri"/>
                <a:cs typeface="Calibri"/>
                <a:sym typeface="Calibri"/>
              </a:defRPr>
            </a:lvl1pPr>
            <a:lvl2pPr marL="0" marR="0" lvl="1" indent="0" algn="r" rtl="0">
              <a:spcBef>
                <a:spcPts val="0"/>
              </a:spcBef>
              <a:buNone/>
              <a:defRPr sz="1600" b="1" i="0" u="none" strike="noStrike" cap="none">
                <a:solidFill>
                  <a:schemeClr val="lt1"/>
                </a:solidFill>
                <a:latin typeface="Calibri"/>
                <a:ea typeface="Calibri"/>
                <a:cs typeface="Calibri"/>
                <a:sym typeface="Calibri"/>
              </a:defRPr>
            </a:lvl2pPr>
            <a:lvl3pPr marL="0" marR="0" lvl="2" indent="0" algn="r" rtl="0">
              <a:spcBef>
                <a:spcPts val="0"/>
              </a:spcBef>
              <a:buNone/>
              <a:defRPr sz="1600" b="1" i="0" u="none" strike="noStrike" cap="none">
                <a:solidFill>
                  <a:schemeClr val="lt1"/>
                </a:solidFill>
                <a:latin typeface="Calibri"/>
                <a:ea typeface="Calibri"/>
                <a:cs typeface="Calibri"/>
                <a:sym typeface="Calibri"/>
              </a:defRPr>
            </a:lvl3pPr>
            <a:lvl4pPr marL="0" marR="0" lvl="3" indent="0" algn="r" rtl="0">
              <a:spcBef>
                <a:spcPts val="0"/>
              </a:spcBef>
              <a:buNone/>
              <a:defRPr sz="1600" b="1" i="0" u="none" strike="noStrike" cap="none">
                <a:solidFill>
                  <a:schemeClr val="lt1"/>
                </a:solidFill>
                <a:latin typeface="Calibri"/>
                <a:ea typeface="Calibri"/>
                <a:cs typeface="Calibri"/>
                <a:sym typeface="Calibri"/>
              </a:defRPr>
            </a:lvl4pPr>
            <a:lvl5pPr marL="0" marR="0" lvl="4" indent="0" algn="r" rtl="0">
              <a:spcBef>
                <a:spcPts val="0"/>
              </a:spcBef>
              <a:buNone/>
              <a:defRPr sz="1600" b="1" i="0" u="none" strike="noStrike" cap="none">
                <a:solidFill>
                  <a:schemeClr val="lt1"/>
                </a:solidFill>
                <a:latin typeface="Calibri"/>
                <a:ea typeface="Calibri"/>
                <a:cs typeface="Calibri"/>
                <a:sym typeface="Calibri"/>
              </a:defRPr>
            </a:lvl5pPr>
            <a:lvl6pPr marL="0" marR="0" lvl="5" indent="0" algn="r" rtl="0">
              <a:spcBef>
                <a:spcPts val="0"/>
              </a:spcBef>
              <a:buNone/>
              <a:defRPr sz="1600" b="1" i="0" u="none" strike="noStrike" cap="none">
                <a:solidFill>
                  <a:schemeClr val="lt1"/>
                </a:solidFill>
                <a:latin typeface="Calibri"/>
                <a:ea typeface="Calibri"/>
                <a:cs typeface="Calibri"/>
                <a:sym typeface="Calibri"/>
              </a:defRPr>
            </a:lvl6pPr>
            <a:lvl7pPr marL="0" marR="0" lvl="6" indent="0" algn="r" rtl="0">
              <a:spcBef>
                <a:spcPts val="0"/>
              </a:spcBef>
              <a:buNone/>
              <a:defRPr sz="1600" b="1" i="0" u="none" strike="noStrike" cap="none">
                <a:solidFill>
                  <a:schemeClr val="lt1"/>
                </a:solidFill>
                <a:latin typeface="Calibri"/>
                <a:ea typeface="Calibri"/>
                <a:cs typeface="Calibri"/>
                <a:sym typeface="Calibri"/>
              </a:defRPr>
            </a:lvl7pPr>
            <a:lvl8pPr marL="0" marR="0" lvl="7" indent="0" algn="r" rtl="0">
              <a:spcBef>
                <a:spcPts val="0"/>
              </a:spcBef>
              <a:buNone/>
              <a:defRPr sz="1600" b="1" i="0" u="none" strike="noStrike" cap="none">
                <a:solidFill>
                  <a:schemeClr val="lt1"/>
                </a:solidFill>
                <a:latin typeface="Calibri"/>
                <a:ea typeface="Calibri"/>
                <a:cs typeface="Calibri"/>
                <a:sym typeface="Calibri"/>
              </a:defRPr>
            </a:lvl8pPr>
            <a:lvl9pPr marL="0" marR="0" lvl="8" indent="0" algn="r" rtl="0">
              <a:spcBef>
                <a:spcPts val="0"/>
              </a:spcBef>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2" name="Google Shape;32;p5"/>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33"/>
        <p:cNvGrpSpPr/>
        <p:nvPr/>
      </p:nvGrpSpPr>
      <p:grpSpPr>
        <a:xfrm>
          <a:off x="0" y="0"/>
          <a:ext cx="0" cy="0"/>
          <a:chOff x="0" y="0"/>
          <a:chExt cx="0" cy="0"/>
        </a:xfrm>
      </p:grpSpPr>
      <p:pic>
        <p:nvPicPr>
          <p:cNvPr id="34" name="Google Shape;34;p6" descr="R:\COM\COMM\Branding\PPT Templates\widescreen\Widescreen Powerpoint 5.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35" name="Google Shape;35;p6"/>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6"/>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Calibri"/>
              <a:buNone/>
              <a:defRPr sz="5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lt1"/>
                </a:solidFill>
                <a:latin typeface="Calibri"/>
                <a:ea typeface="Calibri"/>
                <a:cs typeface="Calibri"/>
                <a:sym typeface="Calibri"/>
              </a:defRPr>
            </a:lvl1pPr>
            <a:lvl2pPr marL="0" marR="0" lvl="1" indent="0" algn="r" rtl="0">
              <a:spcBef>
                <a:spcPts val="0"/>
              </a:spcBef>
              <a:buNone/>
              <a:defRPr sz="1600" b="1" i="0" u="none" strike="noStrike" cap="none">
                <a:solidFill>
                  <a:schemeClr val="lt1"/>
                </a:solidFill>
                <a:latin typeface="Calibri"/>
                <a:ea typeface="Calibri"/>
                <a:cs typeface="Calibri"/>
                <a:sym typeface="Calibri"/>
              </a:defRPr>
            </a:lvl2pPr>
            <a:lvl3pPr marL="0" marR="0" lvl="2" indent="0" algn="r" rtl="0">
              <a:spcBef>
                <a:spcPts val="0"/>
              </a:spcBef>
              <a:buNone/>
              <a:defRPr sz="1600" b="1" i="0" u="none" strike="noStrike" cap="none">
                <a:solidFill>
                  <a:schemeClr val="lt1"/>
                </a:solidFill>
                <a:latin typeface="Calibri"/>
                <a:ea typeface="Calibri"/>
                <a:cs typeface="Calibri"/>
                <a:sym typeface="Calibri"/>
              </a:defRPr>
            </a:lvl3pPr>
            <a:lvl4pPr marL="0" marR="0" lvl="3" indent="0" algn="r" rtl="0">
              <a:spcBef>
                <a:spcPts val="0"/>
              </a:spcBef>
              <a:buNone/>
              <a:defRPr sz="1600" b="1" i="0" u="none" strike="noStrike" cap="none">
                <a:solidFill>
                  <a:schemeClr val="lt1"/>
                </a:solidFill>
                <a:latin typeface="Calibri"/>
                <a:ea typeface="Calibri"/>
                <a:cs typeface="Calibri"/>
                <a:sym typeface="Calibri"/>
              </a:defRPr>
            </a:lvl4pPr>
            <a:lvl5pPr marL="0" marR="0" lvl="4" indent="0" algn="r" rtl="0">
              <a:spcBef>
                <a:spcPts val="0"/>
              </a:spcBef>
              <a:buNone/>
              <a:defRPr sz="1600" b="1" i="0" u="none" strike="noStrike" cap="none">
                <a:solidFill>
                  <a:schemeClr val="lt1"/>
                </a:solidFill>
                <a:latin typeface="Calibri"/>
                <a:ea typeface="Calibri"/>
                <a:cs typeface="Calibri"/>
                <a:sym typeface="Calibri"/>
              </a:defRPr>
            </a:lvl5pPr>
            <a:lvl6pPr marL="0" marR="0" lvl="5" indent="0" algn="r" rtl="0">
              <a:spcBef>
                <a:spcPts val="0"/>
              </a:spcBef>
              <a:buNone/>
              <a:defRPr sz="1600" b="1" i="0" u="none" strike="noStrike" cap="none">
                <a:solidFill>
                  <a:schemeClr val="lt1"/>
                </a:solidFill>
                <a:latin typeface="Calibri"/>
                <a:ea typeface="Calibri"/>
                <a:cs typeface="Calibri"/>
                <a:sym typeface="Calibri"/>
              </a:defRPr>
            </a:lvl6pPr>
            <a:lvl7pPr marL="0" marR="0" lvl="6" indent="0" algn="r" rtl="0">
              <a:spcBef>
                <a:spcPts val="0"/>
              </a:spcBef>
              <a:buNone/>
              <a:defRPr sz="1600" b="1" i="0" u="none" strike="noStrike" cap="none">
                <a:solidFill>
                  <a:schemeClr val="lt1"/>
                </a:solidFill>
                <a:latin typeface="Calibri"/>
                <a:ea typeface="Calibri"/>
                <a:cs typeface="Calibri"/>
                <a:sym typeface="Calibri"/>
              </a:defRPr>
            </a:lvl7pPr>
            <a:lvl8pPr marL="0" marR="0" lvl="7" indent="0" algn="r" rtl="0">
              <a:spcBef>
                <a:spcPts val="0"/>
              </a:spcBef>
              <a:buNone/>
              <a:defRPr sz="1600" b="1" i="0" u="none" strike="noStrike" cap="none">
                <a:solidFill>
                  <a:schemeClr val="lt1"/>
                </a:solidFill>
                <a:latin typeface="Calibri"/>
                <a:ea typeface="Calibri"/>
                <a:cs typeface="Calibri"/>
                <a:sym typeface="Calibri"/>
              </a:defRPr>
            </a:lvl8pPr>
            <a:lvl9pPr marL="0" marR="0" lvl="8" indent="0" algn="r" rtl="0">
              <a:spcBef>
                <a:spcPts val="0"/>
              </a:spcBef>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grpSp>
        <p:nvGrpSpPr>
          <p:cNvPr id="39" name="Google Shape;39;p7"/>
          <p:cNvGrpSpPr/>
          <p:nvPr/>
        </p:nvGrpSpPr>
        <p:grpSpPr>
          <a:xfrm>
            <a:off x="-33" y="1854154"/>
            <a:ext cx="12191695" cy="5003475"/>
            <a:chOff x="-25" y="1390650"/>
            <a:chExt cx="9144000" cy="3752700"/>
          </a:xfrm>
        </p:grpSpPr>
        <p:sp>
          <p:nvSpPr>
            <p:cNvPr id="40" name="Google Shape;40;p7"/>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41" name="Google Shape;41;p7"/>
            <p:cNvSpPr/>
            <p:nvPr/>
          </p:nvSpPr>
          <p:spPr>
            <a:xfrm>
              <a:off x="-25" y="4210050"/>
              <a:ext cx="9144000" cy="93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sp>
        <p:nvSpPr>
          <p:cNvPr id="42" name="Google Shape;42;p7"/>
          <p:cNvSpPr/>
          <p:nvPr/>
        </p:nvSpPr>
        <p:spPr>
          <a:xfrm rot="-688735">
            <a:off x="7271144" y="6092762"/>
            <a:ext cx="4923465" cy="468521"/>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43" name="Google Shape;43;p7"/>
          <p:cNvSpPr txBox="1">
            <a:spLocks noGrp="1"/>
          </p:cNvSpPr>
          <p:nvPr>
            <p:ph type="title"/>
          </p:nvPr>
        </p:nvSpPr>
        <p:spPr>
          <a:xfrm>
            <a:off x="950800" y="593367"/>
            <a:ext cx="102903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5867"/>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399642" y="2445015"/>
            <a:ext cx="3744000" cy="597600"/>
          </a:xfrm>
          <a:prstGeom prst="rect">
            <a:avLst/>
          </a:prstGeom>
        </p:spPr>
        <p:txBody>
          <a:bodyPr spcFirstLastPara="1" wrap="square" lIns="91425" tIns="45700" rIns="91425" bIns="45700" anchor="b" anchorCtr="0">
            <a:noAutofit/>
          </a:bodyPr>
          <a:lstStyle>
            <a:lvl1pPr lvl="0" algn="ctr" rtl="0">
              <a:spcBef>
                <a:spcPts val="853"/>
              </a:spcBef>
              <a:spcAft>
                <a:spcPts val="0"/>
              </a:spcAft>
              <a:buSzPts val="2400"/>
              <a:buFont typeface="Pangolin"/>
              <a:buNone/>
              <a:defRPr sz="2400" b="1">
                <a:latin typeface="Pangolin"/>
                <a:ea typeface="Pangolin"/>
                <a:cs typeface="Pangolin"/>
                <a:sym typeface="Pangolin"/>
              </a:defRPr>
            </a:lvl1pPr>
            <a:lvl2pPr lvl="1" algn="ctr" rtl="0">
              <a:spcBef>
                <a:spcPts val="853"/>
              </a:spcBef>
              <a:spcAft>
                <a:spcPts val="0"/>
              </a:spcAft>
              <a:buSzPts val="2400"/>
              <a:buNone/>
              <a:defRPr sz="2400" b="1"/>
            </a:lvl2pPr>
            <a:lvl3pPr lvl="2" algn="ctr" rtl="0">
              <a:spcBef>
                <a:spcPts val="747"/>
              </a:spcBef>
              <a:spcAft>
                <a:spcPts val="0"/>
              </a:spcAft>
              <a:buSzPts val="2400"/>
              <a:buNone/>
              <a:defRPr sz="2400" b="1"/>
            </a:lvl3pPr>
            <a:lvl4pPr lvl="3" algn="ctr" rtl="0">
              <a:spcBef>
                <a:spcPts val="640"/>
              </a:spcBef>
              <a:spcAft>
                <a:spcPts val="0"/>
              </a:spcAft>
              <a:buSzPts val="2400"/>
              <a:buNone/>
              <a:defRPr sz="2400" b="1"/>
            </a:lvl4pPr>
            <a:lvl5pPr lvl="4" algn="ctr" rtl="0">
              <a:spcBef>
                <a:spcPts val="640"/>
              </a:spcBef>
              <a:spcAft>
                <a:spcPts val="0"/>
              </a:spcAft>
              <a:buSzPts val="2400"/>
              <a:buNone/>
              <a:defRPr sz="2400" b="1"/>
            </a:lvl5pPr>
            <a:lvl6pPr lvl="5" algn="ctr" rtl="0">
              <a:spcBef>
                <a:spcPts val="533"/>
              </a:spcBef>
              <a:spcAft>
                <a:spcPts val="0"/>
              </a:spcAft>
              <a:buSzPts val="2400"/>
              <a:buNone/>
              <a:defRPr sz="2400" b="1"/>
            </a:lvl6pPr>
            <a:lvl7pPr lvl="6" algn="ctr" rtl="0">
              <a:spcBef>
                <a:spcPts val="533"/>
              </a:spcBef>
              <a:spcAft>
                <a:spcPts val="0"/>
              </a:spcAft>
              <a:buSzPts val="2400"/>
              <a:buNone/>
              <a:defRPr sz="2400" b="1"/>
            </a:lvl7pPr>
            <a:lvl8pPr lvl="7" algn="ctr" rtl="0">
              <a:spcBef>
                <a:spcPts val="533"/>
              </a:spcBef>
              <a:spcAft>
                <a:spcPts val="0"/>
              </a:spcAft>
              <a:buSzPts val="2400"/>
              <a:buNone/>
              <a:defRPr sz="2400" b="1"/>
            </a:lvl8pPr>
            <a:lvl9pPr lvl="8" algn="ctr" rtl="0">
              <a:spcBef>
                <a:spcPts val="533"/>
              </a:spcBef>
              <a:spcAft>
                <a:spcPts val="0"/>
              </a:spcAft>
              <a:buSzPts val="2400"/>
              <a:buNone/>
              <a:defRPr sz="2400" b="1"/>
            </a:lvl9pPr>
          </a:lstStyle>
          <a:p>
            <a:endParaRPr/>
          </a:p>
        </p:txBody>
      </p:sp>
      <p:sp>
        <p:nvSpPr>
          <p:cNvPr id="45" name="Google Shape;45;p7"/>
          <p:cNvSpPr txBox="1">
            <a:spLocks noGrp="1"/>
          </p:cNvSpPr>
          <p:nvPr>
            <p:ph type="subTitle" idx="2"/>
          </p:nvPr>
        </p:nvSpPr>
        <p:spPr>
          <a:xfrm>
            <a:off x="1400817" y="2912290"/>
            <a:ext cx="3742800" cy="1609200"/>
          </a:xfrm>
          <a:prstGeom prst="rect">
            <a:avLst/>
          </a:prstGeom>
        </p:spPr>
        <p:txBody>
          <a:bodyPr spcFirstLastPara="1" wrap="square" lIns="91425" tIns="45700" rIns="91425" bIns="45700" anchor="t" anchorCtr="0">
            <a:noAutofit/>
          </a:bodyPr>
          <a:lstStyle>
            <a:lvl1pPr lvl="0" algn="ctr" rtl="0">
              <a:spcBef>
                <a:spcPts val="853"/>
              </a:spcBef>
              <a:spcAft>
                <a:spcPts val="0"/>
              </a:spcAft>
              <a:buSzPts val="2100"/>
              <a:buNone/>
              <a:defRPr sz="2100"/>
            </a:lvl1pPr>
            <a:lvl2pPr lvl="1" algn="ctr" rtl="0">
              <a:spcBef>
                <a:spcPts val="853"/>
              </a:spcBef>
              <a:spcAft>
                <a:spcPts val="0"/>
              </a:spcAft>
              <a:buSzPts val="2100"/>
              <a:buNone/>
              <a:defRPr sz="2100"/>
            </a:lvl2pPr>
            <a:lvl3pPr lvl="2" algn="ctr" rtl="0">
              <a:spcBef>
                <a:spcPts val="747"/>
              </a:spcBef>
              <a:spcAft>
                <a:spcPts val="0"/>
              </a:spcAft>
              <a:buSzPts val="2100"/>
              <a:buNone/>
              <a:defRPr sz="2100"/>
            </a:lvl3pPr>
            <a:lvl4pPr lvl="3" algn="ctr" rtl="0">
              <a:spcBef>
                <a:spcPts val="640"/>
              </a:spcBef>
              <a:spcAft>
                <a:spcPts val="0"/>
              </a:spcAft>
              <a:buSzPts val="2100"/>
              <a:buNone/>
              <a:defRPr sz="2100"/>
            </a:lvl4pPr>
            <a:lvl5pPr lvl="4" algn="ctr" rtl="0">
              <a:spcBef>
                <a:spcPts val="640"/>
              </a:spcBef>
              <a:spcAft>
                <a:spcPts val="0"/>
              </a:spcAft>
              <a:buSzPts val="2100"/>
              <a:buNone/>
              <a:defRPr sz="2100"/>
            </a:lvl5pPr>
            <a:lvl6pPr lvl="5" algn="ctr" rtl="0">
              <a:spcBef>
                <a:spcPts val="533"/>
              </a:spcBef>
              <a:spcAft>
                <a:spcPts val="0"/>
              </a:spcAft>
              <a:buSzPts val="2100"/>
              <a:buNone/>
              <a:defRPr sz="2100"/>
            </a:lvl6pPr>
            <a:lvl7pPr lvl="6" algn="ctr" rtl="0">
              <a:spcBef>
                <a:spcPts val="533"/>
              </a:spcBef>
              <a:spcAft>
                <a:spcPts val="0"/>
              </a:spcAft>
              <a:buSzPts val="2100"/>
              <a:buNone/>
              <a:defRPr sz="2100"/>
            </a:lvl7pPr>
            <a:lvl8pPr lvl="7" algn="ctr" rtl="0">
              <a:spcBef>
                <a:spcPts val="533"/>
              </a:spcBef>
              <a:spcAft>
                <a:spcPts val="0"/>
              </a:spcAft>
              <a:buSzPts val="2100"/>
              <a:buNone/>
              <a:defRPr sz="2100"/>
            </a:lvl8pPr>
            <a:lvl9pPr lvl="8" algn="ctr" rtl="0">
              <a:spcBef>
                <a:spcPts val="533"/>
              </a:spcBef>
              <a:spcAft>
                <a:spcPts val="0"/>
              </a:spcAft>
              <a:buSzPts val="2100"/>
              <a:buNone/>
              <a:defRPr sz="2100"/>
            </a:lvl9pPr>
          </a:lstStyle>
          <a:p>
            <a:endParaRPr/>
          </a:p>
        </p:txBody>
      </p:sp>
      <p:sp>
        <p:nvSpPr>
          <p:cNvPr id="46" name="Google Shape;46;p7"/>
          <p:cNvSpPr txBox="1">
            <a:spLocks noGrp="1"/>
          </p:cNvSpPr>
          <p:nvPr>
            <p:ph type="subTitle" idx="3"/>
          </p:nvPr>
        </p:nvSpPr>
        <p:spPr>
          <a:xfrm>
            <a:off x="7048300" y="2445015"/>
            <a:ext cx="3744000" cy="597600"/>
          </a:xfrm>
          <a:prstGeom prst="rect">
            <a:avLst/>
          </a:prstGeom>
        </p:spPr>
        <p:txBody>
          <a:bodyPr spcFirstLastPara="1" wrap="square" lIns="91425" tIns="45700" rIns="91425" bIns="45700" anchor="b" anchorCtr="0">
            <a:noAutofit/>
          </a:bodyPr>
          <a:lstStyle>
            <a:lvl1pPr lvl="0" algn="ctr" rtl="0">
              <a:spcBef>
                <a:spcPts val="853"/>
              </a:spcBef>
              <a:spcAft>
                <a:spcPts val="0"/>
              </a:spcAft>
              <a:buSzPts val="2400"/>
              <a:buFont typeface="Pangolin"/>
              <a:buNone/>
              <a:defRPr sz="2400" b="1">
                <a:latin typeface="Pangolin"/>
                <a:ea typeface="Pangolin"/>
                <a:cs typeface="Pangolin"/>
                <a:sym typeface="Pangolin"/>
              </a:defRPr>
            </a:lvl1pPr>
            <a:lvl2pPr lvl="1" algn="ctr" rtl="0">
              <a:spcBef>
                <a:spcPts val="853"/>
              </a:spcBef>
              <a:spcAft>
                <a:spcPts val="0"/>
              </a:spcAft>
              <a:buSzPts val="2400"/>
              <a:buNone/>
              <a:defRPr sz="2400" b="1"/>
            </a:lvl2pPr>
            <a:lvl3pPr lvl="2" algn="ctr" rtl="0">
              <a:spcBef>
                <a:spcPts val="747"/>
              </a:spcBef>
              <a:spcAft>
                <a:spcPts val="0"/>
              </a:spcAft>
              <a:buSzPts val="2400"/>
              <a:buNone/>
              <a:defRPr sz="2400" b="1"/>
            </a:lvl3pPr>
            <a:lvl4pPr lvl="3" algn="ctr" rtl="0">
              <a:spcBef>
                <a:spcPts val="640"/>
              </a:spcBef>
              <a:spcAft>
                <a:spcPts val="0"/>
              </a:spcAft>
              <a:buSzPts val="2400"/>
              <a:buNone/>
              <a:defRPr sz="2400" b="1"/>
            </a:lvl4pPr>
            <a:lvl5pPr lvl="4" algn="ctr" rtl="0">
              <a:spcBef>
                <a:spcPts val="640"/>
              </a:spcBef>
              <a:spcAft>
                <a:spcPts val="0"/>
              </a:spcAft>
              <a:buSzPts val="2400"/>
              <a:buNone/>
              <a:defRPr sz="2400" b="1"/>
            </a:lvl5pPr>
            <a:lvl6pPr lvl="5" algn="ctr" rtl="0">
              <a:spcBef>
                <a:spcPts val="533"/>
              </a:spcBef>
              <a:spcAft>
                <a:spcPts val="0"/>
              </a:spcAft>
              <a:buSzPts val="2400"/>
              <a:buNone/>
              <a:defRPr sz="2400" b="1"/>
            </a:lvl6pPr>
            <a:lvl7pPr lvl="6" algn="ctr" rtl="0">
              <a:spcBef>
                <a:spcPts val="533"/>
              </a:spcBef>
              <a:spcAft>
                <a:spcPts val="0"/>
              </a:spcAft>
              <a:buSzPts val="2400"/>
              <a:buNone/>
              <a:defRPr sz="2400" b="1"/>
            </a:lvl7pPr>
            <a:lvl8pPr lvl="7" algn="ctr" rtl="0">
              <a:spcBef>
                <a:spcPts val="533"/>
              </a:spcBef>
              <a:spcAft>
                <a:spcPts val="0"/>
              </a:spcAft>
              <a:buSzPts val="2400"/>
              <a:buNone/>
              <a:defRPr sz="2400" b="1"/>
            </a:lvl8pPr>
            <a:lvl9pPr lvl="8" algn="ctr" rtl="0">
              <a:spcBef>
                <a:spcPts val="533"/>
              </a:spcBef>
              <a:spcAft>
                <a:spcPts val="0"/>
              </a:spcAft>
              <a:buSzPts val="2400"/>
              <a:buNone/>
              <a:defRPr sz="2400" b="1"/>
            </a:lvl9pPr>
          </a:lstStyle>
          <a:p>
            <a:endParaRPr/>
          </a:p>
        </p:txBody>
      </p:sp>
      <p:sp>
        <p:nvSpPr>
          <p:cNvPr id="47" name="Google Shape;47;p7"/>
          <p:cNvSpPr txBox="1">
            <a:spLocks noGrp="1"/>
          </p:cNvSpPr>
          <p:nvPr>
            <p:ph type="subTitle" idx="4"/>
          </p:nvPr>
        </p:nvSpPr>
        <p:spPr>
          <a:xfrm>
            <a:off x="7049500" y="2912290"/>
            <a:ext cx="3742800" cy="1609200"/>
          </a:xfrm>
          <a:prstGeom prst="rect">
            <a:avLst/>
          </a:prstGeom>
        </p:spPr>
        <p:txBody>
          <a:bodyPr spcFirstLastPara="1" wrap="square" lIns="91425" tIns="45700" rIns="91425" bIns="45700" anchor="t" anchorCtr="0">
            <a:noAutofit/>
          </a:bodyPr>
          <a:lstStyle>
            <a:lvl1pPr lvl="0" algn="ctr" rtl="0">
              <a:spcBef>
                <a:spcPts val="853"/>
              </a:spcBef>
              <a:spcAft>
                <a:spcPts val="0"/>
              </a:spcAft>
              <a:buSzPts val="2100"/>
              <a:buNone/>
              <a:defRPr sz="2100"/>
            </a:lvl1pPr>
            <a:lvl2pPr lvl="1" algn="ctr" rtl="0">
              <a:spcBef>
                <a:spcPts val="853"/>
              </a:spcBef>
              <a:spcAft>
                <a:spcPts val="0"/>
              </a:spcAft>
              <a:buSzPts val="2100"/>
              <a:buNone/>
              <a:defRPr sz="2100"/>
            </a:lvl2pPr>
            <a:lvl3pPr lvl="2" algn="ctr" rtl="0">
              <a:spcBef>
                <a:spcPts val="747"/>
              </a:spcBef>
              <a:spcAft>
                <a:spcPts val="0"/>
              </a:spcAft>
              <a:buSzPts val="2100"/>
              <a:buNone/>
              <a:defRPr sz="2100"/>
            </a:lvl3pPr>
            <a:lvl4pPr lvl="3" algn="ctr" rtl="0">
              <a:spcBef>
                <a:spcPts val="640"/>
              </a:spcBef>
              <a:spcAft>
                <a:spcPts val="0"/>
              </a:spcAft>
              <a:buSzPts val="2100"/>
              <a:buNone/>
              <a:defRPr sz="2100"/>
            </a:lvl4pPr>
            <a:lvl5pPr lvl="4" algn="ctr" rtl="0">
              <a:spcBef>
                <a:spcPts val="640"/>
              </a:spcBef>
              <a:spcAft>
                <a:spcPts val="0"/>
              </a:spcAft>
              <a:buSzPts val="2100"/>
              <a:buNone/>
              <a:defRPr sz="2100"/>
            </a:lvl5pPr>
            <a:lvl6pPr lvl="5" algn="ctr" rtl="0">
              <a:spcBef>
                <a:spcPts val="533"/>
              </a:spcBef>
              <a:spcAft>
                <a:spcPts val="0"/>
              </a:spcAft>
              <a:buSzPts val="2100"/>
              <a:buNone/>
              <a:defRPr sz="2100"/>
            </a:lvl6pPr>
            <a:lvl7pPr lvl="6" algn="ctr" rtl="0">
              <a:spcBef>
                <a:spcPts val="533"/>
              </a:spcBef>
              <a:spcAft>
                <a:spcPts val="0"/>
              </a:spcAft>
              <a:buSzPts val="2100"/>
              <a:buNone/>
              <a:defRPr sz="2100"/>
            </a:lvl7pPr>
            <a:lvl8pPr lvl="7" algn="ctr" rtl="0">
              <a:spcBef>
                <a:spcPts val="533"/>
              </a:spcBef>
              <a:spcAft>
                <a:spcPts val="0"/>
              </a:spcAft>
              <a:buSzPts val="2100"/>
              <a:buNone/>
              <a:defRPr sz="2100"/>
            </a:lvl8pPr>
            <a:lvl9pPr lvl="8" algn="ctr" rtl="0">
              <a:spcBef>
                <a:spcPts val="533"/>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8"/>
          <p:cNvSpPr/>
          <p:nvPr/>
        </p:nvSpPr>
        <p:spPr>
          <a:xfrm rot="10800000" flipH="1">
            <a:off x="0" y="1550699"/>
            <a:ext cx="12192000" cy="5307300"/>
          </a:xfrm>
          <a:prstGeom prst="rect">
            <a:avLst/>
          </a:prstGeom>
          <a:solidFill>
            <a:schemeClr val="lt1"/>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0" name="Google Shape;50;p8"/>
          <p:cNvSpPr/>
          <p:nvPr/>
        </p:nvSpPr>
        <p:spPr>
          <a:xfrm flipH="1">
            <a:off x="6039350" y="761799"/>
            <a:ext cx="6152650" cy="787336"/>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270"/>
            </a:srgbClr>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1" name="Google Shape;51;p8"/>
          <p:cNvSpPr/>
          <p:nvPr/>
        </p:nvSpPr>
        <p:spPr>
          <a:xfrm rot="10800000">
            <a:off x="6039350" y="1548585"/>
            <a:ext cx="6152650" cy="762385"/>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450"/>
            </a:schemeClr>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2" name="Google Shape;52;p8"/>
          <p:cNvSpPr txBox="1">
            <a:spLocks noGrp="1"/>
          </p:cNvSpPr>
          <p:nvPr>
            <p:ph type="title"/>
          </p:nvPr>
        </p:nvSpPr>
        <p:spPr>
          <a:xfrm>
            <a:off x="609600" y="274637"/>
            <a:ext cx="10972800" cy="1143300"/>
          </a:xfrm>
          <a:prstGeom prst="rect">
            <a:avLst/>
          </a:prstGeom>
          <a:noFill/>
          <a:ln>
            <a:noFill/>
          </a:ln>
        </p:spPr>
        <p:txBody>
          <a:bodyPr spcFirstLastPara="1" wrap="square" lIns="121875" tIns="121875" rIns="121875" bIns="121875"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 name="Google Shape;53;p8"/>
          <p:cNvSpPr txBox="1">
            <a:spLocks noGrp="1"/>
          </p:cNvSpPr>
          <p:nvPr>
            <p:ph type="body" idx="1"/>
          </p:nvPr>
        </p:nvSpPr>
        <p:spPr>
          <a:xfrm>
            <a:off x="609600" y="1600201"/>
            <a:ext cx="10972800" cy="4967700"/>
          </a:xfrm>
          <a:prstGeom prst="rect">
            <a:avLst/>
          </a:prstGeom>
          <a:noFill/>
          <a:ln>
            <a:noFill/>
          </a:ln>
        </p:spPr>
        <p:txBody>
          <a:bodyPr spcFirstLastPara="1" wrap="square" lIns="121875" tIns="121875" rIns="121875" bIns="121875" anchor="t" anchorCtr="0">
            <a:noAutofit/>
          </a:bodyPr>
          <a:lstStyle>
            <a:lvl1pPr marL="457200" marR="0" lvl="0" indent="-320040" algn="l" rtl="0">
              <a:spcBef>
                <a:spcPts val="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867"/>
              <a:buFont typeface="Calibri"/>
              <a:buNone/>
              <a:defRPr sz="5867"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rgbClr val="00B050"/>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391172" algn="l" rtl="0">
              <a:spcBef>
                <a:spcPts val="853"/>
              </a:spcBef>
              <a:spcAft>
                <a:spcPts val="0"/>
              </a:spcAft>
              <a:buClr>
                <a:srgbClr val="00B050"/>
              </a:buClr>
              <a:buSzPts val="2560"/>
              <a:buFont typeface="Noto Sans Symbols"/>
              <a:buChar char="❑"/>
              <a:defRPr sz="4267" b="0" i="0" u="none" strike="noStrike" cap="none">
                <a:solidFill>
                  <a:schemeClr val="dk1"/>
                </a:solidFill>
                <a:latin typeface="Calibri"/>
                <a:ea typeface="Calibri"/>
                <a:cs typeface="Calibri"/>
                <a:sym typeface="Calibri"/>
              </a:defRPr>
            </a:lvl2pPr>
            <a:lvl3pPr marL="1371600" marR="0" lvl="2" indent="-430088" algn="l" rtl="0">
              <a:spcBef>
                <a:spcPts val="747"/>
              </a:spcBef>
              <a:spcAft>
                <a:spcPts val="0"/>
              </a:spcAft>
              <a:buClr>
                <a:srgbClr val="00B050"/>
              </a:buClr>
              <a:buSzPts val="3173"/>
              <a:buFont typeface="Courier New"/>
              <a:buChar char="o"/>
              <a:defRPr sz="3733" b="0" i="0" u="none" strike="noStrike" cap="none">
                <a:solidFill>
                  <a:schemeClr val="dk1"/>
                </a:solidFill>
                <a:latin typeface="Calibri"/>
                <a:ea typeface="Calibri"/>
                <a:cs typeface="Calibri"/>
                <a:sym typeface="Calibri"/>
              </a:defRPr>
            </a:lvl3pPr>
            <a:lvl4pPr marL="1828800" marR="0" lvl="3" indent="-391160" algn="l" rtl="0">
              <a:spcBef>
                <a:spcPts val="640"/>
              </a:spcBef>
              <a:spcAft>
                <a:spcPts val="0"/>
              </a:spcAft>
              <a:buClr>
                <a:srgbClr val="00B050"/>
              </a:buClr>
              <a:buSzPts val="2560"/>
              <a:buFont typeface="Noto Sans Symbols"/>
              <a:buChar char="❖"/>
              <a:defRPr sz="3200" b="0" i="0" u="none" strike="noStrike" cap="none">
                <a:solidFill>
                  <a:schemeClr val="dk1"/>
                </a:solidFill>
                <a:latin typeface="Calibri"/>
                <a:ea typeface="Calibri"/>
                <a:cs typeface="Calibri"/>
                <a:sym typeface="Calibri"/>
              </a:defRPr>
            </a:lvl4pPr>
            <a:lvl5pPr marL="2286000" marR="0" lvl="4" indent="-431800" algn="l" rtl="0">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tscpl.org/books-movies-music/benefits-of-reading-out-loud"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ecoinsite.com/2011/02/the-best-strategies-consist-of-90-listening-and-10-activation-and-other-social-media-insight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81000" y="1219200"/>
            <a:ext cx="11430000" cy="66015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What </a:t>
            </a:r>
            <a:r>
              <a:rPr lang="en-US" sz="4400" dirty="0" smtClean="0"/>
              <a:t>You Will Need</a:t>
            </a:r>
            <a:endParaRPr sz="4400" dirty="0"/>
          </a:p>
        </p:txBody>
      </p:sp>
      <p:sp>
        <p:nvSpPr>
          <p:cNvPr id="60" name="Google Shape;60;p9"/>
          <p:cNvSpPr txBox="1">
            <a:spLocks noGrp="1"/>
          </p:cNvSpPr>
          <p:nvPr>
            <p:ph type="body" idx="1"/>
          </p:nvPr>
        </p:nvSpPr>
        <p:spPr>
          <a:xfrm>
            <a:off x="381000" y="1945340"/>
            <a:ext cx="11413600" cy="3845859"/>
          </a:xfrm>
          <a:prstGeom prst="rect">
            <a:avLst/>
          </a:prstGeom>
        </p:spPr>
        <p:txBody>
          <a:bodyPr spcFirstLastPara="1" wrap="square" lIns="91425" tIns="45700" rIns="91425" bIns="45700" anchor="t" anchorCtr="0">
            <a:noAutofit/>
          </a:bodyPr>
          <a:lstStyle/>
          <a:p>
            <a:pPr marL="457200" lvl="0" indent="-431800" algn="l" rtl="0">
              <a:spcBef>
                <a:spcPts val="360"/>
              </a:spcBef>
              <a:spcAft>
                <a:spcPts val="0"/>
              </a:spcAft>
              <a:buSzPts val="3200"/>
              <a:buChar char="●"/>
            </a:pPr>
            <a:r>
              <a:rPr lang="en-US" sz="2800" dirty="0"/>
              <a:t>Handout #</a:t>
            </a:r>
            <a:r>
              <a:rPr lang="en-US" sz="2800" dirty="0" smtClean="0"/>
              <a:t>1 - </a:t>
            </a:r>
            <a:r>
              <a:rPr lang="en-US" sz="2800" dirty="0"/>
              <a:t>Writing Glossary</a:t>
            </a:r>
            <a:endParaRPr sz="2800" dirty="0"/>
          </a:p>
          <a:p>
            <a:pPr marL="457200" lvl="0" indent="-431800" algn="l" rtl="0">
              <a:spcBef>
                <a:spcPts val="0"/>
              </a:spcBef>
              <a:spcAft>
                <a:spcPts val="0"/>
              </a:spcAft>
              <a:buSzPts val="3200"/>
              <a:buChar char="●"/>
            </a:pPr>
            <a:r>
              <a:rPr lang="en-US" sz="2800" dirty="0"/>
              <a:t>Handout #</a:t>
            </a:r>
            <a:r>
              <a:rPr lang="en-US" sz="2800" dirty="0" smtClean="0"/>
              <a:t>2 - </a:t>
            </a:r>
            <a:r>
              <a:rPr lang="en-US" sz="2800" dirty="0"/>
              <a:t>Application of </a:t>
            </a:r>
            <a:r>
              <a:rPr lang="en-US" sz="2800" dirty="0" smtClean="0"/>
              <a:t>Ehri’s </a:t>
            </a:r>
            <a:r>
              <a:rPr lang="en-US" sz="2800" dirty="0"/>
              <a:t>Phases</a:t>
            </a:r>
            <a:endParaRPr sz="2800" dirty="0"/>
          </a:p>
          <a:p>
            <a:pPr marL="457200" lvl="0" indent="-431800" algn="l" rtl="0">
              <a:spcBef>
                <a:spcPts val="0"/>
              </a:spcBef>
              <a:spcAft>
                <a:spcPts val="0"/>
              </a:spcAft>
              <a:buSzPts val="3200"/>
              <a:buChar char="●"/>
            </a:pPr>
            <a:r>
              <a:rPr lang="en-US" sz="2800" dirty="0"/>
              <a:t>Handout #</a:t>
            </a:r>
            <a:r>
              <a:rPr lang="en-US" sz="2800" dirty="0" smtClean="0"/>
              <a:t>3 - </a:t>
            </a:r>
            <a:r>
              <a:rPr lang="en-US" sz="2800" dirty="0"/>
              <a:t>Sentence Frames</a:t>
            </a:r>
            <a:endParaRPr sz="2800" dirty="0"/>
          </a:p>
          <a:p>
            <a:pPr marL="457200" lvl="0" indent="-431800" algn="l" rtl="0">
              <a:spcBef>
                <a:spcPts val="0"/>
              </a:spcBef>
              <a:spcAft>
                <a:spcPts val="0"/>
              </a:spcAft>
              <a:buSzPts val="3200"/>
              <a:buChar char="●"/>
            </a:pPr>
            <a:r>
              <a:rPr lang="en-US" sz="2800" dirty="0"/>
              <a:t>Handout #</a:t>
            </a:r>
            <a:r>
              <a:rPr lang="en-US" sz="2800" dirty="0" smtClean="0"/>
              <a:t>4 - </a:t>
            </a:r>
            <a:r>
              <a:rPr lang="en-US" sz="2800" dirty="0"/>
              <a:t>Powerful Thinking Frames for Summarization</a:t>
            </a:r>
            <a:endParaRPr sz="2800" dirty="0"/>
          </a:p>
          <a:p>
            <a:pPr marL="457200" lvl="0" indent="-431800" algn="l" rtl="0">
              <a:spcBef>
                <a:spcPts val="0"/>
              </a:spcBef>
              <a:spcAft>
                <a:spcPts val="0"/>
              </a:spcAft>
              <a:buSzPts val="3200"/>
              <a:buChar char="●"/>
            </a:pPr>
            <a:r>
              <a:rPr lang="en-US" sz="2800" dirty="0"/>
              <a:t>Handout #</a:t>
            </a:r>
            <a:r>
              <a:rPr lang="en-US" sz="2800" dirty="0" smtClean="0"/>
              <a:t>5 - </a:t>
            </a:r>
            <a:r>
              <a:rPr lang="en-US" sz="2800" dirty="0"/>
              <a:t>Variated Venn</a:t>
            </a:r>
          </a:p>
          <a:p>
            <a:pPr marL="457200" lvl="0" indent="-431800" algn="l" rtl="0">
              <a:spcBef>
                <a:spcPts val="0"/>
              </a:spcBef>
              <a:spcAft>
                <a:spcPts val="0"/>
              </a:spcAft>
              <a:buSzPts val="3200"/>
              <a:buChar char="●"/>
            </a:pPr>
            <a:r>
              <a:rPr lang="en-US" sz="2800" dirty="0"/>
              <a:t>Handout #</a:t>
            </a:r>
            <a:r>
              <a:rPr lang="en-US" sz="2800" dirty="0" smtClean="0"/>
              <a:t>5a - </a:t>
            </a:r>
            <a:r>
              <a:rPr lang="en-US" sz="2800" dirty="0"/>
              <a:t>Compare and Contrast Summary Frame</a:t>
            </a:r>
            <a:endParaRPr sz="2800" dirty="0"/>
          </a:p>
          <a:p>
            <a:pPr marL="457200" lvl="0" indent="-431800" algn="l" rtl="0">
              <a:spcBef>
                <a:spcPts val="0"/>
              </a:spcBef>
              <a:spcAft>
                <a:spcPts val="0"/>
              </a:spcAft>
              <a:buSzPts val="3200"/>
              <a:buChar char="●"/>
            </a:pPr>
            <a:r>
              <a:rPr lang="en-US" sz="2800" dirty="0"/>
              <a:t>Handout #</a:t>
            </a:r>
            <a:r>
              <a:rPr lang="en-US" sz="2800" dirty="0" smtClean="0"/>
              <a:t>6 - </a:t>
            </a:r>
            <a:r>
              <a:rPr lang="en-US" sz="2800" dirty="0"/>
              <a:t>Fabulously Funky Text Only</a:t>
            </a:r>
            <a:endParaRPr sz="2800" dirty="0"/>
          </a:p>
          <a:p>
            <a:pPr marL="457200" lvl="0" indent="-431800" algn="l" rtl="0">
              <a:spcBef>
                <a:spcPts val="0"/>
              </a:spcBef>
              <a:spcAft>
                <a:spcPts val="0"/>
              </a:spcAft>
              <a:buSzPts val="3200"/>
              <a:buChar char="●"/>
            </a:pPr>
            <a:r>
              <a:rPr lang="en-US" sz="2800" dirty="0"/>
              <a:t>Resource #</a:t>
            </a:r>
            <a:r>
              <a:rPr lang="en-US" sz="2800" dirty="0" smtClean="0"/>
              <a:t>1 - </a:t>
            </a:r>
            <a:r>
              <a:rPr lang="en-US" sz="2800" dirty="0"/>
              <a:t>Variated Venn with Example Ideas</a:t>
            </a:r>
            <a:endParaRPr sz="2800" dirty="0"/>
          </a:p>
          <a:p>
            <a:pPr marL="457200" lvl="0" indent="-431800" algn="l" rtl="0">
              <a:spcBef>
                <a:spcPts val="0"/>
              </a:spcBef>
              <a:spcAft>
                <a:spcPts val="0"/>
              </a:spcAft>
              <a:buSzPts val="3200"/>
              <a:buChar char="●"/>
            </a:pPr>
            <a:r>
              <a:rPr lang="en-US" sz="2800" dirty="0"/>
              <a:t>Resource #</a:t>
            </a:r>
            <a:r>
              <a:rPr lang="en-US" sz="2800" dirty="0" smtClean="0"/>
              <a:t>1b - </a:t>
            </a:r>
            <a:r>
              <a:rPr lang="en-US" sz="2800" dirty="0"/>
              <a:t>Summary Frame for Variated Venn</a:t>
            </a:r>
            <a:endParaRPr sz="2800" dirty="0"/>
          </a:p>
          <a:p>
            <a:pPr marL="457200" lvl="0" indent="-431800" algn="l" rtl="0">
              <a:spcBef>
                <a:spcPts val="0"/>
              </a:spcBef>
              <a:spcAft>
                <a:spcPts val="0"/>
              </a:spcAft>
              <a:buSzPts val="3200"/>
              <a:buChar char="●"/>
            </a:pPr>
            <a:r>
              <a:rPr lang="en-US" sz="2800" dirty="0"/>
              <a:t>Resource #</a:t>
            </a:r>
            <a:r>
              <a:rPr lang="en-US" sz="2800" dirty="0" smtClean="0"/>
              <a:t>2 - Fabulously </a:t>
            </a:r>
            <a:r>
              <a:rPr lang="en-US" sz="2800" dirty="0"/>
              <a:t>Funky Xplor article</a:t>
            </a:r>
            <a:endParaRPr sz="2800" dirty="0"/>
          </a:p>
        </p:txBody>
      </p:sp>
      <p:sp>
        <p:nvSpPr>
          <p:cNvPr id="61" name="Google Shape;61;p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a:t>
            </a:fld>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dirty="0"/>
          </a:p>
        </p:txBody>
      </p:sp>
      <p:sp>
        <p:nvSpPr>
          <p:cNvPr id="140" name="Google Shape;140;p18"/>
          <p:cNvSpPr txBox="1">
            <a:spLocks noGrp="1"/>
          </p:cNvSpPr>
          <p:nvPr>
            <p:ph type="body" idx="1"/>
          </p:nvPr>
        </p:nvSpPr>
        <p:spPr>
          <a:xfrm>
            <a:off x="381000" y="1333501"/>
            <a:ext cx="11506900" cy="4457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sz="4400" b="1" dirty="0"/>
              <a:t>Foundational Skills </a:t>
            </a:r>
            <a:r>
              <a:rPr lang="en-US" sz="4400" b="1" dirty="0" smtClean="0"/>
              <a:t>Versus </a:t>
            </a:r>
            <a:r>
              <a:rPr lang="en-US" sz="4400" b="1" dirty="0"/>
              <a:t>Compositional Skills</a:t>
            </a:r>
            <a:endParaRPr sz="4400" b="1" dirty="0"/>
          </a:p>
        </p:txBody>
      </p:sp>
      <p:pic>
        <p:nvPicPr>
          <p:cNvPr id="141" name="Google Shape;141;p18"/>
          <p:cNvPicPr preferRelativeResize="0"/>
          <p:nvPr/>
        </p:nvPicPr>
        <p:blipFill rotWithShape="1">
          <a:blip r:embed="rId3">
            <a:alphaModFix/>
          </a:blip>
          <a:srcRect/>
          <a:stretch/>
        </p:blipFill>
        <p:spPr>
          <a:xfrm>
            <a:off x="3840347" y="2259105"/>
            <a:ext cx="4511306" cy="35320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dirty="0"/>
          </a:p>
        </p:txBody>
      </p:sp>
      <p:sp>
        <p:nvSpPr>
          <p:cNvPr id="148" name="Google Shape;148;p19"/>
          <p:cNvSpPr txBox="1">
            <a:spLocks noGrp="1"/>
          </p:cNvSpPr>
          <p:nvPr>
            <p:ph type="body" idx="1"/>
          </p:nvPr>
        </p:nvSpPr>
        <p:spPr>
          <a:xfrm>
            <a:off x="381000" y="1333500"/>
            <a:ext cx="11430000" cy="4457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SzPts val="1800"/>
              <a:buNone/>
            </a:pPr>
            <a:r>
              <a:rPr lang="en-US" sz="4400" i="1" dirty="0" smtClean="0"/>
              <a:t/>
            </a:r>
            <a:br>
              <a:rPr lang="en-US" sz="4400" i="1" dirty="0" smtClean="0"/>
            </a:br>
            <a:r>
              <a:rPr lang="en-US" sz="4400" i="1" dirty="0" smtClean="0"/>
              <a:t>Children’s </a:t>
            </a:r>
            <a:r>
              <a:rPr lang="en-US" sz="4400" i="1" dirty="0"/>
              <a:t>writing is reflective of the way they </a:t>
            </a:r>
            <a:r>
              <a:rPr lang="en-US" sz="4400" b="1" i="1" dirty="0"/>
              <a:t>talk and speak</a:t>
            </a:r>
            <a:r>
              <a:rPr lang="en-US" sz="4400" i="1" dirty="0"/>
              <a:t>. It is also a reflection of their confidence in </a:t>
            </a:r>
            <a:r>
              <a:rPr lang="en-US" sz="4400" b="1" i="1" dirty="0"/>
              <a:t>putting words on paper </a:t>
            </a:r>
            <a:r>
              <a:rPr lang="en-US" sz="4400" i="1" dirty="0"/>
              <a:t>which is motivated and inspired by other writers and readers.</a:t>
            </a:r>
            <a:endParaRPr sz="44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dirty="0"/>
          </a:p>
        </p:txBody>
      </p:sp>
      <p:sp>
        <p:nvSpPr>
          <p:cNvPr id="155" name="Google Shape;155;p20"/>
          <p:cNvSpPr txBox="1">
            <a:spLocks noGrp="1"/>
          </p:cNvSpPr>
          <p:nvPr>
            <p:ph type="body" idx="1"/>
          </p:nvPr>
        </p:nvSpPr>
        <p:spPr>
          <a:xfrm>
            <a:off x="381000" y="2746077"/>
            <a:ext cx="11430000" cy="3457500"/>
          </a:xfrm>
          <a:prstGeom prst="rect">
            <a:avLst/>
          </a:prstGeom>
        </p:spPr>
        <p:txBody>
          <a:bodyPr spcFirstLastPara="1" wrap="square" lIns="91425" tIns="45700" rIns="91425" bIns="45700" anchor="t" anchorCtr="0">
            <a:noAutofit/>
          </a:bodyPr>
          <a:lstStyle/>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3600" dirty="0" smtClean="0">
                <a:solidFill>
                  <a:schemeClr val="accent1"/>
                </a:solidFill>
              </a:rPr>
              <a:t>Learn </a:t>
            </a:r>
            <a:r>
              <a:rPr lang="en-US" sz="3600" dirty="0">
                <a:solidFill>
                  <a:schemeClr val="accent1"/>
                </a:solidFill>
              </a:rPr>
              <a:t>how to handle books and turn pages</a:t>
            </a:r>
            <a:endParaRPr sz="3600" dirty="0">
              <a:solidFill>
                <a:schemeClr val="accent1"/>
              </a:solidFill>
            </a:endParaRPr>
          </a:p>
          <a:p>
            <a:pPr marL="533400" lvl="0" indent="-457200" algn="l" rtl="0">
              <a:lnSpc>
                <a:spcPct val="115000"/>
              </a:lnSpc>
              <a:spcBef>
                <a:spcPts val="0"/>
              </a:spcBef>
              <a:spcAft>
                <a:spcPts val="0"/>
              </a:spcAft>
              <a:buClr>
                <a:schemeClr val="bg2"/>
              </a:buClr>
              <a:buSzPct val="100000"/>
              <a:buFont typeface="Arial" panose="020B0604020202020204" pitchFamily="34" charset="0"/>
              <a:buChar char="•"/>
            </a:pPr>
            <a:r>
              <a:rPr lang="en-US" sz="3600" dirty="0">
                <a:solidFill>
                  <a:schemeClr val="accent1"/>
                </a:solidFill>
              </a:rPr>
              <a:t>Attend to books for short periods of time</a:t>
            </a:r>
            <a:endParaRPr sz="3600" dirty="0">
              <a:solidFill>
                <a:schemeClr val="accent1"/>
              </a:solidFill>
            </a:endParaRPr>
          </a:p>
          <a:p>
            <a:pPr marL="533400" lvl="0" indent="-457200" algn="l" rtl="0">
              <a:lnSpc>
                <a:spcPct val="115000"/>
              </a:lnSpc>
              <a:spcBef>
                <a:spcPts val="0"/>
              </a:spcBef>
              <a:spcAft>
                <a:spcPts val="0"/>
              </a:spcAft>
              <a:buClr>
                <a:schemeClr val="bg2"/>
              </a:buClr>
              <a:buSzPct val="100000"/>
              <a:buFont typeface="Arial" panose="020B0604020202020204" pitchFamily="34" charset="0"/>
              <a:buChar char="•"/>
            </a:pPr>
            <a:r>
              <a:rPr lang="en-US" sz="3600" dirty="0">
                <a:solidFill>
                  <a:schemeClr val="accent1"/>
                </a:solidFill>
              </a:rPr>
              <a:t>Begin to recognize some shapes, logos, and containers of favorite food familiar in their environment </a:t>
            </a:r>
            <a:endParaRPr sz="3600" dirty="0">
              <a:solidFill>
                <a:schemeClr val="accent1"/>
              </a:solidFill>
            </a:endParaRPr>
          </a:p>
          <a:p>
            <a:pPr marL="533400" lvl="0" indent="-457200" algn="l" rtl="0">
              <a:lnSpc>
                <a:spcPct val="115000"/>
              </a:lnSpc>
              <a:spcBef>
                <a:spcPts val="0"/>
              </a:spcBef>
              <a:spcAft>
                <a:spcPts val="0"/>
              </a:spcAft>
              <a:buClr>
                <a:schemeClr val="bg2"/>
              </a:buClr>
              <a:buSzPct val="100000"/>
              <a:buFont typeface="Arial" panose="020B0604020202020204" pitchFamily="34" charset="0"/>
              <a:buChar char="•"/>
            </a:pPr>
            <a:r>
              <a:rPr lang="en-US" sz="3600" dirty="0">
                <a:solidFill>
                  <a:schemeClr val="accent1"/>
                </a:solidFill>
              </a:rPr>
              <a:t>Recognize and name a few letters</a:t>
            </a:r>
            <a:endParaRPr sz="3600" dirty="0">
              <a:solidFill>
                <a:schemeClr val="accent1"/>
              </a:solidFill>
            </a:endParaRPr>
          </a:p>
          <a:p>
            <a:pPr marL="457200" lvl="0" indent="0" algn="l" rtl="0">
              <a:lnSpc>
                <a:spcPct val="115000"/>
              </a:lnSpc>
              <a:spcBef>
                <a:spcPts val="300"/>
              </a:spcBef>
              <a:spcAft>
                <a:spcPts val="0"/>
              </a:spcAft>
              <a:buNone/>
            </a:pPr>
            <a:endParaRPr sz="2400" dirty="0">
              <a:solidFill>
                <a:srgbClr val="000000"/>
              </a:solidFill>
            </a:endParaRPr>
          </a:p>
          <a:p>
            <a:pPr marL="0" lvl="0" indent="0" algn="l" rtl="0">
              <a:lnSpc>
                <a:spcPct val="115000"/>
              </a:lnSpc>
              <a:spcBef>
                <a:spcPts val="300"/>
              </a:spcBef>
              <a:spcAft>
                <a:spcPts val="0"/>
              </a:spcAft>
              <a:buNone/>
            </a:pPr>
            <a:endParaRPr sz="2400" dirty="0">
              <a:solidFill>
                <a:srgbClr val="000000"/>
              </a:solidFill>
            </a:endParaRPr>
          </a:p>
        </p:txBody>
      </p:sp>
      <p:sp>
        <p:nvSpPr>
          <p:cNvPr id="156" name="Google Shape;156;p20"/>
          <p:cNvSpPr txBox="1">
            <a:spLocks noGrp="1"/>
          </p:cNvSpPr>
          <p:nvPr>
            <p:ph type="title"/>
          </p:nvPr>
        </p:nvSpPr>
        <p:spPr>
          <a:xfrm>
            <a:off x="381000" y="1219200"/>
            <a:ext cx="11430000" cy="591671"/>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Developing Print Awareness</a:t>
            </a:r>
            <a:endParaRPr sz="4400" dirty="0"/>
          </a:p>
        </p:txBody>
      </p:sp>
      <p:pic>
        <p:nvPicPr>
          <p:cNvPr id="157" name="Google Shape;157;p20"/>
          <p:cNvPicPr preferRelativeResize="0"/>
          <p:nvPr/>
        </p:nvPicPr>
        <p:blipFill>
          <a:blip r:embed="rId3">
            <a:alphaModFix/>
          </a:blip>
          <a:stretch>
            <a:fillRect/>
          </a:stretch>
        </p:blipFill>
        <p:spPr>
          <a:xfrm>
            <a:off x="381000" y="856325"/>
            <a:ext cx="2286000" cy="1837944"/>
          </a:xfrm>
          <a:prstGeom prst="rect">
            <a:avLst/>
          </a:prstGeom>
          <a:noFill/>
          <a:ln>
            <a:noFill/>
          </a:ln>
        </p:spPr>
      </p:pic>
      <p:pic>
        <p:nvPicPr>
          <p:cNvPr id="158" name="Google Shape;158;p20"/>
          <p:cNvPicPr preferRelativeResize="0"/>
          <p:nvPr/>
        </p:nvPicPr>
        <p:blipFill rotWithShape="1">
          <a:blip r:embed="rId4">
            <a:alphaModFix/>
          </a:blip>
          <a:srcRect l="13415" r="11593" b="9649"/>
          <a:stretch/>
        </p:blipFill>
        <p:spPr>
          <a:xfrm>
            <a:off x="9510400" y="4818725"/>
            <a:ext cx="2284551" cy="1838457"/>
          </a:xfrm>
          <a:prstGeom prst="rect">
            <a:avLst/>
          </a:prstGeom>
          <a:noFill/>
          <a:ln>
            <a:noFill/>
          </a:ln>
        </p:spPr>
      </p:pic>
      <p:sp>
        <p:nvSpPr>
          <p:cNvPr id="7" name="Google Shape;156;p20"/>
          <p:cNvSpPr txBox="1">
            <a:spLocks/>
          </p:cNvSpPr>
          <p:nvPr/>
        </p:nvSpPr>
        <p:spPr>
          <a:xfrm>
            <a:off x="381000" y="2026024"/>
            <a:ext cx="11430000" cy="59167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smtClean="0">
                <a:solidFill>
                  <a:schemeClr val="bg2"/>
                </a:solidFill>
              </a:rPr>
              <a:t>One-to-Three-Year-Ol</a:t>
            </a:r>
            <a:r>
              <a:rPr lang="en-US" sz="3600" dirty="0" smtClean="0">
                <a:solidFill>
                  <a:schemeClr val="bg2"/>
                </a:solidFill>
              </a:rPr>
              <a:t>ds</a:t>
            </a:r>
            <a:endParaRPr lang="en-US" sz="3600" dirty="0">
              <a:solidFill>
                <a:schemeClr val="bg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13</a:t>
            </a:fld>
            <a:endParaRPr dirty="0"/>
          </a:p>
        </p:txBody>
      </p:sp>
      <p:sp>
        <p:nvSpPr>
          <p:cNvPr id="155" name="Google Shape;155;p20"/>
          <p:cNvSpPr txBox="1">
            <a:spLocks noGrp="1"/>
          </p:cNvSpPr>
          <p:nvPr>
            <p:ph type="body" idx="1"/>
          </p:nvPr>
        </p:nvSpPr>
        <p:spPr>
          <a:xfrm>
            <a:off x="381000" y="2746077"/>
            <a:ext cx="11430000" cy="3457500"/>
          </a:xfrm>
          <a:prstGeom prst="rect">
            <a:avLst/>
          </a:prstGeom>
        </p:spPr>
        <p:txBody>
          <a:bodyPr spcFirstLastPara="1" wrap="square" lIns="91425" tIns="45700" rIns="91425" bIns="45700" anchor="t" anchorCtr="0">
            <a:noAutofit/>
          </a:bodyPr>
          <a:lstStyle/>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3600" dirty="0" smtClean="0">
                <a:solidFill>
                  <a:schemeClr val="accent1"/>
                </a:solidFill>
              </a:rPr>
              <a:t>Recognize signs and logos</a:t>
            </a:r>
            <a:endParaRPr sz="3600" dirty="0">
              <a:solidFill>
                <a:schemeClr val="accent1"/>
              </a:solidFill>
            </a:endParaRPr>
          </a:p>
          <a:p>
            <a:pPr marL="533400" lvl="0" indent="-457200" algn="l" rtl="0">
              <a:lnSpc>
                <a:spcPct val="115000"/>
              </a:lnSpc>
              <a:spcBef>
                <a:spcPts val="0"/>
              </a:spcBef>
              <a:spcAft>
                <a:spcPts val="0"/>
              </a:spcAft>
              <a:buClr>
                <a:schemeClr val="bg2"/>
              </a:buClr>
              <a:buSzPct val="100000"/>
              <a:buFont typeface="Arial" panose="020B0604020202020204" pitchFamily="34" charset="0"/>
              <a:buChar char="•"/>
            </a:pPr>
            <a:r>
              <a:rPr lang="en-US" sz="3600" dirty="0" smtClean="0">
                <a:solidFill>
                  <a:schemeClr val="accent1"/>
                </a:solidFill>
              </a:rPr>
              <a:t>Understand that print is read</a:t>
            </a:r>
            <a:endParaRPr sz="3600" dirty="0">
              <a:solidFill>
                <a:schemeClr val="accent1"/>
              </a:solidFill>
            </a:endParaRPr>
          </a:p>
          <a:p>
            <a:pPr marL="533400" lvl="0" indent="-457200" algn="l" rtl="0">
              <a:lnSpc>
                <a:spcPct val="115000"/>
              </a:lnSpc>
              <a:spcBef>
                <a:spcPts val="0"/>
              </a:spcBef>
              <a:spcAft>
                <a:spcPts val="0"/>
              </a:spcAft>
              <a:buClr>
                <a:schemeClr val="bg2"/>
              </a:buClr>
              <a:buSzPct val="100000"/>
              <a:buFont typeface="Arial" panose="020B0604020202020204" pitchFamily="34" charset="0"/>
              <a:buChar char="•"/>
            </a:pPr>
            <a:r>
              <a:rPr lang="en-US" sz="3600" dirty="0" smtClean="0">
                <a:solidFill>
                  <a:schemeClr val="accent1"/>
                </a:solidFill>
              </a:rPr>
              <a:t>Begin to learn about the letters of the alphabet</a:t>
            </a:r>
            <a:endParaRPr sz="3600" dirty="0">
              <a:solidFill>
                <a:schemeClr val="accent1"/>
              </a:solidFill>
            </a:endParaRPr>
          </a:p>
          <a:p>
            <a:pPr marL="533400" lvl="0" indent="-457200" algn="l" rtl="0">
              <a:spcBef>
                <a:spcPts val="0"/>
              </a:spcBef>
              <a:spcAft>
                <a:spcPts val="0"/>
              </a:spcAft>
              <a:buClr>
                <a:schemeClr val="bg2"/>
              </a:buClr>
              <a:buSzPct val="100000"/>
              <a:buFont typeface="Arial" panose="020B0604020202020204" pitchFamily="34" charset="0"/>
              <a:buChar char="•"/>
            </a:pPr>
            <a:r>
              <a:rPr lang="en-US" sz="3600" dirty="0" smtClean="0">
                <a:solidFill>
                  <a:schemeClr val="accent1"/>
                </a:solidFill>
              </a:rPr>
              <a:t>Recognize beginning letters in familiar</a:t>
            </a:r>
            <a:br>
              <a:rPr lang="en-US" sz="3600" dirty="0" smtClean="0">
                <a:solidFill>
                  <a:schemeClr val="accent1"/>
                </a:solidFill>
              </a:rPr>
            </a:br>
            <a:r>
              <a:rPr lang="en-US" sz="3600" dirty="0" smtClean="0">
                <a:solidFill>
                  <a:schemeClr val="accent1"/>
                </a:solidFill>
              </a:rPr>
              <a:t>words</a:t>
            </a:r>
          </a:p>
          <a:p>
            <a:pPr marL="533400" lvl="0" indent="-457200" algn="l" rtl="0">
              <a:spcBef>
                <a:spcPts val="0"/>
              </a:spcBef>
              <a:spcAft>
                <a:spcPts val="0"/>
              </a:spcAft>
              <a:buClr>
                <a:schemeClr val="bg2"/>
              </a:buClr>
              <a:buSzPct val="100000"/>
              <a:buFont typeface="Arial" panose="020B0604020202020204" pitchFamily="34" charset="0"/>
              <a:buChar char="•"/>
            </a:pPr>
            <a:r>
              <a:rPr lang="en-US" sz="3600" dirty="0" smtClean="0">
                <a:solidFill>
                  <a:schemeClr val="accent1"/>
                </a:solidFill>
              </a:rPr>
              <a:t>Attempt to read and write</a:t>
            </a:r>
            <a:endParaRPr sz="3600" dirty="0">
              <a:solidFill>
                <a:schemeClr val="accent1"/>
              </a:solidFill>
            </a:endParaRPr>
          </a:p>
          <a:p>
            <a:pPr marL="457200" lvl="0" indent="0" algn="l" rtl="0">
              <a:lnSpc>
                <a:spcPct val="115000"/>
              </a:lnSpc>
              <a:spcBef>
                <a:spcPts val="300"/>
              </a:spcBef>
              <a:spcAft>
                <a:spcPts val="0"/>
              </a:spcAft>
              <a:buNone/>
            </a:pPr>
            <a:endParaRPr sz="2400" dirty="0">
              <a:solidFill>
                <a:srgbClr val="000000"/>
              </a:solidFill>
            </a:endParaRPr>
          </a:p>
          <a:p>
            <a:pPr marL="0" lvl="0" indent="0" algn="l" rtl="0">
              <a:lnSpc>
                <a:spcPct val="115000"/>
              </a:lnSpc>
              <a:spcBef>
                <a:spcPts val="300"/>
              </a:spcBef>
              <a:spcAft>
                <a:spcPts val="0"/>
              </a:spcAft>
              <a:buNone/>
            </a:pPr>
            <a:endParaRPr sz="2400" dirty="0">
              <a:solidFill>
                <a:srgbClr val="000000"/>
              </a:solidFill>
            </a:endParaRPr>
          </a:p>
        </p:txBody>
      </p:sp>
      <p:sp>
        <p:nvSpPr>
          <p:cNvPr id="156" name="Google Shape;156;p20"/>
          <p:cNvSpPr txBox="1">
            <a:spLocks noGrp="1"/>
          </p:cNvSpPr>
          <p:nvPr>
            <p:ph type="title"/>
          </p:nvPr>
        </p:nvSpPr>
        <p:spPr>
          <a:xfrm>
            <a:off x="381000" y="1219200"/>
            <a:ext cx="11430000" cy="591671"/>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Developing Print Awareness</a:t>
            </a:r>
            <a:endParaRPr sz="4400" dirty="0"/>
          </a:p>
        </p:txBody>
      </p:sp>
      <p:sp>
        <p:nvSpPr>
          <p:cNvPr id="7" name="Google Shape;156;p20"/>
          <p:cNvSpPr txBox="1">
            <a:spLocks/>
          </p:cNvSpPr>
          <p:nvPr/>
        </p:nvSpPr>
        <p:spPr>
          <a:xfrm>
            <a:off x="381000" y="2026024"/>
            <a:ext cx="11430000" cy="59167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smtClean="0">
                <a:solidFill>
                  <a:schemeClr val="bg2"/>
                </a:solidFill>
              </a:rPr>
              <a:t>Three-to-Four-Year-Olds</a:t>
            </a:r>
            <a:endParaRPr lang="en-US" sz="3600" dirty="0">
              <a:solidFill>
                <a:schemeClr val="bg2"/>
              </a:solidFill>
            </a:endParaRPr>
          </a:p>
        </p:txBody>
      </p:sp>
      <p:pic>
        <p:nvPicPr>
          <p:cNvPr id="8" name="Google Shape;167;p21"/>
          <p:cNvPicPr preferRelativeResize="0"/>
          <p:nvPr/>
        </p:nvPicPr>
        <p:blipFill>
          <a:blip r:embed="rId3">
            <a:alphaModFix/>
          </a:blip>
          <a:stretch>
            <a:fillRect/>
          </a:stretch>
        </p:blipFill>
        <p:spPr>
          <a:xfrm>
            <a:off x="381000" y="879394"/>
            <a:ext cx="1906949" cy="1891875"/>
          </a:xfrm>
          <a:prstGeom prst="rect">
            <a:avLst/>
          </a:prstGeom>
          <a:noFill/>
          <a:ln>
            <a:noFill/>
          </a:ln>
        </p:spPr>
      </p:pic>
      <p:pic>
        <p:nvPicPr>
          <p:cNvPr id="9" name="Picture 8">
            <a:extLst>
              <a:ext uri="{FF2B5EF4-FFF2-40B4-BE49-F238E27FC236}">
                <a16:creationId xmlns:a16="http://schemas.microsoft.com/office/drawing/2014/main" id="{D82BE41A-709D-4E94-A419-7A16ADE67E63}"/>
              </a:ext>
            </a:extLst>
          </p:cNvPr>
          <p:cNvPicPr>
            <a:picLocks noChangeAspect="1"/>
          </p:cNvPicPr>
          <p:nvPr/>
        </p:nvPicPr>
        <p:blipFill>
          <a:blip r:embed="rId4">
            <a:extLst>
              <a:ext uri="{837473B0-CC2E-450A-ABE3-18F120FF3D39}">
                <a1611:picAttrSrcUrl xmlns:a1611="http://schemas.microsoft.com/office/drawing/2016/11/main" xmlns="" r:id="rId6"/>
              </a:ext>
            </a:extLst>
          </a:blip>
          <a:stretch>
            <a:fillRect/>
          </a:stretch>
        </p:blipFill>
        <p:spPr>
          <a:xfrm>
            <a:off x="8950817" y="4837619"/>
            <a:ext cx="2860183" cy="1907161"/>
          </a:xfrm>
          <a:prstGeom prst="rect">
            <a:avLst/>
          </a:prstGeom>
        </p:spPr>
      </p:pic>
      <p:pic>
        <p:nvPicPr>
          <p:cNvPr id="10" name="Google Shape;168;p21"/>
          <p:cNvPicPr preferRelativeResize="0"/>
          <p:nvPr/>
        </p:nvPicPr>
        <p:blipFill>
          <a:blip r:embed="rId7">
            <a:alphaModFix/>
          </a:blip>
          <a:stretch>
            <a:fillRect/>
          </a:stretch>
        </p:blipFill>
        <p:spPr>
          <a:xfrm>
            <a:off x="10429866" y="1333500"/>
            <a:ext cx="1381134" cy="1891875"/>
          </a:xfrm>
          <a:prstGeom prst="rect">
            <a:avLst/>
          </a:prstGeom>
          <a:noFill/>
          <a:ln>
            <a:noFill/>
          </a:ln>
        </p:spPr>
      </p:pic>
    </p:spTree>
    <p:extLst>
      <p:ext uri="{BB962C8B-B14F-4D97-AF65-F5344CB8AC3E}">
        <p14:creationId xmlns:p14="http://schemas.microsoft.com/office/powerpoint/2010/main" val="3142844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dirty="0"/>
          </a:p>
        </p:txBody>
      </p:sp>
      <p:sp>
        <p:nvSpPr>
          <p:cNvPr id="155" name="Google Shape;155;p20"/>
          <p:cNvSpPr txBox="1">
            <a:spLocks noGrp="1"/>
          </p:cNvSpPr>
          <p:nvPr>
            <p:ph type="body" idx="1"/>
          </p:nvPr>
        </p:nvSpPr>
        <p:spPr>
          <a:xfrm>
            <a:off x="381000" y="2746077"/>
            <a:ext cx="11430000" cy="3457500"/>
          </a:xfrm>
          <a:prstGeom prst="rect">
            <a:avLst/>
          </a:prstGeom>
        </p:spPr>
        <p:txBody>
          <a:bodyPr spcFirstLastPara="1" wrap="square" lIns="91425" tIns="45700" rIns="91425" bIns="45700" anchor="t" anchorCtr="0">
            <a:noAutofit/>
          </a:bodyPr>
          <a:lstStyle/>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2800" dirty="0" smtClean="0">
                <a:solidFill>
                  <a:schemeClr val="accent1"/>
                </a:solidFill>
              </a:rPr>
              <a:t>Understand that writing is used to convey messages</a:t>
            </a:r>
          </a:p>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2800" dirty="0" smtClean="0">
                <a:solidFill>
                  <a:schemeClr val="accent1"/>
                </a:solidFill>
              </a:rPr>
              <a:t>Know that print has specific letter formation and symbol structure</a:t>
            </a:r>
          </a:p>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2800" dirty="0" smtClean="0">
                <a:solidFill>
                  <a:schemeClr val="accent1"/>
                </a:solidFill>
              </a:rPr>
              <a:t>Recognize and read some words</a:t>
            </a:r>
          </a:p>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2800" dirty="0" smtClean="0">
                <a:solidFill>
                  <a:schemeClr val="accent1"/>
                </a:solidFill>
              </a:rPr>
              <a:t>Recognize, name, and write many alphabet letters</a:t>
            </a:r>
          </a:p>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2800" dirty="0" smtClean="0">
                <a:solidFill>
                  <a:schemeClr val="accent1"/>
                </a:solidFill>
              </a:rPr>
              <a:t>Relate letters to specific sounds-especially letters </a:t>
            </a:r>
            <a:br>
              <a:rPr lang="en-US" sz="2800" dirty="0" smtClean="0">
                <a:solidFill>
                  <a:schemeClr val="accent1"/>
                </a:solidFill>
              </a:rPr>
            </a:br>
            <a:r>
              <a:rPr lang="en-US" sz="2800" dirty="0" smtClean="0">
                <a:solidFill>
                  <a:schemeClr val="accent1"/>
                </a:solidFill>
              </a:rPr>
              <a:t>that relate to words that are important to that child</a:t>
            </a:r>
          </a:p>
          <a:p>
            <a:pPr marL="533400" lvl="0" indent="-457200" algn="l" rtl="0">
              <a:lnSpc>
                <a:spcPct val="115000"/>
              </a:lnSpc>
              <a:spcBef>
                <a:spcPts val="300"/>
              </a:spcBef>
              <a:spcAft>
                <a:spcPts val="0"/>
              </a:spcAft>
              <a:buClr>
                <a:schemeClr val="bg2"/>
              </a:buClr>
              <a:buSzPct val="100000"/>
              <a:buFont typeface="Arial" panose="020B0604020202020204" pitchFamily="34" charset="0"/>
              <a:buChar char="•"/>
            </a:pPr>
            <a:r>
              <a:rPr lang="en-US" sz="2800" dirty="0" smtClean="0">
                <a:solidFill>
                  <a:schemeClr val="accent1"/>
                </a:solidFill>
              </a:rPr>
              <a:t>Attempt to write simple words</a:t>
            </a:r>
            <a:endParaRPr sz="2800" dirty="0">
              <a:solidFill>
                <a:schemeClr val="accent1"/>
              </a:solidFill>
            </a:endParaRPr>
          </a:p>
          <a:p>
            <a:pPr marL="457200" lvl="0" indent="0" algn="l" rtl="0">
              <a:lnSpc>
                <a:spcPct val="115000"/>
              </a:lnSpc>
              <a:spcBef>
                <a:spcPts val="300"/>
              </a:spcBef>
              <a:spcAft>
                <a:spcPts val="0"/>
              </a:spcAft>
              <a:buNone/>
            </a:pPr>
            <a:endParaRPr sz="2400" dirty="0">
              <a:solidFill>
                <a:srgbClr val="000000"/>
              </a:solidFill>
            </a:endParaRPr>
          </a:p>
          <a:p>
            <a:pPr marL="0" lvl="0" indent="0" algn="l" rtl="0">
              <a:lnSpc>
                <a:spcPct val="115000"/>
              </a:lnSpc>
              <a:spcBef>
                <a:spcPts val="300"/>
              </a:spcBef>
              <a:spcAft>
                <a:spcPts val="0"/>
              </a:spcAft>
              <a:buNone/>
            </a:pPr>
            <a:endParaRPr sz="2400" dirty="0">
              <a:solidFill>
                <a:srgbClr val="000000"/>
              </a:solidFill>
            </a:endParaRPr>
          </a:p>
        </p:txBody>
      </p:sp>
      <p:sp>
        <p:nvSpPr>
          <p:cNvPr id="156" name="Google Shape;156;p20"/>
          <p:cNvSpPr txBox="1">
            <a:spLocks noGrp="1"/>
          </p:cNvSpPr>
          <p:nvPr>
            <p:ph type="title"/>
          </p:nvPr>
        </p:nvSpPr>
        <p:spPr>
          <a:xfrm>
            <a:off x="381000" y="1219200"/>
            <a:ext cx="11430000" cy="591671"/>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Developing Print Awareness</a:t>
            </a:r>
            <a:endParaRPr sz="4400" dirty="0"/>
          </a:p>
        </p:txBody>
      </p:sp>
      <p:sp>
        <p:nvSpPr>
          <p:cNvPr id="7" name="Google Shape;156;p20"/>
          <p:cNvSpPr txBox="1">
            <a:spLocks/>
          </p:cNvSpPr>
          <p:nvPr/>
        </p:nvSpPr>
        <p:spPr>
          <a:xfrm>
            <a:off x="381000" y="2026024"/>
            <a:ext cx="11430000" cy="59167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smtClean="0">
                <a:solidFill>
                  <a:schemeClr val="bg2"/>
                </a:solidFill>
              </a:rPr>
              <a:t>Four-to-Five-Year-Olds</a:t>
            </a:r>
            <a:endParaRPr lang="en-US" sz="3600" dirty="0">
              <a:solidFill>
                <a:schemeClr val="bg2"/>
              </a:solidFill>
            </a:endParaRPr>
          </a:p>
        </p:txBody>
      </p:sp>
      <p:pic>
        <p:nvPicPr>
          <p:cNvPr id="10" name="Google Shape;168;p21"/>
          <p:cNvPicPr preferRelativeResize="0"/>
          <p:nvPr/>
        </p:nvPicPr>
        <p:blipFill>
          <a:blip r:embed="rId3">
            <a:alphaModFix/>
          </a:blip>
          <a:stretch>
            <a:fillRect/>
          </a:stretch>
        </p:blipFill>
        <p:spPr>
          <a:xfrm>
            <a:off x="381000" y="876300"/>
            <a:ext cx="1381134" cy="1891875"/>
          </a:xfrm>
          <a:prstGeom prst="rect">
            <a:avLst/>
          </a:prstGeom>
          <a:noFill/>
          <a:ln>
            <a:noFill/>
          </a:ln>
        </p:spPr>
      </p:pic>
      <p:pic>
        <p:nvPicPr>
          <p:cNvPr id="11" name="Google Shape;177;p22"/>
          <p:cNvPicPr preferRelativeResize="0"/>
          <p:nvPr/>
        </p:nvPicPr>
        <p:blipFill>
          <a:blip r:embed="rId4">
            <a:alphaModFix/>
          </a:blip>
          <a:stretch>
            <a:fillRect/>
          </a:stretch>
        </p:blipFill>
        <p:spPr>
          <a:xfrm>
            <a:off x="8946776" y="4823011"/>
            <a:ext cx="2864224" cy="1936377"/>
          </a:xfrm>
          <a:prstGeom prst="rect">
            <a:avLst/>
          </a:prstGeom>
          <a:noFill/>
          <a:ln>
            <a:noFill/>
          </a:ln>
        </p:spPr>
      </p:pic>
    </p:spTree>
    <p:extLst>
      <p:ext uri="{BB962C8B-B14F-4D97-AF65-F5344CB8AC3E}">
        <p14:creationId xmlns:p14="http://schemas.microsoft.com/office/powerpoint/2010/main" val="68019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dirty="0"/>
          </a:p>
        </p:txBody>
      </p:sp>
      <p:sp>
        <p:nvSpPr>
          <p:cNvPr id="184" name="Google Shape;184;p23"/>
          <p:cNvSpPr txBox="1">
            <a:spLocks noGrp="1"/>
          </p:cNvSpPr>
          <p:nvPr>
            <p:ph type="body" idx="1"/>
          </p:nvPr>
        </p:nvSpPr>
        <p:spPr>
          <a:xfrm>
            <a:off x="381001" y="2505100"/>
            <a:ext cx="11430000" cy="40734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360"/>
              </a:spcBef>
              <a:spcAft>
                <a:spcPts val="0"/>
              </a:spcAft>
              <a:buSzPts val="3600"/>
              <a:buChar char="•"/>
            </a:pPr>
            <a:r>
              <a:rPr lang="en-US" sz="3600" dirty="0"/>
              <a:t>Letter formation</a:t>
            </a:r>
            <a:endParaRPr sz="3600" dirty="0"/>
          </a:p>
          <a:p>
            <a:pPr marL="457200" lvl="0" indent="-444500" algn="l" rtl="0">
              <a:lnSpc>
                <a:spcPct val="100000"/>
              </a:lnSpc>
              <a:spcBef>
                <a:spcPts val="0"/>
              </a:spcBef>
              <a:spcAft>
                <a:spcPts val="0"/>
              </a:spcAft>
              <a:buSzPts val="3400"/>
              <a:buChar char="•"/>
            </a:pPr>
            <a:r>
              <a:rPr lang="en-US" sz="3600" dirty="0"/>
              <a:t>Handwriting</a:t>
            </a:r>
            <a:endParaRPr sz="3600" dirty="0"/>
          </a:p>
          <a:p>
            <a:pPr marL="457200" lvl="0" indent="-444500" algn="l" rtl="0">
              <a:lnSpc>
                <a:spcPct val="100000"/>
              </a:lnSpc>
              <a:spcBef>
                <a:spcPts val="0"/>
              </a:spcBef>
              <a:spcAft>
                <a:spcPts val="0"/>
              </a:spcAft>
              <a:buSzPts val="3400"/>
              <a:buChar char="•"/>
            </a:pPr>
            <a:r>
              <a:rPr lang="en-US" sz="3600" dirty="0"/>
              <a:t>Spelling</a:t>
            </a:r>
            <a:endParaRPr sz="3600" dirty="0"/>
          </a:p>
          <a:p>
            <a:pPr marL="457200" lvl="0" indent="-444500" algn="l" rtl="0">
              <a:lnSpc>
                <a:spcPct val="100000"/>
              </a:lnSpc>
              <a:spcBef>
                <a:spcPts val="0"/>
              </a:spcBef>
              <a:spcAft>
                <a:spcPts val="0"/>
              </a:spcAft>
              <a:buSzPts val="3400"/>
              <a:buChar char="•"/>
            </a:pPr>
            <a:r>
              <a:rPr lang="en-US" sz="3600" dirty="0"/>
              <a:t>Punctuation</a:t>
            </a:r>
            <a:endParaRPr sz="3600" dirty="0"/>
          </a:p>
          <a:p>
            <a:pPr marL="457200" lvl="0" indent="-444500" algn="l" rtl="0">
              <a:lnSpc>
                <a:spcPct val="100000"/>
              </a:lnSpc>
              <a:spcBef>
                <a:spcPts val="0"/>
              </a:spcBef>
              <a:spcAft>
                <a:spcPts val="0"/>
              </a:spcAft>
              <a:buSzPts val="3400"/>
              <a:buChar char="•"/>
            </a:pPr>
            <a:r>
              <a:rPr lang="en-US" sz="3600" dirty="0"/>
              <a:t>Word/sentence spatial organization</a:t>
            </a:r>
            <a:endParaRPr sz="3600" dirty="0"/>
          </a:p>
          <a:p>
            <a:pPr marL="457200" lvl="0" indent="-444500" algn="l" rtl="0">
              <a:lnSpc>
                <a:spcPct val="100000"/>
              </a:lnSpc>
              <a:spcBef>
                <a:spcPts val="0"/>
              </a:spcBef>
              <a:spcAft>
                <a:spcPts val="0"/>
              </a:spcAft>
              <a:buSzPts val="3400"/>
              <a:buChar char="•"/>
            </a:pPr>
            <a:r>
              <a:rPr lang="en-US" sz="3600" dirty="0"/>
              <a:t>Keyboarding fluency</a:t>
            </a:r>
            <a:endParaRPr sz="3600" dirty="0"/>
          </a:p>
        </p:txBody>
      </p:sp>
      <p:sp>
        <p:nvSpPr>
          <p:cNvPr id="185" name="Google Shape;185;p23"/>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Foundational Skills</a:t>
            </a:r>
            <a:endParaRPr sz="4400" dirty="0"/>
          </a:p>
        </p:txBody>
      </p:sp>
      <p:pic>
        <p:nvPicPr>
          <p:cNvPr id="186" name="Google Shape;186;p23"/>
          <p:cNvPicPr preferRelativeResize="0"/>
          <p:nvPr/>
        </p:nvPicPr>
        <p:blipFill rotWithShape="1">
          <a:blip r:embed="rId3">
            <a:alphaModFix/>
          </a:blip>
          <a:srcRect/>
          <a:stretch/>
        </p:blipFill>
        <p:spPr>
          <a:xfrm>
            <a:off x="7997226" y="2629274"/>
            <a:ext cx="3813774" cy="3161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dirty="0"/>
          </a:p>
        </p:txBody>
      </p:sp>
      <p:sp>
        <p:nvSpPr>
          <p:cNvPr id="193" name="Google Shape;193;p24"/>
          <p:cNvSpPr txBox="1">
            <a:spLocks noGrp="1"/>
          </p:cNvSpPr>
          <p:nvPr>
            <p:ph type="body" idx="1"/>
          </p:nvPr>
        </p:nvSpPr>
        <p:spPr>
          <a:xfrm>
            <a:off x="381000" y="2159000"/>
            <a:ext cx="9148482" cy="4419600"/>
          </a:xfrm>
          <a:prstGeom prst="rect">
            <a:avLst/>
          </a:prstGeom>
        </p:spPr>
        <p:txBody>
          <a:bodyPr spcFirstLastPara="1" wrap="square" lIns="91425" tIns="45700" rIns="91425" bIns="45700" anchor="t" anchorCtr="0">
            <a:noAutofit/>
          </a:bodyPr>
          <a:lstStyle/>
          <a:p>
            <a:pPr marL="457200" lvl="0" indent="-431800" algn="l" rtl="0">
              <a:spcBef>
                <a:spcPts val="360"/>
              </a:spcBef>
              <a:spcAft>
                <a:spcPts val="0"/>
              </a:spcAft>
              <a:buSzPct val="100000"/>
              <a:buChar char="•"/>
            </a:pPr>
            <a:r>
              <a:rPr lang="en-US" sz="3600" b="1" i="1" dirty="0">
                <a:solidFill>
                  <a:schemeClr val="bg2"/>
                </a:solidFill>
              </a:rPr>
              <a:t>Explicitly teach</a:t>
            </a:r>
            <a:r>
              <a:rPr lang="en-US" sz="3600" dirty="0">
                <a:solidFill>
                  <a:schemeClr val="bg2"/>
                </a:solidFill>
              </a:rPr>
              <a:t> </a:t>
            </a:r>
            <a:r>
              <a:rPr lang="en-US" sz="3600" dirty="0"/>
              <a:t>students how to form letters</a:t>
            </a:r>
            <a:endParaRPr sz="3600" dirty="0"/>
          </a:p>
          <a:p>
            <a:pPr marL="457200" lvl="0" indent="-431800" algn="l" rtl="0">
              <a:spcBef>
                <a:spcPts val="0"/>
              </a:spcBef>
              <a:spcAft>
                <a:spcPts val="0"/>
              </a:spcAft>
              <a:buSzPct val="100000"/>
              <a:buChar char="•"/>
            </a:pPr>
            <a:r>
              <a:rPr lang="en-US" sz="3600" b="1" i="1" dirty="0">
                <a:solidFill>
                  <a:schemeClr val="bg2"/>
                </a:solidFill>
              </a:rPr>
              <a:t>Be consistent</a:t>
            </a:r>
            <a:r>
              <a:rPr lang="en-US" sz="3600" dirty="0">
                <a:solidFill>
                  <a:schemeClr val="bg2"/>
                </a:solidFill>
              </a:rPr>
              <a:t> </a:t>
            </a:r>
            <a:r>
              <a:rPr lang="en-US" sz="3600" dirty="0"/>
              <a:t>with the type of writing paper </a:t>
            </a:r>
            <a:r>
              <a:rPr lang="en-US" sz="3600" u="sng" dirty="0"/>
              <a:t>until the student is proficient with letter formation</a:t>
            </a:r>
            <a:endParaRPr sz="3600" u="sng" dirty="0"/>
          </a:p>
          <a:p>
            <a:pPr marL="457200" lvl="0" indent="-431800" algn="l" rtl="0">
              <a:spcBef>
                <a:spcPts val="0"/>
              </a:spcBef>
              <a:spcAft>
                <a:spcPts val="0"/>
              </a:spcAft>
              <a:buSzPct val="100000"/>
              <a:buChar char="•"/>
            </a:pPr>
            <a:r>
              <a:rPr lang="en-US" sz="3600" b="1" i="1" dirty="0">
                <a:solidFill>
                  <a:schemeClr val="bg2"/>
                </a:solidFill>
              </a:rPr>
              <a:t>Practice</a:t>
            </a:r>
            <a:r>
              <a:rPr lang="en-US" sz="3600" dirty="0"/>
              <a:t> for fluency</a:t>
            </a:r>
            <a:endParaRPr sz="3600" dirty="0"/>
          </a:p>
          <a:p>
            <a:pPr marL="457200" lvl="0" indent="-431800" algn="l" rtl="0">
              <a:spcBef>
                <a:spcPts val="0"/>
              </a:spcBef>
              <a:spcAft>
                <a:spcPts val="0"/>
              </a:spcAft>
              <a:buSzPct val="100000"/>
              <a:buChar char="•"/>
            </a:pPr>
            <a:r>
              <a:rPr lang="en-US" sz="3600" dirty="0"/>
              <a:t>Reinforce your expectations for their handwriting </a:t>
            </a:r>
            <a:r>
              <a:rPr lang="en-US" sz="3600" b="1" i="1" dirty="0">
                <a:solidFill>
                  <a:schemeClr val="bg2"/>
                </a:solidFill>
              </a:rPr>
              <a:t>all day long</a:t>
            </a:r>
            <a:endParaRPr sz="3600" b="1" i="1" dirty="0">
              <a:solidFill>
                <a:schemeClr val="bg2"/>
              </a:solidFill>
            </a:endParaRPr>
          </a:p>
        </p:txBody>
      </p:sp>
      <p:sp>
        <p:nvSpPr>
          <p:cNvPr id="194" name="Google Shape;194;p24"/>
          <p:cNvSpPr txBox="1">
            <a:spLocks noGrp="1"/>
          </p:cNvSpPr>
          <p:nvPr>
            <p:ph type="title"/>
          </p:nvPr>
        </p:nvSpPr>
        <p:spPr>
          <a:xfrm>
            <a:off x="381000" y="990600"/>
            <a:ext cx="11430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Handwriting and Letter Formation</a:t>
            </a:r>
            <a:endParaRPr sz="4400" dirty="0"/>
          </a:p>
        </p:txBody>
      </p:sp>
      <p:pic>
        <p:nvPicPr>
          <p:cNvPr id="195" name="Google Shape;195;p24"/>
          <p:cNvPicPr preferRelativeResize="0"/>
          <p:nvPr/>
        </p:nvPicPr>
        <p:blipFill>
          <a:blip r:embed="rId3">
            <a:alphaModFix/>
          </a:blip>
          <a:stretch>
            <a:fillRect/>
          </a:stretch>
        </p:blipFill>
        <p:spPr>
          <a:xfrm>
            <a:off x="9525000" y="4485161"/>
            <a:ext cx="2286000" cy="1837944"/>
          </a:xfrm>
          <a:prstGeom prst="rect">
            <a:avLst/>
          </a:prstGeom>
          <a:noFill/>
          <a:ln>
            <a:noFill/>
          </a:ln>
        </p:spPr>
      </p:pic>
      <p:pic>
        <p:nvPicPr>
          <p:cNvPr id="196" name="Google Shape;196;p24"/>
          <p:cNvPicPr preferRelativeResize="0"/>
          <p:nvPr/>
        </p:nvPicPr>
        <p:blipFill>
          <a:blip r:embed="rId4">
            <a:alphaModFix/>
          </a:blip>
          <a:stretch>
            <a:fillRect/>
          </a:stretch>
        </p:blipFill>
        <p:spPr>
          <a:xfrm>
            <a:off x="9525000" y="2510028"/>
            <a:ext cx="2286000" cy="18379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5"/>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dirty="0"/>
          </a:p>
        </p:txBody>
      </p:sp>
      <p:sp>
        <p:nvSpPr>
          <p:cNvPr id="203" name="Google Shape;203;p25"/>
          <p:cNvSpPr txBox="1">
            <a:spLocks noGrp="1"/>
          </p:cNvSpPr>
          <p:nvPr>
            <p:ph type="body" idx="1"/>
          </p:nvPr>
        </p:nvSpPr>
        <p:spPr>
          <a:xfrm>
            <a:off x="381000" y="2777500"/>
            <a:ext cx="11430000" cy="30137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7200" dirty="0">
                <a:latin typeface="Satisfy"/>
                <a:ea typeface="Satisfy"/>
                <a:cs typeface="Satisfy"/>
                <a:sym typeface="Satisfy"/>
              </a:rPr>
              <a:t>What you accept is acceptable in the eyes of </a:t>
            </a:r>
            <a:r>
              <a:rPr lang="en-US" sz="7200" dirty="0" smtClean="0">
                <a:latin typeface="Satisfy"/>
                <a:ea typeface="Satisfy"/>
                <a:cs typeface="Satisfy"/>
                <a:sym typeface="Satisfy"/>
              </a:rPr>
              <a:t>the </a:t>
            </a:r>
            <a:r>
              <a:rPr lang="en-US" sz="7200" dirty="0">
                <a:latin typeface="Satisfy"/>
                <a:ea typeface="Satisfy"/>
                <a:cs typeface="Satisfy"/>
                <a:sym typeface="Satisfy"/>
              </a:rPr>
              <a:t>child.</a:t>
            </a:r>
            <a:endParaRPr sz="7200" dirty="0">
              <a:latin typeface="Satisfy"/>
              <a:ea typeface="Satisfy"/>
              <a:cs typeface="Satisfy"/>
              <a:sym typeface="Satisfy"/>
            </a:endParaRPr>
          </a:p>
        </p:txBody>
      </p:sp>
      <p:sp>
        <p:nvSpPr>
          <p:cNvPr id="204" name="Google Shape;204;p25"/>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In </a:t>
            </a:r>
            <a:r>
              <a:rPr lang="en-US" sz="4400" dirty="0" smtClean="0"/>
              <a:t>Reference </a:t>
            </a:r>
            <a:r>
              <a:rPr lang="en-US" sz="4400" dirty="0"/>
              <a:t>to </a:t>
            </a:r>
            <a:r>
              <a:rPr lang="en-US" sz="4400" dirty="0" smtClean="0"/>
              <a:t>Handwriting</a:t>
            </a:r>
            <a:endParaRPr sz="4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dirty="0"/>
          </a:p>
        </p:txBody>
      </p:sp>
      <p:sp>
        <p:nvSpPr>
          <p:cNvPr id="211" name="Google Shape;211;p26"/>
          <p:cNvSpPr txBox="1">
            <a:spLocks noGrp="1"/>
          </p:cNvSpPr>
          <p:nvPr>
            <p:ph type="body" idx="1"/>
          </p:nvPr>
        </p:nvSpPr>
        <p:spPr>
          <a:xfrm>
            <a:off x="381000" y="2319900"/>
            <a:ext cx="11430000" cy="34713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ct val="100000"/>
              <a:buChar char="•"/>
            </a:pPr>
            <a:r>
              <a:rPr lang="en-US" sz="4000" dirty="0"/>
              <a:t>Pre-Alphabetic</a:t>
            </a:r>
            <a:endParaRPr sz="4000" dirty="0"/>
          </a:p>
          <a:p>
            <a:pPr marL="457200" lvl="0" indent="-342900" algn="l" rtl="0">
              <a:lnSpc>
                <a:spcPct val="100000"/>
              </a:lnSpc>
              <a:spcBef>
                <a:spcPts val="0"/>
              </a:spcBef>
              <a:spcAft>
                <a:spcPts val="0"/>
              </a:spcAft>
              <a:buSzPct val="100000"/>
              <a:buChar char="•"/>
            </a:pPr>
            <a:r>
              <a:rPr lang="en-US" sz="4000" dirty="0"/>
              <a:t>Early Alphabetic</a:t>
            </a:r>
            <a:endParaRPr sz="4000" dirty="0"/>
          </a:p>
          <a:p>
            <a:pPr marL="457200" lvl="0" indent="-342900" algn="l" rtl="0">
              <a:lnSpc>
                <a:spcPct val="100000"/>
              </a:lnSpc>
              <a:spcBef>
                <a:spcPts val="0"/>
              </a:spcBef>
              <a:spcAft>
                <a:spcPts val="0"/>
              </a:spcAft>
              <a:buSzPct val="100000"/>
              <a:buChar char="•"/>
            </a:pPr>
            <a:r>
              <a:rPr lang="en-US" sz="4000" dirty="0"/>
              <a:t>Later Alphabetic</a:t>
            </a:r>
            <a:endParaRPr sz="4000" dirty="0"/>
          </a:p>
          <a:p>
            <a:pPr marL="457200" lvl="0" indent="-342900" algn="l" rtl="0">
              <a:lnSpc>
                <a:spcPct val="100000"/>
              </a:lnSpc>
              <a:spcBef>
                <a:spcPts val="0"/>
              </a:spcBef>
              <a:spcAft>
                <a:spcPts val="0"/>
              </a:spcAft>
              <a:buSzPct val="100000"/>
              <a:buChar char="•"/>
            </a:pPr>
            <a:r>
              <a:rPr lang="en-US" sz="4000" dirty="0"/>
              <a:t>Consolidated Alphabetic</a:t>
            </a:r>
            <a:endParaRPr sz="4000" dirty="0"/>
          </a:p>
          <a:p>
            <a:pPr marL="457200" lvl="0" indent="0" algn="l" rtl="0">
              <a:lnSpc>
                <a:spcPct val="100000"/>
              </a:lnSpc>
              <a:spcBef>
                <a:spcPts val="360"/>
              </a:spcBef>
              <a:spcAft>
                <a:spcPts val="0"/>
              </a:spcAft>
              <a:buSzPts val="1800"/>
              <a:buNone/>
            </a:pPr>
            <a:endParaRPr dirty="0"/>
          </a:p>
          <a:p>
            <a:pPr marL="0" lvl="0" indent="0" algn="l" rtl="0">
              <a:lnSpc>
                <a:spcPct val="100000"/>
              </a:lnSpc>
              <a:spcBef>
                <a:spcPts val="360"/>
              </a:spcBef>
              <a:spcAft>
                <a:spcPts val="0"/>
              </a:spcAft>
              <a:buSzPts val="1800"/>
              <a:buNone/>
            </a:pPr>
            <a:endParaRPr dirty="0"/>
          </a:p>
        </p:txBody>
      </p:sp>
      <p:sp>
        <p:nvSpPr>
          <p:cNvPr id="212" name="Google Shape;212;p26"/>
          <p:cNvSpPr txBox="1">
            <a:spLocks noGrp="1"/>
          </p:cNvSpPr>
          <p:nvPr>
            <p:ph type="title"/>
          </p:nvPr>
        </p:nvSpPr>
        <p:spPr>
          <a:xfrm>
            <a:off x="406500" y="1018315"/>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smtClean="0"/>
              <a:t>Ehri's </a:t>
            </a:r>
            <a:r>
              <a:rPr lang="en-US" sz="4400" dirty="0"/>
              <a:t>Phases</a:t>
            </a:r>
            <a:endParaRPr sz="4400" dirty="0"/>
          </a:p>
        </p:txBody>
      </p:sp>
      <p:pic>
        <p:nvPicPr>
          <p:cNvPr id="213" name="Google Shape;213;p26"/>
          <p:cNvPicPr preferRelativeResize="0"/>
          <p:nvPr/>
        </p:nvPicPr>
        <p:blipFill rotWithShape="1">
          <a:blip r:embed="rId3">
            <a:alphaModFix/>
          </a:blip>
          <a:srcRect/>
          <a:stretch/>
        </p:blipFill>
        <p:spPr>
          <a:xfrm>
            <a:off x="7830356" y="2271773"/>
            <a:ext cx="3980644" cy="3174401"/>
          </a:xfrm>
          <a:prstGeom prst="rect">
            <a:avLst/>
          </a:prstGeom>
          <a:noFill/>
          <a:ln>
            <a:noFill/>
          </a:ln>
        </p:spPr>
      </p:pic>
      <p:sp>
        <p:nvSpPr>
          <p:cNvPr id="214" name="Google Shape;214;p26"/>
          <p:cNvSpPr txBox="1"/>
          <p:nvPr/>
        </p:nvSpPr>
        <p:spPr>
          <a:xfrm>
            <a:off x="10947900" y="933300"/>
            <a:ext cx="863100" cy="4002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HO. # 2</a:t>
            </a:r>
            <a:endParaRPr dirty="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19</a:t>
            </a:fld>
            <a:endParaRPr dirty="0"/>
          </a:p>
        </p:txBody>
      </p:sp>
      <p:sp>
        <p:nvSpPr>
          <p:cNvPr id="221" name="Google Shape;221;p27"/>
          <p:cNvSpPr txBox="1">
            <a:spLocks noGrp="1"/>
          </p:cNvSpPr>
          <p:nvPr>
            <p:ph type="body" idx="1"/>
          </p:nvPr>
        </p:nvSpPr>
        <p:spPr>
          <a:xfrm>
            <a:off x="469724" y="1884350"/>
            <a:ext cx="7182359" cy="4312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600" b="1" dirty="0"/>
              <a:t>The </a:t>
            </a:r>
            <a:r>
              <a:rPr lang="en-US" sz="3600" b="1" dirty="0" smtClean="0"/>
              <a:t>writer</a:t>
            </a:r>
            <a:endParaRPr sz="3600" b="1" dirty="0"/>
          </a:p>
          <a:p>
            <a:pPr marL="457200" lvl="0" indent="-431800" algn="l" rtl="0">
              <a:spcBef>
                <a:spcPts val="360"/>
              </a:spcBef>
              <a:spcAft>
                <a:spcPts val="0"/>
              </a:spcAft>
              <a:buSzPts val="3200"/>
              <a:buChar char="•"/>
            </a:pPr>
            <a:r>
              <a:rPr lang="en-US" sz="3200" dirty="0" smtClean="0"/>
              <a:t>Knows </a:t>
            </a:r>
            <a:r>
              <a:rPr lang="en-US" sz="3200" dirty="0"/>
              <a:t>that print carries meaning and wants to communicate a </a:t>
            </a:r>
            <a:r>
              <a:rPr lang="en-US" sz="3200" dirty="0" smtClean="0"/>
              <a:t>thought/idea</a:t>
            </a:r>
            <a:r>
              <a:rPr lang="en-US" sz="3200" dirty="0"/>
              <a:t>.</a:t>
            </a:r>
            <a:endParaRPr sz="3200" dirty="0"/>
          </a:p>
          <a:p>
            <a:pPr marL="457200" lvl="0" indent="-431800" algn="l" rtl="0">
              <a:spcBef>
                <a:spcPts val="0"/>
              </a:spcBef>
              <a:spcAft>
                <a:spcPts val="0"/>
              </a:spcAft>
              <a:buSzPts val="3200"/>
              <a:buChar char="•"/>
            </a:pPr>
            <a:r>
              <a:rPr lang="en-US" sz="3200" dirty="0" smtClean="0"/>
              <a:t>Forms </a:t>
            </a:r>
            <a:r>
              <a:rPr lang="en-US" sz="3200" dirty="0"/>
              <a:t>visual attributes of letters and words.</a:t>
            </a:r>
            <a:endParaRPr sz="1000" dirty="0">
              <a:highlight>
                <a:srgbClr val="F1C232"/>
              </a:highlight>
            </a:endParaRPr>
          </a:p>
          <a:p>
            <a:pPr marL="457200" lvl="0" indent="-431800" algn="l" rtl="0">
              <a:spcBef>
                <a:spcPts val="0"/>
              </a:spcBef>
              <a:spcAft>
                <a:spcPts val="0"/>
              </a:spcAft>
              <a:buSzPts val="3200"/>
              <a:buChar char="•"/>
            </a:pPr>
            <a:r>
              <a:rPr lang="en-US" sz="3200" dirty="0" smtClean="0"/>
              <a:t>Has </a:t>
            </a:r>
            <a:r>
              <a:rPr lang="en-US" sz="3200" dirty="0"/>
              <a:t>little or no letter to sound relationship when a recognizable letter is formed.</a:t>
            </a:r>
            <a:endParaRPr sz="3200" dirty="0"/>
          </a:p>
        </p:txBody>
      </p:sp>
      <p:sp>
        <p:nvSpPr>
          <p:cNvPr id="222" name="Google Shape;222;p27"/>
          <p:cNvSpPr txBox="1">
            <a:spLocks noGrp="1"/>
          </p:cNvSpPr>
          <p:nvPr>
            <p:ph type="title"/>
          </p:nvPr>
        </p:nvSpPr>
        <p:spPr>
          <a:xfrm>
            <a:off x="381000" y="985992"/>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smtClean="0"/>
              <a:t>Ehri's </a:t>
            </a:r>
            <a:r>
              <a:rPr lang="en-US" sz="4400" dirty="0"/>
              <a:t>Pre-Alphabetic Phase </a:t>
            </a:r>
            <a:endParaRPr sz="4400" dirty="0"/>
          </a:p>
        </p:txBody>
      </p:sp>
      <p:pic>
        <p:nvPicPr>
          <p:cNvPr id="223" name="Google Shape;223;p27"/>
          <p:cNvPicPr preferRelativeResize="0"/>
          <p:nvPr/>
        </p:nvPicPr>
        <p:blipFill>
          <a:blip r:embed="rId3">
            <a:alphaModFix/>
          </a:blip>
          <a:stretch>
            <a:fillRect/>
          </a:stretch>
        </p:blipFill>
        <p:spPr>
          <a:xfrm>
            <a:off x="8476244" y="4514850"/>
            <a:ext cx="3548550" cy="2124075"/>
          </a:xfrm>
          <a:prstGeom prst="rect">
            <a:avLst/>
          </a:prstGeom>
          <a:noFill/>
          <a:ln>
            <a:noFill/>
          </a:ln>
        </p:spPr>
      </p:pic>
      <p:sp>
        <p:nvSpPr>
          <p:cNvPr id="224" name="Google Shape;224;p27"/>
          <p:cNvSpPr/>
          <p:nvPr/>
        </p:nvSpPr>
        <p:spPr>
          <a:xfrm flipH="1">
            <a:off x="8121316" y="1744580"/>
            <a:ext cx="3689684" cy="2755232"/>
          </a:xfrm>
          <a:prstGeom prst="cloudCallout">
            <a:avLst>
              <a:gd name="adj1" fmla="val -1861"/>
              <a:gd name="adj2" fmla="val 6669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27"/>
          <p:cNvSpPr txBox="1"/>
          <p:nvPr/>
        </p:nvSpPr>
        <p:spPr>
          <a:xfrm>
            <a:off x="8609825" y="2159000"/>
            <a:ext cx="216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pic>
        <p:nvPicPr>
          <p:cNvPr id="226" name="Google Shape;226;p27"/>
          <p:cNvPicPr preferRelativeResize="0"/>
          <p:nvPr/>
        </p:nvPicPr>
        <p:blipFill rotWithShape="1">
          <a:blip r:embed="rId4">
            <a:alphaModFix/>
          </a:blip>
          <a:srcRect l="21720" r="20126" b="33537"/>
          <a:stretch/>
        </p:blipFill>
        <p:spPr>
          <a:xfrm>
            <a:off x="8822099" y="2057400"/>
            <a:ext cx="2168700" cy="2008267"/>
          </a:xfrm>
          <a:prstGeom prst="rect">
            <a:avLst/>
          </a:prstGeom>
          <a:noFill/>
          <a:ln>
            <a:noFill/>
          </a:ln>
        </p:spPr>
      </p:pic>
      <p:sp>
        <p:nvSpPr>
          <p:cNvPr id="227" name="Google Shape;227;p27"/>
          <p:cNvSpPr txBox="1"/>
          <p:nvPr/>
        </p:nvSpPr>
        <p:spPr>
          <a:xfrm>
            <a:off x="10102200" y="2304075"/>
            <a:ext cx="1016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228" name="Google Shape;228;p27"/>
          <p:cNvPicPr preferRelativeResize="0"/>
          <p:nvPr/>
        </p:nvPicPr>
        <p:blipFill rotWithShape="1">
          <a:blip r:embed="rId5">
            <a:alphaModFix/>
          </a:blip>
          <a:srcRect l="30714" t="51071" r="21197"/>
          <a:stretch/>
        </p:blipFill>
        <p:spPr>
          <a:xfrm>
            <a:off x="10174705" y="2219854"/>
            <a:ext cx="826650" cy="831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096000" y="1498600"/>
            <a:ext cx="5715000" cy="1828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300"/>
              <a:buFont typeface="Arial"/>
              <a:buNone/>
            </a:pPr>
            <a:endParaRPr dirty="0"/>
          </a:p>
          <a:p>
            <a:pPr marL="0" lvl="0" indent="0" algn="ctr" rtl="0">
              <a:spcBef>
                <a:spcPts val="0"/>
              </a:spcBef>
              <a:spcAft>
                <a:spcPts val="0"/>
              </a:spcAft>
              <a:buClr>
                <a:schemeClr val="dk1"/>
              </a:buClr>
              <a:buSzPts val="5300"/>
              <a:buFont typeface="Arial"/>
              <a:buNone/>
            </a:pPr>
            <a:r>
              <a:rPr lang="en-US" sz="4400" dirty="0"/>
              <a:t>Writing</a:t>
            </a:r>
            <a:endParaRPr sz="4400" dirty="0"/>
          </a:p>
          <a:p>
            <a:pPr marL="0" lvl="0" indent="0" algn="ctr" rtl="0">
              <a:spcBef>
                <a:spcPts val="0"/>
              </a:spcBef>
              <a:spcAft>
                <a:spcPts val="0"/>
              </a:spcAft>
              <a:buClr>
                <a:schemeClr val="dk1"/>
              </a:buClr>
              <a:buSzPts val="5300"/>
              <a:buFont typeface="Arial"/>
              <a:buNone/>
            </a:pPr>
            <a:endParaRPr dirty="0"/>
          </a:p>
        </p:txBody>
      </p:sp>
      <p:sp>
        <p:nvSpPr>
          <p:cNvPr id="67" name="Google Shape;67;p10"/>
          <p:cNvSpPr txBox="1">
            <a:spLocks noGrp="1"/>
          </p:cNvSpPr>
          <p:nvPr>
            <p:ph type="sldNum" idx="12"/>
          </p:nvPr>
        </p:nvSpPr>
        <p:spPr>
          <a:xfrm>
            <a:off x="11176000" y="6324600"/>
            <a:ext cx="10160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rgbClr val="004B8D"/>
                </a:solidFill>
                <a:latin typeface="Calibri"/>
                <a:ea typeface="Calibri"/>
                <a:cs typeface="Calibri"/>
                <a:sym typeface="Calibri"/>
              </a:rPr>
              <a:t>2</a:t>
            </a:fld>
            <a:endParaRPr sz="1800" b="0" i="0" u="none" strike="noStrike" cap="none" dirty="0">
              <a:solidFill>
                <a:srgbClr val="004B8D"/>
              </a:solidFill>
              <a:latin typeface="Calibri"/>
              <a:ea typeface="Calibri"/>
              <a:cs typeface="Calibri"/>
              <a:sym typeface="Calibri"/>
            </a:endParaRPr>
          </a:p>
        </p:txBody>
      </p:sp>
      <p:sp>
        <p:nvSpPr>
          <p:cNvPr id="68" name="Google Shape;68;p10"/>
          <p:cNvSpPr txBox="1"/>
          <p:nvPr/>
        </p:nvSpPr>
        <p:spPr>
          <a:xfrm>
            <a:off x="6096000" y="215525"/>
            <a:ext cx="57150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a:solidFill>
                  <a:srgbClr val="004B8D"/>
                </a:solidFill>
                <a:latin typeface="Calibri"/>
                <a:ea typeface="Calibri"/>
                <a:cs typeface="Calibri"/>
                <a:sym typeface="Calibri"/>
              </a:rPr>
              <a:t>Components of Effective Literacy</a:t>
            </a:r>
            <a:endParaRPr sz="3200" dirty="0">
              <a:solidFill>
                <a:srgbClr val="004B8D"/>
              </a:solidFill>
              <a:latin typeface="Calibri"/>
              <a:ea typeface="Calibri"/>
              <a:cs typeface="Calibri"/>
              <a:sym typeface="Calibri"/>
            </a:endParaRPr>
          </a:p>
          <a:p>
            <a:pPr marL="0" lvl="0" indent="0" algn="l" rtl="0">
              <a:spcBef>
                <a:spcPts val="0"/>
              </a:spcBef>
              <a:spcAft>
                <a:spcPts val="0"/>
              </a:spcAft>
              <a:buNone/>
            </a:pPr>
            <a:r>
              <a:rPr lang="en-US" sz="3200" dirty="0">
                <a:solidFill>
                  <a:srgbClr val="004B8D"/>
                </a:solidFill>
                <a:latin typeface="Calibri"/>
                <a:ea typeface="Calibri"/>
                <a:cs typeface="Calibri"/>
                <a:sym typeface="Calibri"/>
              </a:rPr>
              <a:t>Module 7 </a:t>
            </a:r>
            <a:endParaRPr sz="3200" dirty="0">
              <a:solidFill>
                <a:srgbClr val="004B8D"/>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20</a:t>
            </a:fld>
            <a:endParaRPr dirty="0"/>
          </a:p>
        </p:txBody>
      </p:sp>
      <p:sp>
        <p:nvSpPr>
          <p:cNvPr id="235" name="Google Shape;235;p28"/>
          <p:cNvSpPr txBox="1">
            <a:spLocks noGrp="1"/>
          </p:cNvSpPr>
          <p:nvPr>
            <p:ph type="title"/>
          </p:nvPr>
        </p:nvSpPr>
        <p:spPr>
          <a:xfrm>
            <a:off x="469232" y="1272577"/>
            <a:ext cx="11341768" cy="4380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sz="4000" dirty="0" smtClean="0"/>
              <a:t>Pre-Alphabetic </a:t>
            </a:r>
            <a:r>
              <a:rPr lang="en-US" sz="4000" dirty="0"/>
              <a:t>Phase</a:t>
            </a:r>
            <a:endParaRPr sz="4000" dirty="0"/>
          </a:p>
        </p:txBody>
      </p:sp>
      <p:pic>
        <p:nvPicPr>
          <p:cNvPr id="236" name="Google Shape;236;p28"/>
          <p:cNvPicPr preferRelativeResize="0"/>
          <p:nvPr/>
        </p:nvPicPr>
        <p:blipFill>
          <a:blip r:embed="rId3">
            <a:alphaModFix/>
          </a:blip>
          <a:stretch>
            <a:fillRect/>
          </a:stretch>
        </p:blipFill>
        <p:spPr>
          <a:xfrm>
            <a:off x="381000" y="1866900"/>
            <a:ext cx="5613425" cy="4691075"/>
          </a:xfrm>
          <a:prstGeom prst="rect">
            <a:avLst/>
          </a:prstGeom>
          <a:noFill/>
          <a:ln w="19050" cap="flat" cmpd="sng">
            <a:solidFill>
              <a:srgbClr val="674EA7"/>
            </a:solidFill>
            <a:prstDash val="solid"/>
            <a:round/>
            <a:headEnd type="none" w="sm" len="sm"/>
            <a:tailEnd type="none" w="sm" len="sm"/>
          </a:ln>
        </p:spPr>
      </p:pic>
      <p:pic>
        <p:nvPicPr>
          <p:cNvPr id="237" name="Google Shape;237;p28"/>
          <p:cNvPicPr preferRelativeResize="0"/>
          <p:nvPr/>
        </p:nvPicPr>
        <p:blipFill rotWithShape="1">
          <a:blip r:embed="rId4">
            <a:alphaModFix/>
          </a:blip>
          <a:srcRect r="2997" b="4571"/>
          <a:stretch/>
        </p:blipFill>
        <p:spPr>
          <a:xfrm>
            <a:off x="6167401" y="1866900"/>
            <a:ext cx="5643600" cy="46910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dirty="0"/>
          </a:p>
        </p:txBody>
      </p:sp>
      <p:sp>
        <p:nvSpPr>
          <p:cNvPr id="244" name="Google Shape;244;p29"/>
          <p:cNvSpPr txBox="1">
            <a:spLocks noGrp="1"/>
          </p:cNvSpPr>
          <p:nvPr>
            <p:ph type="body" idx="1"/>
          </p:nvPr>
        </p:nvSpPr>
        <p:spPr>
          <a:xfrm>
            <a:off x="381001" y="2348625"/>
            <a:ext cx="11430000" cy="42300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360"/>
              </a:spcBef>
              <a:spcAft>
                <a:spcPts val="0"/>
              </a:spcAft>
              <a:buSzPct val="100000"/>
              <a:buChar char="•"/>
            </a:pPr>
            <a:r>
              <a:rPr lang="en-US" sz="4000" dirty="0"/>
              <a:t>Coloring</a:t>
            </a:r>
            <a:endParaRPr sz="4000" dirty="0"/>
          </a:p>
          <a:p>
            <a:pPr marL="457200" lvl="0" indent="-330200" algn="l" rtl="0">
              <a:lnSpc>
                <a:spcPct val="100000"/>
              </a:lnSpc>
              <a:spcBef>
                <a:spcPts val="360"/>
              </a:spcBef>
              <a:spcAft>
                <a:spcPts val="0"/>
              </a:spcAft>
              <a:buSzPct val="100000"/>
              <a:buChar char="•"/>
            </a:pPr>
            <a:r>
              <a:rPr lang="en-US" sz="4000" dirty="0"/>
              <a:t>Tracing</a:t>
            </a:r>
            <a:endParaRPr sz="4000" dirty="0"/>
          </a:p>
          <a:p>
            <a:pPr marL="457200" lvl="0" indent="-330200" algn="l" rtl="0">
              <a:lnSpc>
                <a:spcPct val="100000"/>
              </a:lnSpc>
              <a:spcBef>
                <a:spcPts val="0"/>
              </a:spcBef>
              <a:spcAft>
                <a:spcPts val="0"/>
              </a:spcAft>
              <a:buSzPct val="100000"/>
              <a:buChar char="•"/>
            </a:pPr>
            <a:r>
              <a:rPr lang="en-US" sz="4000" dirty="0"/>
              <a:t>Rainbow Letters</a:t>
            </a:r>
            <a:endParaRPr sz="4000" dirty="0"/>
          </a:p>
        </p:txBody>
      </p:sp>
      <p:sp>
        <p:nvSpPr>
          <p:cNvPr id="245" name="Google Shape;245;p29"/>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Engaging Activities</a:t>
            </a:r>
            <a:endParaRPr sz="4400" dirty="0"/>
          </a:p>
        </p:txBody>
      </p:sp>
      <p:pic>
        <p:nvPicPr>
          <p:cNvPr id="246" name="Google Shape;246;p29"/>
          <p:cNvPicPr preferRelativeResize="0"/>
          <p:nvPr/>
        </p:nvPicPr>
        <p:blipFill rotWithShape="1">
          <a:blip r:embed="rId3">
            <a:alphaModFix/>
          </a:blip>
          <a:srcRect/>
          <a:stretch/>
        </p:blipFill>
        <p:spPr>
          <a:xfrm>
            <a:off x="3110974" y="4584451"/>
            <a:ext cx="2387457" cy="2273550"/>
          </a:xfrm>
          <a:prstGeom prst="rect">
            <a:avLst/>
          </a:prstGeom>
          <a:noFill/>
          <a:ln>
            <a:noFill/>
          </a:ln>
        </p:spPr>
      </p:pic>
      <p:sp>
        <p:nvSpPr>
          <p:cNvPr id="247" name="Google Shape;247;p29"/>
          <p:cNvSpPr txBox="1"/>
          <p:nvPr/>
        </p:nvSpPr>
        <p:spPr>
          <a:xfrm>
            <a:off x="6704100" y="2343300"/>
            <a:ext cx="5106900" cy="34479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accent1"/>
                </a:solidFill>
                <a:latin typeface="Calibri"/>
                <a:ea typeface="Calibri"/>
                <a:cs typeface="Calibri"/>
                <a:sym typeface="Calibri"/>
              </a:rPr>
              <a:t>ABC</a:t>
            </a:r>
            <a:endParaRPr sz="3200" b="1" i="0" u="none" strike="noStrike" cap="none" dirty="0">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accent1"/>
                </a:solidFill>
                <a:latin typeface="Calibri"/>
                <a:ea typeface="Calibri"/>
                <a:cs typeface="Calibri"/>
                <a:sym typeface="Calibri"/>
              </a:rPr>
              <a:t>Hang your tails on down, down</a:t>
            </a:r>
            <a:endParaRPr sz="3000" b="0" i="0" u="none" strike="noStrike" cap="none" dirty="0">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accent1"/>
                </a:solidFill>
                <a:latin typeface="Calibri"/>
                <a:ea typeface="Calibri"/>
                <a:cs typeface="Calibri"/>
                <a:sym typeface="Calibri"/>
              </a:rPr>
              <a:t>Hang your tails on down</a:t>
            </a:r>
            <a:endParaRPr sz="3000" b="0" i="0" u="none" strike="noStrike" cap="none" dirty="0">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accent1"/>
                </a:solidFill>
                <a:latin typeface="Calibri"/>
                <a:ea typeface="Calibri"/>
                <a:cs typeface="Calibri"/>
                <a:sym typeface="Calibri"/>
              </a:rPr>
              <a:t>Some letters are short,</a:t>
            </a:r>
            <a:endParaRPr sz="3000" b="0" i="0" u="none" strike="noStrike" cap="none" dirty="0">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accent1"/>
                </a:solidFill>
                <a:latin typeface="Calibri"/>
                <a:ea typeface="Calibri"/>
                <a:cs typeface="Calibri"/>
                <a:sym typeface="Calibri"/>
              </a:rPr>
              <a:t>Some letters are tall</a:t>
            </a:r>
            <a:endParaRPr sz="3000" b="0" i="0" u="none" strike="noStrike" cap="none" dirty="0">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accent1"/>
                </a:solidFill>
                <a:latin typeface="Calibri"/>
                <a:ea typeface="Calibri"/>
                <a:cs typeface="Calibri"/>
                <a:sym typeface="Calibri"/>
              </a:rPr>
              <a:t>and some hang their tails on down, down!</a:t>
            </a:r>
            <a:endParaRPr sz="3000" b="0" i="0" u="none" strike="noStrike" cap="none" dirty="0">
              <a:solidFill>
                <a:schemeClr val="accen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dirty="0"/>
          </a:p>
        </p:txBody>
      </p:sp>
      <p:sp>
        <p:nvSpPr>
          <p:cNvPr id="254" name="Google Shape;254;p30"/>
          <p:cNvSpPr txBox="1">
            <a:spLocks noGrp="1"/>
          </p:cNvSpPr>
          <p:nvPr>
            <p:ph type="body" idx="1"/>
          </p:nvPr>
        </p:nvSpPr>
        <p:spPr>
          <a:xfrm>
            <a:off x="381000" y="2311050"/>
            <a:ext cx="7490025" cy="3480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600" b="1" dirty="0"/>
              <a:t>The </a:t>
            </a:r>
            <a:r>
              <a:rPr lang="en-US" sz="3600" b="1" dirty="0" smtClean="0"/>
              <a:t>writer</a:t>
            </a:r>
            <a:endParaRPr sz="3600" b="1" dirty="0"/>
          </a:p>
          <a:p>
            <a:pPr marL="914400" lvl="0" indent="-431800" algn="l" rtl="0">
              <a:spcBef>
                <a:spcPts val="0"/>
              </a:spcBef>
              <a:spcAft>
                <a:spcPts val="0"/>
              </a:spcAft>
              <a:buClr>
                <a:schemeClr val="dk2"/>
              </a:buClr>
              <a:buSzPts val="3200"/>
              <a:buChar char="•"/>
            </a:pPr>
            <a:r>
              <a:rPr lang="en-US" sz="3200" b="1" i="1" dirty="0" smtClean="0"/>
              <a:t>Shows </a:t>
            </a:r>
            <a:r>
              <a:rPr lang="en-US" sz="3200" b="1" i="1" dirty="0"/>
              <a:t>partial connections </a:t>
            </a:r>
            <a:r>
              <a:rPr lang="en-US" sz="3200" dirty="0"/>
              <a:t>between some letters to </a:t>
            </a:r>
            <a:r>
              <a:rPr lang="en-US" sz="3200" dirty="0" smtClean="0"/>
              <a:t>sounds.</a:t>
            </a:r>
            <a:endParaRPr sz="3200" b="1" dirty="0">
              <a:solidFill>
                <a:srgbClr val="38761D"/>
              </a:solidFill>
            </a:endParaRPr>
          </a:p>
          <a:p>
            <a:pPr marL="914400" lvl="0" indent="-431800" algn="l" rtl="0">
              <a:spcBef>
                <a:spcPts val="0"/>
              </a:spcBef>
              <a:spcAft>
                <a:spcPts val="0"/>
              </a:spcAft>
              <a:buClr>
                <a:schemeClr val="dk2"/>
              </a:buClr>
              <a:buSzPts val="3200"/>
              <a:buChar char="•"/>
            </a:pPr>
            <a:r>
              <a:rPr lang="en-US" sz="3200" b="1" i="1" dirty="0" smtClean="0"/>
              <a:t>Uses </a:t>
            </a:r>
            <a:r>
              <a:rPr lang="en-US" sz="3200" b="1" i="1" dirty="0"/>
              <a:t>first,</a:t>
            </a:r>
            <a:r>
              <a:rPr lang="en-US" sz="3200" dirty="0"/>
              <a:t> and sometimes</a:t>
            </a:r>
            <a:r>
              <a:rPr lang="en-US" sz="3200" b="1" i="1" dirty="0"/>
              <a:t> last,</a:t>
            </a:r>
            <a:r>
              <a:rPr lang="en-US" sz="3200" dirty="0"/>
              <a:t> sound to represent the whole word.</a:t>
            </a:r>
            <a:endParaRPr sz="3200" dirty="0"/>
          </a:p>
          <a:p>
            <a:pPr marL="914400" lvl="0" indent="-431800" algn="l" rtl="0">
              <a:spcBef>
                <a:spcPts val="0"/>
              </a:spcBef>
              <a:spcAft>
                <a:spcPts val="0"/>
              </a:spcAft>
              <a:buClr>
                <a:schemeClr val="dk2"/>
              </a:buClr>
              <a:buSzPts val="3200"/>
              <a:buChar char="•"/>
            </a:pPr>
            <a:r>
              <a:rPr lang="en-US" sz="3200" dirty="0" smtClean="0"/>
              <a:t>Might </a:t>
            </a:r>
            <a:r>
              <a:rPr lang="en-US" sz="3200" dirty="0"/>
              <a:t>use the </a:t>
            </a:r>
            <a:r>
              <a:rPr lang="en-US" sz="3200" b="1" i="1" dirty="0" smtClean="0"/>
              <a:t>letter’s</a:t>
            </a:r>
            <a:r>
              <a:rPr lang="en-US" sz="3200" dirty="0" smtClean="0"/>
              <a:t> </a:t>
            </a:r>
            <a:r>
              <a:rPr lang="en-US" sz="3200" dirty="0"/>
              <a:t>name to </a:t>
            </a:r>
            <a:r>
              <a:rPr lang="en-US" sz="3200" b="1" i="1" dirty="0"/>
              <a:t>represent the word</a:t>
            </a:r>
            <a:r>
              <a:rPr lang="en-US" sz="3200" dirty="0"/>
              <a:t>.  </a:t>
            </a:r>
            <a:r>
              <a:rPr lang="en-US" sz="3200" b="1" dirty="0">
                <a:solidFill>
                  <a:srgbClr val="38761D"/>
                </a:solidFill>
              </a:rPr>
              <a:t>C=see</a:t>
            </a:r>
            <a:endParaRPr sz="3200" dirty="0"/>
          </a:p>
          <a:p>
            <a:pPr marL="914400" lvl="0" indent="0" algn="l" rtl="0">
              <a:spcBef>
                <a:spcPts val="0"/>
              </a:spcBef>
              <a:spcAft>
                <a:spcPts val="0"/>
              </a:spcAft>
              <a:buNone/>
            </a:pPr>
            <a:endParaRPr sz="3600" dirty="0"/>
          </a:p>
          <a:p>
            <a:pPr marL="0" lvl="0" indent="0" algn="l" rtl="0">
              <a:spcBef>
                <a:spcPts val="360"/>
              </a:spcBef>
              <a:spcAft>
                <a:spcPts val="0"/>
              </a:spcAft>
              <a:buNone/>
            </a:pPr>
            <a:endParaRPr dirty="0"/>
          </a:p>
        </p:txBody>
      </p:sp>
      <p:sp>
        <p:nvSpPr>
          <p:cNvPr id="255" name="Google Shape;255;p30"/>
          <p:cNvSpPr txBox="1">
            <a:spLocks noGrp="1"/>
          </p:cNvSpPr>
          <p:nvPr>
            <p:ph type="title"/>
          </p:nvPr>
        </p:nvSpPr>
        <p:spPr>
          <a:xfrm>
            <a:off x="381000" y="998024"/>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Early Alphabetic Phase</a:t>
            </a:r>
            <a:endParaRPr sz="4400" dirty="0"/>
          </a:p>
        </p:txBody>
      </p:sp>
      <p:pic>
        <p:nvPicPr>
          <p:cNvPr id="256" name="Google Shape;256;p30"/>
          <p:cNvPicPr preferRelativeResize="0"/>
          <p:nvPr/>
        </p:nvPicPr>
        <p:blipFill>
          <a:blip r:embed="rId3">
            <a:alphaModFix/>
          </a:blip>
          <a:stretch>
            <a:fillRect/>
          </a:stretch>
        </p:blipFill>
        <p:spPr>
          <a:xfrm>
            <a:off x="8249225" y="4289325"/>
            <a:ext cx="3428900" cy="2286391"/>
          </a:xfrm>
          <a:prstGeom prst="rect">
            <a:avLst/>
          </a:prstGeom>
          <a:noFill/>
          <a:ln>
            <a:noFill/>
          </a:ln>
        </p:spPr>
      </p:pic>
      <p:sp>
        <p:nvSpPr>
          <p:cNvPr id="257" name="Google Shape;257;p30"/>
          <p:cNvSpPr/>
          <p:nvPr/>
        </p:nvSpPr>
        <p:spPr>
          <a:xfrm>
            <a:off x="8775075" y="2392075"/>
            <a:ext cx="2814600" cy="18033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58" name="Google Shape;258;p30"/>
          <p:cNvPicPr preferRelativeResize="0"/>
          <p:nvPr/>
        </p:nvPicPr>
        <p:blipFill>
          <a:blip r:embed="rId4">
            <a:alphaModFix/>
          </a:blip>
          <a:stretch>
            <a:fillRect/>
          </a:stretch>
        </p:blipFill>
        <p:spPr>
          <a:xfrm>
            <a:off x="9478725" y="2707350"/>
            <a:ext cx="1407300" cy="1172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23</a:t>
            </a:fld>
            <a:endParaRPr dirty="0"/>
          </a:p>
        </p:txBody>
      </p:sp>
      <p:sp>
        <p:nvSpPr>
          <p:cNvPr id="265" name="Google Shape;265;p31"/>
          <p:cNvSpPr txBox="1">
            <a:spLocks noGrp="1"/>
          </p:cNvSpPr>
          <p:nvPr>
            <p:ph type="title"/>
          </p:nvPr>
        </p:nvSpPr>
        <p:spPr>
          <a:xfrm>
            <a:off x="381000" y="1333500"/>
            <a:ext cx="11430000" cy="4380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sz="4400" dirty="0"/>
              <a:t>Early Alphabetic Phase</a:t>
            </a:r>
            <a:endParaRPr sz="4400" dirty="0"/>
          </a:p>
        </p:txBody>
      </p:sp>
      <p:pic>
        <p:nvPicPr>
          <p:cNvPr id="266" name="Google Shape;266;p31"/>
          <p:cNvPicPr preferRelativeResize="0"/>
          <p:nvPr/>
        </p:nvPicPr>
        <p:blipFill rotWithShape="1">
          <a:blip r:embed="rId3">
            <a:alphaModFix/>
          </a:blip>
          <a:srcRect l="5463" t="15554" r="14189" b="22941"/>
          <a:stretch/>
        </p:blipFill>
        <p:spPr>
          <a:xfrm>
            <a:off x="381000" y="2151498"/>
            <a:ext cx="5550568" cy="4116955"/>
          </a:xfrm>
          <a:prstGeom prst="rect">
            <a:avLst/>
          </a:prstGeom>
          <a:noFill/>
          <a:ln w="19050" cap="flat" cmpd="sng">
            <a:solidFill>
              <a:schemeClr val="dk2"/>
            </a:solidFill>
            <a:prstDash val="solid"/>
            <a:round/>
            <a:headEnd type="none" w="sm" len="sm"/>
            <a:tailEnd type="none" w="sm" len="sm"/>
          </a:ln>
        </p:spPr>
      </p:pic>
      <p:pic>
        <p:nvPicPr>
          <p:cNvPr id="2" name="Picture 1">
            <a:extLst>
              <a:ext uri="{FF2B5EF4-FFF2-40B4-BE49-F238E27FC236}">
                <a16:creationId xmlns:a16="http://schemas.microsoft.com/office/drawing/2014/main" id="{7D993886-960F-44F0-89F1-A3542D58CB33}"/>
              </a:ext>
            </a:extLst>
          </p:cNvPr>
          <p:cNvPicPr>
            <a:picLocks noChangeAspect="1"/>
          </p:cNvPicPr>
          <p:nvPr/>
        </p:nvPicPr>
        <p:blipFill>
          <a:blip r:embed="rId4"/>
          <a:stretch>
            <a:fillRect/>
          </a:stretch>
        </p:blipFill>
        <p:spPr>
          <a:xfrm>
            <a:off x="6064972" y="2092565"/>
            <a:ext cx="5810755" cy="424807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dirty="0"/>
          </a:p>
        </p:txBody>
      </p:sp>
      <p:sp>
        <p:nvSpPr>
          <p:cNvPr id="274" name="Google Shape;274;p32"/>
          <p:cNvSpPr txBox="1">
            <a:spLocks noGrp="1"/>
          </p:cNvSpPr>
          <p:nvPr>
            <p:ph type="body" idx="1"/>
          </p:nvPr>
        </p:nvSpPr>
        <p:spPr>
          <a:xfrm>
            <a:off x="396315" y="2159000"/>
            <a:ext cx="5305200" cy="4419600"/>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dirty="0"/>
              <a:t> </a:t>
            </a:r>
            <a:r>
              <a:rPr lang="en-US" sz="2800" b="1" dirty="0"/>
              <a:t>Back Art. What Am I?</a:t>
            </a:r>
            <a:endParaRPr sz="2800" b="1" dirty="0"/>
          </a:p>
        </p:txBody>
      </p:sp>
      <p:sp>
        <p:nvSpPr>
          <p:cNvPr id="275" name="Google Shape;275;p32"/>
          <p:cNvSpPr txBox="1">
            <a:spLocks noGrp="1"/>
          </p:cNvSpPr>
          <p:nvPr>
            <p:ph type="title"/>
          </p:nvPr>
        </p:nvSpPr>
        <p:spPr>
          <a:xfrm>
            <a:off x="203200" y="990600"/>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Intentional Practice</a:t>
            </a:r>
            <a:endParaRPr sz="4400" dirty="0"/>
          </a:p>
        </p:txBody>
      </p:sp>
      <p:sp>
        <p:nvSpPr>
          <p:cNvPr id="276" name="Google Shape;276;p32"/>
          <p:cNvSpPr txBox="1">
            <a:spLocks noGrp="1"/>
          </p:cNvSpPr>
          <p:nvPr>
            <p:ph type="body" idx="1"/>
          </p:nvPr>
        </p:nvSpPr>
        <p:spPr>
          <a:xfrm>
            <a:off x="6493751" y="2159000"/>
            <a:ext cx="5305200" cy="4419600"/>
          </a:xfrm>
          <a:prstGeom prst="rect">
            <a:avLst/>
          </a:prstGeom>
          <a:noFill/>
          <a:ln w="38100" cap="flat" cmpd="sng">
            <a:solidFill>
              <a:srgbClr val="8894B2"/>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dirty="0"/>
              <a:t>  </a:t>
            </a:r>
            <a:r>
              <a:rPr lang="en-US" sz="2800" b="1" dirty="0"/>
              <a:t>Picture-N-Story</a:t>
            </a:r>
            <a:endParaRPr sz="2800" b="1" dirty="0"/>
          </a:p>
        </p:txBody>
      </p:sp>
      <p:pic>
        <p:nvPicPr>
          <p:cNvPr id="277" name="Google Shape;277;p32"/>
          <p:cNvPicPr preferRelativeResize="0"/>
          <p:nvPr/>
        </p:nvPicPr>
        <p:blipFill rotWithShape="1">
          <a:blip r:embed="rId3">
            <a:alphaModFix/>
          </a:blip>
          <a:srcRect/>
          <a:stretch/>
        </p:blipFill>
        <p:spPr>
          <a:xfrm>
            <a:off x="1036153" y="3074675"/>
            <a:ext cx="4025525" cy="3019151"/>
          </a:xfrm>
          <a:prstGeom prst="rect">
            <a:avLst/>
          </a:prstGeom>
          <a:noFill/>
          <a:ln>
            <a:noFill/>
          </a:ln>
        </p:spPr>
      </p:pic>
      <p:pic>
        <p:nvPicPr>
          <p:cNvPr id="278" name="Google Shape;278;p32"/>
          <p:cNvPicPr preferRelativeResize="0"/>
          <p:nvPr/>
        </p:nvPicPr>
        <p:blipFill rotWithShape="1">
          <a:blip r:embed="rId4">
            <a:alphaModFix/>
          </a:blip>
          <a:srcRect t="8918" b="21949"/>
          <a:stretch/>
        </p:blipFill>
        <p:spPr>
          <a:xfrm>
            <a:off x="7095151" y="3074675"/>
            <a:ext cx="3900269" cy="32764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r>
              <a:rPr lang="en-US" dirty="0"/>
              <a:t>,</a:t>
            </a:r>
            <a:fld id="{00000000-1234-1234-1234-123412341234}" type="slidenum">
              <a:rPr lang="en-US"/>
              <a:t>25</a:t>
            </a:fld>
            <a:endParaRPr dirty="0"/>
          </a:p>
        </p:txBody>
      </p:sp>
      <p:sp>
        <p:nvSpPr>
          <p:cNvPr id="285" name="Google Shape;285;p33"/>
          <p:cNvSpPr txBox="1">
            <a:spLocks noGrp="1"/>
          </p:cNvSpPr>
          <p:nvPr>
            <p:ph type="title"/>
          </p:nvPr>
        </p:nvSpPr>
        <p:spPr>
          <a:xfrm>
            <a:off x="381000" y="977634"/>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Later Alphabetic Phase</a:t>
            </a:r>
            <a:endParaRPr sz="4400" dirty="0"/>
          </a:p>
        </p:txBody>
      </p:sp>
      <p:sp>
        <p:nvSpPr>
          <p:cNvPr id="286" name="Google Shape;286;p33"/>
          <p:cNvSpPr txBox="1"/>
          <p:nvPr/>
        </p:nvSpPr>
        <p:spPr>
          <a:xfrm>
            <a:off x="381001" y="2189747"/>
            <a:ext cx="5715000" cy="369328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a:solidFill>
                  <a:schemeClr val="dk1"/>
                </a:solidFill>
                <a:latin typeface="Calibri"/>
                <a:ea typeface="Calibri"/>
                <a:cs typeface="Calibri"/>
                <a:sym typeface="Calibri"/>
              </a:rPr>
              <a:t>The </a:t>
            </a:r>
            <a:r>
              <a:rPr lang="en-US" sz="3600" b="1" dirty="0" smtClean="0">
                <a:solidFill>
                  <a:schemeClr val="dk1"/>
                </a:solidFill>
                <a:latin typeface="Calibri"/>
                <a:ea typeface="Calibri"/>
                <a:cs typeface="Calibri"/>
                <a:sym typeface="Calibri"/>
              </a:rPr>
              <a:t>writer’s</a:t>
            </a:r>
            <a:endParaRPr sz="3600" b="1" dirty="0">
              <a:solidFill>
                <a:schemeClr val="dk1"/>
              </a:solidFill>
              <a:latin typeface="Calibri"/>
              <a:ea typeface="Calibri"/>
              <a:cs typeface="Calibri"/>
              <a:sym typeface="Calibri"/>
            </a:endParaRPr>
          </a:p>
          <a:p>
            <a:pPr marL="914400" lvl="0" indent="-419100" algn="l" rtl="0">
              <a:spcBef>
                <a:spcPts val="0"/>
              </a:spcBef>
              <a:spcAft>
                <a:spcPts val="0"/>
              </a:spcAft>
              <a:buClr>
                <a:schemeClr val="dk2"/>
              </a:buClr>
              <a:buSzPts val="3000"/>
              <a:buChar char="•"/>
            </a:pPr>
            <a:r>
              <a:rPr lang="en-US" sz="3200" dirty="0" smtClean="0">
                <a:solidFill>
                  <a:schemeClr val="dk1"/>
                </a:solidFill>
                <a:latin typeface="Calibri"/>
                <a:ea typeface="Calibri"/>
                <a:cs typeface="Calibri"/>
                <a:sym typeface="Calibri"/>
              </a:rPr>
              <a:t>Compositions </a:t>
            </a:r>
            <a:r>
              <a:rPr lang="en-US" sz="3200" dirty="0">
                <a:solidFill>
                  <a:schemeClr val="dk1"/>
                </a:solidFill>
                <a:latin typeface="Calibri"/>
                <a:ea typeface="Calibri"/>
                <a:cs typeface="Calibri"/>
                <a:sym typeface="Calibri"/>
              </a:rPr>
              <a:t>uses fairly complete and reasonable </a:t>
            </a:r>
            <a:r>
              <a:rPr lang="en-US" sz="3200" b="1" i="1" dirty="0">
                <a:solidFill>
                  <a:schemeClr val="dk1"/>
                </a:solidFill>
                <a:latin typeface="Calibri"/>
                <a:ea typeface="Calibri"/>
                <a:cs typeface="Calibri"/>
                <a:sym typeface="Calibri"/>
              </a:rPr>
              <a:t>phonetic spelling</a:t>
            </a:r>
            <a:r>
              <a:rPr lang="en-US" sz="3200" dirty="0">
                <a:solidFill>
                  <a:schemeClr val="dk1"/>
                </a:solidFill>
                <a:latin typeface="Calibri"/>
                <a:ea typeface="Calibri"/>
                <a:cs typeface="Calibri"/>
                <a:sym typeface="Calibri"/>
              </a:rPr>
              <a:t> of simple words.</a:t>
            </a:r>
            <a:endParaRPr sz="3200" b="1" dirty="0">
              <a:solidFill>
                <a:srgbClr val="38761D"/>
              </a:solidFill>
              <a:latin typeface="Calibri"/>
              <a:ea typeface="Calibri"/>
              <a:cs typeface="Calibri"/>
              <a:sym typeface="Calibri"/>
            </a:endParaRPr>
          </a:p>
          <a:p>
            <a:pPr marL="914400" lvl="0" indent="-431800" algn="l" rtl="0">
              <a:spcBef>
                <a:spcPts val="0"/>
              </a:spcBef>
              <a:spcAft>
                <a:spcPts val="0"/>
              </a:spcAft>
              <a:buClr>
                <a:schemeClr val="dk2"/>
              </a:buClr>
              <a:buSzPts val="3200"/>
              <a:buChar char="•"/>
            </a:pPr>
            <a:r>
              <a:rPr lang="en-US" sz="3200" dirty="0" smtClean="0">
                <a:solidFill>
                  <a:schemeClr val="dk1"/>
                </a:solidFill>
                <a:latin typeface="Calibri"/>
                <a:ea typeface="Calibri"/>
                <a:cs typeface="Calibri"/>
                <a:sym typeface="Calibri"/>
              </a:rPr>
              <a:t>Work </a:t>
            </a:r>
            <a:r>
              <a:rPr lang="en-US" sz="3200" dirty="0">
                <a:solidFill>
                  <a:schemeClr val="dk1"/>
                </a:solidFill>
                <a:latin typeface="Calibri"/>
                <a:ea typeface="Calibri"/>
                <a:cs typeface="Calibri"/>
                <a:sym typeface="Calibri"/>
              </a:rPr>
              <a:t>reflects the way they talk.</a:t>
            </a:r>
            <a:endParaRPr sz="3200" dirty="0">
              <a:solidFill>
                <a:schemeClr val="dk1"/>
              </a:solidFill>
              <a:latin typeface="Calibri"/>
              <a:ea typeface="Calibri"/>
              <a:cs typeface="Calibri"/>
              <a:sym typeface="Calibri"/>
            </a:endParaRPr>
          </a:p>
        </p:txBody>
      </p:sp>
      <p:pic>
        <p:nvPicPr>
          <p:cNvPr id="287" name="Google Shape;287;p33"/>
          <p:cNvPicPr preferRelativeResize="0"/>
          <p:nvPr/>
        </p:nvPicPr>
        <p:blipFill>
          <a:blip r:embed="rId3">
            <a:alphaModFix/>
          </a:blip>
          <a:stretch>
            <a:fillRect/>
          </a:stretch>
        </p:blipFill>
        <p:spPr>
          <a:xfrm>
            <a:off x="7911225" y="4171175"/>
            <a:ext cx="3457500" cy="2420427"/>
          </a:xfrm>
          <a:prstGeom prst="rect">
            <a:avLst/>
          </a:prstGeom>
          <a:noFill/>
          <a:ln>
            <a:noFill/>
          </a:ln>
        </p:spPr>
      </p:pic>
      <p:sp>
        <p:nvSpPr>
          <p:cNvPr id="288" name="Google Shape;288;p33"/>
          <p:cNvSpPr/>
          <p:nvPr/>
        </p:nvSpPr>
        <p:spPr>
          <a:xfrm flipH="1">
            <a:off x="8001100" y="1771650"/>
            <a:ext cx="3817200" cy="22491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aphicFrame>
        <p:nvGraphicFramePr>
          <p:cNvPr id="289" name="Google Shape;289;p33"/>
          <p:cNvGraphicFramePr/>
          <p:nvPr/>
        </p:nvGraphicFramePr>
        <p:xfrm>
          <a:off x="8764225" y="2217775"/>
          <a:ext cx="2478775" cy="1356850"/>
        </p:xfrm>
        <a:graphic>
          <a:graphicData uri="http://schemas.openxmlformats.org/drawingml/2006/table">
            <a:tbl>
              <a:tblPr>
                <a:noFill/>
                <a:tableStyleId>{2FA60B64-33C4-45A2-AFFE-0382FE6CCF5F}</a:tableStyleId>
              </a:tblPr>
              <a:tblGrid>
                <a:gridCol w="668875">
                  <a:extLst>
                    <a:ext uri="{9D8B030D-6E8A-4147-A177-3AD203B41FA5}">
                      <a16:colId xmlns:a16="http://schemas.microsoft.com/office/drawing/2014/main" val="20000"/>
                    </a:ext>
                  </a:extLst>
                </a:gridCol>
                <a:gridCol w="603300">
                  <a:extLst>
                    <a:ext uri="{9D8B030D-6E8A-4147-A177-3AD203B41FA5}">
                      <a16:colId xmlns:a16="http://schemas.microsoft.com/office/drawing/2014/main" val="20001"/>
                    </a:ext>
                  </a:extLst>
                </a:gridCol>
                <a:gridCol w="603300">
                  <a:extLst>
                    <a:ext uri="{9D8B030D-6E8A-4147-A177-3AD203B41FA5}">
                      <a16:colId xmlns:a16="http://schemas.microsoft.com/office/drawing/2014/main" val="20002"/>
                    </a:ext>
                  </a:extLst>
                </a:gridCol>
                <a:gridCol w="603300">
                  <a:extLst>
                    <a:ext uri="{9D8B030D-6E8A-4147-A177-3AD203B41FA5}">
                      <a16:colId xmlns:a16="http://schemas.microsoft.com/office/drawing/2014/main" val="20003"/>
                    </a:ext>
                  </a:extLst>
                </a:gridCol>
              </a:tblGrid>
              <a:tr h="1356850">
                <a:tc>
                  <a:txBody>
                    <a:bodyPr/>
                    <a:lstStyle/>
                    <a:p>
                      <a:pPr marL="0" lvl="0" indent="0" algn="ctr" rtl="0">
                        <a:lnSpc>
                          <a:spcPct val="115000"/>
                        </a:lnSpc>
                        <a:spcBef>
                          <a:spcPts val="1200"/>
                        </a:spcBef>
                        <a:spcAft>
                          <a:spcPts val="0"/>
                        </a:spcAft>
                        <a:buNone/>
                      </a:pPr>
                      <a:r>
                        <a:rPr lang="en-US" dirty="0">
                          <a:latin typeface="Comic Sans MS"/>
                          <a:ea typeface="Comic Sans MS"/>
                          <a:cs typeface="Comic Sans MS"/>
                          <a:sym typeface="Comic Sans MS"/>
                        </a:rPr>
                        <a:t>/s/</a:t>
                      </a:r>
                      <a:endParaRPr dirty="0">
                        <a:latin typeface="Comic Sans MS"/>
                        <a:ea typeface="Comic Sans MS"/>
                        <a:cs typeface="Comic Sans MS"/>
                        <a:sym typeface="Comic Sans MS"/>
                      </a:endParaRPr>
                    </a:p>
                    <a:p>
                      <a:pPr marL="0" lvl="0" indent="0" algn="ctr" rtl="0">
                        <a:lnSpc>
                          <a:spcPct val="115000"/>
                        </a:lnSpc>
                        <a:spcBef>
                          <a:spcPts val="1200"/>
                        </a:spcBef>
                        <a:spcAft>
                          <a:spcPts val="0"/>
                        </a:spcAft>
                        <a:buNone/>
                      </a:pPr>
                      <a:r>
                        <a:rPr lang="en-US" sz="1800" b="1" dirty="0">
                          <a:latin typeface="Comic Sans MS"/>
                          <a:ea typeface="Comic Sans MS"/>
                          <a:cs typeface="Comic Sans MS"/>
                          <a:sym typeface="Comic Sans MS"/>
                        </a:rPr>
                        <a:t>s</a:t>
                      </a:r>
                      <a:endParaRPr sz="1800" b="1" dirty="0">
                        <a:latin typeface="Comic Sans MS"/>
                        <a:ea typeface="Comic Sans MS"/>
                        <a:cs typeface="Comic Sans MS"/>
                        <a:sym typeface="Comic Sans MS"/>
                      </a:endParaRPr>
                    </a:p>
                  </a:txBody>
                  <a:tcPr marL="68575" marR="68575" marT="91425" marB="91425">
                    <a:lnL w="12625" cap="flat" cmpd="sng">
                      <a:solidFill>
                        <a:srgbClr val="FFFFFF"/>
                      </a:solidFill>
                      <a:prstDash val="solid"/>
                      <a:round/>
                      <a:headEnd type="none" w="sm" len="sm"/>
                      <a:tailEnd type="none" w="sm" len="sm"/>
                    </a:lnL>
                    <a:lnR w="12625" cap="flat" cmpd="sng">
                      <a:solidFill>
                        <a:srgbClr val="FFFFFF"/>
                      </a:solidFill>
                      <a:prstDash val="solid"/>
                      <a:round/>
                      <a:headEnd type="none" w="sm" len="sm"/>
                      <a:tailEnd type="none" w="sm" len="sm"/>
                    </a:lnR>
                    <a:lnT w="12625" cap="flat" cmpd="sng">
                      <a:solidFill>
                        <a:srgbClr val="FFFFFF"/>
                      </a:solidFill>
                      <a:prstDash val="solid"/>
                      <a:round/>
                      <a:headEnd type="none" w="sm" len="sm"/>
                      <a:tailEnd type="none" w="sm" len="sm"/>
                    </a:lnT>
                    <a:lnB w="12625" cap="flat" cmpd="sng">
                      <a:solidFill>
                        <a:srgbClr val="FFFFFF"/>
                      </a:solidFill>
                      <a:prstDash val="solid"/>
                      <a:round/>
                      <a:headEnd type="none" w="sm" len="sm"/>
                      <a:tailEnd type="none" w="sm" len="sm"/>
                    </a:lnB>
                    <a:solidFill>
                      <a:srgbClr val="C5E0B3"/>
                    </a:solidFill>
                  </a:tcPr>
                </a:tc>
                <a:tc>
                  <a:txBody>
                    <a:bodyPr/>
                    <a:lstStyle/>
                    <a:p>
                      <a:pPr marL="0" lvl="0" indent="0" algn="ctr" rtl="0">
                        <a:lnSpc>
                          <a:spcPct val="115000"/>
                        </a:lnSpc>
                        <a:spcBef>
                          <a:spcPts val="1200"/>
                        </a:spcBef>
                        <a:spcAft>
                          <a:spcPts val="0"/>
                        </a:spcAft>
                        <a:buNone/>
                      </a:pPr>
                      <a:r>
                        <a:rPr lang="en-US" dirty="0">
                          <a:latin typeface="Comic Sans MS"/>
                          <a:ea typeface="Comic Sans MS"/>
                          <a:cs typeface="Comic Sans MS"/>
                          <a:sym typeface="Comic Sans MS"/>
                        </a:rPr>
                        <a:t>/t/</a:t>
                      </a:r>
                      <a:endParaRPr dirty="0">
                        <a:latin typeface="Comic Sans MS"/>
                        <a:ea typeface="Comic Sans MS"/>
                        <a:cs typeface="Comic Sans MS"/>
                        <a:sym typeface="Comic Sans MS"/>
                      </a:endParaRPr>
                    </a:p>
                    <a:p>
                      <a:pPr marL="0" lvl="0" indent="0" algn="ctr" rtl="0">
                        <a:lnSpc>
                          <a:spcPct val="115000"/>
                        </a:lnSpc>
                        <a:spcBef>
                          <a:spcPts val="1200"/>
                        </a:spcBef>
                        <a:spcAft>
                          <a:spcPts val="0"/>
                        </a:spcAft>
                        <a:buNone/>
                      </a:pPr>
                      <a:r>
                        <a:rPr lang="en-US" sz="1800" b="1" dirty="0">
                          <a:latin typeface="Comic Sans MS"/>
                          <a:ea typeface="Comic Sans MS"/>
                          <a:cs typeface="Comic Sans MS"/>
                          <a:sym typeface="Comic Sans MS"/>
                        </a:rPr>
                        <a:t>t</a:t>
                      </a:r>
                      <a:endParaRPr sz="1800" b="1" dirty="0">
                        <a:latin typeface="Comic Sans MS"/>
                        <a:ea typeface="Comic Sans MS"/>
                        <a:cs typeface="Comic Sans MS"/>
                        <a:sym typeface="Comic Sans MS"/>
                      </a:endParaRPr>
                    </a:p>
                  </a:txBody>
                  <a:tcPr marL="68575" marR="68575" marT="91425" marB="91425">
                    <a:lnL w="12625" cap="flat" cmpd="sng">
                      <a:solidFill>
                        <a:srgbClr val="FFFFFF"/>
                      </a:solidFill>
                      <a:prstDash val="solid"/>
                      <a:round/>
                      <a:headEnd type="none" w="sm" len="sm"/>
                      <a:tailEnd type="none" w="sm" len="sm"/>
                    </a:lnL>
                    <a:lnR w="12625" cap="flat" cmpd="sng">
                      <a:solidFill>
                        <a:srgbClr val="FFFFFF"/>
                      </a:solidFill>
                      <a:prstDash val="solid"/>
                      <a:round/>
                      <a:headEnd type="none" w="sm" len="sm"/>
                      <a:tailEnd type="none" w="sm" len="sm"/>
                    </a:lnR>
                    <a:lnT w="12625" cap="flat" cmpd="sng">
                      <a:solidFill>
                        <a:srgbClr val="FFFFFF"/>
                      </a:solidFill>
                      <a:prstDash val="solid"/>
                      <a:round/>
                      <a:headEnd type="none" w="sm" len="sm"/>
                      <a:tailEnd type="none" w="sm" len="sm"/>
                    </a:lnT>
                    <a:lnB w="12625" cap="flat" cmpd="sng">
                      <a:solidFill>
                        <a:srgbClr val="FFFFFF"/>
                      </a:solidFill>
                      <a:prstDash val="solid"/>
                      <a:round/>
                      <a:headEnd type="none" w="sm" len="sm"/>
                      <a:tailEnd type="none" w="sm" len="sm"/>
                    </a:lnB>
                    <a:solidFill>
                      <a:srgbClr val="E9F5DF"/>
                    </a:solidFill>
                  </a:tcPr>
                </a:tc>
                <a:tc>
                  <a:txBody>
                    <a:bodyPr/>
                    <a:lstStyle/>
                    <a:p>
                      <a:pPr marL="0" lvl="0" indent="0" algn="ctr" rtl="0">
                        <a:lnSpc>
                          <a:spcPct val="115000"/>
                        </a:lnSpc>
                        <a:spcBef>
                          <a:spcPts val="1200"/>
                        </a:spcBef>
                        <a:spcAft>
                          <a:spcPts val="0"/>
                        </a:spcAft>
                        <a:buNone/>
                      </a:pPr>
                      <a:r>
                        <a:rPr lang="en-US" dirty="0">
                          <a:latin typeface="Comic Sans MS"/>
                          <a:ea typeface="Comic Sans MS"/>
                          <a:cs typeface="Comic Sans MS"/>
                          <a:sym typeface="Comic Sans MS"/>
                        </a:rPr>
                        <a:t>/o/</a:t>
                      </a:r>
                      <a:endParaRPr dirty="0">
                        <a:latin typeface="Comic Sans MS"/>
                        <a:ea typeface="Comic Sans MS"/>
                        <a:cs typeface="Comic Sans MS"/>
                        <a:sym typeface="Comic Sans MS"/>
                      </a:endParaRPr>
                    </a:p>
                    <a:p>
                      <a:pPr marL="0" lvl="0" indent="0" algn="ctr" rtl="0">
                        <a:lnSpc>
                          <a:spcPct val="115000"/>
                        </a:lnSpc>
                        <a:spcBef>
                          <a:spcPts val="1200"/>
                        </a:spcBef>
                        <a:spcAft>
                          <a:spcPts val="0"/>
                        </a:spcAft>
                        <a:buNone/>
                      </a:pPr>
                      <a:r>
                        <a:rPr lang="en-US" sz="1800" b="1" dirty="0">
                          <a:latin typeface="Comic Sans MS"/>
                          <a:ea typeface="Comic Sans MS"/>
                          <a:cs typeface="Comic Sans MS"/>
                          <a:sym typeface="Comic Sans MS"/>
                        </a:rPr>
                        <a:t>o</a:t>
                      </a:r>
                      <a:endParaRPr sz="1800" b="1" dirty="0">
                        <a:latin typeface="Comic Sans MS"/>
                        <a:ea typeface="Comic Sans MS"/>
                        <a:cs typeface="Comic Sans MS"/>
                        <a:sym typeface="Comic Sans MS"/>
                      </a:endParaRPr>
                    </a:p>
                  </a:txBody>
                  <a:tcPr marL="68575" marR="68575" marT="91425" marB="91425">
                    <a:lnL w="12625" cap="flat" cmpd="sng">
                      <a:solidFill>
                        <a:srgbClr val="FFFFFF"/>
                      </a:solidFill>
                      <a:prstDash val="solid"/>
                      <a:round/>
                      <a:headEnd type="none" w="sm" len="sm"/>
                      <a:tailEnd type="none" w="sm" len="sm"/>
                    </a:lnL>
                    <a:lnR w="12625" cap="flat" cmpd="sng">
                      <a:solidFill>
                        <a:srgbClr val="FFFFFF"/>
                      </a:solidFill>
                      <a:prstDash val="solid"/>
                      <a:round/>
                      <a:headEnd type="none" w="sm" len="sm"/>
                      <a:tailEnd type="none" w="sm" len="sm"/>
                    </a:lnR>
                    <a:lnT w="12625" cap="flat" cmpd="sng">
                      <a:solidFill>
                        <a:srgbClr val="FFFFFF"/>
                      </a:solidFill>
                      <a:prstDash val="solid"/>
                      <a:round/>
                      <a:headEnd type="none" w="sm" len="sm"/>
                      <a:tailEnd type="none" w="sm" len="sm"/>
                    </a:lnT>
                    <a:lnB w="12625" cap="flat" cmpd="sng">
                      <a:solidFill>
                        <a:srgbClr val="FFFFFF"/>
                      </a:solidFill>
                      <a:prstDash val="solid"/>
                      <a:round/>
                      <a:headEnd type="none" w="sm" len="sm"/>
                      <a:tailEnd type="none" w="sm" len="sm"/>
                    </a:lnB>
                    <a:solidFill>
                      <a:srgbClr val="C5E0B3"/>
                    </a:solidFill>
                  </a:tcPr>
                </a:tc>
                <a:tc>
                  <a:txBody>
                    <a:bodyPr/>
                    <a:lstStyle/>
                    <a:p>
                      <a:pPr marL="0" lvl="0" indent="0" algn="ctr" rtl="0">
                        <a:lnSpc>
                          <a:spcPct val="115000"/>
                        </a:lnSpc>
                        <a:spcBef>
                          <a:spcPts val="1200"/>
                        </a:spcBef>
                        <a:spcAft>
                          <a:spcPts val="0"/>
                        </a:spcAft>
                        <a:buNone/>
                      </a:pPr>
                      <a:r>
                        <a:rPr lang="en-US" dirty="0">
                          <a:latin typeface="Comic Sans MS"/>
                          <a:ea typeface="Comic Sans MS"/>
                          <a:cs typeface="Comic Sans MS"/>
                          <a:sym typeface="Comic Sans MS"/>
                        </a:rPr>
                        <a:t>/p/</a:t>
                      </a:r>
                      <a:endParaRPr dirty="0">
                        <a:latin typeface="Comic Sans MS"/>
                        <a:ea typeface="Comic Sans MS"/>
                        <a:cs typeface="Comic Sans MS"/>
                        <a:sym typeface="Comic Sans MS"/>
                      </a:endParaRPr>
                    </a:p>
                    <a:p>
                      <a:pPr marL="0" lvl="0" indent="0" algn="ctr" rtl="0">
                        <a:lnSpc>
                          <a:spcPct val="115000"/>
                        </a:lnSpc>
                        <a:spcBef>
                          <a:spcPts val="1200"/>
                        </a:spcBef>
                        <a:spcAft>
                          <a:spcPts val="0"/>
                        </a:spcAft>
                        <a:buNone/>
                      </a:pPr>
                      <a:r>
                        <a:rPr lang="en-US" sz="1800" b="1" dirty="0">
                          <a:latin typeface="Comic Sans MS"/>
                          <a:ea typeface="Comic Sans MS"/>
                          <a:cs typeface="Comic Sans MS"/>
                          <a:sym typeface="Comic Sans MS"/>
                        </a:rPr>
                        <a:t>p</a:t>
                      </a:r>
                      <a:endParaRPr sz="1800" b="1" dirty="0">
                        <a:latin typeface="Comic Sans MS"/>
                        <a:ea typeface="Comic Sans MS"/>
                        <a:cs typeface="Comic Sans MS"/>
                        <a:sym typeface="Comic Sans MS"/>
                      </a:endParaRPr>
                    </a:p>
                  </a:txBody>
                  <a:tcPr marL="68575" marR="68575" marT="91425" marB="91425">
                    <a:lnL w="12625" cap="flat" cmpd="sng">
                      <a:solidFill>
                        <a:srgbClr val="FFFFFF"/>
                      </a:solidFill>
                      <a:prstDash val="solid"/>
                      <a:round/>
                      <a:headEnd type="none" w="sm" len="sm"/>
                      <a:tailEnd type="none" w="sm" len="sm"/>
                    </a:lnL>
                    <a:lnR w="12625" cap="flat" cmpd="sng">
                      <a:solidFill>
                        <a:srgbClr val="FFFFFF"/>
                      </a:solidFill>
                      <a:prstDash val="solid"/>
                      <a:round/>
                      <a:headEnd type="none" w="sm" len="sm"/>
                      <a:tailEnd type="none" w="sm" len="sm"/>
                    </a:lnR>
                    <a:lnT w="12625" cap="flat" cmpd="sng">
                      <a:solidFill>
                        <a:srgbClr val="FFFFFF"/>
                      </a:solidFill>
                      <a:prstDash val="solid"/>
                      <a:round/>
                      <a:headEnd type="none" w="sm" len="sm"/>
                      <a:tailEnd type="none" w="sm" len="sm"/>
                    </a:lnT>
                    <a:lnB w="12625" cap="flat" cmpd="sng">
                      <a:solidFill>
                        <a:srgbClr val="FFFFFF"/>
                      </a:solidFill>
                      <a:prstDash val="solid"/>
                      <a:round/>
                      <a:headEnd type="none" w="sm" len="sm"/>
                      <a:tailEnd type="none" w="sm" len="sm"/>
                    </a:lnB>
                    <a:solidFill>
                      <a:srgbClr val="E9F5D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4"/>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26</a:t>
            </a:fld>
            <a:endParaRPr dirty="0"/>
          </a:p>
        </p:txBody>
      </p:sp>
      <p:sp>
        <p:nvSpPr>
          <p:cNvPr id="296" name="Google Shape;296;p34"/>
          <p:cNvSpPr txBox="1">
            <a:spLocks noGrp="1"/>
          </p:cNvSpPr>
          <p:nvPr>
            <p:ph type="title"/>
          </p:nvPr>
        </p:nvSpPr>
        <p:spPr>
          <a:xfrm>
            <a:off x="381000" y="1296650"/>
            <a:ext cx="11430000" cy="4380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sz="4400" dirty="0"/>
              <a:t>Later Alphabetic Phase</a:t>
            </a:r>
            <a:endParaRPr sz="4400" dirty="0"/>
          </a:p>
        </p:txBody>
      </p:sp>
      <p:pic>
        <p:nvPicPr>
          <p:cNvPr id="298" name="Google Shape;298;p34"/>
          <p:cNvPicPr preferRelativeResize="0"/>
          <p:nvPr/>
        </p:nvPicPr>
        <p:blipFill rotWithShape="1">
          <a:blip r:embed="rId3">
            <a:alphaModFix/>
          </a:blip>
          <a:srcRect l="4420" t="7765" r="4438" b="21186"/>
          <a:stretch/>
        </p:blipFill>
        <p:spPr>
          <a:xfrm>
            <a:off x="418399" y="1949116"/>
            <a:ext cx="5525201" cy="4743772"/>
          </a:xfrm>
          <a:prstGeom prst="rect">
            <a:avLst/>
          </a:prstGeom>
          <a:noFill/>
          <a:ln w="19050" cap="flat" cmpd="sng">
            <a:solidFill>
              <a:schemeClr val="dk2"/>
            </a:solidFill>
            <a:prstDash val="solid"/>
            <a:round/>
            <a:headEnd type="none" w="sm" len="sm"/>
            <a:tailEnd type="none" w="sm" len="sm"/>
          </a:ln>
        </p:spPr>
      </p:pic>
      <p:pic>
        <p:nvPicPr>
          <p:cNvPr id="7" name="Picture 6" descr="Diagram&#10;&#10;Description automatically generated">
            <a:extLst>
              <a:ext uri="{FF2B5EF4-FFF2-40B4-BE49-F238E27FC236}">
                <a16:creationId xmlns:a16="http://schemas.microsoft.com/office/drawing/2014/main" id="{02BE4A0A-4DE6-4D36-9466-C5C86C0603C6}"/>
              </a:ext>
            </a:extLst>
          </p:cNvPr>
          <p:cNvPicPr/>
          <p:nvPr/>
        </p:nvPicPr>
        <p:blipFill rotWithShape="1">
          <a:blip r:embed="rId4" cstate="print">
            <a:extLst>
              <a:ext uri="{28A0092B-C50C-407E-A947-70E740481C1C}">
                <a14:useLocalDpi xmlns:a14="http://schemas.microsoft.com/office/drawing/2010/main" val="0"/>
              </a:ext>
            </a:extLst>
          </a:blip>
          <a:srcRect l="9095" t="16829" r="10901" b="4345"/>
          <a:stretch/>
        </p:blipFill>
        <p:spPr bwMode="auto">
          <a:xfrm rot="5400000">
            <a:off x="6583279" y="1461837"/>
            <a:ext cx="4740441" cy="5715000"/>
          </a:xfrm>
          <a:prstGeom prst="rect">
            <a:avLst/>
          </a:prstGeom>
          <a:noFill/>
          <a:ln w="38100">
            <a:solidFill>
              <a:srgbClr val="7030A0"/>
            </a:solidFill>
          </a:ln>
          <a:extLst>
            <a:ext uri="{53640926-AAD7-44D8-BBD7-CCE9431645EC}">
              <a14:shadowObscured xmlns:a14="http://schemas.microsoft.com/office/drawing/2010/main"/>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dirty="0"/>
          </a:p>
        </p:txBody>
      </p:sp>
      <p:sp>
        <p:nvSpPr>
          <p:cNvPr id="305" name="Google Shape;305;p35"/>
          <p:cNvSpPr txBox="1">
            <a:spLocks noGrp="1"/>
          </p:cNvSpPr>
          <p:nvPr>
            <p:ph type="body" idx="1"/>
          </p:nvPr>
        </p:nvSpPr>
        <p:spPr>
          <a:xfrm>
            <a:off x="381000" y="1828800"/>
            <a:ext cx="11430000" cy="4749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sz="3600" b="1" dirty="0">
                <a:solidFill>
                  <a:schemeClr val="dk2"/>
                </a:solidFill>
              </a:rPr>
              <a:t>Expanding Sentences  - Sentence Frames</a:t>
            </a:r>
            <a:endParaRPr sz="3600" b="1" dirty="0">
              <a:solidFill>
                <a:schemeClr val="dk2"/>
              </a:solidFill>
            </a:endParaRPr>
          </a:p>
        </p:txBody>
      </p:sp>
      <p:sp>
        <p:nvSpPr>
          <p:cNvPr id="306" name="Google Shape;306;p35"/>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Intentional Practice</a:t>
            </a:r>
            <a:endParaRPr sz="4400" dirty="0"/>
          </a:p>
        </p:txBody>
      </p:sp>
      <p:graphicFrame>
        <p:nvGraphicFramePr>
          <p:cNvPr id="307" name="Google Shape;307;p35"/>
          <p:cNvGraphicFramePr/>
          <p:nvPr>
            <p:extLst>
              <p:ext uri="{D42A27DB-BD31-4B8C-83A1-F6EECF244321}">
                <p14:modId xmlns:p14="http://schemas.microsoft.com/office/powerpoint/2010/main" val="2291925476"/>
              </p:ext>
            </p:extLst>
          </p:nvPr>
        </p:nvGraphicFramePr>
        <p:xfrm>
          <a:off x="952500" y="2721132"/>
          <a:ext cx="10287000" cy="731490"/>
        </p:xfrm>
        <a:graphic>
          <a:graphicData uri="http://schemas.openxmlformats.org/drawingml/2006/table">
            <a:tbl>
              <a:tblPr>
                <a:noFill/>
                <a:tableStyleId>{701C4140-6DBB-4F87-8B25-04DDC86F44F9}</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Who?</a:t>
                      </a:r>
                      <a:endParaRPr sz="36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Did what?</a:t>
                      </a:r>
                      <a:endParaRPr sz="36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08" name="Google Shape;308;p35"/>
          <p:cNvGraphicFramePr/>
          <p:nvPr>
            <p:extLst>
              <p:ext uri="{D42A27DB-BD31-4B8C-83A1-F6EECF244321}">
                <p14:modId xmlns:p14="http://schemas.microsoft.com/office/powerpoint/2010/main" val="953566321"/>
              </p:ext>
            </p:extLst>
          </p:nvPr>
        </p:nvGraphicFramePr>
        <p:xfrm>
          <a:off x="952450" y="3961767"/>
          <a:ext cx="10287000" cy="1828770"/>
        </p:xfrm>
        <a:graphic>
          <a:graphicData uri="http://schemas.openxmlformats.org/drawingml/2006/table">
            <a:tbl>
              <a:tblPr>
                <a:noFill/>
                <a:tableStyleId>{701C4140-6DBB-4F87-8B25-04DDC86F44F9}</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Who?</a:t>
                      </a:r>
                      <a:endParaRPr sz="36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Did what?</a:t>
                      </a:r>
                      <a:endParaRPr sz="36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Where?</a:t>
                      </a:r>
                      <a:endParaRPr sz="3600" u="none" strike="noStrike" cap="none" dirty="0"/>
                    </a:p>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When?</a:t>
                      </a:r>
                      <a:endParaRPr sz="3600" u="none" strike="noStrike" cap="none" dirty="0"/>
                    </a:p>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How?</a:t>
                      </a:r>
                      <a:endParaRPr sz="36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6"/>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dirty="0"/>
          </a:p>
        </p:txBody>
      </p:sp>
      <p:sp>
        <p:nvSpPr>
          <p:cNvPr id="315" name="Google Shape;315;p36"/>
          <p:cNvSpPr txBox="1">
            <a:spLocks noGrp="1"/>
          </p:cNvSpPr>
          <p:nvPr>
            <p:ph type="body" idx="1"/>
          </p:nvPr>
        </p:nvSpPr>
        <p:spPr>
          <a:xfrm>
            <a:off x="381000" y="2755231"/>
            <a:ext cx="5715000" cy="67416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800" b="1" dirty="0"/>
              <a:t>The boy	</a:t>
            </a:r>
            <a:r>
              <a:rPr lang="en-US" b="1" dirty="0"/>
              <a:t>							</a:t>
            </a:r>
            <a:endParaRPr b="1" dirty="0"/>
          </a:p>
        </p:txBody>
      </p:sp>
      <p:pic>
        <p:nvPicPr>
          <p:cNvPr id="316" name="Google Shape;316;p36"/>
          <p:cNvPicPr preferRelativeResize="0"/>
          <p:nvPr/>
        </p:nvPicPr>
        <p:blipFill>
          <a:blip r:embed="rId3">
            <a:alphaModFix/>
          </a:blip>
          <a:stretch>
            <a:fillRect/>
          </a:stretch>
        </p:blipFill>
        <p:spPr>
          <a:xfrm>
            <a:off x="690975" y="3850116"/>
            <a:ext cx="4611900" cy="2880150"/>
          </a:xfrm>
          <a:prstGeom prst="rect">
            <a:avLst/>
          </a:prstGeom>
          <a:noFill/>
          <a:ln>
            <a:noFill/>
          </a:ln>
        </p:spPr>
      </p:pic>
      <p:graphicFrame>
        <p:nvGraphicFramePr>
          <p:cNvPr id="317" name="Google Shape;317;p36"/>
          <p:cNvGraphicFramePr/>
          <p:nvPr>
            <p:extLst>
              <p:ext uri="{D42A27DB-BD31-4B8C-83A1-F6EECF244321}">
                <p14:modId xmlns:p14="http://schemas.microsoft.com/office/powerpoint/2010/main" val="1763078111"/>
              </p:ext>
            </p:extLst>
          </p:nvPr>
        </p:nvGraphicFramePr>
        <p:xfrm>
          <a:off x="952500" y="1995245"/>
          <a:ext cx="10287000" cy="731490"/>
        </p:xfrm>
        <a:graphic>
          <a:graphicData uri="http://schemas.openxmlformats.org/drawingml/2006/table">
            <a:tbl>
              <a:tblPr>
                <a:noFill/>
                <a:tableStyleId>{701C4140-6DBB-4F87-8B25-04DDC86F44F9}</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Who?</a:t>
                      </a:r>
                      <a:endParaRPr sz="36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t>Did what?</a:t>
                      </a:r>
                      <a:endParaRPr sz="36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18" name="Google Shape;318;p36"/>
          <p:cNvGraphicFramePr/>
          <p:nvPr>
            <p:extLst>
              <p:ext uri="{D42A27DB-BD31-4B8C-83A1-F6EECF244321}">
                <p14:modId xmlns:p14="http://schemas.microsoft.com/office/powerpoint/2010/main" val="2135741601"/>
              </p:ext>
            </p:extLst>
          </p:nvPr>
        </p:nvGraphicFramePr>
        <p:xfrm>
          <a:off x="6096000" y="4078718"/>
          <a:ext cx="4611900" cy="731490"/>
        </p:xfrm>
        <a:graphic>
          <a:graphicData uri="http://schemas.openxmlformats.org/drawingml/2006/table">
            <a:tbl>
              <a:tblPr>
                <a:noFill/>
                <a:tableStyleId>{2D9A7D44-FEA8-4811-8C3D-3948B804C7C6}</a:tableStyleId>
              </a:tblPr>
              <a:tblGrid>
                <a:gridCol w="4611900">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US" sz="3600" dirty="0"/>
                        <a:t>Where?</a:t>
                      </a:r>
                      <a:endParaRPr sz="3600"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19" name="Google Shape;319;p36"/>
          <p:cNvSpPr txBox="1"/>
          <p:nvPr/>
        </p:nvSpPr>
        <p:spPr>
          <a:xfrm>
            <a:off x="6096000" y="5236305"/>
            <a:ext cx="5715000"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800" b="1" dirty="0">
                <a:solidFill>
                  <a:schemeClr val="dk1"/>
                </a:solidFill>
                <a:latin typeface="Calibri"/>
                <a:ea typeface="Calibri"/>
                <a:cs typeface="Calibri"/>
                <a:sym typeface="Calibri"/>
              </a:rPr>
              <a:t>in the </a:t>
            </a:r>
            <a:r>
              <a:rPr lang="en-US" sz="3800" b="1" dirty="0" smtClean="0">
                <a:solidFill>
                  <a:schemeClr val="dk1"/>
                </a:solidFill>
                <a:latin typeface="Calibri"/>
                <a:ea typeface="Calibri"/>
                <a:cs typeface="Calibri"/>
                <a:sym typeface="Calibri"/>
              </a:rPr>
              <a:t>pool.</a:t>
            </a:r>
            <a:endParaRPr sz="3800" b="1" dirty="0">
              <a:solidFill>
                <a:schemeClr val="dk1"/>
              </a:solidFill>
              <a:latin typeface="Calibri"/>
              <a:ea typeface="Calibri"/>
              <a:cs typeface="Calibri"/>
              <a:sym typeface="Calibri"/>
            </a:endParaRPr>
          </a:p>
        </p:txBody>
      </p:sp>
      <p:sp>
        <p:nvSpPr>
          <p:cNvPr id="320" name="Google Shape;320;p36"/>
          <p:cNvSpPr txBox="1"/>
          <p:nvPr/>
        </p:nvSpPr>
        <p:spPr>
          <a:xfrm>
            <a:off x="381000" y="1078612"/>
            <a:ext cx="114300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b="1" dirty="0">
                <a:solidFill>
                  <a:schemeClr val="accent1"/>
                </a:solidFill>
                <a:latin typeface="Calibri"/>
                <a:ea typeface="Calibri"/>
                <a:cs typeface="Calibri"/>
                <a:sym typeface="Calibri"/>
              </a:rPr>
              <a:t>I </a:t>
            </a:r>
            <a:r>
              <a:rPr lang="en-US" sz="4500" b="1" dirty="0" smtClean="0">
                <a:solidFill>
                  <a:schemeClr val="accent1"/>
                </a:solidFill>
                <a:latin typeface="Calibri"/>
                <a:ea typeface="Calibri"/>
                <a:cs typeface="Calibri"/>
                <a:sym typeface="Calibri"/>
              </a:rPr>
              <a:t>Do: </a:t>
            </a:r>
            <a:r>
              <a:rPr lang="en-US" sz="4500" b="1" dirty="0">
                <a:solidFill>
                  <a:schemeClr val="accent1"/>
                </a:solidFill>
                <a:latin typeface="Calibri"/>
                <a:ea typeface="Calibri"/>
                <a:cs typeface="Calibri"/>
                <a:sym typeface="Calibri"/>
              </a:rPr>
              <a:t>Sentence Builders</a:t>
            </a:r>
            <a:endParaRPr sz="4500" b="1" dirty="0">
              <a:solidFill>
                <a:schemeClr val="accent1"/>
              </a:solidFill>
              <a:latin typeface="Calibri"/>
              <a:ea typeface="Calibri"/>
              <a:cs typeface="Calibri"/>
              <a:sym typeface="Calibri"/>
            </a:endParaRPr>
          </a:p>
        </p:txBody>
      </p:sp>
      <p:sp>
        <p:nvSpPr>
          <p:cNvPr id="322" name="Google Shape;322;p36"/>
          <p:cNvSpPr txBox="1"/>
          <p:nvPr/>
        </p:nvSpPr>
        <p:spPr>
          <a:xfrm>
            <a:off x="6096000" y="2743914"/>
            <a:ext cx="5715000" cy="820707"/>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3800" b="1" dirty="0">
                <a:solidFill>
                  <a:schemeClr val="dk1"/>
                </a:solidFill>
                <a:latin typeface="Calibri"/>
                <a:ea typeface="Calibri"/>
                <a:cs typeface="Calibri"/>
                <a:sym typeface="Calibri"/>
              </a:rPr>
              <a:t>jumps</a:t>
            </a:r>
            <a:endParaRPr sz="3800" dirty="0">
              <a:latin typeface="Calibri"/>
              <a:ea typeface="Calibri"/>
              <a:cs typeface="Calibri"/>
              <a:sym typeface="Calibri"/>
            </a:endParaRPr>
          </a:p>
        </p:txBody>
      </p:sp>
      <p:sp>
        <p:nvSpPr>
          <p:cNvPr id="323" name="Google Shape;323;p36"/>
          <p:cNvSpPr txBox="1"/>
          <p:nvPr/>
        </p:nvSpPr>
        <p:spPr>
          <a:xfrm>
            <a:off x="10947900" y="933300"/>
            <a:ext cx="863100" cy="4002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HO. # 3</a:t>
            </a: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400"/>
                                        <p:tgtEl>
                                          <p:spTgt spid="3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8"/>
                                        </p:tgtEl>
                                        <p:attrNameLst>
                                          <p:attrName>style.visibility</p:attrName>
                                        </p:attrNameLst>
                                      </p:cBhvr>
                                      <p:to>
                                        <p:strVal val="visible"/>
                                      </p:to>
                                    </p:set>
                                    <p:animEffect transition="in" filter="fade">
                                      <p:cBhvr>
                                        <p:cTn id="17" dur="1"/>
                                        <p:tgtEl>
                                          <p:spTgt spid="3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
                                        </p:tgtEl>
                                        <p:attrNameLst>
                                          <p:attrName>style.visibility</p:attrName>
                                        </p:attrNameLst>
                                      </p:cBhvr>
                                      <p:to>
                                        <p:strVal val="visible"/>
                                      </p:to>
                                    </p:set>
                                    <p:animEffect transition="in" filter="fade">
                                      <p:cBhvr>
                                        <p:cTn id="22" dur="1"/>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dirty="0"/>
          </a:p>
        </p:txBody>
      </p:sp>
      <p:sp>
        <p:nvSpPr>
          <p:cNvPr id="330" name="Google Shape;330;p37"/>
          <p:cNvSpPr txBox="1">
            <a:spLocks noGrp="1"/>
          </p:cNvSpPr>
          <p:nvPr>
            <p:ph type="body" idx="1"/>
          </p:nvPr>
        </p:nvSpPr>
        <p:spPr>
          <a:xfrm>
            <a:off x="381000" y="2159000"/>
            <a:ext cx="11430000" cy="3632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endParaRPr sz="3600" dirty="0">
              <a:solidFill>
                <a:srgbClr val="000000"/>
              </a:solidFill>
              <a:latin typeface="Arial"/>
              <a:ea typeface="Arial"/>
              <a:cs typeface="Arial"/>
              <a:sym typeface="Arial"/>
            </a:endParaRPr>
          </a:p>
          <a:p>
            <a:pPr marL="0" lvl="0" indent="0" algn="l" rtl="0">
              <a:spcBef>
                <a:spcPts val="360"/>
              </a:spcBef>
              <a:spcAft>
                <a:spcPts val="0"/>
              </a:spcAft>
              <a:buNone/>
            </a:pPr>
            <a:endParaRPr dirty="0"/>
          </a:p>
        </p:txBody>
      </p:sp>
      <p:sp>
        <p:nvSpPr>
          <p:cNvPr id="331" name="Google Shape;331;p37"/>
          <p:cNvSpPr txBox="1">
            <a:spLocks noGrp="1"/>
          </p:cNvSpPr>
          <p:nvPr>
            <p:ph type="title"/>
          </p:nvPr>
        </p:nvSpPr>
        <p:spPr>
          <a:xfrm>
            <a:off x="203250" y="1006045"/>
            <a:ext cx="117855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solidFill>
                  <a:schemeClr val="accent1"/>
                </a:solidFill>
              </a:rPr>
              <a:t>We Do</a:t>
            </a:r>
            <a:endParaRPr sz="4400" dirty="0">
              <a:solidFill>
                <a:schemeClr val="accent1"/>
              </a:solidFill>
            </a:endParaRPr>
          </a:p>
        </p:txBody>
      </p:sp>
      <p:pic>
        <p:nvPicPr>
          <p:cNvPr id="332" name="Google Shape;332;p37"/>
          <p:cNvPicPr preferRelativeResize="0"/>
          <p:nvPr/>
        </p:nvPicPr>
        <p:blipFill>
          <a:blip r:embed="rId3">
            <a:alphaModFix/>
          </a:blip>
          <a:stretch>
            <a:fillRect/>
          </a:stretch>
        </p:blipFill>
        <p:spPr>
          <a:xfrm>
            <a:off x="4714096" y="3982453"/>
            <a:ext cx="2763808" cy="2671011"/>
          </a:xfrm>
          <a:prstGeom prst="rect">
            <a:avLst/>
          </a:prstGeom>
          <a:noFill/>
          <a:ln>
            <a:noFill/>
          </a:ln>
        </p:spPr>
      </p:pic>
      <p:graphicFrame>
        <p:nvGraphicFramePr>
          <p:cNvPr id="333" name="Google Shape;333;p37"/>
          <p:cNvGraphicFramePr/>
          <p:nvPr>
            <p:extLst>
              <p:ext uri="{D42A27DB-BD31-4B8C-83A1-F6EECF244321}">
                <p14:modId xmlns:p14="http://schemas.microsoft.com/office/powerpoint/2010/main" val="2562334279"/>
              </p:ext>
            </p:extLst>
          </p:nvPr>
        </p:nvGraphicFramePr>
        <p:xfrm>
          <a:off x="1097775" y="2150272"/>
          <a:ext cx="10287000" cy="1462980"/>
        </p:xfrm>
        <a:graphic>
          <a:graphicData uri="http://schemas.openxmlformats.org/drawingml/2006/table">
            <a:tbl>
              <a:tblPr>
                <a:noFill/>
                <a:tableStyleId>{2D9A7D44-FEA8-4811-8C3D-3948B804C7C6}</a:tableStyleId>
              </a:tblPr>
              <a:tblGrid>
                <a:gridCol w="3429000">
                  <a:extLst>
                    <a:ext uri="{9D8B030D-6E8A-4147-A177-3AD203B41FA5}">
                      <a16:colId xmlns:a16="http://schemas.microsoft.com/office/drawing/2014/main" val="20000"/>
                    </a:ext>
                  </a:extLst>
                </a:gridCol>
                <a:gridCol w="4184775">
                  <a:extLst>
                    <a:ext uri="{9D8B030D-6E8A-4147-A177-3AD203B41FA5}">
                      <a16:colId xmlns:a16="http://schemas.microsoft.com/office/drawing/2014/main" val="20001"/>
                    </a:ext>
                  </a:extLst>
                </a:gridCol>
                <a:gridCol w="267322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3600" dirty="0"/>
                        <a:t>Who?</a:t>
                      </a:r>
                      <a:endParaRPr sz="3600" dirty="0"/>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3600" dirty="0" smtClean="0"/>
                        <a:t>Doing/Did </a:t>
                      </a:r>
                      <a:r>
                        <a:rPr lang="en-US" sz="3600" dirty="0"/>
                        <a:t>what?</a:t>
                      </a:r>
                      <a:endParaRPr sz="3600" dirty="0"/>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3600" dirty="0"/>
                        <a:t>Where?</a:t>
                      </a:r>
                      <a:endParaRPr sz="3600" dirty="0"/>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sz="3600" dirty="0"/>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3600" dirty="0"/>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3600" dirty="0"/>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34" name="Google Shape;334;p37"/>
          <p:cNvSpPr txBox="1"/>
          <p:nvPr/>
        </p:nvSpPr>
        <p:spPr>
          <a:xfrm>
            <a:off x="1112002" y="2999045"/>
            <a:ext cx="2789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a:latin typeface="Calibri"/>
                <a:ea typeface="Calibri"/>
                <a:cs typeface="Calibri"/>
                <a:sym typeface="Calibri"/>
              </a:rPr>
              <a:t>The dogs</a:t>
            </a:r>
            <a:endParaRPr sz="3600" b="1" dirty="0">
              <a:latin typeface="Calibri"/>
              <a:ea typeface="Calibri"/>
              <a:cs typeface="Calibri"/>
              <a:sym typeface="Calibri"/>
            </a:endParaRPr>
          </a:p>
        </p:txBody>
      </p:sp>
      <p:sp>
        <p:nvSpPr>
          <p:cNvPr id="335" name="Google Shape;335;p37"/>
          <p:cNvSpPr txBox="1"/>
          <p:nvPr/>
        </p:nvSpPr>
        <p:spPr>
          <a:xfrm>
            <a:off x="4544217" y="2986998"/>
            <a:ext cx="164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a:latin typeface="Calibri"/>
                <a:ea typeface="Calibri"/>
                <a:cs typeface="Calibri"/>
                <a:sym typeface="Calibri"/>
              </a:rPr>
              <a:t>play</a:t>
            </a:r>
            <a:endParaRPr sz="3600" b="1"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dirty="0"/>
          </a:p>
        </p:txBody>
      </p:sp>
      <p:sp>
        <p:nvSpPr>
          <p:cNvPr id="75" name="Google Shape;75;p11"/>
          <p:cNvSpPr txBox="1">
            <a:spLocks noGrp="1"/>
          </p:cNvSpPr>
          <p:nvPr>
            <p:ph type="body" idx="1"/>
          </p:nvPr>
        </p:nvSpPr>
        <p:spPr>
          <a:xfrm>
            <a:off x="381000" y="1936376"/>
            <a:ext cx="11430000" cy="4540674"/>
          </a:xfrm>
          <a:prstGeom prst="rect">
            <a:avLst/>
          </a:prstGeom>
          <a:solidFill>
            <a:srgbClr val="FFFFFF"/>
          </a:solid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sz="3600" b="1" dirty="0"/>
              <a:t>Participants will </a:t>
            </a:r>
            <a:endParaRPr sz="3600" b="1" dirty="0"/>
          </a:p>
          <a:p>
            <a:pPr marL="457200" lvl="0" indent="-431800" algn="l" rtl="0">
              <a:lnSpc>
                <a:spcPct val="100000"/>
              </a:lnSpc>
              <a:spcBef>
                <a:spcPts val="360"/>
              </a:spcBef>
              <a:spcAft>
                <a:spcPts val="0"/>
              </a:spcAft>
              <a:buSzPts val="3200"/>
              <a:buChar char="•"/>
            </a:pPr>
            <a:r>
              <a:rPr lang="en-US" sz="3000" dirty="0"/>
              <a:t>Understand the difference between foundational and compositional skills</a:t>
            </a:r>
            <a:endParaRPr sz="3000" dirty="0"/>
          </a:p>
          <a:p>
            <a:pPr marL="457200" lvl="0" indent="-431800" algn="l" rtl="0">
              <a:lnSpc>
                <a:spcPct val="100000"/>
              </a:lnSpc>
              <a:spcBef>
                <a:spcPts val="0"/>
              </a:spcBef>
              <a:spcAft>
                <a:spcPts val="0"/>
              </a:spcAft>
              <a:buSzPts val="3200"/>
              <a:buChar char="•"/>
            </a:pPr>
            <a:r>
              <a:rPr lang="en-US" sz="3000" dirty="0"/>
              <a:t>Recognize four phases of writing development</a:t>
            </a:r>
            <a:endParaRPr sz="3000" dirty="0"/>
          </a:p>
          <a:p>
            <a:pPr marL="457200" lvl="0" indent="-431800" algn="l" rtl="0">
              <a:lnSpc>
                <a:spcPct val="100000"/>
              </a:lnSpc>
              <a:spcBef>
                <a:spcPts val="0"/>
              </a:spcBef>
              <a:spcAft>
                <a:spcPts val="0"/>
              </a:spcAft>
              <a:buSzPts val="3200"/>
              <a:buChar char="•"/>
            </a:pPr>
            <a:r>
              <a:rPr lang="en-US" sz="3000" dirty="0"/>
              <a:t>Understand the link between reading and writing</a:t>
            </a:r>
            <a:endParaRPr sz="3000" dirty="0"/>
          </a:p>
          <a:p>
            <a:pPr marL="457200" lvl="0" indent="-431800" algn="l" rtl="0">
              <a:lnSpc>
                <a:spcPct val="100000"/>
              </a:lnSpc>
              <a:spcBef>
                <a:spcPts val="0"/>
              </a:spcBef>
              <a:spcAft>
                <a:spcPts val="0"/>
              </a:spcAft>
              <a:buSzPts val="3200"/>
              <a:buChar char="•"/>
            </a:pPr>
            <a:r>
              <a:rPr lang="en-US" sz="3000" dirty="0"/>
              <a:t>Identify writing instruction for student </a:t>
            </a:r>
            <a:r>
              <a:rPr lang="en-US" sz="3000" dirty="0" smtClean="0"/>
              <a:t>needs; </a:t>
            </a:r>
            <a:r>
              <a:rPr lang="en-US" sz="3000" dirty="0"/>
              <a:t>from simplest to more complex </a:t>
            </a:r>
            <a:endParaRPr sz="3000" dirty="0"/>
          </a:p>
          <a:p>
            <a:pPr marL="457200" lvl="0" indent="-431800" algn="l" rtl="0">
              <a:lnSpc>
                <a:spcPct val="100000"/>
              </a:lnSpc>
              <a:spcBef>
                <a:spcPts val="0"/>
              </a:spcBef>
              <a:spcAft>
                <a:spcPts val="0"/>
              </a:spcAft>
              <a:buSzPts val="3200"/>
              <a:buChar char="•"/>
            </a:pPr>
            <a:r>
              <a:rPr lang="en-US" sz="3000" dirty="0"/>
              <a:t>Recognize ways to examine student development of writing</a:t>
            </a:r>
            <a:endParaRPr sz="3000" dirty="0"/>
          </a:p>
          <a:p>
            <a:pPr marL="457200" lvl="0" indent="-431800" algn="l" rtl="0">
              <a:lnSpc>
                <a:spcPct val="100000"/>
              </a:lnSpc>
              <a:spcBef>
                <a:spcPts val="0"/>
              </a:spcBef>
              <a:spcAft>
                <a:spcPts val="0"/>
              </a:spcAft>
              <a:buSzPts val="3200"/>
              <a:buChar char="•"/>
            </a:pPr>
            <a:r>
              <a:rPr lang="en-US" sz="3000" dirty="0"/>
              <a:t>Practice writing development from foundational skills </a:t>
            </a:r>
            <a:r>
              <a:rPr lang="en-US" sz="3000" dirty="0" smtClean="0"/>
              <a:t>and </a:t>
            </a:r>
            <a:r>
              <a:rPr lang="en-US" sz="3000" dirty="0"/>
              <a:t>beyond</a:t>
            </a:r>
            <a:endParaRPr sz="3000" dirty="0"/>
          </a:p>
          <a:p>
            <a:pPr marL="457200" lvl="0" indent="0" algn="l" rtl="0">
              <a:lnSpc>
                <a:spcPct val="100000"/>
              </a:lnSpc>
              <a:spcBef>
                <a:spcPts val="360"/>
              </a:spcBef>
              <a:spcAft>
                <a:spcPts val="0"/>
              </a:spcAft>
              <a:buSzPts val="1800"/>
              <a:buNone/>
            </a:pPr>
            <a:endParaRPr sz="3000" dirty="0"/>
          </a:p>
        </p:txBody>
      </p:sp>
      <p:sp>
        <p:nvSpPr>
          <p:cNvPr id="76" name="Google Shape;76;p11"/>
          <p:cNvSpPr txBox="1">
            <a:spLocks noGrp="1"/>
          </p:cNvSpPr>
          <p:nvPr>
            <p:ph type="title"/>
          </p:nvPr>
        </p:nvSpPr>
        <p:spPr>
          <a:xfrm>
            <a:off x="381000" y="1093694"/>
            <a:ext cx="11430000" cy="8516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Learner Intentions</a:t>
            </a:r>
            <a:endParaRPr sz="4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dirty="0"/>
          </a:p>
        </p:txBody>
      </p:sp>
      <p:sp>
        <p:nvSpPr>
          <p:cNvPr id="342" name="Google Shape;342;p38"/>
          <p:cNvSpPr txBox="1">
            <a:spLocks noGrp="1"/>
          </p:cNvSpPr>
          <p:nvPr>
            <p:ph type="title"/>
          </p:nvPr>
        </p:nvSpPr>
        <p:spPr>
          <a:xfrm>
            <a:off x="0" y="-173050"/>
            <a:ext cx="12192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solidFill>
                  <a:schemeClr val="lt1"/>
                </a:solidFill>
              </a:rPr>
              <a:t>You Do</a:t>
            </a:r>
            <a:endParaRPr sz="4400" dirty="0">
              <a:solidFill>
                <a:schemeClr val="lt1"/>
              </a:solidFill>
            </a:endParaRPr>
          </a:p>
        </p:txBody>
      </p:sp>
      <p:graphicFrame>
        <p:nvGraphicFramePr>
          <p:cNvPr id="343" name="Google Shape;343;p38"/>
          <p:cNvGraphicFramePr/>
          <p:nvPr>
            <p:extLst>
              <p:ext uri="{D42A27DB-BD31-4B8C-83A1-F6EECF244321}">
                <p14:modId xmlns:p14="http://schemas.microsoft.com/office/powerpoint/2010/main" val="4213611720"/>
              </p:ext>
            </p:extLst>
          </p:nvPr>
        </p:nvGraphicFramePr>
        <p:xfrm>
          <a:off x="542300" y="1020410"/>
          <a:ext cx="11107400" cy="2560230"/>
        </p:xfrm>
        <a:graphic>
          <a:graphicData uri="http://schemas.openxmlformats.org/drawingml/2006/table">
            <a:tbl>
              <a:tblPr>
                <a:noFill/>
                <a:tableStyleId>{701C4140-6DBB-4F87-8B25-04DDC86F44F9}</a:tableStyleId>
              </a:tblPr>
              <a:tblGrid>
                <a:gridCol w="3134750">
                  <a:extLst>
                    <a:ext uri="{9D8B030D-6E8A-4147-A177-3AD203B41FA5}">
                      <a16:colId xmlns:a16="http://schemas.microsoft.com/office/drawing/2014/main" val="20000"/>
                    </a:ext>
                  </a:extLst>
                </a:gridCol>
                <a:gridCol w="4718325">
                  <a:extLst>
                    <a:ext uri="{9D8B030D-6E8A-4147-A177-3AD203B41FA5}">
                      <a16:colId xmlns:a16="http://schemas.microsoft.com/office/drawing/2014/main" val="20001"/>
                    </a:ext>
                  </a:extLst>
                </a:gridCol>
                <a:gridCol w="3254325">
                  <a:extLst>
                    <a:ext uri="{9D8B030D-6E8A-4147-A177-3AD203B41FA5}">
                      <a16:colId xmlns:a16="http://schemas.microsoft.com/office/drawing/2014/main" val="20002"/>
                    </a:ext>
                  </a:extLst>
                </a:gridCol>
              </a:tblGrid>
              <a:tr h="1100675">
                <a:tc>
                  <a:txBody>
                    <a:bodyPr/>
                    <a:lstStyle/>
                    <a:p>
                      <a:pPr marL="0" marR="0" lvl="0" indent="0" algn="ctr" rtl="0">
                        <a:lnSpc>
                          <a:spcPct val="100000"/>
                        </a:lnSpc>
                        <a:spcBef>
                          <a:spcPts val="0"/>
                        </a:spcBef>
                        <a:spcAft>
                          <a:spcPts val="0"/>
                        </a:spcAft>
                        <a:buClr>
                          <a:srgbClr val="000000"/>
                        </a:buClr>
                        <a:buSzPts val="3400"/>
                        <a:buFont typeface="Arial"/>
                        <a:buNone/>
                      </a:pPr>
                      <a:r>
                        <a:rPr lang="en-US" sz="3400" b="1" u="none" strike="noStrike" cap="none" dirty="0"/>
                        <a:t>Who? </a:t>
                      </a:r>
                      <a:endParaRPr sz="3400" b="1" u="none" strike="noStrike" cap="none" dirty="0"/>
                    </a:p>
                    <a:p>
                      <a:pPr marL="0" marR="0" lvl="0" indent="0" algn="ctr" rtl="0">
                        <a:lnSpc>
                          <a:spcPct val="100000"/>
                        </a:lnSpc>
                        <a:spcBef>
                          <a:spcPts val="0"/>
                        </a:spcBef>
                        <a:spcAft>
                          <a:spcPts val="0"/>
                        </a:spcAft>
                        <a:buClr>
                          <a:srgbClr val="000000"/>
                        </a:buClr>
                        <a:buSzPts val="3400"/>
                        <a:buFont typeface="Arial"/>
                        <a:buNone/>
                      </a:pPr>
                      <a:r>
                        <a:rPr lang="en-US" sz="2600" b="1" u="none" strike="noStrike" cap="none" dirty="0">
                          <a:solidFill>
                            <a:schemeClr val="dk1"/>
                          </a:solidFill>
                        </a:rPr>
                        <a:t>Subject</a:t>
                      </a:r>
                      <a:endParaRPr sz="2600" b="1" u="none" strike="noStrike" cap="none" dirty="0">
                        <a:solidFill>
                          <a:schemeClr val="dk1"/>
                        </a:solidFill>
                      </a:endParaRPr>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400"/>
                        <a:buFont typeface="Arial"/>
                        <a:buNone/>
                      </a:pPr>
                      <a:r>
                        <a:rPr lang="en-US" sz="3400" b="1" dirty="0"/>
                        <a:t>Doing /</a:t>
                      </a:r>
                      <a:r>
                        <a:rPr lang="en-US" sz="3400" b="1" u="none" strike="noStrike" cap="none" dirty="0"/>
                        <a:t>Did what?  </a:t>
                      </a:r>
                      <a:endParaRPr sz="3400" b="1" u="none" strike="noStrike" cap="none" dirty="0"/>
                    </a:p>
                    <a:p>
                      <a:pPr marL="0" marR="0" lvl="0" indent="0" algn="ctr" rtl="0">
                        <a:lnSpc>
                          <a:spcPct val="100000"/>
                        </a:lnSpc>
                        <a:spcBef>
                          <a:spcPts val="0"/>
                        </a:spcBef>
                        <a:spcAft>
                          <a:spcPts val="0"/>
                        </a:spcAft>
                        <a:buClr>
                          <a:srgbClr val="000000"/>
                        </a:buClr>
                        <a:buSzPts val="3400"/>
                        <a:buFont typeface="Arial"/>
                        <a:buNone/>
                      </a:pPr>
                      <a:r>
                        <a:rPr lang="en-US" sz="2600" b="1" u="none" strike="noStrike" cap="none" dirty="0" smtClean="0">
                          <a:solidFill>
                            <a:schemeClr val="dk1"/>
                          </a:solidFill>
                        </a:rPr>
                        <a:t>Verb</a:t>
                      </a:r>
                      <a:r>
                        <a:rPr lang="en-US" sz="3400" b="1" dirty="0" smtClean="0"/>
                        <a:t>  </a:t>
                      </a:r>
                      <a:r>
                        <a:rPr lang="en-US" sz="2600" b="1" u="none" strike="noStrike" cap="none" dirty="0">
                          <a:solidFill>
                            <a:schemeClr val="dk1"/>
                          </a:solidFill>
                        </a:rPr>
                        <a:t>Predicate</a:t>
                      </a:r>
                      <a:endParaRPr sz="2600" b="1" u="none" strike="noStrike" cap="none" dirty="0">
                        <a:solidFill>
                          <a:schemeClr val="dk1"/>
                        </a:solidFill>
                      </a:endParaRPr>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3400" b="1" dirty="0"/>
                        <a:t>Where?</a:t>
                      </a:r>
                      <a:endParaRPr sz="3400" b="1" dirty="0"/>
                    </a:p>
                    <a:p>
                      <a:pPr marL="0" marR="0" lvl="0" indent="0" algn="ctr" rtl="0">
                        <a:lnSpc>
                          <a:spcPct val="100000"/>
                        </a:lnSpc>
                        <a:spcBef>
                          <a:spcPts val="0"/>
                        </a:spcBef>
                        <a:spcAft>
                          <a:spcPts val="0"/>
                        </a:spcAft>
                        <a:buNone/>
                      </a:pPr>
                      <a:r>
                        <a:rPr lang="en-US" sz="2600" b="1" dirty="0">
                          <a:solidFill>
                            <a:schemeClr val="dk1"/>
                          </a:solidFill>
                        </a:rPr>
                        <a:t>Adverb</a:t>
                      </a:r>
                      <a:endParaRPr sz="2600" b="1" dirty="0">
                        <a:solidFill>
                          <a:schemeClr val="dk1"/>
                        </a:solidFill>
                      </a:endParaRPr>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05350">
                <a:tc>
                  <a:txBody>
                    <a:bodyPr/>
                    <a:lstStyle/>
                    <a:p>
                      <a:pPr marL="0" marR="0" lvl="0" indent="0" algn="l" rtl="0">
                        <a:lnSpc>
                          <a:spcPct val="100000"/>
                        </a:lnSpc>
                        <a:spcBef>
                          <a:spcPts val="0"/>
                        </a:spcBef>
                        <a:spcAft>
                          <a:spcPts val="0"/>
                        </a:spcAft>
                        <a:buClr>
                          <a:srgbClr val="000000"/>
                        </a:buClr>
                        <a:buSzPts val="3200"/>
                        <a:buFont typeface="Arial"/>
                        <a:buNone/>
                      </a:pPr>
                      <a:endParaRPr sz="32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200"/>
                        <a:buFont typeface="Arial"/>
                        <a:buNone/>
                      </a:pPr>
                      <a:endParaRPr sz="32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32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05350">
                <a:tc>
                  <a:txBody>
                    <a:bodyPr/>
                    <a:lstStyle/>
                    <a:p>
                      <a:pPr marL="0" marR="0" lvl="0" indent="0" algn="l" rtl="0">
                        <a:lnSpc>
                          <a:spcPct val="100000"/>
                        </a:lnSpc>
                        <a:spcBef>
                          <a:spcPts val="0"/>
                        </a:spcBef>
                        <a:spcAft>
                          <a:spcPts val="0"/>
                        </a:spcAft>
                        <a:buClr>
                          <a:srgbClr val="000000"/>
                        </a:buClr>
                        <a:buSzPts val="3200"/>
                        <a:buFont typeface="Arial"/>
                        <a:buNone/>
                      </a:pPr>
                      <a:endParaRPr sz="32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200"/>
                        <a:buFont typeface="Arial"/>
                        <a:buNone/>
                      </a:pPr>
                      <a:endParaRPr sz="32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3200"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344" name="Google Shape;344;p38"/>
          <p:cNvGraphicFramePr/>
          <p:nvPr/>
        </p:nvGraphicFramePr>
        <p:xfrm>
          <a:off x="435288" y="4058160"/>
          <a:ext cx="11321425" cy="2560225"/>
        </p:xfrm>
        <a:graphic>
          <a:graphicData uri="http://schemas.openxmlformats.org/drawingml/2006/table">
            <a:tbl>
              <a:tblPr>
                <a:noFill/>
                <a:tableStyleId>{701C4140-6DBB-4F87-8B25-04DDC86F44F9}</a:tableStyleId>
              </a:tblPr>
              <a:tblGrid>
                <a:gridCol w="1712575">
                  <a:extLst>
                    <a:ext uri="{9D8B030D-6E8A-4147-A177-3AD203B41FA5}">
                      <a16:colId xmlns:a16="http://schemas.microsoft.com/office/drawing/2014/main" val="20000"/>
                    </a:ext>
                  </a:extLst>
                </a:gridCol>
                <a:gridCol w="1674275">
                  <a:extLst>
                    <a:ext uri="{9D8B030D-6E8A-4147-A177-3AD203B41FA5}">
                      <a16:colId xmlns:a16="http://schemas.microsoft.com/office/drawing/2014/main" val="20001"/>
                    </a:ext>
                  </a:extLst>
                </a:gridCol>
                <a:gridCol w="1635950">
                  <a:extLst>
                    <a:ext uri="{9D8B030D-6E8A-4147-A177-3AD203B41FA5}">
                      <a16:colId xmlns:a16="http://schemas.microsoft.com/office/drawing/2014/main" val="20002"/>
                    </a:ext>
                  </a:extLst>
                </a:gridCol>
                <a:gridCol w="2019100">
                  <a:extLst>
                    <a:ext uri="{9D8B030D-6E8A-4147-A177-3AD203B41FA5}">
                      <a16:colId xmlns:a16="http://schemas.microsoft.com/office/drawing/2014/main" val="20003"/>
                    </a:ext>
                  </a:extLst>
                </a:gridCol>
                <a:gridCol w="4279525">
                  <a:extLst>
                    <a:ext uri="{9D8B030D-6E8A-4147-A177-3AD203B41FA5}">
                      <a16:colId xmlns:a16="http://schemas.microsoft.com/office/drawing/2014/main" val="20004"/>
                    </a:ext>
                  </a:extLst>
                </a:gridCol>
              </a:tblGrid>
              <a:tr h="1118175">
                <a:tc>
                  <a:txBody>
                    <a:bodyPr/>
                    <a:lstStyle/>
                    <a:p>
                      <a:pPr marL="0" marR="0" lvl="0" indent="0" algn="ctr" rtl="0">
                        <a:lnSpc>
                          <a:spcPct val="100000"/>
                        </a:lnSpc>
                        <a:spcBef>
                          <a:spcPts val="0"/>
                        </a:spcBef>
                        <a:spcAft>
                          <a:spcPts val="0"/>
                        </a:spcAft>
                        <a:buClr>
                          <a:srgbClr val="000000"/>
                        </a:buClr>
                        <a:buSzPts val="3200"/>
                        <a:buFont typeface="Arial"/>
                        <a:buNone/>
                      </a:pPr>
                      <a:r>
                        <a:rPr lang="en-US" sz="3200" b="1" dirty="0"/>
                        <a:t>Subject</a:t>
                      </a: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b="1" dirty="0"/>
                        <a:t>Verb</a:t>
                      </a: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b="1" dirty="0"/>
                        <a:t>Adverb</a:t>
                      </a: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b="1" dirty="0"/>
                        <a:t>Adjective</a:t>
                      </a: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b="1" dirty="0"/>
                        <a:t>Prepositional phrase</a:t>
                      </a: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721025">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721025">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p>
                  </a:txBody>
                  <a:tcPr marL="91425" marR="91425" marT="91425" marB="91425">
                    <a:lnL w="381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dirty="0"/>
          </a:p>
        </p:txBody>
      </p:sp>
      <p:pic>
        <p:nvPicPr>
          <p:cNvPr id="351" name="Google Shape;351;p39"/>
          <p:cNvPicPr preferRelativeResize="0"/>
          <p:nvPr/>
        </p:nvPicPr>
        <p:blipFill rotWithShape="1">
          <a:blip r:embed="rId3">
            <a:alphaModFix/>
          </a:blip>
          <a:srcRect l="8709"/>
          <a:stretch/>
        </p:blipFill>
        <p:spPr>
          <a:xfrm>
            <a:off x="123300" y="940800"/>
            <a:ext cx="5052851" cy="5038750"/>
          </a:xfrm>
          <a:prstGeom prst="rect">
            <a:avLst/>
          </a:prstGeom>
          <a:noFill/>
          <a:ln w="9525" cap="flat" cmpd="sng">
            <a:solidFill>
              <a:srgbClr val="9E9E9E"/>
            </a:solidFill>
            <a:prstDash val="solid"/>
            <a:round/>
            <a:headEnd type="none" w="sm" len="sm"/>
            <a:tailEnd type="none" w="sm" len="sm"/>
          </a:ln>
        </p:spPr>
      </p:pic>
      <p:pic>
        <p:nvPicPr>
          <p:cNvPr id="352" name="Google Shape;352;p39"/>
          <p:cNvPicPr preferRelativeResize="0"/>
          <p:nvPr/>
        </p:nvPicPr>
        <p:blipFill>
          <a:blip r:embed="rId4">
            <a:alphaModFix/>
          </a:blip>
          <a:stretch>
            <a:fillRect/>
          </a:stretch>
        </p:blipFill>
        <p:spPr>
          <a:xfrm>
            <a:off x="5255225" y="1537950"/>
            <a:ext cx="6813475" cy="5197225"/>
          </a:xfrm>
          <a:prstGeom prst="rect">
            <a:avLst/>
          </a:prstGeom>
          <a:noFill/>
          <a:ln w="9525" cap="flat" cmpd="sng">
            <a:solidFill>
              <a:srgbClr val="9E9E9E"/>
            </a:solidFill>
            <a:prstDash val="solid"/>
            <a:round/>
            <a:headEnd type="none" w="sm" len="sm"/>
            <a:tailEnd type="none" w="sm" len="sm"/>
          </a:ln>
        </p:spPr>
      </p:pic>
      <p:sp>
        <p:nvSpPr>
          <p:cNvPr id="353" name="Google Shape;353;p39"/>
          <p:cNvSpPr txBox="1"/>
          <p:nvPr/>
        </p:nvSpPr>
        <p:spPr>
          <a:xfrm>
            <a:off x="4143050" y="1537950"/>
            <a:ext cx="19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354" name="Google Shape;354;p39"/>
          <p:cNvSpPr txBox="1"/>
          <p:nvPr/>
        </p:nvSpPr>
        <p:spPr>
          <a:xfrm>
            <a:off x="1412425" y="5053275"/>
            <a:ext cx="90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355" name="Google Shape;355;p39"/>
          <p:cNvSpPr txBox="1">
            <a:spLocks noGrp="1"/>
          </p:cNvSpPr>
          <p:nvPr>
            <p:ph type="title"/>
          </p:nvPr>
        </p:nvSpPr>
        <p:spPr>
          <a:xfrm>
            <a:off x="0" y="-173050"/>
            <a:ext cx="12192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solidFill>
                  <a:schemeClr val="lt1"/>
                </a:solidFill>
              </a:rPr>
              <a:t>You Do</a:t>
            </a:r>
            <a:endParaRPr sz="4400" dirty="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32</a:t>
            </a:fld>
            <a:endParaRPr dirty="0"/>
          </a:p>
        </p:txBody>
      </p:sp>
      <p:sp>
        <p:nvSpPr>
          <p:cNvPr id="362" name="Google Shape;362;p40"/>
          <p:cNvSpPr txBox="1">
            <a:spLocks noGrp="1"/>
          </p:cNvSpPr>
          <p:nvPr>
            <p:ph type="body" idx="1"/>
          </p:nvPr>
        </p:nvSpPr>
        <p:spPr>
          <a:xfrm>
            <a:off x="381000" y="1957375"/>
            <a:ext cx="7297850" cy="2632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600" b="1" dirty="0"/>
              <a:t>The </a:t>
            </a:r>
            <a:r>
              <a:rPr lang="en-US" sz="3600" b="1" dirty="0" smtClean="0"/>
              <a:t>writer</a:t>
            </a:r>
            <a:endParaRPr sz="3600" b="1" dirty="0"/>
          </a:p>
          <a:p>
            <a:pPr marL="914400" lvl="0" indent="-431800" algn="l" rtl="0">
              <a:spcBef>
                <a:spcPts val="0"/>
              </a:spcBef>
              <a:spcAft>
                <a:spcPts val="0"/>
              </a:spcAft>
              <a:buClr>
                <a:schemeClr val="dk2"/>
              </a:buClr>
              <a:buSzPts val="3200"/>
              <a:buChar char="•"/>
            </a:pPr>
            <a:r>
              <a:rPr lang="en-US" sz="3200" dirty="0" smtClean="0"/>
              <a:t>Composes </a:t>
            </a:r>
            <a:r>
              <a:rPr lang="en-US" sz="3200" b="1" i="1" dirty="0"/>
              <a:t>readable compositions </a:t>
            </a:r>
            <a:r>
              <a:rPr lang="en-US" sz="3200" dirty="0"/>
              <a:t>with capitals, end punctuation, and most words</a:t>
            </a:r>
            <a:r>
              <a:rPr lang="en-US" sz="3200" b="1" i="1" dirty="0"/>
              <a:t> spelled correctly</a:t>
            </a:r>
            <a:r>
              <a:rPr lang="en-US" sz="3200" dirty="0"/>
              <a:t> or phonetically.</a:t>
            </a:r>
            <a:endParaRPr sz="3200" b="1" dirty="0">
              <a:solidFill>
                <a:srgbClr val="38761D"/>
              </a:solidFill>
            </a:endParaRPr>
          </a:p>
          <a:p>
            <a:pPr marL="914400" lvl="0" indent="0" algn="l" rtl="0">
              <a:spcBef>
                <a:spcPts val="0"/>
              </a:spcBef>
              <a:spcAft>
                <a:spcPts val="0"/>
              </a:spcAft>
              <a:buNone/>
            </a:pPr>
            <a:endParaRPr sz="3200" b="1" dirty="0">
              <a:solidFill>
                <a:schemeClr val="dk2"/>
              </a:solidFill>
            </a:endParaRPr>
          </a:p>
          <a:p>
            <a:pPr marL="914400" lvl="0" indent="0" algn="l" rtl="0">
              <a:spcBef>
                <a:spcPts val="0"/>
              </a:spcBef>
              <a:spcAft>
                <a:spcPts val="0"/>
              </a:spcAft>
              <a:buNone/>
            </a:pPr>
            <a:endParaRPr sz="3600" dirty="0"/>
          </a:p>
          <a:p>
            <a:pPr marL="0" lvl="0" indent="0" algn="l" rtl="0">
              <a:spcBef>
                <a:spcPts val="360"/>
              </a:spcBef>
              <a:spcAft>
                <a:spcPts val="0"/>
              </a:spcAft>
              <a:buNone/>
            </a:pPr>
            <a:endParaRPr dirty="0"/>
          </a:p>
        </p:txBody>
      </p:sp>
      <p:sp>
        <p:nvSpPr>
          <p:cNvPr id="363" name="Google Shape;363;p40"/>
          <p:cNvSpPr txBox="1">
            <a:spLocks noGrp="1"/>
          </p:cNvSpPr>
          <p:nvPr>
            <p:ph type="title"/>
          </p:nvPr>
        </p:nvSpPr>
        <p:spPr>
          <a:xfrm>
            <a:off x="381000" y="890575"/>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Consolidated Alphabetic Phase</a:t>
            </a:r>
            <a:endParaRPr sz="4400" dirty="0"/>
          </a:p>
        </p:txBody>
      </p:sp>
      <p:pic>
        <p:nvPicPr>
          <p:cNvPr id="364" name="Google Shape;364;p40"/>
          <p:cNvPicPr preferRelativeResize="0"/>
          <p:nvPr/>
        </p:nvPicPr>
        <p:blipFill>
          <a:blip r:embed="rId3">
            <a:alphaModFix/>
          </a:blip>
          <a:stretch>
            <a:fillRect/>
          </a:stretch>
        </p:blipFill>
        <p:spPr>
          <a:xfrm>
            <a:off x="8729675" y="4339850"/>
            <a:ext cx="3357551" cy="2518149"/>
          </a:xfrm>
          <a:prstGeom prst="rect">
            <a:avLst/>
          </a:prstGeom>
          <a:noFill/>
          <a:ln>
            <a:noFill/>
          </a:ln>
        </p:spPr>
      </p:pic>
      <p:sp>
        <p:nvSpPr>
          <p:cNvPr id="365" name="Google Shape;365;p40"/>
          <p:cNvSpPr/>
          <p:nvPr/>
        </p:nvSpPr>
        <p:spPr>
          <a:xfrm flipH="1">
            <a:off x="8558125" y="1774325"/>
            <a:ext cx="3029100" cy="21834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40"/>
          <p:cNvSpPr txBox="1"/>
          <p:nvPr/>
        </p:nvSpPr>
        <p:spPr>
          <a:xfrm>
            <a:off x="8927438" y="1886946"/>
            <a:ext cx="2719137" cy="2085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dirty="0">
                <a:latin typeface="Comic Sans MS"/>
                <a:ea typeface="Comic Sans MS"/>
                <a:cs typeface="Comic Sans MS"/>
                <a:sym typeface="Comic Sans MS"/>
              </a:rPr>
              <a:t>Stop! I can feel the sled slowing and then stopping as I entered the ditch.</a:t>
            </a:r>
            <a:endParaRPr sz="1800" dirty="0">
              <a:latin typeface="Comic Sans MS"/>
              <a:ea typeface="Comic Sans MS"/>
              <a:cs typeface="Comic Sans MS"/>
              <a:sym typeface="Comic Sans MS"/>
            </a:endParaRPr>
          </a:p>
          <a:p>
            <a:pPr marL="0" lvl="0" indent="0" algn="l" rtl="0">
              <a:lnSpc>
                <a:spcPct val="115000"/>
              </a:lnSpc>
              <a:spcBef>
                <a:spcPts val="1200"/>
              </a:spcBef>
              <a:spcAft>
                <a:spcPts val="0"/>
              </a:spcAft>
              <a:buNone/>
            </a:pPr>
            <a:endParaRPr sz="1800" dirty="0">
              <a:latin typeface="Calibri"/>
              <a:ea typeface="Calibri"/>
              <a:cs typeface="Calibri"/>
              <a:sym typeface="Calibri"/>
            </a:endParaRPr>
          </a:p>
        </p:txBody>
      </p:sp>
      <p:sp>
        <p:nvSpPr>
          <p:cNvPr id="367" name="Google Shape;367;p40"/>
          <p:cNvSpPr txBox="1"/>
          <p:nvPr/>
        </p:nvSpPr>
        <p:spPr>
          <a:xfrm>
            <a:off x="381000" y="4732025"/>
            <a:ext cx="7297975" cy="1662300"/>
          </a:xfrm>
          <a:prstGeom prst="rect">
            <a:avLst/>
          </a:prstGeom>
          <a:noFill/>
          <a:ln>
            <a:noFill/>
          </a:ln>
        </p:spPr>
        <p:txBody>
          <a:bodyPr spcFirstLastPara="1" wrap="square" lIns="91425" tIns="91425" rIns="91425" bIns="91425" anchor="t" anchorCtr="0">
            <a:spAutoFit/>
          </a:bodyPr>
          <a:lstStyle/>
          <a:p>
            <a:pPr marL="914400" lvl="0" indent="-431800" algn="l" rtl="0">
              <a:spcBef>
                <a:spcPts val="0"/>
              </a:spcBef>
              <a:spcAft>
                <a:spcPts val="0"/>
              </a:spcAft>
              <a:buClr>
                <a:schemeClr val="dk2"/>
              </a:buClr>
              <a:buSzPts val="3200"/>
              <a:buChar char="•"/>
            </a:pPr>
            <a:r>
              <a:rPr lang="en-US" sz="3200" b="1" dirty="0" smtClean="0">
                <a:solidFill>
                  <a:schemeClr val="dk2"/>
                </a:solidFill>
                <a:latin typeface="Calibri"/>
                <a:ea typeface="Calibri"/>
                <a:cs typeface="Calibri"/>
                <a:sym typeface="Calibri"/>
              </a:rPr>
              <a:t>Needs </a:t>
            </a:r>
            <a:r>
              <a:rPr lang="en-US" sz="3200" b="1" dirty="0">
                <a:solidFill>
                  <a:schemeClr val="dk2"/>
                </a:solidFill>
                <a:latin typeface="Calibri"/>
                <a:ea typeface="Calibri"/>
                <a:cs typeface="Calibri"/>
                <a:sym typeface="Calibri"/>
              </a:rPr>
              <a:t>continued word work with multisyllabic words and words with unusual spellings</a:t>
            </a: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1"/>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33</a:t>
            </a:fld>
            <a:endParaRPr dirty="0"/>
          </a:p>
        </p:txBody>
      </p:sp>
      <p:sp>
        <p:nvSpPr>
          <p:cNvPr id="374" name="Google Shape;374;p41"/>
          <p:cNvSpPr txBox="1">
            <a:spLocks noGrp="1"/>
          </p:cNvSpPr>
          <p:nvPr>
            <p:ph type="title"/>
          </p:nvPr>
        </p:nvSpPr>
        <p:spPr>
          <a:xfrm>
            <a:off x="381000" y="1320713"/>
            <a:ext cx="11430000" cy="4380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sz="4400" dirty="0"/>
              <a:t>Consolidated Alphabetic Phase</a:t>
            </a:r>
            <a:endParaRPr sz="4400" dirty="0"/>
          </a:p>
        </p:txBody>
      </p:sp>
      <p:pic>
        <p:nvPicPr>
          <p:cNvPr id="375" name="Google Shape;375;p41"/>
          <p:cNvPicPr preferRelativeResize="0"/>
          <p:nvPr/>
        </p:nvPicPr>
        <p:blipFill rotWithShape="1">
          <a:blip r:embed="rId3">
            <a:alphaModFix/>
          </a:blip>
          <a:srcRect t="7413" b="13466"/>
          <a:stretch/>
        </p:blipFill>
        <p:spPr>
          <a:xfrm>
            <a:off x="381000" y="1913021"/>
            <a:ext cx="5715000" cy="4740442"/>
          </a:xfrm>
          <a:prstGeom prst="rect">
            <a:avLst/>
          </a:prstGeom>
          <a:noFill/>
          <a:ln w="19050" cap="flat" cmpd="sng">
            <a:solidFill>
              <a:srgbClr val="674EA7"/>
            </a:solidFill>
            <a:prstDash val="solid"/>
            <a:round/>
            <a:headEnd type="none" w="sm" len="sm"/>
            <a:tailEnd type="none" w="sm" len="sm"/>
          </a:ln>
        </p:spPr>
      </p:pic>
      <p:pic>
        <p:nvPicPr>
          <p:cNvPr id="376" name="Google Shape;376;p41"/>
          <p:cNvPicPr preferRelativeResize="0"/>
          <p:nvPr/>
        </p:nvPicPr>
        <p:blipFill>
          <a:blip r:embed="rId4">
            <a:alphaModFix/>
          </a:blip>
          <a:stretch>
            <a:fillRect/>
          </a:stretch>
        </p:blipFill>
        <p:spPr>
          <a:xfrm>
            <a:off x="6263550" y="1900989"/>
            <a:ext cx="5547450" cy="4828461"/>
          </a:xfrm>
          <a:prstGeom prst="rect">
            <a:avLst/>
          </a:prstGeom>
          <a:noFill/>
          <a:ln w="9525" cap="flat" cmpd="sng">
            <a:solidFill>
              <a:srgbClr val="9900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dirty="0"/>
          </a:p>
        </p:txBody>
      </p:sp>
      <p:sp>
        <p:nvSpPr>
          <p:cNvPr id="383" name="Google Shape;383;p42"/>
          <p:cNvSpPr txBox="1">
            <a:spLocks noGrp="1"/>
          </p:cNvSpPr>
          <p:nvPr>
            <p:ph type="title"/>
          </p:nvPr>
        </p:nvSpPr>
        <p:spPr>
          <a:xfrm>
            <a:off x="381000" y="679438"/>
            <a:ext cx="11430000" cy="177500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Summary Paragraph Frames</a:t>
            </a:r>
            <a:endParaRPr sz="4400" dirty="0"/>
          </a:p>
        </p:txBody>
      </p:sp>
      <p:sp>
        <p:nvSpPr>
          <p:cNvPr id="384" name="Google Shape;384;p42"/>
          <p:cNvSpPr txBox="1"/>
          <p:nvPr/>
        </p:nvSpPr>
        <p:spPr>
          <a:xfrm>
            <a:off x="455550" y="1900256"/>
            <a:ext cx="11355450" cy="4475682"/>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US" sz="2800" b="1" u="sng" dirty="0">
                <a:latin typeface="Calibri"/>
                <a:ea typeface="Calibri"/>
                <a:cs typeface="Calibri"/>
                <a:sym typeface="Calibri"/>
              </a:rPr>
              <a:t>Chronological Summary Frame</a:t>
            </a:r>
            <a:endParaRPr sz="2800" u="sng" dirty="0">
              <a:latin typeface="Calibri"/>
              <a:ea typeface="Calibri"/>
              <a:cs typeface="Calibri"/>
              <a:sym typeface="Calibri"/>
            </a:endParaRPr>
          </a:p>
          <a:p>
            <a:pPr marL="0" lvl="0" indent="0" algn="l" rtl="0">
              <a:lnSpc>
                <a:spcPct val="107916"/>
              </a:lnSpc>
              <a:spcBef>
                <a:spcPts val="0"/>
              </a:spcBef>
              <a:spcAft>
                <a:spcPts val="0"/>
              </a:spcAft>
              <a:buNone/>
            </a:pPr>
            <a:r>
              <a:rPr lang="en-US" sz="2800" dirty="0">
                <a:latin typeface="Calibri"/>
                <a:ea typeface="Calibri"/>
                <a:cs typeface="Calibri"/>
                <a:sym typeface="Calibri"/>
              </a:rPr>
              <a:t> ____________has a specific order. At the beginning _______________.After that, _____________________. Then, ____________________. Next, _____________________. The, ____________ ended when ____________________. </a:t>
            </a:r>
            <a:endParaRPr sz="2800" b="1" dirty="0">
              <a:latin typeface="Calibri"/>
              <a:ea typeface="Calibri"/>
              <a:cs typeface="Calibri"/>
              <a:sym typeface="Calibri"/>
            </a:endParaRPr>
          </a:p>
          <a:p>
            <a:pPr marL="0" lvl="0" indent="0" algn="l" rtl="0">
              <a:lnSpc>
                <a:spcPct val="107916"/>
              </a:lnSpc>
              <a:spcBef>
                <a:spcPts val="800"/>
              </a:spcBef>
              <a:spcAft>
                <a:spcPts val="0"/>
              </a:spcAft>
              <a:buNone/>
            </a:pPr>
            <a:r>
              <a:rPr lang="en-US" sz="2800" b="1" u="sng" dirty="0">
                <a:latin typeface="Calibri"/>
                <a:ea typeface="Calibri"/>
                <a:cs typeface="Calibri"/>
                <a:sym typeface="Calibri"/>
              </a:rPr>
              <a:t>Problem-Solution Summary Frame</a:t>
            </a:r>
            <a:r>
              <a:rPr lang="en-US" sz="2800" u="sng" dirty="0">
                <a:latin typeface="Calibri"/>
                <a:ea typeface="Calibri"/>
                <a:cs typeface="Calibri"/>
                <a:sym typeface="Calibri"/>
              </a:rPr>
              <a:t> </a:t>
            </a:r>
            <a:endParaRPr sz="2800" u="sng" dirty="0">
              <a:latin typeface="Calibri"/>
              <a:ea typeface="Calibri"/>
              <a:cs typeface="Calibri"/>
              <a:sym typeface="Calibri"/>
            </a:endParaRPr>
          </a:p>
          <a:p>
            <a:pPr marL="0" lvl="0" indent="0" algn="l" rtl="0">
              <a:lnSpc>
                <a:spcPct val="107916"/>
              </a:lnSpc>
              <a:spcBef>
                <a:spcPts val="0"/>
              </a:spcBef>
              <a:spcAft>
                <a:spcPts val="0"/>
              </a:spcAft>
              <a:buNone/>
            </a:pPr>
            <a:r>
              <a:rPr lang="en-US" sz="2800" dirty="0">
                <a:latin typeface="Calibri"/>
                <a:ea typeface="Calibri"/>
                <a:cs typeface="Calibri"/>
                <a:sym typeface="Calibri"/>
              </a:rPr>
              <a:t>The problem began when __________. The ___________ tried to __________. After that, ________________. Then, __________________ The problem was finally resolved </a:t>
            </a:r>
            <a:r>
              <a:rPr lang="en-US" sz="2800" dirty="0" smtClean="0">
                <a:latin typeface="Calibri"/>
                <a:ea typeface="Calibri"/>
                <a:cs typeface="Calibri"/>
                <a:sym typeface="Calibri"/>
              </a:rPr>
              <a:t>when _____________.</a:t>
            </a:r>
            <a:endParaRPr dirty="0"/>
          </a:p>
        </p:txBody>
      </p:sp>
      <p:sp>
        <p:nvSpPr>
          <p:cNvPr id="385" name="Google Shape;385;p42"/>
          <p:cNvSpPr txBox="1"/>
          <p:nvPr/>
        </p:nvSpPr>
        <p:spPr>
          <a:xfrm>
            <a:off x="10972650" y="939775"/>
            <a:ext cx="836400" cy="4002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HO. #4</a:t>
            </a:r>
            <a:r>
              <a:rPr lang="en-US" dirty="0">
                <a:highlight>
                  <a:srgbClr val="F1C232"/>
                </a:highlight>
                <a:latin typeface="Calibri"/>
                <a:ea typeface="Calibri"/>
                <a:cs typeface="Calibri"/>
                <a:sym typeface="Calibri"/>
              </a:rPr>
              <a:t> </a:t>
            </a:r>
            <a:endParaRPr dirty="0">
              <a:highlight>
                <a:srgbClr val="F1C232"/>
              </a:highlight>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3"/>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dirty="0"/>
          </a:p>
        </p:txBody>
      </p:sp>
      <p:sp>
        <p:nvSpPr>
          <p:cNvPr id="392" name="Google Shape;392;p43"/>
          <p:cNvSpPr txBox="1">
            <a:spLocks noGrp="1"/>
          </p:cNvSpPr>
          <p:nvPr>
            <p:ph type="title"/>
          </p:nvPr>
        </p:nvSpPr>
        <p:spPr>
          <a:xfrm>
            <a:off x="381000" y="1018086"/>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733" dirty="0">
                <a:solidFill>
                  <a:schemeClr val="accent1"/>
                </a:solidFill>
              </a:rPr>
              <a:t>Compare and Contrast Development</a:t>
            </a:r>
            <a:endParaRPr sz="4733" dirty="0">
              <a:solidFill>
                <a:schemeClr val="accent1"/>
              </a:solidFill>
            </a:endParaRPr>
          </a:p>
        </p:txBody>
      </p:sp>
      <p:sp>
        <p:nvSpPr>
          <p:cNvPr id="393" name="Google Shape;393;p43"/>
          <p:cNvSpPr txBox="1"/>
          <p:nvPr/>
        </p:nvSpPr>
        <p:spPr>
          <a:xfrm>
            <a:off x="6259262" y="2286015"/>
            <a:ext cx="5551738" cy="3891100"/>
          </a:xfrm>
          <a:prstGeom prst="rect">
            <a:avLst/>
          </a:prstGeom>
          <a:solidFill>
            <a:schemeClr val="bg1"/>
          </a:solidFill>
          <a:ln>
            <a:solidFill>
              <a:schemeClr val="tx1"/>
            </a:solid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US" sz="2300" b="1" dirty="0">
                <a:latin typeface="Calibri"/>
                <a:ea typeface="Calibri"/>
                <a:cs typeface="Calibri"/>
                <a:sym typeface="Calibri"/>
              </a:rPr>
              <a:t>Compare-Contrast Summary Frame</a:t>
            </a:r>
            <a:r>
              <a:rPr lang="en-US" sz="2300" dirty="0">
                <a:latin typeface="Calibri"/>
                <a:ea typeface="Calibri"/>
                <a:cs typeface="Calibri"/>
                <a:sym typeface="Calibri"/>
              </a:rPr>
              <a:t> </a:t>
            </a:r>
            <a:endParaRPr sz="2300" dirty="0">
              <a:latin typeface="Calibri"/>
              <a:ea typeface="Calibri"/>
              <a:cs typeface="Calibri"/>
              <a:sym typeface="Calibri"/>
            </a:endParaRPr>
          </a:p>
          <a:p>
            <a:pPr marL="0" lvl="0" indent="0" algn="l" rtl="0">
              <a:lnSpc>
                <a:spcPct val="107916"/>
              </a:lnSpc>
              <a:spcBef>
                <a:spcPts val="0"/>
              </a:spcBef>
              <a:spcAft>
                <a:spcPts val="0"/>
              </a:spcAft>
              <a:buNone/>
            </a:pPr>
            <a:r>
              <a:rPr lang="en-US" sz="2300" dirty="0">
                <a:latin typeface="Calibri"/>
                <a:ea typeface="Calibri"/>
                <a:cs typeface="Calibri"/>
                <a:sym typeface="Calibri"/>
              </a:rPr>
              <a:t>______________ and _____________ are alike and are different in several ways. First, they are alike because __________ but they are different _________. Secondly, ______ is ________ while ________ is __________. Finally, both _____are alike because _______________. But, they are different because ___________.</a:t>
            </a:r>
            <a:r>
              <a:rPr lang="en-US" sz="2000" dirty="0">
                <a:latin typeface="Calibri"/>
                <a:ea typeface="Calibri"/>
                <a:cs typeface="Calibri"/>
                <a:sym typeface="Calibri"/>
              </a:rPr>
              <a:t> </a:t>
            </a:r>
            <a:endParaRPr lang="en-US" sz="2000" dirty="0" smtClean="0">
              <a:latin typeface="Calibri"/>
              <a:ea typeface="Calibri"/>
              <a:cs typeface="Calibri"/>
              <a:sym typeface="Calibri"/>
            </a:endParaRPr>
          </a:p>
          <a:p>
            <a:pPr marL="0" lvl="0" indent="0" algn="l" rtl="0">
              <a:lnSpc>
                <a:spcPct val="107916"/>
              </a:lnSpc>
              <a:spcBef>
                <a:spcPts val="0"/>
              </a:spcBef>
              <a:spcAft>
                <a:spcPts val="0"/>
              </a:spcAft>
              <a:buNone/>
            </a:pPr>
            <a:endParaRPr sz="1600" dirty="0"/>
          </a:p>
        </p:txBody>
      </p:sp>
      <p:pic>
        <p:nvPicPr>
          <p:cNvPr id="394" name="Google Shape;394;p43"/>
          <p:cNvPicPr preferRelativeResize="0"/>
          <p:nvPr/>
        </p:nvPicPr>
        <p:blipFill>
          <a:blip r:embed="rId3">
            <a:alphaModFix/>
          </a:blip>
          <a:stretch>
            <a:fillRect/>
          </a:stretch>
        </p:blipFill>
        <p:spPr>
          <a:xfrm>
            <a:off x="381001" y="2286015"/>
            <a:ext cx="5714999" cy="3914273"/>
          </a:xfrm>
          <a:prstGeom prst="rect">
            <a:avLst/>
          </a:prstGeom>
          <a:noFill/>
          <a:ln w="9525" cap="flat" cmpd="sng">
            <a:solidFill>
              <a:srgbClr val="9E9E9E"/>
            </a:solidFill>
            <a:prstDash val="solid"/>
            <a:round/>
            <a:headEnd type="none" w="sm" len="sm"/>
            <a:tailEnd type="none" w="sm" len="sm"/>
          </a:ln>
        </p:spPr>
      </p:pic>
      <p:sp>
        <p:nvSpPr>
          <p:cNvPr id="395" name="Google Shape;395;p43"/>
          <p:cNvSpPr txBox="1"/>
          <p:nvPr/>
        </p:nvSpPr>
        <p:spPr>
          <a:xfrm>
            <a:off x="11082297" y="933300"/>
            <a:ext cx="633000" cy="4002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HO #5</a:t>
            </a:r>
            <a:endParaRPr dirty="0">
              <a:highlight>
                <a:srgbClr val="F1C232"/>
              </a:highlight>
              <a:latin typeface="Calibri"/>
              <a:ea typeface="Calibri"/>
              <a:cs typeface="Calibri"/>
              <a:sym typeface="Calibri"/>
            </a:endParaRPr>
          </a:p>
        </p:txBody>
      </p:sp>
    </p:spTree>
    <p:extLst>
      <p:ext uri="{BB962C8B-B14F-4D97-AF65-F5344CB8AC3E}">
        <p14:creationId xmlns:p14="http://schemas.microsoft.com/office/powerpoint/2010/main" val="3288269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5"/>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dirty="0"/>
          </a:p>
        </p:txBody>
      </p:sp>
      <p:sp>
        <p:nvSpPr>
          <p:cNvPr id="412" name="Google Shape;412;p45"/>
          <p:cNvSpPr txBox="1">
            <a:spLocks noGrp="1"/>
          </p:cNvSpPr>
          <p:nvPr>
            <p:ph type="body" idx="1"/>
          </p:nvPr>
        </p:nvSpPr>
        <p:spPr>
          <a:xfrm>
            <a:off x="203200" y="2159000"/>
            <a:ext cx="11785500" cy="441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2400" dirty="0">
              <a:solidFill>
                <a:schemeClr val="dk2"/>
              </a:solidFill>
            </a:endParaRPr>
          </a:p>
          <a:p>
            <a:pPr marL="0" lvl="0" indent="0" algn="l" rtl="0">
              <a:spcBef>
                <a:spcPts val="0"/>
              </a:spcBef>
              <a:spcAft>
                <a:spcPts val="0"/>
              </a:spcAft>
              <a:buNone/>
            </a:pPr>
            <a:endParaRPr dirty="0"/>
          </a:p>
        </p:txBody>
      </p:sp>
      <p:sp>
        <p:nvSpPr>
          <p:cNvPr id="413" name="Google Shape;413;p45"/>
          <p:cNvSpPr txBox="1">
            <a:spLocks noGrp="1"/>
          </p:cNvSpPr>
          <p:nvPr>
            <p:ph type="title"/>
          </p:nvPr>
        </p:nvSpPr>
        <p:spPr>
          <a:xfrm>
            <a:off x="381000" y="995944"/>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Review of </a:t>
            </a:r>
            <a:r>
              <a:rPr lang="en-US" sz="4400" dirty="0" smtClean="0"/>
              <a:t>Ehri's" Phases</a:t>
            </a:r>
            <a:endParaRPr dirty="0"/>
          </a:p>
        </p:txBody>
      </p:sp>
      <p:pic>
        <p:nvPicPr>
          <p:cNvPr id="414" name="Google Shape;414;p45"/>
          <p:cNvPicPr preferRelativeResize="0"/>
          <p:nvPr/>
        </p:nvPicPr>
        <p:blipFill>
          <a:blip r:embed="rId3">
            <a:alphaModFix/>
          </a:blip>
          <a:stretch>
            <a:fillRect/>
          </a:stretch>
        </p:blipFill>
        <p:spPr>
          <a:xfrm>
            <a:off x="395736" y="2892689"/>
            <a:ext cx="2386600" cy="2879775"/>
          </a:xfrm>
          <a:prstGeom prst="rect">
            <a:avLst/>
          </a:prstGeom>
          <a:noFill/>
          <a:ln>
            <a:noFill/>
          </a:ln>
        </p:spPr>
      </p:pic>
      <p:pic>
        <p:nvPicPr>
          <p:cNvPr id="415" name="Google Shape;415;p45"/>
          <p:cNvPicPr preferRelativeResize="0"/>
          <p:nvPr/>
        </p:nvPicPr>
        <p:blipFill>
          <a:blip r:embed="rId4">
            <a:alphaModFix/>
          </a:blip>
          <a:stretch>
            <a:fillRect/>
          </a:stretch>
        </p:blipFill>
        <p:spPr>
          <a:xfrm>
            <a:off x="3206628" y="2641820"/>
            <a:ext cx="2629575" cy="3140025"/>
          </a:xfrm>
          <a:prstGeom prst="rect">
            <a:avLst/>
          </a:prstGeom>
          <a:noFill/>
          <a:ln>
            <a:noFill/>
          </a:ln>
        </p:spPr>
      </p:pic>
      <p:pic>
        <p:nvPicPr>
          <p:cNvPr id="416" name="Google Shape;416;p45"/>
          <p:cNvPicPr preferRelativeResize="0"/>
          <p:nvPr/>
        </p:nvPicPr>
        <p:blipFill>
          <a:blip r:embed="rId5">
            <a:alphaModFix/>
          </a:blip>
          <a:stretch>
            <a:fillRect/>
          </a:stretch>
        </p:blipFill>
        <p:spPr>
          <a:xfrm>
            <a:off x="6208284" y="2719127"/>
            <a:ext cx="2537430" cy="3062697"/>
          </a:xfrm>
          <a:prstGeom prst="rect">
            <a:avLst/>
          </a:prstGeom>
          <a:noFill/>
          <a:ln>
            <a:noFill/>
          </a:ln>
        </p:spPr>
      </p:pic>
      <p:pic>
        <p:nvPicPr>
          <p:cNvPr id="417" name="Google Shape;417;p45"/>
          <p:cNvPicPr preferRelativeResize="0"/>
          <p:nvPr/>
        </p:nvPicPr>
        <p:blipFill>
          <a:blip r:embed="rId6">
            <a:alphaModFix/>
          </a:blip>
          <a:stretch>
            <a:fillRect/>
          </a:stretch>
        </p:blipFill>
        <p:spPr>
          <a:xfrm>
            <a:off x="9228205" y="2899603"/>
            <a:ext cx="2041358" cy="2887579"/>
          </a:xfrm>
          <a:prstGeom prst="rect">
            <a:avLst/>
          </a:prstGeom>
          <a:noFill/>
          <a:ln>
            <a:noFill/>
          </a:ln>
        </p:spPr>
      </p:pic>
      <p:sp>
        <p:nvSpPr>
          <p:cNvPr id="418" name="Google Shape;418;p45"/>
          <p:cNvSpPr txBox="1"/>
          <p:nvPr/>
        </p:nvSpPr>
        <p:spPr>
          <a:xfrm>
            <a:off x="551403" y="2067078"/>
            <a:ext cx="2415427"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2"/>
                </a:solidFill>
                <a:latin typeface="Calibri"/>
                <a:ea typeface="Calibri"/>
                <a:cs typeface="Calibri"/>
                <a:sym typeface="Calibri"/>
              </a:rPr>
              <a:t>Pre - Alphabetic</a:t>
            </a:r>
            <a:endParaRPr sz="2400" dirty="0">
              <a:solidFill>
                <a:schemeClr val="dk2"/>
              </a:solidFill>
              <a:latin typeface="Calibri"/>
              <a:ea typeface="Calibri"/>
              <a:cs typeface="Calibri"/>
              <a:sym typeface="Calibri"/>
            </a:endParaRPr>
          </a:p>
        </p:txBody>
      </p:sp>
      <p:sp>
        <p:nvSpPr>
          <p:cNvPr id="419" name="Google Shape;419;p45"/>
          <p:cNvSpPr txBox="1"/>
          <p:nvPr/>
        </p:nvSpPr>
        <p:spPr>
          <a:xfrm>
            <a:off x="3628189" y="2067104"/>
            <a:ext cx="227211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2"/>
                </a:solidFill>
                <a:latin typeface="Calibri"/>
                <a:ea typeface="Calibri"/>
                <a:cs typeface="Calibri"/>
                <a:sym typeface="Calibri"/>
              </a:rPr>
              <a:t>Early </a:t>
            </a:r>
            <a:r>
              <a:rPr lang="en-US" sz="2400" dirty="0" smtClean="0">
                <a:solidFill>
                  <a:schemeClr val="dk2"/>
                </a:solidFill>
                <a:latin typeface="Calibri"/>
                <a:ea typeface="Calibri"/>
                <a:cs typeface="Calibri"/>
                <a:sym typeface="Calibri"/>
              </a:rPr>
              <a:t>Alphabetic</a:t>
            </a:r>
            <a:endParaRPr dirty="0">
              <a:latin typeface="Calibri"/>
              <a:ea typeface="Calibri"/>
              <a:cs typeface="Calibri"/>
              <a:sym typeface="Calibri"/>
            </a:endParaRPr>
          </a:p>
        </p:txBody>
      </p:sp>
      <p:sp>
        <p:nvSpPr>
          <p:cNvPr id="420" name="Google Shape;420;p45"/>
          <p:cNvSpPr txBox="1"/>
          <p:nvPr/>
        </p:nvSpPr>
        <p:spPr>
          <a:xfrm>
            <a:off x="6292296" y="2079115"/>
            <a:ext cx="2415427"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2"/>
                </a:solidFill>
                <a:latin typeface="Calibri"/>
                <a:ea typeface="Calibri"/>
                <a:cs typeface="Calibri"/>
                <a:sym typeface="Calibri"/>
              </a:rPr>
              <a:t>Later Alphabetic</a:t>
            </a:r>
            <a:endParaRPr sz="2400" dirty="0">
              <a:solidFill>
                <a:schemeClr val="dk2"/>
              </a:solidFill>
              <a:latin typeface="Calibri"/>
              <a:ea typeface="Calibri"/>
              <a:cs typeface="Calibri"/>
              <a:sym typeface="Calibri"/>
            </a:endParaRPr>
          </a:p>
        </p:txBody>
      </p:sp>
      <p:sp>
        <p:nvSpPr>
          <p:cNvPr id="421" name="Google Shape;421;p45"/>
          <p:cNvSpPr txBox="1"/>
          <p:nvPr/>
        </p:nvSpPr>
        <p:spPr>
          <a:xfrm>
            <a:off x="8843211" y="2058720"/>
            <a:ext cx="3348788"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smtClean="0">
                <a:solidFill>
                  <a:schemeClr val="dk2"/>
                </a:solidFill>
                <a:latin typeface="Calibri"/>
                <a:ea typeface="Calibri"/>
                <a:cs typeface="Calibri"/>
                <a:sym typeface="Calibri"/>
              </a:rPr>
              <a:t>Consolidated Alphabetic</a:t>
            </a:r>
            <a:endParaRPr sz="2400" dirty="0">
              <a:solidFill>
                <a:schemeClr val="dk2"/>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6"/>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37</a:t>
            </a:fld>
            <a:endParaRPr dirty="0"/>
          </a:p>
        </p:txBody>
      </p:sp>
      <p:sp>
        <p:nvSpPr>
          <p:cNvPr id="428" name="Google Shape;428;p46"/>
          <p:cNvSpPr txBox="1">
            <a:spLocks noGrp="1"/>
          </p:cNvSpPr>
          <p:nvPr>
            <p:ph type="body" idx="1"/>
          </p:nvPr>
        </p:nvSpPr>
        <p:spPr>
          <a:xfrm>
            <a:off x="203200" y="1171275"/>
            <a:ext cx="11785500" cy="568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                                                                    </a:t>
            </a:r>
            <a:endParaRPr dirty="0"/>
          </a:p>
          <a:p>
            <a:pPr marL="0" lvl="0" indent="0" algn="l" rtl="0">
              <a:spcBef>
                <a:spcPts val="360"/>
              </a:spcBef>
              <a:spcAft>
                <a:spcPts val="0"/>
              </a:spcAft>
              <a:buNone/>
            </a:pPr>
            <a:r>
              <a:rPr lang="en-US" dirty="0"/>
              <a:t>                                                                  </a:t>
            </a:r>
            <a:endParaRPr dirty="0"/>
          </a:p>
          <a:p>
            <a:pPr marL="0" lvl="0" indent="0" algn="l" rtl="0">
              <a:spcBef>
                <a:spcPts val="360"/>
              </a:spcBef>
              <a:spcAft>
                <a:spcPts val="0"/>
              </a:spcAft>
              <a:buNone/>
            </a:pPr>
            <a:r>
              <a:rPr lang="en-US" dirty="0"/>
              <a:t>                                                                      </a:t>
            </a:r>
            <a:endParaRPr dirty="0"/>
          </a:p>
        </p:txBody>
      </p:sp>
      <p:pic>
        <p:nvPicPr>
          <p:cNvPr id="429" name="Google Shape;429;p46"/>
          <p:cNvPicPr preferRelativeResize="0"/>
          <p:nvPr/>
        </p:nvPicPr>
        <p:blipFill>
          <a:blip r:embed="rId3">
            <a:alphaModFix/>
          </a:blip>
          <a:stretch>
            <a:fillRect/>
          </a:stretch>
        </p:blipFill>
        <p:spPr>
          <a:xfrm>
            <a:off x="0" y="0"/>
            <a:ext cx="12192000" cy="6857999"/>
          </a:xfrm>
          <a:prstGeom prst="rect">
            <a:avLst/>
          </a:prstGeom>
          <a:noFill/>
          <a:ln>
            <a:noFill/>
          </a:ln>
        </p:spPr>
      </p:pic>
      <p:sp>
        <p:nvSpPr>
          <p:cNvPr id="430" name="Google Shape;430;p46"/>
          <p:cNvSpPr txBox="1"/>
          <p:nvPr/>
        </p:nvSpPr>
        <p:spPr>
          <a:xfrm>
            <a:off x="1798113" y="1489500"/>
            <a:ext cx="85170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rgbClr val="E9F5DF"/>
                </a:solidFill>
                <a:latin typeface="Calibri"/>
                <a:ea typeface="Calibri"/>
                <a:cs typeface="Calibri"/>
                <a:sym typeface="Calibri"/>
              </a:rPr>
              <a:t>“Reading and writing cannot be separated.</a:t>
            </a:r>
            <a:endParaRPr sz="6000" dirty="0">
              <a:solidFill>
                <a:srgbClr val="E9F5DF"/>
              </a:solidFill>
              <a:latin typeface="Calibri"/>
              <a:ea typeface="Calibri"/>
              <a:cs typeface="Calibri"/>
              <a:sym typeface="Calibri"/>
            </a:endParaRPr>
          </a:p>
          <a:p>
            <a:pPr marL="0" lvl="0" indent="0" algn="ctr" rtl="0">
              <a:spcBef>
                <a:spcPts val="0"/>
              </a:spcBef>
              <a:spcAft>
                <a:spcPts val="0"/>
              </a:spcAft>
              <a:buNone/>
            </a:pPr>
            <a:r>
              <a:rPr lang="en-US" sz="6000" dirty="0">
                <a:solidFill>
                  <a:srgbClr val="E9F5DF"/>
                </a:solidFill>
                <a:latin typeface="Calibri"/>
                <a:ea typeface="Calibri"/>
                <a:cs typeface="Calibri"/>
                <a:sym typeface="Calibri"/>
              </a:rPr>
              <a:t>Reading is breathing in; writing is breathing out.”</a:t>
            </a:r>
            <a:endParaRPr sz="6000" dirty="0">
              <a:solidFill>
                <a:srgbClr val="E9F5DF"/>
              </a:solidFill>
              <a:latin typeface="Calibri"/>
              <a:ea typeface="Calibri"/>
              <a:cs typeface="Calibri"/>
              <a:sym typeface="Calibri"/>
            </a:endParaRPr>
          </a:p>
          <a:p>
            <a:pPr marL="0" lvl="0" indent="0" algn="l" rtl="0">
              <a:spcBef>
                <a:spcPts val="0"/>
              </a:spcBef>
              <a:spcAft>
                <a:spcPts val="0"/>
              </a:spcAft>
              <a:buNone/>
            </a:pPr>
            <a:r>
              <a:rPr lang="en-US" sz="6000" dirty="0">
                <a:solidFill>
                  <a:srgbClr val="E9F5DF"/>
                </a:solidFill>
                <a:latin typeface="Calibri"/>
                <a:ea typeface="Calibri"/>
                <a:cs typeface="Calibri"/>
                <a:sym typeface="Calibri"/>
              </a:rPr>
              <a:t>                                </a:t>
            </a:r>
            <a:r>
              <a:rPr lang="en-US" sz="2400" dirty="0">
                <a:solidFill>
                  <a:srgbClr val="E9F5DF"/>
                </a:solidFill>
                <a:latin typeface="Calibri"/>
                <a:ea typeface="Calibri"/>
                <a:cs typeface="Calibri"/>
                <a:sym typeface="Calibri"/>
              </a:rPr>
              <a:t>~ Pam Allyn</a:t>
            </a:r>
            <a:endParaRPr sz="2400" dirty="0">
              <a:solidFill>
                <a:srgbClr val="E9F5D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dirty="0"/>
          </a:p>
        </p:txBody>
      </p:sp>
      <p:pic>
        <p:nvPicPr>
          <p:cNvPr id="437" name="Google Shape;437;p47"/>
          <p:cNvPicPr preferRelativeResize="0"/>
          <p:nvPr/>
        </p:nvPicPr>
        <p:blipFill rotWithShape="1">
          <a:blip r:embed="rId3">
            <a:alphaModFix/>
          </a:blip>
          <a:srcRect l="5185" t="5070" r="2868" b="3572"/>
          <a:stretch/>
        </p:blipFill>
        <p:spPr>
          <a:xfrm>
            <a:off x="0" y="0"/>
            <a:ext cx="1219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dirty="0"/>
          </a:p>
        </p:txBody>
      </p:sp>
      <p:sp>
        <p:nvSpPr>
          <p:cNvPr id="444" name="Google Shape;444;p48"/>
          <p:cNvSpPr txBox="1">
            <a:spLocks noGrp="1"/>
          </p:cNvSpPr>
          <p:nvPr>
            <p:ph type="title"/>
          </p:nvPr>
        </p:nvSpPr>
        <p:spPr>
          <a:xfrm>
            <a:off x="203200" y="990600"/>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endParaRPr dirty="0"/>
          </a:p>
        </p:txBody>
      </p:sp>
      <p:pic>
        <p:nvPicPr>
          <p:cNvPr id="445" name="Google Shape;445;p48"/>
          <p:cNvPicPr preferRelativeResize="0"/>
          <p:nvPr/>
        </p:nvPicPr>
        <p:blipFill rotWithShape="1">
          <a:blip r:embed="rId3">
            <a:alphaModFix/>
          </a:blip>
          <a:srcRect/>
          <a:stretch/>
        </p:blipFill>
        <p:spPr>
          <a:xfrm>
            <a:off x="0" y="0"/>
            <a:ext cx="12192001" cy="6564075"/>
          </a:xfrm>
          <a:prstGeom prst="rect">
            <a:avLst/>
          </a:prstGeom>
          <a:noFill/>
          <a:ln>
            <a:noFill/>
          </a:ln>
        </p:spPr>
      </p:pic>
      <p:sp>
        <p:nvSpPr>
          <p:cNvPr id="446" name="Google Shape;446;p48"/>
          <p:cNvSpPr/>
          <p:nvPr/>
        </p:nvSpPr>
        <p:spPr>
          <a:xfrm>
            <a:off x="203200" y="4271550"/>
            <a:ext cx="4134300" cy="21750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7" name="Google Shape;447;p48"/>
          <p:cNvSpPr/>
          <p:nvPr/>
        </p:nvSpPr>
        <p:spPr>
          <a:xfrm>
            <a:off x="372300" y="990600"/>
            <a:ext cx="4173600" cy="27588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7"/>
                                        </p:tgtEl>
                                        <p:attrNameLst>
                                          <p:attrName>style.visibility</p:attrName>
                                        </p:attrNameLst>
                                      </p:cBhvr>
                                      <p:to>
                                        <p:strVal val="visible"/>
                                      </p:to>
                                    </p:set>
                                    <p:animEffect transition="in" filter="fade">
                                      <p:cBhvr>
                                        <p:cTn id="12" dur="1"/>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dirty="0"/>
          </a:p>
        </p:txBody>
      </p:sp>
      <p:sp>
        <p:nvSpPr>
          <p:cNvPr id="83" name="Google Shape;83;p12"/>
          <p:cNvSpPr txBox="1">
            <a:spLocks noGrp="1"/>
          </p:cNvSpPr>
          <p:nvPr>
            <p:ph type="title"/>
          </p:nvPr>
        </p:nvSpPr>
        <p:spPr>
          <a:xfrm>
            <a:off x="381000" y="1048870"/>
            <a:ext cx="11430000" cy="100852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Missouri </a:t>
            </a:r>
            <a:r>
              <a:rPr lang="en-US" sz="4400" dirty="0" smtClean="0"/>
              <a:t>Teacher </a:t>
            </a:r>
            <a:r>
              <a:rPr lang="en-US" sz="4400" dirty="0"/>
              <a:t>Standards</a:t>
            </a:r>
            <a:endParaRPr sz="4400" dirty="0"/>
          </a:p>
        </p:txBody>
      </p:sp>
      <p:sp>
        <p:nvSpPr>
          <p:cNvPr id="84" name="Google Shape;84;p12"/>
          <p:cNvSpPr txBox="1"/>
          <p:nvPr/>
        </p:nvSpPr>
        <p:spPr>
          <a:xfrm>
            <a:off x="427500" y="2505100"/>
            <a:ext cx="11398800" cy="323624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US" sz="3600" dirty="0" smtClean="0">
                <a:solidFill>
                  <a:schemeClr val="dk1"/>
                </a:solidFill>
                <a:latin typeface="Calibri"/>
                <a:ea typeface="Calibri"/>
                <a:cs typeface="Calibri"/>
                <a:sym typeface="Calibri"/>
              </a:rPr>
              <a:t>Standard </a:t>
            </a:r>
            <a:r>
              <a:rPr lang="en-US" sz="3600" dirty="0">
                <a:solidFill>
                  <a:schemeClr val="dk1"/>
                </a:solidFill>
                <a:latin typeface="Calibri"/>
                <a:ea typeface="Calibri"/>
                <a:cs typeface="Calibri"/>
                <a:sym typeface="Calibri"/>
              </a:rPr>
              <a:t>#</a:t>
            </a:r>
            <a:r>
              <a:rPr lang="en-US" sz="3600" dirty="0" smtClean="0">
                <a:solidFill>
                  <a:schemeClr val="dk1"/>
                </a:solidFill>
                <a:latin typeface="Calibri"/>
                <a:ea typeface="Calibri"/>
                <a:cs typeface="Calibri"/>
                <a:sym typeface="Calibri"/>
              </a:rPr>
              <a:t>1: </a:t>
            </a:r>
            <a:r>
              <a:rPr lang="en-US" sz="3600" dirty="0">
                <a:solidFill>
                  <a:schemeClr val="dk1"/>
                </a:solidFill>
                <a:latin typeface="Calibri"/>
                <a:ea typeface="Calibri"/>
                <a:cs typeface="Calibri"/>
                <a:sym typeface="Calibri"/>
              </a:rPr>
              <a:t>Content knowledge aligned with appropriate instruction</a:t>
            </a:r>
            <a:endParaRPr sz="3600" dirty="0">
              <a:solidFill>
                <a:schemeClr val="dk1"/>
              </a:solidFill>
              <a:latin typeface="Calibri"/>
              <a:ea typeface="Calibri"/>
              <a:cs typeface="Calibri"/>
              <a:sym typeface="Calibri"/>
            </a:endParaRPr>
          </a:p>
          <a:p>
            <a:pPr marL="0" lvl="0" indent="0" algn="l" rtl="0">
              <a:spcAft>
                <a:spcPts val="0"/>
              </a:spcAft>
              <a:buNone/>
            </a:pPr>
            <a:r>
              <a:rPr lang="en-US" sz="3600" dirty="0">
                <a:solidFill>
                  <a:schemeClr val="dk1"/>
                </a:solidFill>
                <a:latin typeface="Calibri"/>
                <a:ea typeface="Calibri"/>
                <a:cs typeface="Calibri"/>
                <a:sym typeface="Calibri"/>
              </a:rPr>
              <a:t>Standard #2: </a:t>
            </a:r>
            <a:r>
              <a:rPr lang="en-US" sz="3600" dirty="0" smtClean="0">
                <a:solidFill>
                  <a:schemeClr val="dk1"/>
                </a:solidFill>
                <a:latin typeface="Calibri"/>
                <a:ea typeface="Calibri"/>
                <a:cs typeface="Calibri"/>
                <a:sym typeface="Calibri"/>
              </a:rPr>
              <a:t>Student learning</a:t>
            </a:r>
            <a:r>
              <a:rPr lang="en-US" sz="3600" dirty="0">
                <a:solidFill>
                  <a:schemeClr val="dk1"/>
                </a:solidFill>
                <a:latin typeface="Calibri"/>
                <a:ea typeface="Calibri"/>
                <a:cs typeface="Calibri"/>
                <a:sym typeface="Calibri"/>
              </a:rPr>
              <a:t>, </a:t>
            </a:r>
            <a:r>
              <a:rPr lang="en-US" sz="3600" dirty="0" smtClean="0">
                <a:solidFill>
                  <a:schemeClr val="dk1"/>
                </a:solidFill>
                <a:latin typeface="Calibri"/>
                <a:ea typeface="Calibri"/>
                <a:cs typeface="Calibri"/>
                <a:sym typeface="Calibri"/>
              </a:rPr>
              <a:t>growth, </a:t>
            </a:r>
            <a:r>
              <a:rPr lang="en-US" sz="3600" dirty="0">
                <a:solidFill>
                  <a:schemeClr val="dk1"/>
                </a:solidFill>
                <a:latin typeface="Calibri"/>
                <a:ea typeface="Calibri"/>
                <a:cs typeface="Calibri"/>
                <a:sym typeface="Calibri"/>
              </a:rPr>
              <a:t>and </a:t>
            </a:r>
            <a:r>
              <a:rPr lang="en-US" sz="3600" dirty="0" smtClean="0">
                <a:solidFill>
                  <a:schemeClr val="dk1"/>
                </a:solidFill>
                <a:latin typeface="Calibri"/>
                <a:ea typeface="Calibri"/>
                <a:cs typeface="Calibri"/>
                <a:sym typeface="Calibri"/>
              </a:rPr>
              <a:t>development</a:t>
            </a:r>
            <a:endParaRPr sz="3600" dirty="0">
              <a:solidFill>
                <a:schemeClr val="dk1"/>
              </a:solidFill>
              <a:latin typeface="Calibri"/>
              <a:ea typeface="Calibri"/>
              <a:cs typeface="Calibri"/>
              <a:sym typeface="Calibri"/>
            </a:endParaRPr>
          </a:p>
          <a:p>
            <a:pPr marL="0" lvl="0" indent="0" algn="l" rtl="0">
              <a:spcAft>
                <a:spcPts val="0"/>
              </a:spcAft>
              <a:buNone/>
            </a:pPr>
            <a:r>
              <a:rPr lang="en-US" sz="3600" dirty="0">
                <a:solidFill>
                  <a:schemeClr val="dk1"/>
                </a:solidFill>
                <a:latin typeface="Calibri"/>
                <a:ea typeface="Calibri"/>
                <a:cs typeface="Calibri"/>
                <a:sym typeface="Calibri"/>
              </a:rPr>
              <a:t>Standard #</a:t>
            </a:r>
            <a:r>
              <a:rPr lang="en-US" sz="3600" dirty="0" smtClean="0">
                <a:solidFill>
                  <a:schemeClr val="dk1"/>
                </a:solidFill>
                <a:latin typeface="Calibri"/>
                <a:ea typeface="Calibri"/>
                <a:cs typeface="Calibri"/>
                <a:sym typeface="Calibri"/>
              </a:rPr>
              <a:t>3: Curriculum implementation</a:t>
            </a:r>
            <a:endParaRPr sz="3600" dirty="0">
              <a:solidFill>
                <a:schemeClr val="dk1"/>
              </a:solidFill>
              <a:latin typeface="Calibri"/>
              <a:ea typeface="Calibri"/>
              <a:cs typeface="Calibri"/>
              <a:sym typeface="Calibri"/>
            </a:endParaRPr>
          </a:p>
          <a:p>
            <a:pPr marL="0" lvl="0" indent="0" algn="l" rtl="0">
              <a:spcAft>
                <a:spcPts val="0"/>
              </a:spcAft>
              <a:buNone/>
            </a:pPr>
            <a:r>
              <a:rPr lang="en-US" sz="3600" dirty="0">
                <a:solidFill>
                  <a:schemeClr val="dk1"/>
                </a:solidFill>
                <a:latin typeface="Calibri"/>
                <a:ea typeface="Calibri"/>
                <a:cs typeface="Calibri"/>
                <a:sym typeface="Calibri"/>
              </a:rPr>
              <a:t>Standard #7: Student Assessment and Data Analysis</a:t>
            </a:r>
            <a:endParaRPr sz="3600" dirty="0"/>
          </a:p>
        </p:txBody>
      </p:sp>
      <p:sp>
        <p:nvSpPr>
          <p:cNvPr id="5" name="Google Shape;83;p12"/>
          <p:cNvSpPr txBox="1">
            <a:spLocks/>
          </p:cNvSpPr>
          <p:nvPr/>
        </p:nvSpPr>
        <p:spPr>
          <a:xfrm>
            <a:off x="380999" y="1810870"/>
            <a:ext cx="11430001" cy="100852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0" dirty="0"/>
              <a:t>The following Missouri Teacher Standards will be addressed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40</a:t>
            </a:fld>
            <a:endParaRPr dirty="0"/>
          </a:p>
        </p:txBody>
      </p:sp>
      <p:sp>
        <p:nvSpPr>
          <p:cNvPr id="454" name="Google Shape;454;p49"/>
          <p:cNvSpPr txBox="1">
            <a:spLocks noGrp="1"/>
          </p:cNvSpPr>
          <p:nvPr>
            <p:ph type="body" idx="1"/>
          </p:nvPr>
        </p:nvSpPr>
        <p:spPr>
          <a:xfrm>
            <a:off x="381000" y="1888959"/>
            <a:ext cx="6404186" cy="3902242"/>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360"/>
              </a:spcBef>
              <a:spcAft>
                <a:spcPts val="0"/>
              </a:spcAft>
              <a:buSzPts val="3000"/>
              <a:buAutoNum type="arabicPeriod"/>
            </a:pPr>
            <a:r>
              <a:rPr lang="en-US" sz="3000" dirty="0"/>
              <a:t>Write daily</a:t>
            </a:r>
            <a:endParaRPr sz="3000" dirty="0"/>
          </a:p>
          <a:p>
            <a:pPr marL="457200" lvl="0" indent="-419100" algn="l" rtl="0">
              <a:lnSpc>
                <a:spcPct val="100000"/>
              </a:lnSpc>
              <a:spcBef>
                <a:spcPts val="0"/>
              </a:spcBef>
              <a:spcAft>
                <a:spcPts val="0"/>
              </a:spcAft>
              <a:buSzPts val="3000"/>
              <a:buAutoNum type="arabicPeriod"/>
            </a:pPr>
            <a:r>
              <a:rPr lang="en-US" sz="3000" dirty="0"/>
              <a:t>Fluent with handwriting, spelling, sentence construction, keyboarding </a:t>
            </a:r>
            <a:r>
              <a:rPr lang="en-US" sz="3000" dirty="0" smtClean="0"/>
              <a:t>and </a:t>
            </a:r>
            <a:r>
              <a:rPr lang="en-US" sz="3000" dirty="0"/>
              <a:t>word processing</a:t>
            </a:r>
            <a:endParaRPr sz="3000" dirty="0"/>
          </a:p>
          <a:p>
            <a:pPr marL="457200" lvl="0" indent="-419100" algn="l" rtl="0">
              <a:lnSpc>
                <a:spcPct val="100000"/>
              </a:lnSpc>
              <a:spcBef>
                <a:spcPts val="0"/>
              </a:spcBef>
              <a:spcAft>
                <a:spcPts val="0"/>
              </a:spcAft>
              <a:buSzPts val="3000"/>
              <a:buAutoNum type="arabicPeriod"/>
            </a:pPr>
            <a:r>
              <a:rPr lang="en-US" sz="3000" dirty="0"/>
              <a:t>Use a writing</a:t>
            </a:r>
            <a:r>
              <a:rPr lang="en-US" sz="3000" dirty="0">
                <a:solidFill>
                  <a:srgbClr val="212121"/>
                </a:solidFill>
              </a:rPr>
              <a:t> </a:t>
            </a:r>
            <a:r>
              <a:rPr lang="en-US" sz="3000" dirty="0">
                <a:solidFill>
                  <a:schemeClr val="tx1"/>
                </a:solidFill>
              </a:rPr>
              <a:t>routine</a:t>
            </a:r>
            <a:endParaRPr sz="3000" dirty="0">
              <a:solidFill>
                <a:schemeClr val="tx1"/>
              </a:solidFill>
            </a:endParaRPr>
          </a:p>
          <a:p>
            <a:pPr marL="457200" lvl="0" indent="-419100" algn="l" rtl="0">
              <a:lnSpc>
                <a:spcPct val="100000"/>
              </a:lnSpc>
              <a:spcBef>
                <a:spcPts val="0"/>
              </a:spcBef>
              <a:spcAft>
                <a:spcPts val="0"/>
              </a:spcAft>
              <a:buSzPts val="3000"/>
              <a:buAutoNum type="arabicPeriod"/>
            </a:pPr>
            <a:r>
              <a:rPr lang="en-US" sz="3000" dirty="0"/>
              <a:t>Express ideas with detail</a:t>
            </a:r>
            <a:endParaRPr sz="3000" dirty="0"/>
          </a:p>
          <a:p>
            <a:pPr marL="457200" lvl="0" indent="-419100" algn="l" rtl="0">
              <a:lnSpc>
                <a:spcPct val="100000"/>
              </a:lnSpc>
              <a:spcBef>
                <a:spcPts val="0"/>
              </a:spcBef>
              <a:spcAft>
                <a:spcPts val="0"/>
              </a:spcAft>
              <a:buSzPts val="3000"/>
              <a:buAutoNum type="arabicPeriod"/>
            </a:pPr>
            <a:r>
              <a:rPr lang="en-US" sz="3000" dirty="0"/>
              <a:t>Use feedback to edit writing for publication</a:t>
            </a:r>
            <a:endParaRPr sz="3000" dirty="0"/>
          </a:p>
          <a:p>
            <a:pPr marL="609584" lvl="0" indent="0" algn="l" rtl="0">
              <a:lnSpc>
                <a:spcPct val="100000"/>
              </a:lnSpc>
              <a:spcBef>
                <a:spcPts val="0"/>
              </a:spcBef>
              <a:spcAft>
                <a:spcPts val="0"/>
              </a:spcAft>
              <a:buNone/>
            </a:pPr>
            <a:endParaRPr sz="3000" dirty="0"/>
          </a:p>
        </p:txBody>
      </p:sp>
      <p:sp>
        <p:nvSpPr>
          <p:cNvPr id="455" name="Google Shape;455;p49"/>
          <p:cNvSpPr txBox="1">
            <a:spLocks noGrp="1"/>
          </p:cNvSpPr>
          <p:nvPr>
            <p:ph type="title"/>
          </p:nvPr>
        </p:nvSpPr>
        <p:spPr>
          <a:xfrm>
            <a:off x="406500" y="1014664"/>
            <a:ext cx="11404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Effective Writers</a:t>
            </a:r>
            <a:endParaRPr sz="4400" dirty="0"/>
          </a:p>
        </p:txBody>
      </p:sp>
      <p:pic>
        <p:nvPicPr>
          <p:cNvPr id="456" name="Google Shape;456;p49"/>
          <p:cNvPicPr preferRelativeResize="0"/>
          <p:nvPr/>
        </p:nvPicPr>
        <p:blipFill rotWithShape="1">
          <a:blip r:embed="rId3">
            <a:alphaModFix/>
          </a:blip>
          <a:srcRect/>
          <a:stretch/>
        </p:blipFill>
        <p:spPr>
          <a:xfrm>
            <a:off x="6932218" y="2182674"/>
            <a:ext cx="4878782" cy="36085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dirty="0"/>
          </a:p>
        </p:txBody>
      </p:sp>
      <p:sp>
        <p:nvSpPr>
          <p:cNvPr id="463" name="Google Shape;463;p50"/>
          <p:cNvSpPr txBox="1">
            <a:spLocks noGrp="1"/>
          </p:cNvSpPr>
          <p:nvPr>
            <p:ph type="body" idx="1"/>
          </p:nvPr>
        </p:nvSpPr>
        <p:spPr>
          <a:xfrm>
            <a:off x="364958" y="2783400"/>
            <a:ext cx="11430000" cy="3007800"/>
          </a:xfrm>
          <a:prstGeom prst="rect">
            <a:avLst/>
          </a:prstGeom>
        </p:spPr>
        <p:txBody>
          <a:bodyPr spcFirstLastPara="1" wrap="square" lIns="91425" tIns="45700" rIns="91425" bIns="45700" anchor="t" anchorCtr="0">
            <a:noAutofit/>
          </a:bodyPr>
          <a:lstStyle/>
          <a:p>
            <a:pPr marL="857250" lvl="0" indent="-742950" algn="l" rtl="0">
              <a:spcBef>
                <a:spcPts val="360"/>
              </a:spcBef>
              <a:spcAft>
                <a:spcPts val="0"/>
              </a:spcAft>
              <a:buSzPct val="100000"/>
              <a:buFont typeface="+mj-lt"/>
              <a:buAutoNum type="arabicPeriod"/>
            </a:pPr>
            <a:r>
              <a:rPr lang="en-US" sz="3800" dirty="0"/>
              <a:t>State writing objective and </a:t>
            </a:r>
            <a:r>
              <a:rPr lang="en-US" sz="3800" dirty="0" smtClean="0"/>
              <a:t>outcome/project</a:t>
            </a:r>
            <a:endParaRPr sz="3800" dirty="0"/>
          </a:p>
          <a:p>
            <a:pPr marL="857250" lvl="0" indent="-742950" algn="l" rtl="0">
              <a:spcBef>
                <a:spcPts val="0"/>
              </a:spcBef>
              <a:spcAft>
                <a:spcPts val="0"/>
              </a:spcAft>
              <a:buSzPct val="100000"/>
              <a:buFont typeface="+mj-lt"/>
              <a:buAutoNum type="arabicPeriod"/>
            </a:pPr>
            <a:r>
              <a:rPr lang="en-US" sz="3800" dirty="0"/>
              <a:t>Have clear goals: rubric, checklist</a:t>
            </a:r>
            <a:endParaRPr sz="3800" dirty="0"/>
          </a:p>
          <a:p>
            <a:pPr marL="857250" lvl="0" indent="-742950" algn="l" rtl="0">
              <a:spcBef>
                <a:spcPts val="0"/>
              </a:spcBef>
              <a:spcAft>
                <a:spcPts val="0"/>
              </a:spcAft>
              <a:buSzPct val="100000"/>
              <a:buFont typeface="+mj-lt"/>
              <a:buAutoNum type="arabicPeriod"/>
            </a:pPr>
            <a:r>
              <a:rPr lang="en-US" sz="3800" dirty="0"/>
              <a:t>Provide scaffolding: </a:t>
            </a:r>
            <a:r>
              <a:rPr lang="en-US" sz="3800" dirty="0">
                <a:highlight>
                  <a:schemeClr val="lt1"/>
                </a:highlight>
              </a:rPr>
              <a:t>model</a:t>
            </a:r>
            <a:r>
              <a:rPr lang="en-US" sz="3800" dirty="0"/>
              <a:t>, examples, resources</a:t>
            </a:r>
            <a:endParaRPr sz="3800" dirty="0"/>
          </a:p>
          <a:p>
            <a:pPr marL="857250" lvl="0" indent="-742950" algn="l" rtl="0">
              <a:spcBef>
                <a:spcPts val="0"/>
              </a:spcBef>
              <a:spcAft>
                <a:spcPts val="0"/>
              </a:spcAft>
              <a:buSzPct val="100000"/>
              <a:buFont typeface="+mj-lt"/>
              <a:buAutoNum type="arabicPeriod"/>
            </a:pPr>
            <a:r>
              <a:rPr lang="en-US" sz="3800" dirty="0"/>
              <a:t>Feedback and revision: peer collaboration, teacher</a:t>
            </a:r>
            <a:endParaRPr sz="3800" dirty="0"/>
          </a:p>
          <a:p>
            <a:pPr marL="914400" lvl="0" indent="0" algn="l" rtl="0">
              <a:spcBef>
                <a:spcPts val="360"/>
              </a:spcBef>
              <a:spcAft>
                <a:spcPts val="0"/>
              </a:spcAft>
              <a:buNone/>
            </a:pPr>
            <a:endParaRPr dirty="0"/>
          </a:p>
        </p:txBody>
      </p:sp>
      <p:sp>
        <p:nvSpPr>
          <p:cNvPr id="464" name="Google Shape;464;p50"/>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Writing Routine</a:t>
            </a:r>
            <a:endParaRPr sz="4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1"/>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dirty="0"/>
          </a:p>
        </p:txBody>
      </p:sp>
      <p:pic>
        <p:nvPicPr>
          <p:cNvPr id="471" name="Google Shape;471;p5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72" name="Google Shape;472;p51"/>
          <p:cNvSpPr txBox="1">
            <a:spLocks noGrp="1"/>
          </p:cNvSpPr>
          <p:nvPr>
            <p:ph type="body" idx="1"/>
          </p:nvPr>
        </p:nvSpPr>
        <p:spPr>
          <a:xfrm>
            <a:off x="2207175" y="1991875"/>
            <a:ext cx="9743100" cy="2496900"/>
          </a:xfrm>
          <a:prstGeom prst="rect">
            <a:avLst/>
          </a:prstGeom>
        </p:spPr>
        <p:txBody>
          <a:bodyPr spcFirstLastPara="1" wrap="square" lIns="91425" tIns="45700" rIns="91425" bIns="45700" anchor="ctr" anchorCtr="0">
            <a:noAutofit/>
          </a:bodyPr>
          <a:lstStyle/>
          <a:p>
            <a:pPr marL="0" lvl="0" indent="0" algn="ctr" rtl="0">
              <a:spcBef>
                <a:spcPts val="360"/>
              </a:spcBef>
              <a:spcAft>
                <a:spcPts val="0"/>
              </a:spcAft>
              <a:buNone/>
            </a:pPr>
            <a:r>
              <a:rPr lang="en-US" dirty="0"/>
              <a:t>“If you have time to grade everything that students write, then they are not writing enough!”</a:t>
            </a:r>
            <a:endParaRPr dirty="0"/>
          </a:p>
          <a:p>
            <a:pPr marL="0" lvl="0" indent="0" algn="ctr" rtl="0">
              <a:spcBef>
                <a:spcPts val="360"/>
              </a:spcBef>
              <a:spcAft>
                <a:spcPts val="0"/>
              </a:spcAft>
              <a:buNone/>
            </a:pPr>
            <a:r>
              <a:rPr lang="en-US" sz="2400" dirty="0"/>
              <a:t>                                                                                               Joan Sedita</a:t>
            </a:r>
            <a:endParaRPr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dirty="0"/>
          </a:p>
        </p:txBody>
      </p:sp>
      <p:sp>
        <p:nvSpPr>
          <p:cNvPr id="479" name="Google Shape;479;p52"/>
          <p:cNvSpPr txBox="1">
            <a:spLocks noGrp="1"/>
          </p:cNvSpPr>
          <p:nvPr>
            <p:ph type="title"/>
          </p:nvPr>
        </p:nvSpPr>
        <p:spPr>
          <a:xfrm>
            <a:off x="397042" y="990600"/>
            <a:ext cx="11413958"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smtClean="0"/>
              <a:t>Let's Raise </a:t>
            </a:r>
            <a:r>
              <a:rPr lang="en-US" sz="4400" dirty="0"/>
              <a:t>a STINK </a:t>
            </a:r>
            <a:r>
              <a:rPr lang="en-US" sz="4400" dirty="0" smtClean="0"/>
              <a:t>About </a:t>
            </a:r>
            <a:r>
              <a:rPr lang="en-US" sz="4400" dirty="0"/>
              <a:t>Writing!</a:t>
            </a:r>
            <a:endParaRPr sz="4400" dirty="0"/>
          </a:p>
        </p:txBody>
      </p:sp>
      <p:pic>
        <p:nvPicPr>
          <p:cNvPr id="480" name="Google Shape;480;p52"/>
          <p:cNvPicPr preferRelativeResize="0"/>
          <p:nvPr/>
        </p:nvPicPr>
        <p:blipFill rotWithShape="1">
          <a:blip r:embed="rId3">
            <a:alphaModFix/>
          </a:blip>
          <a:srcRect/>
          <a:stretch/>
        </p:blipFill>
        <p:spPr>
          <a:xfrm>
            <a:off x="3112200" y="2329475"/>
            <a:ext cx="5748377" cy="3540825"/>
          </a:xfrm>
          <a:prstGeom prst="rect">
            <a:avLst/>
          </a:prstGeom>
          <a:noFill/>
          <a:ln>
            <a:noFill/>
          </a:ln>
        </p:spPr>
      </p:pic>
      <p:sp>
        <p:nvSpPr>
          <p:cNvPr id="481" name="Google Shape;481;p52"/>
          <p:cNvSpPr txBox="1"/>
          <p:nvPr/>
        </p:nvSpPr>
        <p:spPr>
          <a:xfrm>
            <a:off x="689525" y="6336200"/>
            <a:ext cx="978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Fabulously Funky, M. Seek. eXplor</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dirty="0"/>
          </a:p>
        </p:txBody>
      </p:sp>
      <p:sp>
        <p:nvSpPr>
          <p:cNvPr id="488" name="Google Shape;488;p53"/>
          <p:cNvSpPr txBox="1">
            <a:spLocks noGrp="1"/>
          </p:cNvSpPr>
          <p:nvPr>
            <p:ph type="body" idx="1"/>
          </p:nvPr>
        </p:nvSpPr>
        <p:spPr>
          <a:xfrm>
            <a:off x="381000" y="2159000"/>
            <a:ext cx="7968916" cy="3632200"/>
          </a:xfrm>
          <a:prstGeom prst="rect">
            <a:avLst/>
          </a:prstGeom>
          <a:noFill/>
          <a:ln>
            <a:noFill/>
          </a:ln>
        </p:spPr>
        <p:txBody>
          <a:bodyPr spcFirstLastPara="1" wrap="square" lIns="91425" tIns="45700" rIns="91425" bIns="45700" anchor="t" anchorCtr="0">
            <a:noAutofit/>
          </a:bodyPr>
          <a:lstStyle/>
          <a:p>
            <a:pPr marL="742950" lvl="0" indent="-742950" algn="l" rtl="0">
              <a:spcBef>
                <a:spcPts val="0"/>
              </a:spcBef>
              <a:spcAft>
                <a:spcPts val="0"/>
              </a:spcAft>
              <a:buSzPct val="100000"/>
              <a:buFont typeface="+mj-lt"/>
              <a:buAutoNum type="arabicPeriod"/>
            </a:pPr>
            <a:r>
              <a:rPr lang="en-US" sz="3600" dirty="0" smtClean="0">
                <a:solidFill>
                  <a:schemeClr val="accent1"/>
                </a:solidFill>
              </a:rPr>
              <a:t>Do </a:t>
            </a:r>
            <a:r>
              <a:rPr lang="en-US" sz="3600" dirty="0">
                <a:solidFill>
                  <a:schemeClr val="accent1"/>
                </a:solidFill>
              </a:rPr>
              <a:t>you have a skunk story because you have experienced an encounter with </a:t>
            </a:r>
            <a:r>
              <a:rPr lang="en-US" sz="3600" dirty="0" smtClean="0">
                <a:solidFill>
                  <a:schemeClr val="accent1"/>
                </a:solidFill>
              </a:rPr>
              <a:t>one?</a:t>
            </a:r>
          </a:p>
          <a:p>
            <a:pPr marL="742950" lvl="0" indent="-742950" algn="l" rtl="0">
              <a:spcBef>
                <a:spcPts val="0"/>
              </a:spcBef>
              <a:spcAft>
                <a:spcPts val="0"/>
              </a:spcAft>
              <a:buSzPct val="100000"/>
              <a:buFont typeface="+mj-lt"/>
              <a:buAutoNum type="arabicPeriod"/>
            </a:pPr>
            <a:r>
              <a:rPr lang="en-US" sz="3600" dirty="0" smtClean="0">
                <a:solidFill>
                  <a:schemeClr val="accent1"/>
                </a:solidFill>
              </a:rPr>
              <a:t>What </a:t>
            </a:r>
            <a:r>
              <a:rPr lang="en-US" sz="3600" dirty="0">
                <a:solidFill>
                  <a:schemeClr val="accent1"/>
                </a:solidFill>
              </a:rPr>
              <a:t>do you know or think </a:t>
            </a:r>
            <a:r>
              <a:rPr lang="en-US" sz="3600" dirty="0" smtClean="0">
                <a:solidFill>
                  <a:schemeClr val="accent1"/>
                </a:solidFill>
              </a:rPr>
              <a:t>about skunks?</a:t>
            </a:r>
            <a:endParaRPr lang="en-US" sz="3600" dirty="0">
              <a:solidFill>
                <a:schemeClr val="accent1"/>
              </a:solidFill>
            </a:endParaRPr>
          </a:p>
          <a:p>
            <a:pPr marL="742950" lvl="0" indent="-742950" algn="l" rtl="0">
              <a:spcBef>
                <a:spcPts val="0"/>
              </a:spcBef>
              <a:spcAft>
                <a:spcPts val="0"/>
              </a:spcAft>
              <a:buSzPct val="100000"/>
              <a:buFont typeface="+mj-lt"/>
              <a:buAutoNum type="arabicPeriod"/>
            </a:pPr>
            <a:r>
              <a:rPr lang="en-US" sz="3600" dirty="0" smtClean="0">
                <a:solidFill>
                  <a:schemeClr val="accent1"/>
                </a:solidFill>
              </a:rPr>
              <a:t>Would </a:t>
            </a:r>
            <a:r>
              <a:rPr lang="en-US" sz="3600" dirty="0">
                <a:solidFill>
                  <a:schemeClr val="accent1"/>
                </a:solidFill>
              </a:rPr>
              <a:t>a skunk make a good pet?</a:t>
            </a:r>
            <a:endParaRPr sz="3600" dirty="0">
              <a:solidFill>
                <a:schemeClr val="accent1"/>
              </a:solidFill>
            </a:endParaRPr>
          </a:p>
          <a:p>
            <a:pPr marL="0" lvl="0" indent="0" algn="l" rtl="0">
              <a:lnSpc>
                <a:spcPct val="100000"/>
              </a:lnSpc>
              <a:spcBef>
                <a:spcPts val="360"/>
              </a:spcBef>
              <a:spcAft>
                <a:spcPts val="0"/>
              </a:spcAft>
              <a:buSzPts val="1800"/>
              <a:buNone/>
            </a:pPr>
            <a:endParaRPr dirty="0"/>
          </a:p>
        </p:txBody>
      </p:sp>
      <p:sp>
        <p:nvSpPr>
          <p:cNvPr id="489" name="Google Shape;489;p53"/>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Quick Write Skunks</a:t>
            </a:r>
            <a:endParaRPr sz="4400" dirty="0"/>
          </a:p>
        </p:txBody>
      </p:sp>
      <p:pic>
        <p:nvPicPr>
          <p:cNvPr id="490" name="Google Shape;490;p53"/>
          <p:cNvPicPr preferRelativeResize="0"/>
          <p:nvPr/>
        </p:nvPicPr>
        <p:blipFill rotWithShape="1">
          <a:blip r:embed="rId3">
            <a:alphaModFix/>
          </a:blip>
          <a:srcRect/>
          <a:stretch/>
        </p:blipFill>
        <p:spPr>
          <a:xfrm>
            <a:off x="8347175" y="2370222"/>
            <a:ext cx="3339724" cy="341010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dirty="0"/>
          </a:p>
        </p:txBody>
      </p:sp>
      <p:pic>
        <p:nvPicPr>
          <p:cNvPr id="497" name="Google Shape;497;p54"/>
          <p:cNvPicPr preferRelativeResize="0"/>
          <p:nvPr/>
        </p:nvPicPr>
        <p:blipFill rotWithShape="1">
          <a:blip r:embed="rId3">
            <a:alphaModFix/>
          </a:blip>
          <a:srcRect/>
          <a:stretch/>
        </p:blipFill>
        <p:spPr>
          <a:xfrm>
            <a:off x="381000" y="890338"/>
            <a:ext cx="11430000" cy="5907505"/>
          </a:xfrm>
          <a:prstGeom prst="rect">
            <a:avLst/>
          </a:prstGeom>
          <a:noFill/>
          <a:ln>
            <a:noFill/>
          </a:ln>
        </p:spPr>
      </p:pic>
      <p:sp>
        <p:nvSpPr>
          <p:cNvPr id="498" name="Google Shape;498;p54"/>
          <p:cNvSpPr txBox="1"/>
          <p:nvPr/>
        </p:nvSpPr>
        <p:spPr>
          <a:xfrm>
            <a:off x="0" y="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To Know: </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To Do: </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To Say:</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dirty="0"/>
          </a:p>
        </p:txBody>
      </p:sp>
      <p:pic>
        <p:nvPicPr>
          <p:cNvPr id="505" name="Google Shape;505;p55"/>
          <p:cNvPicPr preferRelativeResize="0"/>
          <p:nvPr/>
        </p:nvPicPr>
        <p:blipFill rotWithShape="1">
          <a:blip r:embed="rId3">
            <a:alphaModFix/>
          </a:blip>
          <a:srcRect/>
          <a:stretch/>
        </p:blipFill>
        <p:spPr>
          <a:xfrm>
            <a:off x="440675" y="1333499"/>
            <a:ext cx="11369399" cy="5054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dirty="0"/>
          </a:p>
        </p:txBody>
      </p:sp>
      <p:sp>
        <p:nvSpPr>
          <p:cNvPr id="512" name="Google Shape;512;p56"/>
          <p:cNvSpPr txBox="1">
            <a:spLocks noGrp="1"/>
          </p:cNvSpPr>
          <p:nvPr>
            <p:ph type="body" idx="1"/>
          </p:nvPr>
        </p:nvSpPr>
        <p:spPr>
          <a:xfrm>
            <a:off x="3116179" y="1905131"/>
            <a:ext cx="8694821" cy="4419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SzPts val="1800"/>
              <a:buNone/>
            </a:pPr>
            <a:r>
              <a:rPr lang="en-US" sz="3200" dirty="0">
                <a:solidFill>
                  <a:schemeClr val="accent1"/>
                </a:solidFill>
              </a:rPr>
              <a:t>What decisions did the author make as he wrote?</a:t>
            </a:r>
            <a:endParaRPr sz="3200" dirty="0">
              <a:solidFill>
                <a:schemeClr val="accent1"/>
              </a:solidFill>
            </a:endParaRPr>
          </a:p>
          <a:p>
            <a:pPr lvl="0" indent="-457200" algn="l" rtl="0">
              <a:lnSpc>
                <a:spcPct val="115000"/>
              </a:lnSpc>
              <a:spcBef>
                <a:spcPts val="600"/>
              </a:spcBef>
              <a:spcAft>
                <a:spcPts val="0"/>
              </a:spcAft>
              <a:buSzPct val="100000"/>
              <a:buFont typeface="Arial" panose="020B0604020202020204" pitchFamily="34" charset="0"/>
              <a:buChar char="•"/>
            </a:pPr>
            <a:r>
              <a:rPr lang="en-US" sz="3200" dirty="0" smtClean="0">
                <a:solidFill>
                  <a:schemeClr val="accent1"/>
                </a:solidFill>
              </a:rPr>
              <a:t>Organization</a:t>
            </a:r>
            <a:endParaRPr sz="3200" dirty="0">
              <a:solidFill>
                <a:schemeClr val="accent1"/>
              </a:solidFill>
            </a:endParaRPr>
          </a:p>
          <a:p>
            <a:pPr lvl="0" indent="-457200" algn="l" rtl="0">
              <a:lnSpc>
                <a:spcPct val="115000"/>
              </a:lnSpc>
              <a:spcBef>
                <a:spcPts val="600"/>
              </a:spcBef>
              <a:spcAft>
                <a:spcPts val="0"/>
              </a:spcAft>
              <a:buSzPct val="100000"/>
              <a:buFont typeface="Arial" panose="020B0604020202020204" pitchFamily="34" charset="0"/>
              <a:buChar char="•"/>
            </a:pPr>
            <a:r>
              <a:rPr lang="en-US" sz="3200" dirty="0" smtClean="0">
                <a:solidFill>
                  <a:schemeClr val="accent1"/>
                </a:solidFill>
              </a:rPr>
              <a:t>Style </a:t>
            </a:r>
            <a:r>
              <a:rPr lang="en-US" sz="3200" dirty="0">
                <a:solidFill>
                  <a:schemeClr val="accent1"/>
                </a:solidFill>
              </a:rPr>
              <a:t>- </a:t>
            </a:r>
            <a:r>
              <a:rPr lang="en-US" sz="3200" dirty="0" smtClean="0">
                <a:solidFill>
                  <a:schemeClr val="accent1"/>
                </a:solidFill>
              </a:rPr>
              <a:t>visualization</a:t>
            </a:r>
            <a:endParaRPr sz="3200" dirty="0">
              <a:solidFill>
                <a:schemeClr val="accent1"/>
              </a:solidFill>
            </a:endParaRPr>
          </a:p>
          <a:p>
            <a:pPr lvl="0" indent="-457200" algn="l" rtl="0">
              <a:lnSpc>
                <a:spcPct val="115000"/>
              </a:lnSpc>
              <a:spcBef>
                <a:spcPts val="600"/>
              </a:spcBef>
              <a:spcAft>
                <a:spcPts val="0"/>
              </a:spcAft>
              <a:buSzPct val="100000"/>
              <a:buFont typeface="Arial" panose="020B0604020202020204" pitchFamily="34" charset="0"/>
              <a:buChar char="•"/>
            </a:pPr>
            <a:r>
              <a:rPr lang="en-US" sz="3200" dirty="0" smtClean="0">
                <a:solidFill>
                  <a:schemeClr val="accent1"/>
                </a:solidFill>
              </a:rPr>
              <a:t>Word choice</a:t>
            </a:r>
            <a:endParaRPr sz="3200" dirty="0">
              <a:solidFill>
                <a:schemeClr val="accent1"/>
              </a:solidFill>
            </a:endParaRPr>
          </a:p>
          <a:p>
            <a:pPr lvl="0" indent="-457200" algn="l" rtl="0">
              <a:lnSpc>
                <a:spcPct val="115000"/>
              </a:lnSpc>
              <a:spcBef>
                <a:spcPts val="600"/>
              </a:spcBef>
              <a:spcAft>
                <a:spcPts val="0"/>
              </a:spcAft>
              <a:buSzPct val="100000"/>
              <a:buFont typeface="Arial" panose="020B0604020202020204" pitchFamily="34" charset="0"/>
              <a:buChar char="•"/>
            </a:pPr>
            <a:r>
              <a:rPr lang="en-US" sz="3200" dirty="0" smtClean="0">
                <a:solidFill>
                  <a:schemeClr val="accent1"/>
                </a:solidFill>
              </a:rPr>
              <a:t>Layout</a:t>
            </a:r>
            <a:endParaRPr sz="3200" dirty="0">
              <a:solidFill>
                <a:schemeClr val="accent1"/>
              </a:solidFill>
            </a:endParaRPr>
          </a:p>
          <a:p>
            <a:pPr lvl="0" indent="-457200" algn="l" rtl="0">
              <a:lnSpc>
                <a:spcPct val="115000"/>
              </a:lnSpc>
              <a:spcBef>
                <a:spcPts val="600"/>
              </a:spcBef>
              <a:spcAft>
                <a:spcPts val="0"/>
              </a:spcAft>
              <a:buSzPct val="100000"/>
              <a:buFont typeface="Arial" panose="020B0604020202020204" pitchFamily="34" charset="0"/>
              <a:buChar char="•"/>
            </a:pPr>
            <a:r>
              <a:rPr lang="en-US" sz="3200" dirty="0" smtClean="0">
                <a:solidFill>
                  <a:schemeClr val="accent1"/>
                </a:solidFill>
              </a:rPr>
              <a:t>Craft </a:t>
            </a:r>
            <a:r>
              <a:rPr lang="en-US" sz="3200" dirty="0">
                <a:solidFill>
                  <a:schemeClr val="accent1"/>
                </a:solidFill>
              </a:rPr>
              <a:t>moves</a:t>
            </a:r>
            <a:endParaRPr sz="3200" dirty="0">
              <a:solidFill>
                <a:schemeClr val="accent1"/>
              </a:solidFill>
            </a:endParaRPr>
          </a:p>
          <a:p>
            <a:pPr lvl="0" indent="-457200" algn="l" rtl="0">
              <a:lnSpc>
                <a:spcPct val="115000"/>
              </a:lnSpc>
              <a:spcBef>
                <a:spcPts val="600"/>
              </a:spcBef>
              <a:spcAft>
                <a:spcPts val="0"/>
              </a:spcAft>
              <a:buSzPct val="100000"/>
              <a:buFont typeface="Arial" panose="020B0604020202020204" pitchFamily="34" charset="0"/>
              <a:buChar char="•"/>
            </a:pPr>
            <a:r>
              <a:rPr lang="en-US" sz="3200" dirty="0" smtClean="0">
                <a:solidFill>
                  <a:schemeClr val="accent1"/>
                </a:solidFill>
              </a:rPr>
              <a:t>Narrative versus </a:t>
            </a:r>
            <a:r>
              <a:rPr lang="en-US" sz="3200" dirty="0">
                <a:solidFill>
                  <a:schemeClr val="accent1"/>
                </a:solidFill>
              </a:rPr>
              <a:t>facts</a:t>
            </a:r>
            <a:endParaRPr sz="3200" dirty="0">
              <a:solidFill>
                <a:schemeClr val="accent1"/>
              </a:solidFill>
            </a:endParaRPr>
          </a:p>
          <a:p>
            <a:pPr marL="0" lvl="0" indent="0" algn="l" rtl="0">
              <a:lnSpc>
                <a:spcPct val="100000"/>
              </a:lnSpc>
              <a:spcBef>
                <a:spcPts val="360"/>
              </a:spcBef>
              <a:spcAft>
                <a:spcPts val="0"/>
              </a:spcAft>
              <a:buSzPts val="1800"/>
              <a:buNone/>
            </a:pPr>
            <a:endParaRPr dirty="0"/>
          </a:p>
        </p:txBody>
      </p:sp>
      <p:sp>
        <p:nvSpPr>
          <p:cNvPr id="513" name="Google Shape;513;p56"/>
          <p:cNvSpPr txBox="1">
            <a:spLocks noGrp="1"/>
          </p:cNvSpPr>
          <p:nvPr>
            <p:ph type="title"/>
          </p:nvPr>
        </p:nvSpPr>
        <p:spPr>
          <a:xfrm>
            <a:off x="381000" y="1007382"/>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Teaching Writing from Reading</a:t>
            </a:r>
            <a:endParaRPr sz="4400" dirty="0"/>
          </a:p>
        </p:txBody>
      </p:sp>
      <p:pic>
        <p:nvPicPr>
          <p:cNvPr id="514" name="Google Shape;514;p56"/>
          <p:cNvPicPr preferRelativeResize="0"/>
          <p:nvPr/>
        </p:nvPicPr>
        <p:blipFill rotWithShape="1">
          <a:blip r:embed="rId3">
            <a:alphaModFix/>
          </a:blip>
          <a:srcRect/>
          <a:stretch/>
        </p:blipFill>
        <p:spPr>
          <a:xfrm>
            <a:off x="0" y="2153653"/>
            <a:ext cx="3003013" cy="4391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48</a:t>
            </a:fld>
            <a:endParaRPr dirty="0"/>
          </a:p>
        </p:txBody>
      </p:sp>
      <p:sp>
        <p:nvSpPr>
          <p:cNvPr id="521" name="Google Shape;521;p57"/>
          <p:cNvSpPr txBox="1">
            <a:spLocks noGrp="1"/>
          </p:cNvSpPr>
          <p:nvPr>
            <p:ph type="title"/>
          </p:nvPr>
        </p:nvSpPr>
        <p:spPr>
          <a:xfrm>
            <a:off x="381000" y="1038728"/>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Share </a:t>
            </a:r>
            <a:r>
              <a:rPr lang="en-US" sz="4400" dirty="0" smtClean="0"/>
              <a:t>Your Writing</a:t>
            </a:r>
            <a:endParaRPr sz="4400" dirty="0"/>
          </a:p>
        </p:txBody>
      </p:sp>
      <p:pic>
        <p:nvPicPr>
          <p:cNvPr id="522" name="Google Shape;522;p57"/>
          <p:cNvPicPr preferRelativeResize="0"/>
          <p:nvPr/>
        </p:nvPicPr>
        <p:blipFill>
          <a:blip r:embed="rId3">
            <a:alphaModFix/>
          </a:blip>
          <a:stretch>
            <a:fillRect/>
          </a:stretch>
        </p:blipFill>
        <p:spPr>
          <a:xfrm>
            <a:off x="2827422" y="2189746"/>
            <a:ext cx="6412832" cy="4451685"/>
          </a:xfrm>
          <a:prstGeom prst="rect">
            <a:avLst/>
          </a:prstGeom>
          <a:noFill/>
          <a:ln>
            <a:noFill/>
          </a:ln>
        </p:spPr>
      </p:pic>
      <p:sp>
        <p:nvSpPr>
          <p:cNvPr id="523" name="Google Shape;523;p57"/>
          <p:cNvSpPr txBox="1"/>
          <p:nvPr/>
        </p:nvSpPr>
        <p:spPr>
          <a:xfrm>
            <a:off x="5375220" y="3717665"/>
            <a:ext cx="1780500" cy="77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latin typeface="Calibri"/>
                <a:ea typeface="Calibri"/>
                <a:cs typeface="Calibri"/>
                <a:sym typeface="Calibri"/>
              </a:rPr>
              <a:t>This STINKS!</a:t>
            </a:r>
            <a:endParaRPr sz="3000" b="1" dirty="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dirty="0"/>
          </a:p>
        </p:txBody>
      </p:sp>
      <p:sp>
        <p:nvSpPr>
          <p:cNvPr id="530" name="Google Shape;530;p58"/>
          <p:cNvSpPr txBox="1">
            <a:spLocks noGrp="1"/>
          </p:cNvSpPr>
          <p:nvPr>
            <p:ph type="body" idx="1"/>
          </p:nvPr>
        </p:nvSpPr>
        <p:spPr>
          <a:xfrm>
            <a:off x="603825" y="1333500"/>
            <a:ext cx="4715100" cy="5245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Figurative language</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Alliteration</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Descriptive and novel word choice</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Metaphors</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Similes</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Personification</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Humor</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Commas in a series</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Third person point of view</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600"/>
              </a:spcBef>
              <a:spcAft>
                <a:spcPts val="0"/>
              </a:spcAft>
              <a:buSzPts val="1800"/>
              <a:buNone/>
            </a:pPr>
            <a:r>
              <a:rPr lang="en-US" sz="2300" dirty="0">
                <a:solidFill>
                  <a:srgbClr val="000000"/>
                </a:solidFill>
                <a:latin typeface="Calibri" panose="020F0502020204030204" pitchFamily="34" charset="0"/>
                <a:ea typeface="Arial"/>
                <a:cs typeface="Calibri" panose="020F0502020204030204" pitchFamily="34" charset="0"/>
                <a:sym typeface="Arial"/>
              </a:rPr>
              <a:t>Vocabulary defined within a sentence - set off by commas</a:t>
            </a:r>
            <a:endParaRPr sz="23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360"/>
              </a:spcBef>
              <a:spcAft>
                <a:spcPts val="0"/>
              </a:spcAft>
              <a:buSzPts val="1800"/>
              <a:buNone/>
            </a:pPr>
            <a:endParaRPr dirty="0"/>
          </a:p>
        </p:txBody>
      </p:sp>
      <p:sp>
        <p:nvSpPr>
          <p:cNvPr id="531" name="Google Shape;531;p58"/>
          <p:cNvSpPr txBox="1">
            <a:spLocks noGrp="1"/>
          </p:cNvSpPr>
          <p:nvPr>
            <p:ph type="title"/>
          </p:nvPr>
        </p:nvSpPr>
        <p:spPr>
          <a:xfrm>
            <a:off x="0" y="0"/>
            <a:ext cx="10515600" cy="87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solidFill>
                  <a:schemeClr val="lt1"/>
                </a:solidFill>
              </a:rPr>
              <a:t> What skills might you address?</a:t>
            </a:r>
            <a:endParaRPr dirty="0">
              <a:solidFill>
                <a:schemeClr val="lt1"/>
              </a:solidFill>
            </a:endParaRPr>
          </a:p>
        </p:txBody>
      </p:sp>
      <p:sp>
        <p:nvSpPr>
          <p:cNvPr id="532" name="Google Shape;532;p58"/>
          <p:cNvSpPr txBox="1"/>
          <p:nvPr/>
        </p:nvSpPr>
        <p:spPr>
          <a:xfrm>
            <a:off x="6096000" y="1347217"/>
            <a:ext cx="5875950" cy="51629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a:solidFill>
                  <a:srgbClr val="000000"/>
                </a:solidFill>
                <a:latin typeface="Calibri" panose="020F0502020204030204" pitchFamily="34" charset="0"/>
                <a:cs typeface="Calibri" panose="020F0502020204030204" pitchFamily="34" charset="0"/>
                <a:sym typeface="Arial"/>
              </a:rPr>
              <a:t>Use of dashes </a:t>
            </a:r>
            <a:r>
              <a:rPr lang="en-US" sz="2300" b="0" i="0" u="none" strike="noStrike" cap="none" dirty="0" smtClean="0">
                <a:solidFill>
                  <a:srgbClr val="000000"/>
                </a:solidFill>
                <a:latin typeface="Calibri" panose="020F0502020204030204" pitchFamily="34" charset="0"/>
                <a:cs typeface="Calibri" panose="020F0502020204030204" pitchFamily="34" charset="0"/>
                <a:sym typeface="Arial"/>
              </a:rPr>
              <a:t>or</a:t>
            </a:r>
          </a:p>
          <a:p>
            <a:pPr marL="0" marR="0" lvl="0" indent="0" algn="l" rtl="0">
              <a:lnSpc>
                <a:spcPct val="115000"/>
              </a:lnSpc>
              <a:spcBef>
                <a:spcPts val="600"/>
              </a:spcBef>
              <a:spcAft>
                <a:spcPts val="0"/>
              </a:spcAft>
              <a:buClr>
                <a:srgbClr val="000000"/>
              </a:buClr>
              <a:buSzPts val="2300"/>
              <a:buFont typeface="Arial"/>
              <a:buNone/>
            </a:pPr>
            <a:r>
              <a:rPr lang="en-US" sz="2300" dirty="0">
                <a:latin typeface="Calibri" panose="020F0502020204030204" pitchFamily="34" charset="0"/>
                <a:cs typeface="Calibri" panose="020F0502020204030204" pitchFamily="34" charset="0"/>
              </a:rPr>
              <a:t>N</a:t>
            </a:r>
            <a:r>
              <a:rPr lang="en-US" sz="2300" b="0" i="0" u="none" strike="noStrike" cap="none" dirty="0" smtClean="0">
                <a:solidFill>
                  <a:srgbClr val="000000"/>
                </a:solidFill>
                <a:latin typeface="Calibri" panose="020F0502020204030204" pitchFamily="34" charset="0"/>
                <a:cs typeface="Calibri" panose="020F0502020204030204" pitchFamily="34" charset="0"/>
                <a:sym typeface="Arial"/>
              </a:rPr>
              <a:t>ouns </a:t>
            </a:r>
            <a:r>
              <a:rPr lang="en-US" sz="2300" b="0" i="0" u="none" strike="noStrike" cap="none" dirty="0">
                <a:solidFill>
                  <a:srgbClr val="000000"/>
                </a:solidFill>
                <a:latin typeface="Calibri" panose="020F0502020204030204" pitchFamily="34" charset="0"/>
                <a:cs typeface="Calibri" panose="020F0502020204030204" pitchFamily="34" charset="0"/>
                <a:sym typeface="Arial"/>
              </a:rPr>
              <a:t>-- adjectives </a:t>
            </a:r>
            <a:r>
              <a:rPr lang="en-US" sz="2300" b="0" i="0" u="none" strike="noStrike" cap="none" dirty="0" smtClean="0">
                <a:solidFill>
                  <a:srgbClr val="000000"/>
                </a:solidFill>
                <a:latin typeface="Calibri" panose="020F0502020204030204" pitchFamily="34" charset="0"/>
                <a:cs typeface="Calibri" panose="020F0502020204030204" pitchFamily="34" charset="0"/>
                <a:sym typeface="Arial"/>
              </a:rPr>
              <a:t>-- adverbs </a:t>
            </a:r>
            <a:endParaRPr sz="23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a:solidFill>
                  <a:srgbClr val="000000"/>
                </a:solidFill>
                <a:latin typeface="Calibri" panose="020F0502020204030204" pitchFamily="34" charset="0"/>
                <a:cs typeface="Calibri" panose="020F0502020204030204" pitchFamily="34" charset="0"/>
                <a:sym typeface="Arial"/>
              </a:rPr>
              <a:t>Pronouns -- verbs</a:t>
            </a:r>
            <a:endParaRPr sz="23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a:solidFill>
                  <a:srgbClr val="000000"/>
                </a:solidFill>
                <a:latin typeface="Calibri" panose="020F0502020204030204" pitchFamily="34" charset="0"/>
                <a:cs typeface="Calibri" panose="020F0502020204030204" pitchFamily="34" charset="0"/>
                <a:sym typeface="Arial"/>
              </a:rPr>
              <a:t>Subject verb agreements</a:t>
            </a:r>
            <a:endParaRPr sz="23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a:solidFill>
                  <a:srgbClr val="000000"/>
                </a:solidFill>
                <a:latin typeface="Calibri" panose="020F0502020204030204" pitchFamily="34" charset="0"/>
                <a:cs typeface="Calibri" panose="020F0502020204030204" pitchFamily="34" charset="0"/>
                <a:sym typeface="Arial"/>
              </a:rPr>
              <a:t>Inference </a:t>
            </a:r>
            <a:r>
              <a:rPr lang="en-US" sz="2300" b="0" i="0" u="none" strike="noStrike" cap="none" dirty="0" smtClean="0">
                <a:solidFill>
                  <a:srgbClr val="000000"/>
                </a:solidFill>
                <a:latin typeface="Calibri" panose="020F0502020204030204" pitchFamily="34" charset="0"/>
                <a:cs typeface="Calibri" panose="020F0502020204030204" pitchFamily="34" charset="0"/>
                <a:sym typeface="Arial"/>
              </a:rPr>
              <a:t>-- </a:t>
            </a:r>
            <a:r>
              <a:rPr lang="en-US" sz="2300" b="0" i="0" u="none" strike="noStrike" cap="none" dirty="0">
                <a:solidFill>
                  <a:srgbClr val="000000"/>
                </a:solidFill>
                <a:latin typeface="Calibri" panose="020F0502020204030204" pitchFamily="34" charset="0"/>
                <a:cs typeface="Calibri" panose="020F0502020204030204" pitchFamily="34" charset="0"/>
                <a:sym typeface="Arial"/>
              </a:rPr>
              <a:t>Predictions</a:t>
            </a:r>
            <a:endParaRPr sz="23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a:solidFill>
                  <a:srgbClr val="000000"/>
                </a:solidFill>
                <a:latin typeface="Calibri" panose="020F0502020204030204" pitchFamily="34" charset="0"/>
                <a:cs typeface="Calibri" panose="020F0502020204030204" pitchFamily="34" charset="0"/>
                <a:sym typeface="Arial"/>
              </a:rPr>
              <a:t>Drawing </a:t>
            </a:r>
            <a:r>
              <a:rPr lang="en-US" sz="2300" b="0" i="0" u="none" strike="noStrike" cap="none" dirty="0" smtClean="0">
                <a:solidFill>
                  <a:srgbClr val="000000"/>
                </a:solidFill>
                <a:latin typeface="Calibri" panose="020F0502020204030204" pitchFamily="34" charset="0"/>
                <a:cs typeface="Calibri" panose="020F0502020204030204" pitchFamily="34" charset="0"/>
                <a:sym typeface="Arial"/>
              </a:rPr>
              <a:t>conclusion</a:t>
            </a:r>
          </a:p>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smtClean="0">
                <a:solidFill>
                  <a:srgbClr val="000000"/>
                </a:solidFill>
                <a:latin typeface="Calibri" panose="020F0502020204030204" pitchFamily="34" charset="0"/>
                <a:cs typeface="Calibri" panose="020F0502020204030204" pitchFamily="34" charset="0"/>
                <a:sym typeface="Arial"/>
              </a:rPr>
              <a:t>Many </a:t>
            </a:r>
            <a:r>
              <a:rPr lang="en-US" sz="2300" b="0" i="0" u="none" strike="noStrike" cap="none" dirty="0">
                <a:solidFill>
                  <a:srgbClr val="000000"/>
                </a:solidFill>
                <a:latin typeface="Calibri" panose="020F0502020204030204" pitchFamily="34" charset="0"/>
                <a:cs typeface="Calibri" panose="020F0502020204030204" pitchFamily="34" charset="0"/>
                <a:sym typeface="Arial"/>
              </a:rPr>
              <a:t>phonics patterns -- Latin/Greek roots</a:t>
            </a:r>
            <a:endParaRPr sz="23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a:solidFill>
                  <a:srgbClr val="000000"/>
                </a:solidFill>
                <a:latin typeface="Calibri" panose="020F0502020204030204" pitchFamily="34" charset="0"/>
                <a:cs typeface="Calibri" panose="020F0502020204030204" pitchFamily="34" charset="0"/>
                <a:sym typeface="Arial"/>
              </a:rPr>
              <a:t>Plurals and words with suffixes needing a spelling change</a:t>
            </a:r>
            <a:endParaRPr sz="23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600"/>
              </a:spcBef>
              <a:spcAft>
                <a:spcPts val="0"/>
              </a:spcAft>
              <a:buClr>
                <a:srgbClr val="000000"/>
              </a:buClr>
              <a:buSzPts val="2300"/>
              <a:buFont typeface="Arial"/>
              <a:buNone/>
            </a:pPr>
            <a:r>
              <a:rPr lang="en-US" sz="2300" b="0" i="0" u="none" strike="noStrike" cap="none" dirty="0">
                <a:solidFill>
                  <a:srgbClr val="000000"/>
                </a:solidFill>
                <a:latin typeface="Calibri" panose="020F0502020204030204" pitchFamily="34" charset="0"/>
                <a:cs typeface="Calibri" panose="020F0502020204030204" pitchFamily="34" charset="0"/>
                <a:sym typeface="Arial"/>
              </a:rPr>
              <a:t>Mixture of genre characteristics in SKUNKS</a:t>
            </a:r>
            <a:endParaRPr sz="23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1"/>
                                        <p:tgtEl>
                                          <p:spTgt spid="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
                                        </p:tgtEl>
                                        <p:attrNameLst>
                                          <p:attrName>style.visibility</p:attrName>
                                        </p:attrNameLst>
                                      </p:cBhvr>
                                      <p:to>
                                        <p:strVal val="visible"/>
                                      </p:to>
                                    </p:set>
                                    <p:animEffect transition="in" filter="fade">
                                      <p:cBhvr>
                                        <p:cTn id="12" dur="1"/>
                                        <p:tgtEl>
                                          <p:spTgt spid="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dirty="0"/>
          </a:p>
        </p:txBody>
      </p:sp>
      <p:sp>
        <p:nvSpPr>
          <p:cNvPr id="91" name="Google Shape;91;p13"/>
          <p:cNvSpPr txBox="1">
            <a:spLocks noGrp="1"/>
          </p:cNvSpPr>
          <p:nvPr>
            <p:ph type="body" idx="1"/>
          </p:nvPr>
        </p:nvSpPr>
        <p:spPr>
          <a:xfrm>
            <a:off x="381000" y="1846729"/>
            <a:ext cx="11430000" cy="3944471"/>
          </a:xfrm>
          <a:prstGeom prst="rect">
            <a:avLst/>
          </a:prstGeom>
        </p:spPr>
        <p:txBody>
          <a:bodyPr spcFirstLastPara="1" wrap="square" lIns="91425" tIns="45700" rIns="91425" bIns="45700" anchor="t" anchorCtr="0">
            <a:noAutofit/>
          </a:bodyPr>
          <a:lstStyle/>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Be </a:t>
            </a:r>
            <a:r>
              <a:rPr lang="en-US" sz="3600" dirty="0">
                <a:solidFill>
                  <a:srgbClr val="004B8D"/>
                </a:solidFill>
                <a:latin typeface="Calibri" panose="020F0502020204030204" pitchFamily="34" charset="0"/>
                <a:cs typeface="Calibri" panose="020F0502020204030204" pitchFamily="34" charset="0"/>
              </a:rPr>
              <a:t>Present</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Turn </a:t>
            </a:r>
            <a:r>
              <a:rPr lang="en-US" sz="3600" dirty="0">
                <a:solidFill>
                  <a:srgbClr val="004B8D"/>
                </a:solidFill>
                <a:latin typeface="Calibri" panose="020F0502020204030204" pitchFamily="34" charset="0"/>
                <a:cs typeface="Calibri" panose="020F0502020204030204" pitchFamily="34" charset="0"/>
              </a:rPr>
              <a:t>cell phone off or silence</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Minimize </a:t>
            </a:r>
            <a:r>
              <a:rPr lang="en-US" sz="3600" dirty="0">
                <a:solidFill>
                  <a:srgbClr val="004B8D"/>
                </a:solidFill>
                <a:latin typeface="Calibri" panose="020F0502020204030204" pitchFamily="34" charset="0"/>
                <a:cs typeface="Calibri" panose="020F0502020204030204" pitchFamily="34" charset="0"/>
              </a:rPr>
              <a:t>sidebar conversations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Take </a:t>
            </a:r>
            <a:r>
              <a:rPr lang="en-US" sz="3600" dirty="0">
                <a:latin typeface="Calibri" panose="020F0502020204030204" pitchFamily="34" charset="0"/>
                <a:cs typeface="Calibri" panose="020F0502020204030204" pitchFamily="34" charset="0"/>
              </a:rPr>
              <a:t>care of personal needs with minimal distractions</a:t>
            </a:r>
            <a:endParaRPr sz="3600" dirty="0">
              <a:solidFill>
                <a:srgbClr val="00B050"/>
              </a:solidFill>
              <a:latin typeface="Calibri" panose="020F0502020204030204" pitchFamily="34" charset="0"/>
              <a:ea typeface="Arial"/>
              <a:cs typeface="Calibri" panose="020F0502020204030204" pitchFamily="34" charset="0"/>
              <a:sym typeface="Arial"/>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Ask </a:t>
            </a:r>
            <a:r>
              <a:rPr lang="en-US" sz="3600" dirty="0">
                <a:latin typeface="Calibri" panose="020F0502020204030204" pitchFamily="34" charset="0"/>
                <a:cs typeface="Calibri" panose="020F0502020204030204" pitchFamily="34" charset="0"/>
              </a:rPr>
              <a:t>questions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Have </a:t>
            </a:r>
            <a:r>
              <a:rPr lang="en-US" sz="3600" dirty="0">
                <a:solidFill>
                  <a:srgbClr val="004B8D"/>
                </a:solidFill>
                <a:latin typeface="Calibri" panose="020F0502020204030204" pitchFamily="34" charset="0"/>
                <a:cs typeface="Calibri" panose="020F0502020204030204" pitchFamily="34" charset="0"/>
              </a:rPr>
              <a:t>open heart and open minds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Be </a:t>
            </a:r>
            <a:r>
              <a:rPr lang="en-US" sz="3600" dirty="0">
                <a:solidFill>
                  <a:srgbClr val="004B8D"/>
                </a:solidFill>
                <a:latin typeface="Calibri" panose="020F0502020204030204" pitchFamily="34" charset="0"/>
                <a:cs typeface="Calibri" panose="020F0502020204030204" pitchFamily="34" charset="0"/>
              </a:rPr>
              <a:t>patient</a:t>
            </a:r>
            <a:endParaRPr sz="3600" dirty="0">
              <a:solidFill>
                <a:srgbClr val="004B8D"/>
              </a:solidFill>
              <a:latin typeface="Calibri" panose="020F0502020204030204" pitchFamily="34" charset="0"/>
              <a:cs typeface="Calibri" panose="020F0502020204030204" pitchFamily="34" charset="0"/>
            </a:endParaRPr>
          </a:p>
          <a:p>
            <a:pPr marL="0" lvl="0" indent="0" algn="l" rtl="0">
              <a:spcBef>
                <a:spcPts val="360"/>
              </a:spcBef>
              <a:spcAft>
                <a:spcPts val="0"/>
              </a:spcAft>
              <a:buNone/>
            </a:pPr>
            <a:endParaRPr sz="3000" dirty="0"/>
          </a:p>
        </p:txBody>
      </p:sp>
      <p:sp>
        <p:nvSpPr>
          <p:cNvPr id="92" name="Google Shape;92;p13"/>
          <p:cNvSpPr txBox="1">
            <a:spLocks noGrp="1"/>
          </p:cNvSpPr>
          <p:nvPr>
            <p:ph type="title"/>
          </p:nvPr>
        </p:nvSpPr>
        <p:spPr>
          <a:xfrm>
            <a:off x="381000" y="1030940"/>
            <a:ext cx="11430000" cy="102645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Norms </a:t>
            </a:r>
            <a:endParaRPr sz="4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dirty="0"/>
          </a:p>
        </p:txBody>
      </p:sp>
      <p:sp>
        <p:nvSpPr>
          <p:cNvPr id="539" name="Google Shape;539;p59"/>
          <p:cNvSpPr txBox="1">
            <a:spLocks noGrp="1"/>
          </p:cNvSpPr>
          <p:nvPr>
            <p:ph type="body" idx="1"/>
          </p:nvPr>
        </p:nvSpPr>
        <p:spPr>
          <a:xfrm>
            <a:off x="380999" y="2009274"/>
            <a:ext cx="5715001" cy="441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600" b="1" dirty="0"/>
              <a:t>The steps </a:t>
            </a:r>
            <a:r>
              <a:rPr lang="en-US" sz="3600" b="1" dirty="0" smtClean="0"/>
              <a:t>include</a:t>
            </a:r>
            <a:r>
              <a:rPr lang="en-US" sz="3600" dirty="0" smtClean="0"/>
              <a:t> </a:t>
            </a:r>
            <a:endParaRPr sz="3600" dirty="0"/>
          </a:p>
          <a:p>
            <a:pPr marL="571500" lvl="0" indent="-571500" algn="l" rtl="0">
              <a:lnSpc>
                <a:spcPct val="100000"/>
              </a:lnSpc>
              <a:spcBef>
                <a:spcPts val="360"/>
              </a:spcBef>
              <a:spcAft>
                <a:spcPts val="0"/>
              </a:spcAft>
              <a:buSzPts val="3600"/>
              <a:buFont typeface="Arial" panose="020B0604020202020204" pitchFamily="34" charset="0"/>
              <a:buChar char="•"/>
            </a:pPr>
            <a:r>
              <a:rPr lang="en-US" sz="3600" dirty="0" smtClean="0"/>
              <a:t>Brainstorming/planning </a:t>
            </a:r>
            <a:endParaRPr sz="3600" dirty="0"/>
          </a:p>
          <a:p>
            <a:pPr marL="571500" lvl="0" indent="-571500" algn="l" rtl="0">
              <a:lnSpc>
                <a:spcPct val="100000"/>
              </a:lnSpc>
              <a:spcBef>
                <a:spcPts val="0"/>
              </a:spcBef>
              <a:spcAft>
                <a:spcPts val="0"/>
              </a:spcAft>
              <a:buSzPts val="3600"/>
              <a:buFont typeface="Arial" panose="020B0604020202020204" pitchFamily="34" charset="0"/>
              <a:buChar char="•"/>
            </a:pPr>
            <a:r>
              <a:rPr lang="en-US" sz="3600" dirty="0" smtClean="0"/>
              <a:t>Rough </a:t>
            </a:r>
            <a:r>
              <a:rPr lang="en-US" sz="3600" dirty="0"/>
              <a:t>draft</a:t>
            </a:r>
            <a:endParaRPr sz="3600" dirty="0"/>
          </a:p>
          <a:p>
            <a:pPr marL="571500" lvl="0" indent="-571500" algn="l" rtl="0">
              <a:lnSpc>
                <a:spcPct val="100000"/>
              </a:lnSpc>
              <a:spcBef>
                <a:spcPts val="0"/>
              </a:spcBef>
              <a:spcAft>
                <a:spcPts val="0"/>
              </a:spcAft>
              <a:buSzPts val="3600"/>
              <a:buFont typeface="Arial" panose="020B0604020202020204" pitchFamily="34" charset="0"/>
              <a:buChar char="•"/>
            </a:pPr>
            <a:r>
              <a:rPr lang="en-US" sz="3600" dirty="0" smtClean="0"/>
              <a:t>Proofreading </a:t>
            </a:r>
            <a:endParaRPr sz="3600" dirty="0"/>
          </a:p>
          <a:p>
            <a:pPr marL="571500" lvl="0" indent="-571500" algn="l" rtl="0">
              <a:lnSpc>
                <a:spcPct val="100000"/>
              </a:lnSpc>
              <a:spcBef>
                <a:spcPts val="0"/>
              </a:spcBef>
              <a:spcAft>
                <a:spcPts val="0"/>
              </a:spcAft>
              <a:buSzPts val="3600"/>
              <a:buFont typeface="Arial" panose="020B0604020202020204" pitchFamily="34" charset="0"/>
              <a:buChar char="•"/>
            </a:pPr>
            <a:r>
              <a:rPr lang="en-US" sz="3600" dirty="0" smtClean="0"/>
              <a:t>Revising/editing </a:t>
            </a:r>
            <a:endParaRPr sz="3600" dirty="0"/>
          </a:p>
          <a:p>
            <a:pPr marL="571500" lvl="0" indent="-571500" algn="l" rtl="0">
              <a:lnSpc>
                <a:spcPct val="100000"/>
              </a:lnSpc>
              <a:spcBef>
                <a:spcPts val="0"/>
              </a:spcBef>
              <a:spcAft>
                <a:spcPts val="0"/>
              </a:spcAft>
              <a:buSzPts val="3600"/>
              <a:buFont typeface="Arial" panose="020B0604020202020204" pitchFamily="34" charset="0"/>
              <a:buChar char="•"/>
            </a:pPr>
            <a:r>
              <a:rPr lang="en-US" sz="3600" dirty="0" smtClean="0"/>
              <a:t>Final </a:t>
            </a:r>
            <a:r>
              <a:rPr lang="en-US" sz="3600" dirty="0"/>
              <a:t>draft</a:t>
            </a:r>
            <a:endParaRPr sz="3600" dirty="0"/>
          </a:p>
          <a:p>
            <a:pPr marL="571500" lvl="0" indent="-571500" algn="l" rtl="0">
              <a:lnSpc>
                <a:spcPct val="100000"/>
              </a:lnSpc>
              <a:spcBef>
                <a:spcPts val="0"/>
              </a:spcBef>
              <a:spcAft>
                <a:spcPts val="0"/>
              </a:spcAft>
              <a:buSzPts val="3600"/>
              <a:buFont typeface="Arial" panose="020B0604020202020204" pitchFamily="34" charset="0"/>
              <a:buChar char="•"/>
            </a:pPr>
            <a:r>
              <a:rPr lang="en-US" sz="3600" dirty="0" smtClean="0"/>
              <a:t>Publishing </a:t>
            </a:r>
            <a:endParaRPr sz="3600" dirty="0"/>
          </a:p>
          <a:p>
            <a:pPr marL="0" lvl="0" indent="0" algn="l" rtl="0">
              <a:lnSpc>
                <a:spcPct val="100000"/>
              </a:lnSpc>
              <a:spcBef>
                <a:spcPts val="360"/>
              </a:spcBef>
              <a:spcAft>
                <a:spcPts val="0"/>
              </a:spcAft>
              <a:buSzPts val="1800"/>
              <a:buNone/>
            </a:pPr>
            <a:endParaRPr sz="3600" dirty="0"/>
          </a:p>
          <a:p>
            <a:pPr marL="0" lvl="0" indent="0" algn="l" rtl="0">
              <a:lnSpc>
                <a:spcPct val="100000"/>
              </a:lnSpc>
              <a:spcBef>
                <a:spcPts val="360"/>
              </a:spcBef>
              <a:spcAft>
                <a:spcPts val="0"/>
              </a:spcAft>
              <a:buSzPts val="1800"/>
              <a:buNone/>
            </a:pPr>
            <a:endParaRPr sz="3600" dirty="0"/>
          </a:p>
        </p:txBody>
      </p:sp>
      <p:sp>
        <p:nvSpPr>
          <p:cNvPr id="540" name="Google Shape;540;p59"/>
          <p:cNvSpPr txBox="1">
            <a:spLocks noGrp="1"/>
          </p:cNvSpPr>
          <p:nvPr>
            <p:ph type="title"/>
          </p:nvPr>
        </p:nvSpPr>
        <p:spPr>
          <a:xfrm>
            <a:off x="381000" y="1086852"/>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The Writing Process</a:t>
            </a:r>
            <a:endParaRPr sz="4400" dirty="0"/>
          </a:p>
        </p:txBody>
      </p:sp>
      <p:sp>
        <p:nvSpPr>
          <p:cNvPr id="541" name="Google Shape;541;p59"/>
          <p:cNvSpPr/>
          <p:nvPr/>
        </p:nvSpPr>
        <p:spPr>
          <a:xfrm>
            <a:off x="5438274" y="2466472"/>
            <a:ext cx="2016543" cy="3513221"/>
          </a:xfrm>
          <a:prstGeom prst="rightBrace">
            <a:avLst>
              <a:gd name="adj1" fmla="val 50000"/>
              <a:gd name="adj2" fmla="val 49998"/>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542;p59"/>
          <p:cNvSpPr txBox="1"/>
          <p:nvPr/>
        </p:nvSpPr>
        <p:spPr>
          <a:xfrm>
            <a:off x="7882750" y="3066775"/>
            <a:ext cx="3843300" cy="2616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360"/>
              </a:spcBef>
              <a:spcAft>
                <a:spcPts val="0"/>
              </a:spcAft>
              <a:buClr>
                <a:srgbClr val="000000"/>
              </a:buClr>
              <a:buSzPts val="1800"/>
              <a:buFont typeface="Arial"/>
              <a:buNone/>
            </a:pPr>
            <a:r>
              <a:rPr lang="en-US" sz="3600" b="1" dirty="0">
                <a:solidFill>
                  <a:schemeClr val="dk1"/>
                </a:solidFill>
                <a:latin typeface="Calibri"/>
                <a:ea typeface="Calibri"/>
                <a:cs typeface="Calibri"/>
                <a:sym typeface="Calibri"/>
              </a:rPr>
              <a:t>Not ALL writing needs to go through the complete process.</a:t>
            </a:r>
            <a:endParaRPr sz="36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1"/>
                                        <p:tgtEl>
                                          <p:spTgt spid="541"/>
                                        </p:tgtEl>
                                      </p:cBhvr>
                                    </p:animEffect>
                                  </p:childTnLst>
                                </p:cTn>
                              </p:par>
                              <p:par>
                                <p:cTn id="8" presetID="10" presetClass="entr" presetSubtype="0" fill="hold" nodeType="withEffect">
                                  <p:stCondLst>
                                    <p:cond delay="0"/>
                                  </p:stCondLst>
                                  <p:childTnLst>
                                    <p:set>
                                      <p:cBhvr>
                                        <p:cTn id="9" dur="1" fill="hold">
                                          <p:stCondLst>
                                            <p:cond delay="0"/>
                                          </p:stCondLst>
                                        </p:cTn>
                                        <p:tgtEl>
                                          <p:spTgt spid="542"/>
                                        </p:tgtEl>
                                        <p:attrNameLst>
                                          <p:attrName>style.visibility</p:attrName>
                                        </p:attrNameLst>
                                      </p:cBhvr>
                                      <p:to>
                                        <p:strVal val="visible"/>
                                      </p:to>
                                    </p:set>
                                    <p:animEffect transition="in" filter="fade">
                                      <p:cBhvr>
                                        <p:cTn id="10" dur="1"/>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dirty="0"/>
          </a:p>
        </p:txBody>
      </p:sp>
      <p:sp>
        <p:nvSpPr>
          <p:cNvPr id="549" name="Google Shape;549;p60"/>
          <p:cNvSpPr txBox="1">
            <a:spLocks noGrp="1"/>
          </p:cNvSpPr>
          <p:nvPr>
            <p:ph type="body" idx="1"/>
          </p:nvPr>
        </p:nvSpPr>
        <p:spPr>
          <a:xfrm>
            <a:off x="1104150" y="1937625"/>
            <a:ext cx="9983700" cy="4431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800" dirty="0">
                <a:solidFill>
                  <a:srgbClr val="333333"/>
                </a:solidFill>
                <a:highlight>
                  <a:schemeClr val="lt1"/>
                </a:highlight>
                <a:latin typeface="Satisfy"/>
                <a:ea typeface="Satisfy"/>
                <a:cs typeface="Satisfy"/>
                <a:sym typeface="Satisfy"/>
              </a:rPr>
              <a:t>“The most powerful tool that we have to strengthen literacy is often the most underused and overlooked, and that is a </a:t>
            </a:r>
            <a:r>
              <a:rPr lang="en-US" sz="4800" dirty="0" smtClean="0">
                <a:solidFill>
                  <a:srgbClr val="333333"/>
                </a:solidFill>
                <a:highlight>
                  <a:schemeClr val="lt1"/>
                </a:highlight>
                <a:latin typeface="Satisfy"/>
                <a:ea typeface="Satisfy"/>
                <a:cs typeface="Satisfy"/>
                <a:sym typeface="Satisfy"/>
              </a:rPr>
              <a:t>child's </a:t>
            </a:r>
            <a:r>
              <a:rPr lang="en-US" sz="4800" dirty="0">
                <a:solidFill>
                  <a:srgbClr val="333333"/>
                </a:solidFill>
                <a:highlight>
                  <a:schemeClr val="lt1"/>
                </a:highlight>
                <a:latin typeface="Satisfy"/>
                <a:ea typeface="Satisfy"/>
                <a:cs typeface="Satisfy"/>
                <a:sym typeface="Satisfy"/>
              </a:rPr>
              <a:t>own stories.”  </a:t>
            </a:r>
            <a:endParaRPr sz="4800" dirty="0">
              <a:solidFill>
                <a:srgbClr val="333333"/>
              </a:solidFill>
              <a:highlight>
                <a:schemeClr val="lt1"/>
              </a:highlight>
              <a:latin typeface="Satisfy"/>
              <a:ea typeface="Satisfy"/>
              <a:cs typeface="Satisfy"/>
              <a:sym typeface="Satisfy"/>
            </a:endParaRPr>
          </a:p>
          <a:p>
            <a:pPr marL="0" lvl="0" indent="0" algn="l" rtl="0">
              <a:spcBef>
                <a:spcPts val="0"/>
              </a:spcBef>
              <a:spcAft>
                <a:spcPts val="0"/>
              </a:spcAft>
              <a:buNone/>
            </a:pPr>
            <a:r>
              <a:rPr lang="en-US" sz="4800" dirty="0">
                <a:solidFill>
                  <a:srgbClr val="333333"/>
                </a:solidFill>
                <a:highlight>
                  <a:schemeClr val="lt1"/>
                </a:highlight>
                <a:latin typeface="Satisfy"/>
                <a:ea typeface="Satisfy"/>
                <a:cs typeface="Satisfy"/>
                <a:sym typeface="Satisfy"/>
              </a:rPr>
              <a:t> 																	</a:t>
            </a:r>
            <a:r>
              <a:rPr lang="en-US" sz="3600" dirty="0">
                <a:solidFill>
                  <a:srgbClr val="333333"/>
                </a:solidFill>
                <a:highlight>
                  <a:schemeClr val="lt1"/>
                </a:highlight>
              </a:rPr>
              <a:t>Pam Allyn</a:t>
            </a:r>
            <a:endParaRPr sz="3600" dirty="0">
              <a:solidFill>
                <a:srgbClr val="333333"/>
              </a:solidFill>
              <a:highlight>
                <a:schemeClr val="lt1"/>
              </a:highlight>
            </a:endParaRPr>
          </a:p>
          <a:p>
            <a:pPr marL="0" lvl="0" indent="0" algn="l" rtl="0">
              <a:spcBef>
                <a:spcPts val="0"/>
              </a:spcBef>
              <a:spcAft>
                <a:spcPts val="0"/>
              </a:spcAft>
              <a:buClr>
                <a:schemeClr val="dk1"/>
              </a:buClr>
              <a:buSzPts val="1100"/>
              <a:buFont typeface="Arial"/>
              <a:buNone/>
            </a:pPr>
            <a:endParaRPr sz="1200" b="1" dirty="0">
              <a:solidFill>
                <a:srgbClr val="000000"/>
              </a:solidFill>
            </a:endParaRPr>
          </a:p>
          <a:p>
            <a:pPr marL="0" lvl="0" indent="0" algn="l" rtl="0">
              <a:spcBef>
                <a:spcPts val="360"/>
              </a:spcBef>
              <a:spcAft>
                <a:spcPts val="0"/>
              </a:spcAft>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dirty="0"/>
          </a:p>
        </p:txBody>
      </p:sp>
      <p:sp>
        <p:nvSpPr>
          <p:cNvPr id="556" name="Google Shape;556;p61"/>
          <p:cNvSpPr txBox="1">
            <a:spLocks noGrp="1"/>
          </p:cNvSpPr>
          <p:nvPr>
            <p:ph type="body" idx="1"/>
          </p:nvPr>
        </p:nvSpPr>
        <p:spPr>
          <a:xfrm>
            <a:off x="381000" y="2122905"/>
            <a:ext cx="10290454" cy="44196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360"/>
              </a:spcBef>
              <a:spcAft>
                <a:spcPts val="0"/>
              </a:spcAft>
              <a:buSzPts val="4000"/>
              <a:buAutoNum type="arabicPeriod"/>
            </a:pPr>
            <a:r>
              <a:rPr lang="en-US" sz="4000" dirty="0"/>
              <a:t>Ideas/content</a:t>
            </a:r>
            <a:endParaRPr sz="4000" dirty="0"/>
          </a:p>
          <a:p>
            <a:pPr marL="457200" lvl="0" indent="-457200" algn="l" rtl="0">
              <a:lnSpc>
                <a:spcPct val="100000"/>
              </a:lnSpc>
              <a:spcBef>
                <a:spcPts val="0"/>
              </a:spcBef>
              <a:spcAft>
                <a:spcPts val="0"/>
              </a:spcAft>
              <a:buSzPts val="4000"/>
              <a:buAutoNum type="arabicPeriod"/>
            </a:pPr>
            <a:r>
              <a:rPr lang="en-US" sz="4000" dirty="0"/>
              <a:t>Word choice</a:t>
            </a:r>
            <a:endParaRPr sz="4000" dirty="0"/>
          </a:p>
          <a:p>
            <a:pPr marL="457200" lvl="0" indent="-457200" algn="l" rtl="0">
              <a:lnSpc>
                <a:spcPct val="100000"/>
              </a:lnSpc>
              <a:spcBef>
                <a:spcPts val="0"/>
              </a:spcBef>
              <a:spcAft>
                <a:spcPts val="0"/>
              </a:spcAft>
              <a:buSzPts val="4000"/>
              <a:buAutoNum type="arabicPeriod"/>
            </a:pPr>
            <a:r>
              <a:rPr lang="en-US" sz="4000" dirty="0"/>
              <a:t>Sentence Fluency</a:t>
            </a:r>
            <a:endParaRPr sz="4000" dirty="0"/>
          </a:p>
          <a:p>
            <a:pPr marL="457200" lvl="0" indent="-457200" algn="l" rtl="0">
              <a:lnSpc>
                <a:spcPct val="100000"/>
              </a:lnSpc>
              <a:spcBef>
                <a:spcPts val="0"/>
              </a:spcBef>
              <a:spcAft>
                <a:spcPts val="0"/>
              </a:spcAft>
              <a:buSzPts val="4000"/>
              <a:buAutoNum type="arabicPeriod"/>
            </a:pPr>
            <a:r>
              <a:rPr lang="en-US" sz="4000" dirty="0"/>
              <a:t>Conventions</a:t>
            </a:r>
            <a:endParaRPr sz="4000" dirty="0"/>
          </a:p>
          <a:p>
            <a:pPr marL="457200" lvl="0" indent="-457200" algn="l" rtl="0">
              <a:lnSpc>
                <a:spcPct val="100000"/>
              </a:lnSpc>
              <a:spcBef>
                <a:spcPts val="0"/>
              </a:spcBef>
              <a:spcAft>
                <a:spcPts val="0"/>
              </a:spcAft>
              <a:buSzPts val="4000"/>
              <a:buAutoNum type="arabicPeriod"/>
            </a:pPr>
            <a:r>
              <a:rPr lang="en-US" sz="4000" dirty="0"/>
              <a:t>Organization</a:t>
            </a:r>
            <a:endParaRPr sz="4000" dirty="0"/>
          </a:p>
          <a:p>
            <a:pPr marL="457200" lvl="0" indent="-457200" algn="l" rtl="0">
              <a:lnSpc>
                <a:spcPct val="100000"/>
              </a:lnSpc>
              <a:spcBef>
                <a:spcPts val="0"/>
              </a:spcBef>
              <a:spcAft>
                <a:spcPts val="0"/>
              </a:spcAft>
              <a:buSzPts val="4000"/>
              <a:buAutoNum type="arabicPeriod"/>
            </a:pPr>
            <a:r>
              <a:rPr lang="en-US" sz="4000" dirty="0"/>
              <a:t>Voice</a:t>
            </a:r>
            <a:endParaRPr sz="4000" dirty="0"/>
          </a:p>
        </p:txBody>
      </p:sp>
      <p:sp>
        <p:nvSpPr>
          <p:cNvPr id="557" name="Google Shape;557;p61"/>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Six Traits Writing</a:t>
            </a:r>
            <a:endParaRPr sz="4400" dirty="0"/>
          </a:p>
        </p:txBody>
      </p:sp>
      <p:pic>
        <p:nvPicPr>
          <p:cNvPr id="558" name="Google Shape;558;p61"/>
          <p:cNvPicPr preferRelativeResize="0"/>
          <p:nvPr/>
        </p:nvPicPr>
        <p:blipFill rotWithShape="1">
          <a:blip r:embed="rId3">
            <a:alphaModFix/>
          </a:blip>
          <a:srcRect/>
          <a:stretch/>
        </p:blipFill>
        <p:spPr>
          <a:xfrm>
            <a:off x="6942221" y="2237875"/>
            <a:ext cx="4868779" cy="35533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2"/>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dirty="0"/>
          </a:p>
        </p:txBody>
      </p:sp>
      <p:sp>
        <p:nvSpPr>
          <p:cNvPr id="565" name="Google Shape;565;p62"/>
          <p:cNvSpPr txBox="1">
            <a:spLocks noGrp="1"/>
          </p:cNvSpPr>
          <p:nvPr>
            <p:ph type="body" idx="1"/>
          </p:nvPr>
        </p:nvSpPr>
        <p:spPr>
          <a:xfrm>
            <a:off x="381000" y="1333501"/>
            <a:ext cx="11430000" cy="5022880"/>
          </a:xfrm>
          <a:prstGeom prst="rect">
            <a:avLst/>
          </a:prstGeom>
        </p:spPr>
        <p:txBody>
          <a:bodyPr spcFirstLastPara="1" wrap="square" lIns="91425" tIns="45700" rIns="91425" bIns="45700" anchor="t" anchorCtr="0">
            <a:noAutofit/>
          </a:bodyPr>
          <a:lstStyle/>
          <a:p>
            <a:pPr marL="38100" lvl="0" indent="0" algn="l" rtl="0">
              <a:spcBef>
                <a:spcPts val="0"/>
              </a:spcBef>
              <a:spcAft>
                <a:spcPts val="0"/>
              </a:spcAft>
              <a:buClr>
                <a:srgbClr val="000000"/>
              </a:buClr>
              <a:buSzPts val="3000"/>
              <a:buNone/>
            </a:pPr>
            <a:endParaRPr lang="en-US" sz="3600" dirty="0" smtClean="0">
              <a:solidFill>
                <a:srgbClr val="000000"/>
              </a:solidFill>
            </a:endParaRPr>
          </a:p>
          <a:p>
            <a:pPr marL="571500" lvl="0" indent="-571500" rtl="0">
              <a:spcBef>
                <a:spcPts val="0"/>
              </a:spcBef>
              <a:spcAft>
                <a:spcPts val="0"/>
              </a:spcAft>
              <a:buClr>
                <a:schemeClr val="bg2"/>
              </a:buClr>
              <a:buSzPct val="100000"/>
              <a:buFont typeface="Arial" panose="020B0604020202020204" pitchFamily="34" charset="0"/>
              <a:buChar char="•"/>
            </a:pPr>
            <a:r>
              <a:rPr lang="en-US" sz="3600" dirty="0" smtClean="0">
                <a:solidFill>
                  <a:schemeClr val="accent1"/>
                </a:solidFill>
              </a:rPr>
              <a:t>How </a:t>
            </a:r>
            <a:r>
              <a:rPr lang="en-US" sz="3600" dirty="0">
                <a:solidFill>
                  <a:schemeClr val="accent1"/>
                </a:solidFill>
              </a:rPr>
              <a:t>do we allot our time to writing instruction</a:t>
            </a:r>
            <a:r>
              <a:rPr lang="en-US" sz="3600" dirty="0" smtClean="0">
                <a:solidFill>
                  <a:schemeClr val="accent1"/>
                </a:solidFill>
              </a:rPr>
              <a:t>?</a:t>
            </a:r>
            <a:endParaRPr sz="3600" dirty="0">
              <a:solidFill>
                <a:schemeClr val="accent1"/>
              </a:solidFill>
            </a:endParaRPr>
          </a:p>
          <a:p>
            <a:pPr marL="571500" lvl="0" indent="-571500" rtl="0">
              <a:spcBef>
                <a:spcPts val="0"/>
              </a:spcBef>
              <a:spcAft>
                <a:spcPts val="0"/>
              </a:spcAft>
              <a:buClr>
                <a:schemeClr val="bg2"/>
              </a:buClr>
              <a:buSzPct val="100000"/>
              <a:buFont typeface="Arial" panose="020B0604020202020204" pitchFamily="34" charset="0"/>
              <a:buChar char="•"/>
            </a:pPr>
            <a:r>
              <a:rPr lang="en-US" sz="3600" dirty="0">
                <a:solidFill>
                  <a:schemeClr val="accent1"/>
                </a:solidFill>
              </a:rPr>
              <a:t>If we were to share our writing rubrics, which sections are given the largest number of points</a:t>
            </a:r>
            <a:r>
              <a:rPr lang="en-US" sz="3600" dirty="0" smtClean="0">
                <a:solidFill>
                  <a:schemeClr val="accent1"/>
                </a:solidFill>
              </a:rPr>
              <a:t>?</a:t>
            </a:r>
            <a:endParaRPr lang="en-US" sz="3600" dirty="0">
              <a:solidFill>
                <a:schemeClr val="accent1"/>
              </a:solidFill>
            </a:endParaRPr>
          </a:p>
          <a:p>
            <a:pPr marL="571500" lvl="0" indent="-571500" rtl="0">
              <a:spcBef>
                <a:spcPts val="0"/>
              </a:spcBef>
              <a:spcAft>
                <a:spcPts val="0"/>
              </a:spcAft>
              <a:buClr>
                <a:schemeClr val="bg2"/>
              </a:buClr>
              <a:buSzPct val="100000"/>
              <a:buFont typeface="Arial" panose="020B0604020202020204" pitchFamily="34" charset="0"/>
              <a:buChar char="•"/>
            </a:pPr>
            <a:r>
              <a:rPr lang="en-US" sz="3600" dirty="0" smtClean="0">
                <a:solidFill>
                  <a:schemeClr val="accent1"/>
                </a:solidFill>
              </a:rPr>
              <a:t>Do </a:t>
            </a:r>
            <a:r>
              <a:rPr lang="en-US" sz="3600" dirty="0">
                <a:solidFill>
                  <a:schemeClr val="accent1"/>
                </a:solidFill>
              </a:rPr>
              <a:t>you use common rubrics across or within grade levels</a:t>
            </a:r>
            <a:r>
              <a:rPr lang="en-US" sz="3600" dirty="0" smtClean="0">
                <a:solidFill>
                  <a:schemeClr val="accent1"/>
                </a:solidFill>
              </a:rPr>
              <a:t>?</a:t>
            </a:r>
            <a:endParaRPr sz="3600" dirty="0">
              <a:solidFill>
                <a:schemeClr val="accent1"/>
              </a:solidFill>
            </a:endParaRPr>
          </a:p>
          <a:p>
            <a:pPr marL="571500" lvl="0" indent="-571500" rtl="0">
              <a:spcBef>
                <a:spcPts val="0"/>
              </a:spcBef>
              <a:spcAft>
                <a:spcPts val="0"/>
              </a:spcAft>
              <a:buClr>
                <a:schemeClr val="bg2"/>
              </a:buClr>
              <a:buSzPct val="100000"/>
              <a:buFont typeface="Arial" panose="020B0604020202020204" pitchFamily="34" charset="0"/>
              <a:buChar char="•"/>
            </a:pPr>
            <a:r>
              <a:rPr lang="en-US" sz="3600" dirty="0">
                <a:solidFill>
                  <a:schemeClr val="accent1"/>
                </a:solidFill>
              </a:rPr>
              <a:t>Do all teachers of different subject levels which require students responding in writing use the same rubric to score writing?</a:t>
            </a:r>
            <a:endParaRPr sz="3600" dirty="0">
              <a:solidFill>
                <a:schemeClr val="accent1"/>
              </a:solidFill>
            </a:endParaRPr>
          </a:p>
        </p:txBody>
      </p:sp>
      <p:sp>
        <p:nvSpPr>
          <p:cNvPr id="566" name="Google Shape;566;p62"/>
          <p:cNvSpPr txBox="1"/>
          <p:nvPr/>
        </p:nvSpPr>
        <p:spPr>
          <a:xfrm>
            <a:off x="975250" y="0"/>
            <a:ext cx="954035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b="1" dirty="0">
                <a:solidFill>
                  <a:schemeClr val="lt1"/>
                </a:solidFill>
                <a:latin typeface="Calibri"/>
                <a:ea typeface="Calibri"/>
                <a:cs typeface="Calibri"/>
                <a:sym typeface="Calibri"/>
              </a:rPr>
              <a:t>Discussion Questions</a:t>
            </a:r>
            <a:endParaRPr sz="4400" b="1"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534F4C3A-7004-4242-87F2-5CC71F299AE2}"/>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9671556" y="836769"/>
            <a:ext cx="2436223" cy="152263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dirty="0"/>
          </a:p>
        </p:txBody>
      </p:sp>
      <p:sp>
        <p:nvSpPr>
          <p:cNvPr id="573" name="Google Shape;573;p63"/>
          <p:cNvSpPr txBox="1">
            <a:spLocks noGrp="1"/>
          </p:cNvSpPr>
          <p:nvPr>
            <p:ph type="body" idx="1"/>
          </p:nvPr>
        </p:nvSpPr>
        <p:spPr>
          <a:xfrm>
            <a:off x="381000" y="1333500"/>
            <a:ext cx="11430000" cy="55130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60"/>
              </a:spcBef>
              <a:spcAft>
                <a:spcPts val="0"/>
              </a:spcAft>
              <a:buSzPts val="3200"/>
              <a:buAutoNum type="arabicPeriod"/>
            </a:pPr>
            <a:r>
              <a:rPr lang="en-US" sz="3200" dirty="0"/>
              <a:t>Explicitly teach to specific weak skill(s)</a:t>
            </a:r>
            <a:endParaRPr sz="3200" dirty="0"/>
          </a:p>
          <a:p>
            <a:pPr marL="457200" lvl="0" indent="-431800" algn="l" rtl="0">
              <a:lnSpc>
                <a:spcPct val="100000"/>
              </a:lnSpc>
              <a:spcBef>
                <a:spcPts val="0"/>
              </a:spcBef>
              <a:spcAft>
                <a:spcPts val="0"/>
              </a:spcAft>
              <a:buSzPts val="3200"/>
              <a:buAutoNum type="arabicPeriod"/>
            </a:pPr>
            <a:r>
              <a:rPr lang="en-US" sz="3200" dirty="0"/>
              <a:t>Thoughts before </a:t>
            </a:r>
            <a:r>
              <a:rPr lang="en-US" sz="3200" dirty="0" smtClean="0"/>
              <a:t>mechanics (. </a:t>
            </a:r>
            <a:r>
              <a:rPr lang="en-US" sz="3200" dirty="0"/>
              <a:t>? ! </a:t>
            </a:r>
            <a:r>
              <a:rPr lang="en-US" sz="3200" dirty="0" smtClean="0"/>
              <a:t>,...)</a:t>
            </a:r>
            <a:endParaRPr sz="3200" dirty="0"/>
          </a:p>
          <a:p>
            <a:pPr marL="457200" lvl="0" indent="-431800" algn="l" rtl="0">
              <a:lnSpc>
                <a:spcPct val="100000"/>
              </a:lnSpc>
              <a:spcBef>
                <a:spcPts val="0"/>
              </a:spcBef>
              <a:spcAft>
                <a:spcPts val="0"/>
              </a:spcAft>
              <a:buSzPts val="3200"/>
              <a:buAutoNum type="arabicPeriod"/>
            </a:pPr>
            <a:r>
              <a:rPr lang="en-US" sz="3200" dirty="0"/>
              <a:t>Use technology: keyboarding </a:t>
            </a:r>
            <a:r>
              <a:rPr lang="en-US" sz="3200" dirty="0" smtClean="0"/>
              <a:t>and </a:t>
            </a:r>
            <a:r>
              <a:rPr lang="en-US" sz="3200" dirty="0"/>
              <a:t>speech to print        </a:t>
            </a:r>
            <a:endParaRPr sz="3200" dirty="0"/>
          </a:p>
          <a:p>
            <a:pPr marL="457200" lvl="0" indent="-431800" algn="l" rtl="0">
              <a:lnSpc>
                <a:spcPct val="100000"/>
              </a:lnSpc>
              <a:spcBef>
                <a:spcPts val="0"/>
              </a:spcBef>
              <a:spcAft>
                <a:spcPts val="0"/>
              </a:spcAft>
              <a:buSzPts val="3200"/>
              <a:buAutoNum type="arabicPeriod"/>
            </a:pPr>
            <a:r>
              <a:rPr lang="en-US" sz="3200" dirty="0"/>
              <a:t>Allow </a:t>
            </a:r>
            <a:r>
              <a:rPr lang="en-US" sz="3200" b="1" dirty="0"/>
              <a:t>choice writing</a:t>
            </a:r>
            <a:endParaRPr sz="3200" b="1" dirty="0"/>
          </a:p>
          <a:p>
            <a:pPr marL="457200" lvl="0" indent="-431800" algn="l" rtl="0">
              <a:lnSpc>
                <a:spcPct val="100000"/>
              </a:lnSpc>
              <a:spcBef>
                <a:spcPts val="0"/>
              </a:spcBef>
              <a:spcAft>
                <a:spcPts val="0"/>
              </a:spcAft>
              <a:buSzPts val="3200"/>
              <a:buAutoNum type="arabicPeriod"/>
            </a:pPr>
            <a:r>
              <a:rPr lang="en-US" sz="3200" dirty="0"/>
              <a:t>Written response: to read </a:t>
            </a:r>
            <a:r>
              <a:rPr lang="en-US" sz="3200" dirty="0" smtClean="0"/>
              <a:t>aloud, </a:t>
            </a:r>
            <a:r>
              <a:rPr lang="en-US" sz="3200" dirty="0"/>
              <a:t>summarize, new </a:t>
            </a:r>
            <a:r>
              <a:rPr lang="en-US" sz="3200" dirty="0" smtClean="0"/>
              <a:t>vocabulary</a:t>
            </a:r>
            <a:endParaRPr sz="3200" dirty="0"/>
          </a:p>
          <a:p>
            <a:pPr marL="457200" lvl="0" indent="-431800" algn="l" rtl="0">
              <a:lnSpc>
                <a:spcPct val="100000"/>
              </a:lnSpc>
              <a:spcBef>
                <a:spcPts val="0"/>
              </a:spcBef>
              <a:spcAft>
                <a:spcPts val="0"/>
              </a:spcAft>
              <a:buSzPts val="3200"/>
              <a:buAutoNum type="arabicPeriod"/>
            </a:pPr>
            <a:r>
              <a:rPr lang="en-US" sz="3200" dirty="0"/>
              <a:t>May need to draw first or talk about it with someone before writing</a:t>
            </a:r>
            <a:endParaRPr sz="3200" dirty="0">
              <a:solidFill>
                <a:schemeClr val="dk2"/>
              </a:solidFill>
            </a:endParaRPr>
          </a:p>
          <a:p>
            <a:pPr marL="457200" lvl="0" indent="-431800" algn="l" rtl="0">
              <a:lnSpc>
                <a:spcPct val="100000"/>
              </a:lnSpc>
              <a:spcBef>
                <a:spcPts val="0"/>
              </a:spcBef>
              <a:spcAft>
                <a:spcPts val="0"/>
              </a:spcAft>
              <a:buSzPts val="3200"/>
              <a:buAutoNum type="arabicPeriod"/>
            </a:pPr>
            <a:r>
              <a:rPr lang="en-US" sz="3200" dirty="0"/>
              <a:t>Provide time to talk about their writing</a:t>
            </a:r>
            <a:endParaRPr sz="3200" dirty="0"/>
          </a:p>
          <a:p>
            <a:pPr marL="457200" lvl="0" indent="-431800" algn="l" rtl="0">
              <a:lnSpc>
                <a:spcPct val="100000"/>
              </a:lnSpc>
              <a:spcBef>
                <a:spcPts val="0"/>
              </a:spcBef>
              <a:spcAft>
                <a:spcPts val="0"/>
              </a:spcAft>
              <a:buSzPts val="3200"/>
              <a:buAutoNum type="arabicPeriod"/>
            </a:pPr>
            <a:r>
              <a:rPr lang="en-US" sz="3200" dirty="0"/>
              <a:t>Celebrate writing</a:t>
            </a:r>
            <a:endParaRPr sz="3200" dirty="0"/>
          </a:p>
        </p:txBody>
      </p:sp>
      <p:sp>
        <p:nvSpPr>
          <p:cNvPr id="574" name="Google Shape;574;p63"/>
          <p:cNvSpPr txBox="1">
            <a:spLocks noGrp="1"/>
          </p:cNvSpPr>
          <p:nvPr>
            <p:ph type="title"/>
          </p:nvPr>
        </p:nvSpPr>
        <p:spPr>
          <a:xfrm>
            <a:off x="381000" y="-262000"/>
            <a:ext cx="10110537" cy="124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5333"/>
              <a:buNone/>
            </a:pPr>
            <a:r>
              <a:rPr lang="en-US" dirty="0"/>
              <a:t>      </a:t>
            </a:r>
            <a:r>
              <a:rPr lang="en-US" sz="4400" dirty="0">
                <a:solidFill>
                  <a:schemeClr val="lt1"/>
                </a:solidFill>
              </a:rPr>
              <a:t>Struggling Writers</a:t>
            </a:r>
            <a:endParaRPr sz="4400" dirty="0">
              <a:solidFill>
                <a:schemeClr val="lt1"/>
              </a:solidFill>
            </a:endParaRPr>
          </a:p>
        </p:txBody>
      </p:sp>
      <p:pic>
        <p:nvPicPr>
          <p:cNvPr id="575" name="Google Shape;575;p63"/>
          <p:cNvPicPr preferRelativeResize="0"/>
          <p:nvPr/>
        </p:nvPicPr>
        <p:blipFill rotWithShape="1">
          <a:blip r:embed="rId3">
            <a:alphaModFix/>
          </a:blip>
          <a:srcRect t="8750"/>
          <a:stretch/>
        </p:blipFill>
        <p:spPr>
          <a:xfrm>
            <a:off x="8185625" y="4379495"/>
            <a:ext cx="3803124" cy="23217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dirty="0"/>
          </a:p>
        </p:txBody>
      </p:sp>
      <p:sp>
        <p:nvSpPr>
          <p:cNvPr id="582" name="Google Shape;582;p64"/>
          <p:cNvSpPr txBox="1">
            <a:spLocks noGrp="1"/>
          </p:cNvSpPr>
          <p:nvPr>
            <p:ph type="body" idx="1"/>
          </p:nvPr>
        </p:nvSpPr>
        <p:spPr>
          <a:xfrm>
            <a:off x="381000" y="1333500"/>
            <a:ext cx="11172000" cy="55245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360"/>
              </a:spcBef>
              <a:spcAft>
                <a:spcPts val="0"/>
              </a:spcAft>
              <a:buSzPts val="3200"/>
              <a:buAutoNum type="arabicPeriod"/>
            </a:pPr>
            <a:r>
              <a:rPr lang="en-US" sz="3200" dirty="0"/>
              <a:t>Begin at instructional level and ability for confidence </a:t>
            </a:r>
            <a:r>
              <a:rPr lang="en-US" sz="3200" dirty="0" smtClean="0"/>
              <a:t>and </a:t>
            </a:r>
            <a:r>
              <a:rPr lang="en-US" sz="3200" dirty="0"/>
              <a:t>enthusiasm</a:t>
            </a:r>
            <a:endParaRPr sz="3200" dirty="0"/>
          </a:p>
          <a:p>
            <a:pPr marL="457200" lvl="0" indent="-431800" algn="l" rtl="0">
              <a:lnSpc>
                <a:spcPct val="115000"/>
              </a:lnSpc>
              <a:spcBef>
                <a:spcPts val="0"/>
              </a:spcBef>
              <a:spcAft>
                <a:spcPts val="0"/>
              </a:spcAft>
              <a:buSzPts val="3200"/>
              <a:buAutoNum type="arabicPeriod"/>
            </a:pPr>
            <a:r>
              <a:rPr lang="en-US" sz="3200" dirty="0"/>
              <a:t>Multisensory </a:t>
            </a:r>
            <a:r>
              <a:rPr lang="en-US" sz="3200" dirty="0" smtClean="0"/>
              <a:t>approach - graphic </a:t>
            </a:r>
            <a:r>
              <a:rPr lang="en-US" sz="3200" dirty="0"/>
              <a:t>organizers, pictures, verbal brainstorming, discussions, drawing</a:t>
            </a:r>
            <a:endParaRPr sz="3200" dirty="0"/>
          </a:p>
          <a:p>
            <a:pPr marL="457200" lvl="0" indent="-431800" algn="l" rtl="0">
              <a:lnSpc>
                <a:spcPct val="115000"/>
              </a:lnSpc>
              <a:spcBef>
                <a:spcPts val="0"/>
              </a:spcBef>
              <a:spcAft>
                <a:spcPts val="0"/>
              </a:spcAft>
              <a:buSzPts val="3200"/>
              <a:buAutoNum type="arabicPeriod"/>
            </a:pPr>
            <a:r>
              <a:rPr lang="en-US" sz="3200" dirty="0"/>
              <a:t>Small steps, clear guidelines, checklist of steps</a:t>
            </a:r>
            <a:endParaRPr sz="3200" dirty="0"/>
          </a:p>
          <a:p>
            <a:pPr marL="457200" lvl="0" indent="-431800" algn="l" rtl="0">
              <a:lnSpc>
                <a:spcPct val="115000"/>
              </a:lnSpc>
              <a:spcBef>
                <a:spcPts val="0"/>
              </a:spcBef>
              <a:spcAft>
                <a:spcPts val="0"/>
              </a:spcAft>
              <a:buSzPts val="3200"/>
              <a:buAutoNum type="arabicPeriod"/>
            </a:pPr>
            <a:r>
              <a:rPr lang="en-US" sz="3200" dirty="0"/>
              <a:t>Model with concrete examples at each step</a:t>
            </a:r>
            <a:endParaRPr sz="3200" dirty="0"/>
          </a:p>
          <a:p>
            <a:pPr marL="457200" lvl="0" indent="-431800" algn="l" rtl="0">
              <a:lnSpc>
                <a:spcPct val="115000"/>
              </a:lnSpc>
              <a:spcBef>
                <a:spcPts val="0"/>
              </a:spcBef>
              <a:spcAft>
                <a:spcPts val="0"/>
              </a:spcAft>
              <a:buSzPts val="3200"/>
              <a:buAutoNum type="arabicPeriod"/>
            </a:pPr>
            <a:r>
              <a:rPr lang="en-US" sz="3200" dirty="0"/>
              <a:t>Procedures same each time - memorize </a:t>
            </a:r>
            <a:r>
              <a:rPr lang="en-US" sz="3200" dirty="0" smtClean="0"/>
              <a:t>and </a:t>
            </a:r>
            <a:r>
              <a:rPr lang="en-US" sz="3200" dirty="0"/>
              <a:t>automatic</a:t>
            </a:r>
            <a:endParaRPr sz="3200" dirty="0"/>
          </a:p>
          <a:p>
            <a:pPr marL="457200" lvl="0" indent="-431800" algn="l" rtl="0">
              <a:lnSpc>
                <a:spcPct val="115000"/>
              </a:lnSpc>
              <a:spcBef>
                <a:spcPts val="0"/>
              </a:spcBef>
              <a:spcAft>
                <a:spcPts val="0"/>
              </a:spcAft>
              <a:buSzPts val="3200"/>
              <a:buAutoNum type="arabicPeriod"/>
            </a:pPr>
            <a:r>
              <a:rPr lang="en-US" sz="3200" dirty="0"/>
              <a:t>Safe environment, respect</a:t>
            </a:r>
            <a:endParaRPr sz="3200" dirty="0"/>
          </a:p>
          <a:p>
            <a:pPr marL="0" lvl="0" indent="0" algn="l" rtl="0">
              <a:lnSpc>
                <a:spcPct val="100000"/>
              </a:lnSpc>
              <a:spcBef>
                <a:spcPts val="360"/>
              </a:spcBef>
              <a:spcAft>
                <a:spcPts val="0"/>
              </a:spcAft>
              <a:buSzPts val="1800"/>
              <a:buNone/>
            </a:pPr>
            <a:r>
              <a:rPr lang="en-US" sz="3000" dirty="0"/>
              <a:t> </a:t>
            </a:r>
            <a:endParaRPr sz="3000" dirty="0"/>
          </a:p>
          <a:p>
            <a:pPr marL="0" lvl="0" indent="0" algn="l" rtl="0">
              <a:lnSpc>
                <a:spcPct val="100000"/>
              </a:lnSpc>
              <a:spcBef>
                <a:spcPts val="360"/>
              </a:spcBef>
              <a:spcAft>
                <a:spcPts val="0"/>
              </a:spcAft>
              <a:buSzPts val="1800"/>
              <a:buNone/>
            </a:pPr>
            <a:endParaRPr sz="3000" dirty="0"/>
          </a:p>
        </p:txBody>
      </p:sp>
      <p:sp>
        <p:nvSpPr>
          <p:cNvPr id="583" name="Google Shape;583;p64"/>
          <p:cNvSpPr txBox="1">
            <a:spLocks noGrp="1"/>
          </p:cNvSpPr>
          <p:nvPr>
            <p:ph type="title"/>
          </p:nvPr>
        </p:nvSpPr>
        <p:spPr>
          <a:xfrm>
            <a:off x="406500" y="-28666"/>
            <a:ext cx="101547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solidFill>
                  <a:schemeClr val="lt1"/>
                </a:solidFill>
              </a:rPr>
              <a:t>How </a:t>
            </a:r>
            <a:r>
              <a:rPr lang="en-US" sz="4400" dirty="0" smtClean="0">
                <a:solidFill>
                  <a:schemeClr val="lt1"/>
                </a:solidFill>
              </a:rPr>
              <a:t>Do You Plan </a:t>
            </a:r>
            <a:r>
              <a:rPr lang="en-US" sz="4400" dirty="0">
                <a:solidFill>
                  <a:schemeClr val="lt1"/>
                </a:solidFill>
              </a:rPr>
              <a:t>to </a:t>
            </a:r>
            <a:r>
              <a:rPr lang="en-US" sz="4400" dirty="0" smtClean="0">
                <a:solidFill>
                  <a:schemeClr val="lt1"/>
                </a:solidFill>
              </a:rPr>
              <a:t>Develop Writers</a:t>
            </a:r>
            <a:r>
              <a:rPr lang="en-US" sz="4400" dirty="0">
                <a:solidFill>
                  <a:schemeClr val="lt1"/>
                </a:solidFill>
              </a:rPr>
              <a:t>?</a:t>
            </a:r>
            <a:endParaRPr sz="4400" dirty="0">
              <a:solidFill>
                <a:schemeClr val="lt1"/>
              </a:solidFill>
            </a:endParaRPr>
          </a:p>
        </p:txBody>
      </p:sp>
      <p:pic>
        <p:nvPicPr>
          <p:cNvPr id="584" name="Google Shape;584;p64"/>
          <p:cNvPicPr preferRelativeResize="0"/>
          <p:nvPr/>
        </p:nvPicPr>
        <p:blipFill>
          <a:blip r:embed="rId3">
            <a:alphaModFix/>
          </a:blip>
          <a:stretch>
            <a:fillRect/>
          </a:stretch>
        </p:blipFill>
        <p:spPr>
          <a:xfrm>
            <a:off x="7266550" y="5413775"/>
            <a:ext cx="4925450" cy="14442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5"/>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dirty="0"/>
          </a:p>
        </p:txBody>
      </p:sp>
      <p:sp>
        <p:nvSpPr>
          <p:cNvPr id="591" name="Google Shape;591;p65"/>
          <p:cNvSpPr txBox="1">
            <a:spLocks noGrp="1"/>
          </p:cNvSpPr>
          <p:nvPr>
            <p:ph type="title"/>
          </p:nvPr>
        </p:nvSpPr>
        <p:spPr>
          <a:xfrm>
            <a:off x="0" y="2705100"/>
            <a:ext cx="6096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a:t>futureme.org.</a:t>
            </a:r>
            <a:endParaRPr sz="6000" dirty="0"/>
          </a:p>
        </p:txBody>
      </p:sp>
      <p:pic>
        <p:nvPicPr>
          <p:cNvPr id="592" name="Google Shape;592;p65"/>
          <p:cNvPicPr preferRelativeResize="0"/>
          <p:nvPr/>
        </p:nvPicPr>
        <p:blipFill>
          <a:blip r:embed="rId3">
            <a:alphaModFix/>
          </a:blip>
          <a:stretch>
            <a:fillRect/>
          </a:stretch>
        </p:blipFill>
        <p:spPr>
          <a:xfrm>
            <a:off x="6096000" y="938463"/>
            <a:ext cx="6096000" cy="579571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6"/>
          <p:cNvSpPr txBox="1">
            <a:spLocks noGrp="1"/>
          </p:cNvSpPr>
          <p:nvPr>
            <p:ph type="title"/>
          </p:nvPr>
        </p:nvSpPr>
        <p:spPr>
          <a:xfrm>
            <a:off x="4470400" y="1498600"/>
            <a:ext cx="7620000" cy="1828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Thank you for your professional attention.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dirty="0"/>
          </a:p>
        </p:txBody>
      </p:sp>
      <p:sp>
        <p:nvSpPr>
          <p:cNvPr id="99" name="Google Shape;99;p14"/>
          <p:cNvSpPr txBox="1">
            <a:spLocks noGrp="1"/>
          </p:cNvSpPr>
          <p:nvPr>
            <p:ph type="body" idx="1"/>
          </p:nvPr>
        </p:nvSpPr>
        <p:spPr>
          <a:xfrm>
            <a:off x="381000" y="2159000"/>
            <a:ext cx="11430000" cy="4419600"/>
          </a:xfrm>
          <a:prstGeom prst="rect">
            <a:avLst/>
          </a:prstGeom>
        </p:spPr>
        <p:txBody>
          <a:bodyPr spcFirstLastPara="1" wrap="square" lIns="91425" tIns="45700" rIns="91425" bIns="45700" anchor="t" anchorCtr="0">
            <a:noAutofit/>
          </a:bodyPr>
          <a:lstStyle/>
          <a:p>
            <a:pPr lvl="0" indent="-457200" algn="l" rtl="0">
              <a:spcBef>
                <a:spcPts val="0"/>
              </a:spcBef>
              <a:spcAft>
                <a:spcPts val="0"/>
              </a:spcAft>
              <a:buClr>
                <a:schemeClr val="bg2"/>
              </a:buClr>
              <a:buSzPct val="100000"/>
              <a:buFont typeface="Arial" panose="020B0604020202020204" pitchFamily="34" charset="0"/>
              <a:buChar char="•"/>
            </a:pPr>
            <a:r>
              <a:rPr lang="en-US" sz="3200" b="1" u="sng" dirty="0"/>
              <a:t>A</a:t>
            </a:r>
            <a:r>
              <a:rPr lang="en-US" sz="3200" dirty="0"/>
              <a:t>sk questions (chat box, raise hand, unmute)</a:t>
            </a:r>
            <a:endParaRPr sz="3200" dirty="0"/>
          </a:p>
          <a:p>
            <a:pPr lvl="0" indent="-457200" algn="l" rtl="0">
              <a:spcBef>
                <a:spcPts val="600"/>
              </a:spcBef>
              <a:spcAft>
                <a:spcPts val="0"/>
              </a:spcAft>
              <a:buClr>
                <a:schemeClr val="bg2"/>
              </a:buClr>
              <a:buSzPct val="100000"/>
              <a:buFont typeface="Arial" panose="020B0604020202020204" pitchFamily="34" charset="0"/>
              <a:buChar char="•"/>
            </a:pPr>
            <a:r>
              <a:rPr lang="en-US" sz="3200" b="1" u="sng" dirty="0"/>
              <a:t>E</a:t>
            </a:r>
            <a:r>
              <a:rPr lang="en-US" sz="3200" dirty="0"/>
              <a:t>ngage fully (clock icon when you step away)</a:t>
            </a:r>
            <a:endParaRPr sz="3200" dirty="0"/>
          </a:p>
          <a:p>
            <a:pPr lvl="0" indent="-457200" algn="l" rtl="0">
              <a:spcBef>
                <a:spcPts val="600"/>
              </a:spcBef>
              <a:spcAft>
                <a:spcPts val="0"/>
              </a:spcAft>
              <a:buClr>
                <a:schemeClr val="bg2"/>
              </a:buClr>
              <a:buSzPct val="100000"/>
              <a:buFont typeface="Arial" panose="020B0604020202020204" pitchFamily="34" charset="0"/>
              <a:buChar char="•"/>
            </a:pPr>
            <a:r>
              <a:rPr lang="en-US" sz="3200" b="1" u="sng" dirty="0"/>
              <a:t>I</a:t>
            </a:r>
            <a:r>
              <a:rPr lang="en-US" sz="3200" dirty="0"/>
              <a:t>ntegrate new information</a:t>
            </a:r>
            <a:endParaRPr sz="3200" dirty="0"/>
          </a:p>
          <a:p>
            <a:pPr lvl="0" indent="-457200" algn="l" rtl="0">
              <a:spcBef>
                <a:spcPts val="600"/>
              </a:spcBef>
              <a:spcAft>
                <a:spcPts val="0"/>
              </a:spcAft>
              <a:buClr>
                <a:schemeClr val="bg2"/>
              </a:buClr>
              <a:buSzPct val="100000"/>
              <a:buFont typeface="Arial" panose="020B0604020202020204" pitchFamily="34" charset="0"/>
              <a:buChar char="•"/>
            </a:pPr>
            <a:r>
              <a:rPr lang="en-US" sz="3200" b="1" u="sng" dirty="0"/>
              <a:t>O</a:t>
            </a:r>
            <a:r>
              <a:rPr lang="en-US" sz="3200" dirty="0"/>
              <a:t>pen your mind to diverse views</a:t>
            </a:r>
            <a:endParaRPr sz="3200" dirty="0"/>
          </a:p>
          <a:p>
            <a:pPr lvl="0" indent="-457200" algn="l" rtl="0">
              <a:spcBef>
                <a:spcPts val="600"/>
              </a:spcBef>
              <a:spcAft>
                <a:spcPts val="0"/>
              </a:spcAft>
              <a:buClr>
                <a:schemeClr val="bg2"/>
              </a:buClr>
              <a:buSzPct val="100000"/>
              <a:buFont typeface="Arial" panose="020B0604020202020204" pitchFamily="34" charset="0"/>
              <a:buChar char="•"/>
            </a:pPr>
            <a:r>
              <a:rPr lang="en-US" sz="3200" b="1" u="sng" dirty="0"/>
              <a:t>U</a:t>
            </a:r>
            <a:r>
              <a:rPr lang="en-US" sz="3200" dirty="0"/>
              <a:t>tilize what you learn</a:t>
            </a:r>
            <a:endParaRPr sz="3200" dirty="0"/>
          </a:p>
          <a:p>
            <a:pPr marL="44450" lvl="0" indent="0" algn="l" rtl="0">
              <a:spcBef>
                <a:spcPts val="1350"/>
              </a:spcBef>
              <a:spcAft>
                <a:spcPts val="0"/>
              </a:spcAft>
              <a:buClr>
                <a:srgbClr val="000000"/>
              </a:buClr>
              <a:buSzPts val="2900"/>
              <a:buFont typeface="Arial"/>
              <a:buNone/>
            </a:pPr>
            <a:r>
              <a:rPr lang="en-US" sz="2000" dirty="0"/>
              <a:t>Adapted from: Mallia, G. (2013). The social classroom: Integrating social network use in education.</a:t>
            </a:r>
            <a:endParaRPr sz="3200" dirty="0"/>
          </a:p>
          <a:p>
            <a:pPr marL="0" lvl="0" indent="0" algn="l" rtl="0">
              <a:spcBef>
                <a:spcPts val="360"/>
              </a:spcBef>
              <a:spcAft>
                <a:spcPts val="0"/>
              </a:spcAft>
              <a:buNone/>
            </a:pPr>
            <a:endParaRPr dirty="0"/>
          </a:p>
        </p:txBody>
      </p:sp>
      <p:sp>
        <p:nvSpPr>
          <p:cNvPr id="100" name="Google Shape;100;p14"/>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smtClean="0"/>
              <a:t>Virtual Norms</a:t>
            </a:r>
            <a:endParaRPr sz="4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dirty="0"/>
          </a:p>
        </p:txBody>
      </p:sp>
      <p:sp>
        <p:nvSpPr>
          <p:cNvPr id="107" name="Google Shape;107;p15"/>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Backwards Greetings</a:t>
            </a:r>
            <a:endParaRPr sz="4400" dirty="0"/>
          </a:p>
        </p:txBody>
      </p:sp>
      <p:pic>
        <p:nvPicPr>
          <p:cNvPr id="108" name="Google Shape;108;p15"/>
          <p:cNvPicPr preferRelativeResize="0"/>
          <p:nvPr/>
        </p:nvPicPr>
        <p:blipFill>
          <a:blip r:embed="rId3">
            <a:alphaModFix/>
          </a:blip>
          <a:stretch>
            <a:fillRect/>
          </a:stretch>
        </p:blipFill>
        <p:spPr>
          <a:xfrm>
            <a:off x="3644597" y="2032642"/>
            <a:ext cx="4902805" cy="44219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17"/>
        <p:cNvGrpSpPr/>
        <p:nvPr/>
      </p:nvGrpSpPr>
      <p:grpSpPr>
        <a:xfrm>
          <a:off x="0" y="0"/>
          <a:ext cx="0" cy="0"/>
          <a:chOff x="0" y="0"/>
          <a:chExt cx="0" cy="0"/>
        </a:xfrm>
      </p:grpSpPr>
      <p:sp>
        <p:nvSpPr>
          <p:cNvPr id="118" name="Google Shape;118;p16"/>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dirty="0"/>
          </a:p>
        </p:txBody>
      </p:sp>
      <p:pic>
        <p:nvPicPr>
          <p:cNvPr id="119" name="Google Shape;119;p16"/>
          <p:cNvPicPr preferRelativeResize="0"/>
          <p:nvPr/>
        </p:nvPicPr>
        <p:blipFill>
          <a:blip r:embed="rId3">
            <a:alphaModFix/>
          </a:blip>
          <a:stretch>
            <a:fillRect/>
          </a:stretch>
        </p:blipFill>
        <p:spPr>
          <a:xfrm>
            <a:off x="3484150" y="924400"/>
            <a:ext cx="4810400" cy="5808673"/>
          </a:xfrm>
          <a:prstGeom prst="rect">
            <a:avLst/>
          </a:prstGeom>
          <a:noFill/>
          <a:ln>
            <a:noFill/>
          </a:ln>
        </p:spPr>
      </p:pic>
      <p:sp>
        <p:nvSpPr>
          <p:cNvPr id="120" name="Google Shape;120;p16"/>
          <p:cNvSpPr txBox="1"/>
          <p:nvPr/>
        </p:nvSpPr>
        <p:spPr>
          <a:xfrm>
            <a:off x="3385275" y="2211050"/>
            <a:ext cx="1016100" cy="83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21" name="Google Shape;121;p16"/>
          <p:cNvSpPr txBox="1"/>
          <p:nvPr/>
        </p:nvSpPr>
        <p:spPr>
          <a:xfrm>
            <a:off x="3484150" y="3228900"/>
            <a:ext cx="1387800" cy="1046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22" name="Google Shape;122;p16"/>
          <p:cNvSpPr txBox="1"/>
          <p:nvPr/>
        </p:nvSpPr>
        <p:spPr>
          <a:xfrm rot="-2087115">
            <a:off x="3500263" y="4610677"/>
            <a:ext cx="1110075" cy="400041"/>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123" name="Google Shape;123;p16"/>
          <p:cNvSpPr txBox="1"/>
          <p:nvPr/>
        </p:nvSpPr>
        <p:spPr>
          <a:xfrm>
            <a:off x="3435800" y="5552475"/>
            <a:ext cx="1261200" cy="1015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700"/>
                                        <p:tgtEl>
                                          <p:spTgt spid="120"/>
                                        </p:tgtEl>
                                        <p:attrNameLst>
                                          <p:attrName>ppt_x</p:attrName>
                                        </p:attrNameLst>
                                      </p:cBhvr>
                                      <p:tavLst>
                                        <p:tav tm="0">
                                          <p:val>
                                            <p:strVal val="#ppt_x"/>
                                          </p:val>
                                        </p:tav>
                                        <p:tav tm="100000">
                                          <p:val>
                                            <p:strVal val="#ppt_x-1"/>
                                          </p:val>
                                        </p:tav>
                                      </p:tavLst>
                                    </p:anim>
                                    <p:set>
                                      <p:cBhvr>
                                        <p:cTn id="7" dur="1" fill="hold">
                                          <p:stCondLst>
                                            <p:cond delay="700"/>
                                          </p:stCondLst>
                                        </p:cTn>
                                        <p:tgtEl>
                                          <p:spTgt spid="1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8" fill="hold" nodeType="clickEffect">
                                  <p:stCondLst>
                                    <p:cond delay="0"/>
                                  </p:stCondLst>
                                  <p:childTnLst>
                                    <p:anim calcmode="lin" valueType="num">
                                      <p:cBhvr additive="base">
                                        <p:cTn id="11" dur="700"/>
                                        <p:tgtEl>
                                          <p:spTgt spid="121"/>
                                        </p:tgtEl>
                                        <p:attrNameLst>
                                          <p:attrName>ppt_x</p:attrName>
                                        </p:attrNameLst>
                                      </p:cBhvr>
                                      <p:tavLst>
                                        <p:tav tm="0">
                                          <p:val>
                                            <p:strVal val="#ppt_x"/>
                                          </p:val>
                                        </p:tav>
                                        <p:tav tm="100000">
                                          <p:val>
                                            <p:strVal val="#ppt_x-1"/>
                                          </p:val>
                                        </p:tav>
                                      </p:tavLst>
                                    </p:anim>
                                    <p:set>
                                      <p:cBhvr>
                                        <p:cTn id="12" dur="1" fill="hold">
                                          <p:stCondLst>
                                            <p:cond delay="700"/>
                                          </p:stCondLst>
                                        </p:cTn>
                                        <p:tgtEl>
                                          <p:spTgt spid="1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600"/>
                                        <p:tgtEl>
                                          <p:spTgt spid="122"/>
                                        </p:tgtEl>
                                        <p:attrNameLst>
                                          <p:attrName>ppt_x</p:attrName>
                                        </p:attrNameLst>
                                      </p:cBhvr>
                                      <p:tavLst>
                                        <p:tav tm="0">
                                          <p:val>
                                            <p:strVal val="#ppt_x"/>
                                          </p:val>
                                        </p:tav>
                                        <p:tav tm="100000">
                                          <p:val>
                                            <p:strVal val="#ppt_x-1"/>
                                          </p:val>
                                        </p:tav>
                                      </p:tavLst>
                                    </p:anim>
                                    <p:set>
                                      <p:cBhvr>
                                        <p:cTn id="17" dur="1" fill="hold">
                                          <p:stCondLst>
                                            <p:cond delay="600"/>
                                          </p:stCondLst>
                                        </p:cTn>
                                        <p:tgtEl>
                                          <p:spTgt spid="1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500"/>
                                        <p:tgtEl>
                                          <p:spTgt spid="123"/>
                                        </p:tgtEl>
                                        <p:attrNameLst>
                                          <p:attrName>ppt_x</p:attrName>
                                        </p:attrNameLst>
                                      </p:cBhvr>
                                      <p:tavLst>
                                        <p:tav tm="0">
                                          <p:val>
                                            <p:strVal val="#ppt_x"/>
                                          </p:val>
                                        </p:tav>
                                        <p:tav tm="100000">
                                          <p:val>
                                            <p:strVal val="#ppt_x-1"/>
                                          </p:val>
                                        </p:tav>
                                      </p:tavLst>
                                    </p:anim>
                                    <p:set>
                                      <p:cBhvr>
                                        <p:cTn id="22" dur="1" fill="hold">
                                          <p:stCondLst>
                                            <p:cond delay="500"/>
                                          </p:stCondLst>
                                        </p:cTn>
                                        <p:tgtEl>
                                          <p:spTgt spid="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dirty="0"/>
          </a:p>
        </p:txBody>
      </p:sp>
      <p:sp>
        <p:nvSpPr>
          <p:cNvPr id="130" name="Google Shape;130;p17"/>
          <p:cNvSpPr txBox="1">
            <a:spLocks noGrp="1"/>
          </p:cNvSpPr>
          <p:nvPr>
            <p:ph type="body" idx="1"/>
          </p:nvPr>
        </p:nvSpPr>
        <p:spPr>
          <a:xfrm>
            <a:off x="381000" y="2159000"/>
            <a:ext cx="11430000" cy="36322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800"/>
              <a:buNone/>
            </a:pPr>
            <a:r>
              <a:rPr lang="en-US" sz="3600" dirty="0" smtClean="0">
                <a:solidFill>
                  <a:schemeClr val="accent1"/>
                </a:solidFill>
                <a:highlight>
                  <a:srgbClr val="FFFFFF"/>
                </a:highlight>
              </a:rPr>
              <a:t>The </a:t>
            </a:r>
            <a:r>
              <a:rPr lang="en-US" sz="3600" dirty="0">
                <a:solidFill>
                  <a:schemeClr val="accent1"/>
                </a:solidFill>
                <a:highlight>
                  <a:srgbClr val="FFFFFF"/>
                </a:highlight>
              </a:rPr>
              <a:t>activity or skill of making coherent words on paper</a:t>
            </a:r>
            <a:br>
              <a:rPr lang="en-US" sz="3600" dirty="0">
                <a:solidFill>
                  <a:schemeClr val="accent1"/>
                </a:solidFill>
                <a:highlight>
                  <a:srgbClr val="FFFFFF"/>
                </a:highlight>
              </a:rPr>
            </a:br>
            <a:r>
              <a:rPr lang="en-US" sz="3600" dirty="0">
                <a:solidFill>
                  <a:schemeClr val="accent1"/>
                </a:solidFill>
                <a:highlight>
                  <a:srgbClr val="FFFFFF"/>
                </a:highlight>
              </a:rPr>
              <a:t>or</a:t>
            </a:r>
            <a:r>
              <a:rPr lang="en-US" sz="3200" dirty="0">
                <a:solidFill>
                  <a:schemeClr val="accent1"/>
                </a:solidFill>
                <a:highlight>
                  <a:srgbClr val="FFFFFF"/>
                </a:highlight>
              </a:rPr>
              <a:t/>
            </a:r>
            <a:br>
              <a:rPr lang="en-US" sz="3200" dirty="0">
                <a:solidFill>
                  <a:schemeClr val="accent1"/>
                </a:solidFill>
                <a:highlight>
                  <a:srgbClr val="FFFFFF"/>
                </a:highlight>
              </a:rPr>
            </a:br>
            <a:r>
              <a:rPr lang="en-US" sz="3600" dirty="0">
                <a:solidFill>
                  <a:schemeClr val="accent1"/>
                </a:solidFill>
                <a:highlight>
                  <a:srgbClr val="FFFFFF"/>
                </a:highlight>
              </a:rPr>
              <a:t>the activity of composing text for publication</a:t>
            </a:r>
            <a:endParaRPr sz="3600" dirty="0">
              <a:solidFill>
                <a:schemeClr val="accent1"/>
              </a:solidFill>
              <a:highlight>
                <a:srgbClr val="FFFFFF"/>
              </a:highlight>
            </a:endParaRPr>
          </a:p>
          <a:p>
            <a:pPr marL="0" lvl="0" indent="0" algn="l" rtl="0">
              <a:lnSpc>
                <a:spcPct val="100000"/>
              </a:lnSpc>
              <a:spcBef>
                <a:spcPts val="360"/>
              </a:spcBef>
              <a:spcAft>
                <a:spcPts val="0"/>
              </a:spcAft>
              <a:buClr>
                <a:srgbClr val="000000"/>
              </a:buClr>
              <a:buSzPts val="1800"/>
              <a:buFont typeface="Arial"/>
              <a:buNone/>
            </a:pPr>
            <a:endParaRPr dirty="0"/>
          </a:p>
        </p:txBody>
      </p:sp>
      <p:sp>
        <p:nvSpPr>
          <p:cNvPr id="131" name="Google Shape;131;p17"/>
          <p:cNvSpPr txBox="1">
            <a:spLocks noGrp="1"/>
          </p:cNvSpPr>
          <p:nvPr>
            <p:ph type="title"/>
          </p:nvPr>
        </p:nvSpPr>
        <p:spPr>
          <a:xfrm>
            <a:off x="381000" y="1048870"/>
            <a:ext cx="11430000" cy="100852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How </a:t>
            </a:r>
            <a:r>
              <a:rPr lang="en-US" sz="4400" dirty="0" smtClean="0"/>
              <a:t>Do You Define Writing</a:t>
            </a:r>
            <a:r>
              <a:rPr lang="en-US" sz="4400" dirty="0"/>
              <a:t>?</a:t>
            </a:r>
            <a:endParaRPr sz="4400" dirty="0"/>
          </a:p>
        </p:txBody>
      </p:sp>
      <p:pic>
        <p:nvPicPr>
          <p:cNvPr id="132" name="Google Shape;132;p17"/>
          <p:cNvPicPr preferRelativeResize="0"/>
          <p:nvPr/>
        </p:nvPicPr>
        <p:blipFill rotWithShape="1">
          <a:blip r:embed="rId3">
            <a:alphaModFix/>
          </a:blip>
          <a:srcRect/>
          <a:stretch/>
        </p:blipFill>
        <p:spPr>
          <a:xfrm>
            <a:off x="1990294" y="4409709"/>
            <a:ext cx="2743200" cy="2021225"/>
          </a:xfrm>
          <a:prstGeom prst="rect">
            <a:avLst/>
          </a:prstGeom>
          <a:noFill/>
          <a:ln>
            <a:noFill/>
          </a:ln>
        </p:spPr>
      </p:pic>
      <p:pic>
        <p:nvPicPr>
          <p:cNvPr id="133" name="Google Shape;133;p17"/>
          <p:cNvPicPr preferRelativeResize="0"/>
          <p:nvPr/>
        </p:nvPicPr>
        <p:blipFill rotWithShape="1">
          <a:blip r:embed="rId4">
            <a:alphaModFix/>
          </a:blip>
          <a:srcRect/>
          <a:stretch/>
        </p:blipFill>
        <p:spPr>
          <a:xfrm>
            <a:off x="7443386" y="4409709"/>
            <a:ext cx="2743200" cy="2021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700"/>
                                        <p:tgtEl>
                                          <p:spTgt spid="132"/>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additive="base">
                                        <p:cTn id="13" dur="700"/>
                                        <p:tgtEl>
                                          <p:spTgt spid="13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819</TotalTime>
  <Words>11984</Words>
  <Application>Microsoft Office PowerPoint</Application>
  <PresentationFormat>Widescreen</PresentationFormat>
  <Paragraphs>972</Paragraphs>
  <Slides>57</Slides>
  <Notes>57</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Open Sans</vt:lpstr>
      <vt:lpstr>Calibri</vt:lpstr>
      <vt:lpstr>Century Gothic</vt:lpstr>
      <vt:lpstr>Satisfy</vt:lpstr>
      <vt:lpstr>Noto Sans Symbols</vt:lpstr>
      <vt:lpstr>Comic Sans MS</vt:lpstr>
      <vt:lpstr>Pangolin</vt:lpstr>
      <vt:lpstr>Courier New</vt:lpstr>
      <vt:lpstr>Content Layouts</vt:lpstr>
      <vt:lpstr>What You Will Need</vt:lpstr>
      <vt:lpstr> Writing </vt:lpstr>
      <vt:lpstr>Learner Intentions</vt:lpstr>
      <vt:lpstr>Missouri Teacher Standards</vt:lpstr>
      <vt:lpstr>Norms </vt:lpstr>
      <vt:lpstr>Virtual Norms</vt:lpstr>
      <vt:lpstr>Backwards Greetings</vt:lpstr>
      <vt:lpstr>PowerPoint Presentation</vt:lpstr>
      <vt:lpstr>How Do You Define Writing?</vt:lpstr>
      <vt:lpstr>PowerPoint Presentation</vt:lpstr>
      <vt:lpstr>PowerPoint Presentation</vt:lpstr>
      <vt:lpstr>Developing Print Awareness</vt:lpstr>
      <vt:lpstr>Developing Print Awareness</vt:lpstr>
      <vt:lpstr>Developing Print Awareness</vt:lpstr>
      <vt:lpstr>Foundational Skills</vt:lpstr>
      <vt:lpstr>Handwriting and Letter Formation</vt:lpstr>
      <vt:lpstr>In Reference to Handwriting</vt:lpstr>
      <vt:lpstr>Ehri's Phases</vt:lpstr>
      <vt:lpstr>Ehri's Pre-Alphabetic Phase </vt:lpstr>
      <vt:lpstr>Pre-Alphabetic Phase</vt:lpstr>
      <vt:lpstr>Engaging Activities</vt:lpstr>
      <vt:lpstr>Early Alphabetic Phase</vt:lpstr>
      <vt:lpstr>Early Alphabetic Phase</vt:lpstr>
      <vt:lpstr>Intentional Practice</vt:lpstr>
      <vt:lpstr>Later Alphabetic Phase</vt:lpstr>
      <vt:lpstr>Later Alphabetic Phase</vt:lpstr>
      <vt:lpstr>Intentional Practice</vt:lpstr>
      <vt:lpstr>PowerPoint Presentation</vt:lpstr>
      <vt:lpstr>We Do</vt:lpstr>
      <vt:lpstr>You Do</vt:lpstr>
      <vt:lpstr>You Do</vt:lpstr>
      <vt:lpstr>Consolidated Alphabetic Phase</vt:lpstr>
      <vt:lpstr>Consolidated Alphabetic Phase</vt:lpstr>
      <vt:lpstr>Summary Paragraph Frames</vt:lpstr>
      <vt:lpstr>Compare and Contrast Development</vt:lpstr>
      <vt:lpstr>Review of Ehri's" Phases</vt:lpstr>
      <vt:lpstr>PowerPoint Presentation</vt:lpstr>
      <vt:lpstr>PowerPoint Presentation</vt:lpstr>
      <vt:lpstr>PowerPoint Presentation</vt:lpstr>
      <vt:lpstr>Effective Writers</vt:lpstr>
      <vt:lpstr>Writing Routine</vt:lpstr>
      <vt:lpstr>PowerPoint Presentation</vt:lpstr>
      <vt:lpstr>Let's Raise a STINK About Writing!</vt:lpstr>
      <vt:lpstr>Quick Write Skunks</vt:lpstr>
      <vt:lpstr>PowerPoint Presentation</vt:lpstr>
      <vt:lpstr>PowerPoint Presentation</vt:lpstr>
      <vt:lpstr>Teaching Writing from Reading</vt:lpstr>
      <vt:lpstr>Share Your Writing</vt:lpstr>
      <vt:lpstr> What skills might you address?</vt:lpstr>
      <vt:lpstr>The Writing Process</vt:lpstr>
      <vt:lpstr>PowerPoint Presentation</vt:lpstr>
      <vt:lpstr>Six Traits Writing</vt:lpstr>
      <vt:lpstr>PowerPoint Presentation</vt:lpstr>
      <vt:lpstr>      Struggling Writers</vt:lpstr>
      <vt:lpstr>How Do You Plan to Develop Writers?</vt:lpstr>
      <vt:lpstr>futureme.org.</vt:lpstr>
      <vt:lpstr>Thank you for your professional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will need:</dc:title>
  <dc:creator>Jackson,Jane A</dc:creator>
  <cp:lastModifiedBy>Miller, Regina</cp:lastModifiedBy>
  <cp:revision>83</cp:revision>
  <dcterms:modified xsi:type="dcterms:W3CDTF">2022-10-12T12:25:32Z</dcterms:modified>
</cp:coreProperties>
</file>