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4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Century Gothic" panose="020B050202020202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72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2.ed.gov/policy/speced/guid/idea/letters/2008-3/lieberman081508notice3q2008.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ksde.org/Portals/0/SES/legal/conf17/Martin-PriorWrittenNotice-handout.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47bbafee77_0_165:notes"/>
          <p:cNvSpPr txBox="1">
            <a:spLocks noGrp="1"/>
          </p:cNvSpPr>
          <p:nvPr>
            <p:ph type="body" idx="1"/>
          </p:nvPr>
        </p:nvSpPr>
        <p:spPr>
          <a:xfrm>
            <a:off x="686360" y="4400262"/>
            <a:ext cx="5485200" cy="3600900"/>
          </a:xfrm>
          <a:prstGeom prst="rect">
            <a:avLst/>
          </a:prstGeom>
          <a:noFill/>
          <a:ln>
            <a:noFill/>
          </a:ln>
        </p:spPr>
        <p:txBody>
          <a:bodyPr spcFirstLastPara="1" wrap="square" lIns="81475" tIns="40725" rIns="81475" bIns="40725" anchor="t" anchorCtr="0">
            <a:noAutofit/>
          </a:bodyPr>
          <a:lstStyle/>
          <a:p>
            <a:pPr marL="0" lvl="0" indent="0" algn="l" rtl="0">
              <a:lnSpc>
                <a:spcPct val="100000"/>
              </a:lnSpc>
              <a:spcBef>
                <a:spcPts val="0"/>
              </a:spcBef>
              <a:spcAft>
                <a:spcPts val="0"/>
              </a:spcAft>
              <a:buSzPts val="1200"/>
              <a:buNone/>
            </a:pPr>
            <a:r>
              <a:rPr lang="en"/>
              <a:t>Welcome</a:t>
            </a:r>
            <a:endParaRPr/>
          </a:p>
          <a:p>
            <a:pPr marL="0" lvl="0" indent="0" algn="l" rtl="0">
              <a:lnSpc>
                <a:spcPct val="100000"/>
              </a:lnSpc>
              <a:spcBef>
                <a:spcPts val="0"/>
              </a:spcBef>
              <a:spcAft>
                <a:spcPts val="0"/>
              </a:spcAft>
              <a:buSzPts val="1200"/>
              <a:buNone/>
            </a:pPr>
            <a:r>
              <a:rPr lang="en"/>
              <a:t>Introduction </a:t>
            </a:r>
            <a:endParaRPr/>
          </a:p>
          <a:p>
            <a:pPr marL="0" lvl="0" indent="0" algn="l" rtl="0">
              <a:lnSpc>
                <a:spcPct val="100000"/>
              </a:lnSpc>
              <a:spcBef>
                <a:spcPts val="0"/>
              </a:spcBef>
              <a:spcAft>
                <a:spcPts val="0"/>
              </a:spcAft>
              <a:buSzPts val="1200"/>
              <a:buNone/>
            </a:pPr>
            <a:r>
              <a:rPr lang="en"/>
              <a:t>First we will go over the ins and outs of PWN.  </a:t>
            </a:r>
            <a:endParaRPr/>
          </a:p>
        </p:txBody>
      </p:sp>
      <p:sp>
        <p:nvSpPr>
          <p:cNvPr id="136" name="Google Shape;136;g147bbafee77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47bbafee77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47bbafee77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50">
                <a:solidFill>
                  <a:schemeClr val="dk1"/>
                </a:solidFill>
                <a:highlight>
                  <a:srgbClr val="FFFFFF"/>
                </a:highlight>
              </a:rPr>
              <a:t>This checklist is a guide and is NOT an exhaustive list of actions</a:t>
            </a:r>
            <a:endParaRPr sz="125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50">
                <a:solidFill>
                  <a:schemeClr val="dk1"/>
                </a:solidFill>
                <a:highlight>
                  <a:srgbClr val="FFFFFF"/>
                </a:highlight>
              </a:rPr>
              <a:t>. Changes in the IEP that impact provision of a free appropriate public education (FAPE) require prior written notice before the change. This list attempts to sort out which actions generally result in a change in FAPE.</a:t>
            </a:r>
            <a:endParaRPr sz="125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50">
                <a:solidFill>
                  <a:schemeClr val="dk1"/>
                </a:solidFill>
                <a:highlight>
                  <a:srgbClr val="FFFFFF"/>
                </a:highlight>
              </a:rPr>
              <a:t>However, some of the actions marked NO could be viewed subjectively by IEP team members or influenced by the scope of the change being made. When in doubt, provide a PWN.</a:t>
            </a:r>
            <a:endParaRPr sz="1250">
              <a:solidFill>
                <a:schemeClr val="dk1"/>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60b1fe8fa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60b1fe8fa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We will be highlighting some of the changes made to the checklist</a:t>
            </a:r>
            <a:endParaRPr>
              <a:solidFill>
                <a:schemeClr val="dk1"/>
              </a:solidFill>
            </a:endParaRPr>
          </a:p>
          <a:p>
            <a:pPr marL="0" lvl="0" indent="0" algn="l" rtl="0">
              <a:spcBef>
                <a:spcPts val="0"/>
              </a:spcBef>
              <a:spcAft>
                <a:spcPts val="0"/>
              </a:spcAft>
              <a:buNone/>
            </a:pPr>
            <a:r>
              <a:rPr lang="en">
                <a:solidFill>
                  <a:schemeClr val="dk1"/>
                </a:solidFill>
              </a:rPr>
              <a:t>The first one we will go over is Ed placement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t>The last item on this slide has been revised for clarity. If a student is receiving services from Mrs. Smith he/she can have a schedule change and receive services from Ms. Jones. They are the same placement and services so class assignment does not require a pwn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60b1fe8fa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60b1fe8fa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CHANGES to identification/evaluation</a:t>
            </a:r>
            <a:endParaRPr/>
          </a:p>
          <a:p>
            <a:pPr marL="0" lvl="0" indent="0" algn="l" rtl="0">
              <a:spcBef>
                <a:spcPts val="0"/>
              </a:spcBef>
              <a:spcAft>
                <a:spcPts val="0"/>
              </a:spcAft>
              <a:buNone/>
            </a:pPr>
            <a:endParaRPr/>
          </a:p>
          <a:p>
            <a:pPr marL="0" lvl="0" indent="0" algn="l" rtl="0">
              <a:spcBef>
                <a:spcPts val="0"/>
              </a:spcBef>
              <a:spcAft>
                <a:spcPts val="0"/>
              </a:spcAft>
              <a:buNone/>
            </a:pPr>
            <a:r>
              <a:rPr lang="en"/>
              <a:t>Screening activities do not require a pwn </a:t>
            </a:r>
            <a:endParaRPr/>
          </a:p>
          <a:p>
            <a:pPr marL="0" lvl="0" indent="0" algn="l" rtl="0">
              <a:spcBef>
                <a:spcPts val="0"/>
              </a:spcBef>
              <a:spcAft>
                <a:spcPts val="0"/>
              </a:spcAft>
              <a:buNone/>
            </a:pPr>
            <a:r>
              <a:rPr lang="en"/>
              <a:t>State and districtwide assessments do not require a pwn and it was previously a yes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60b1fe8fa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60b1fe8fa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Revise an existing goal in a student’s IEP is still a no- but reworded for clarity. So a student has a goal that they will move from 50% accuracy to 65% accuracy so the goal is being revised change the accuracy level from 65% to 80% accuracy. The only change is the measurement. This could also apply to change the number of attempts from ⅗ attempts to ⅘ attempts. </a:t>
            </a:r>
            <a:endParaRPr/>
          </a:p>
          <a:p>
            <a:pPr marL="0" lvl="0" indent="0" algn="l" rtl="0">
              <a:spcBef>
                <a:spcPts val="0"/>
              </a:spcBef>
              <a:spcAft>
                <a:spcPts val="0"/>
              </a:spcAft>
              <a:buNone/>
            </a:pPr>
            <a:endParaRPr/>
          </a:p>
          <a:p>
            <a:pPr marL="0" lvl="0" indent="0" algn="l" rtl="0">
              <a:spcBef>
                <a:spcPts val="0"/>
              </a:spcBef>
              <a:spcAft>
                <a:spcPts val="0"/>
              </a:spcAft>
              <a:buNone/>
            </a:pPr>
            <a:r>
              <a:rPr lang="en"/>
              <a:t>Adding or deleting a goal in a student’s IEP has not changed and that still requires a PWN. An example of that would be when a student has a basic reading skills goal to decode cvc words and meets that goal then it is deleted and a new goal is written in the area of basic reading skills to address cvc silent e words. With this example the next level of skill is being addressed so a PWN is needed. </a:t>
            </a:r>
            <a:endParaRPr/>
          </a:p>
          <a:p>
            <a:pPr marL="0" lvl="0" indent="0" algn="l" rtl="0">
              <a:spcBef>
                <a:spcPts val="0"/>
              </a:spcBef>
              <a:spcAft>
                <a:spcPts val="0"/>
              </a:spcAft>
              <a:buNone/>
            </a:pPr>
            <a:endParaRPr/>
          </a:p>
          <a:p>
            <a:pPr marL="0" lvl="0" indent="0" algn="l" rtl="0">
              <a:spcBef>
                <a:spcPts val="0"/>
              </a:spcBef>
              <a:spcAft>
                <a:spcPts val="0"/>
              </a:spcAft>
              <a:buNone/>
            </a:pPr>
            <a:r>
              <a:rPr lang="en"/>
              <a:t>Changes in accommodations/modifications used in classroom or on state/district assessments was previously a no and is now a yes due to the fact that it a change of a service to provide FAPE. </a:t>
            </a:r>
            <a:endParaRPr/>
          </a:p>
          <a:p>
            <a:pPr marL="0" lvl="0" indent="0" algn="l" rtl="0">
              <a:spcBef>
                <a:spcPts val="0"/>
              </a:spcBef>
              <a:spcAft>
                <a:spcPts val="0"/>
              </a:spcAft>
              <a:buNone/>
            </a:pPr>
            <a:endParaRPr/>
          </a:p>
          <a:p>
            <a:pPr marL="0" lvl="0" indent="0" algn="l" rtl="0">
              <a:spcBef>
                <a:spcPts val="0"/>
              </a:spcBef>
              <a:spcAft>
                <a:spcPts val="0"/>
              </a:spcAft>
              <a:buNone/>
            </a:pPr>
            <a:r>
              <a:rPr lang="en"/>
              <a:t>The last 2 on the checklist - BIP and refusal for a parent request have stayed the same and require a PWN they have just been revised for clarity.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5449bdacd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5449bdacd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forms page is in alphabetical order. Prior Written Notice is found in the middle of the page. </a:t>
            </a:r>
            <a:endParaRPr/>
          </a:p>
          <a:p>
            <a:pPr marL="0" lvl="0" indent="0" algn="l" rtl="0">
              <a:spcBef>
                <a:spcPts val="0"/>
              </a:spcBef>
              <a:spcAft>
                <a:spcPts val="0"/>
              </a:spcAft>
              <a:buNone/>
            </a:pPr>
            <a:r>
              <a:rPr lang="en"/>
              <a:t>Download and make it your district form. </a:t>
            </a:r>
            <a:endParaRPr/>
          </a:p>
          <a:p>
            <a:pPr marL="0" lvl="0" indent="0" algn="l" rtl="0">
              <a:spcBef>
                <a:spcPts val="0"/>
              </a:spcBef>
              <a:spcAft>
                <a:spcPts val="0"/>
              </a:spcAft>
              <a:buNone/>
            </a:pPr>
            <a:r>
              <a:rPr lang="en"/>
              <a:t>IEP programs that you use have PWN as well within the system.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47bbafee77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47bbafee77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i="1">
                <a:solidFill>
                  <a:schemeClr val="dk1"/>
                </a:solidFill>
                <a:latin typeface="Calibri"/>
                <a:ea typeface="Calibri"/>
                <a:cs typeface="Calibri"/>
                <a:sym typeface="Calibri"/>
              </a:rPr>
              <a:t>PWN’s, like IEPs, are not "one-size-fits-all" documents. When composing a PWN, use clear, common everyday language to explain precisely what action you are proposing or refusing to take and why you are proposing or refusing to take the specific action. IDEA requires that PWNs should be, “</a:t>
            </a:r>
            <a:r>
              <a:rPr lang="en" sz="1200" b="1" i="1">
                <a:solidFill>
                  <a:schemeClr val="dk1"/>
                </a:solidFill>
                <a:latin typeface="Calibri"/>
                <a:ea typeface="Calibri"/>
                <a:cs typeface="Calibri"/>
                <a:sym typeface="Calibri"/>
              </a:rPr>
              <a:t>written in language understandable to the general public and in the native language or other communication mode of the parent</a:t>
            </a:r>
            <a:r>
              <a:rPr lang="en" sz="1200" i="1">
                <a:solidFill>
                  <a:schemeClr val="dk1"/>
                </a:solidFill>
                <a:latin typeface="Calibri"/>
                <a:ea typeface="Calibri"/>
                <a:cs typeface="Calibri"/>
                <a:sym typeface="Calibri"/>
              </a:rPr>
              <a:t>” (34 CFR §300.503 (c)(1)); Avoid the use of acronyms, such as, IDEA, LRE, and IEE, without proper explanation. While there are many acronyms used in special education, it may be some parents’ first exposure to these terms and could lead to uncertainty and/or misunderstanding of the information being provided. Additionally, the names of any assessments, such as WISC IV, WJ III, BASC, etc. that are mentioned in the prior written notice should be spelled out so that the parent knows precisely to which assessment the IEP team is referring. </a:t>
            </a:r>
            <a:r>
              <a:rPr lang="en" sz="1200" b="1" i="1">
                <a:solidFill>
                  <a:schemeClr val="dk1"/>
                </a:solidFill>
                <a:latin typeface="Calibri"/>
                <a:ea typeface="Calibri"/>
                <a:cs typeface="Calibri"/>
                <a:sym typeface="Calibri"/>
              </a:rPr>
              <a:t>If the action being addressed in the PWN was a parent requested action, it should be clearly stated as such within the context of the PWN. A well-crafted PWN is one of the best tools in your toolkit to show that parent input is considered and parent requests are being acted upon. Prior written notice serves as a vehicle of communication between schools and families. It is critical that parents are always well informed about whatever action the LEA intends to take (or intends not to take) on behalf of their child. </a:t>
            </a:r>
            <a:endParaRPr sz="12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5617f0237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5617f0237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i="1">
                <a:solidFill>
                  <a:schemeClr val="dk1"/>
                </a:solidFill>
              </a:rPr>
              <a:t>There may be instances in which LEAs could combine multiple actions in a single PWN, however, each action should be clearly articulated and each of the required components for the PWN (mentioned above) must be addressed for each action listed on the PWN. </a:t>
            </a:r>
            <a:endParaRPr sz="1200" b="1" i="1">
              <a:solidFill>
                <a:schemeClr val="dk1"/>
              </a:solidFill>
            </a:endParaRPr>
          </a:p>
          <a:p>
            <a:pPr marL="0" lvl="0" indent="0" algn="l" rtl="0">
              <a:spcBef>
                <a:spcPts val="0"/>
              </a:spcBef>
              <a:spcAft>
                <a:spcPts val="0"/>
              </a:spcAft>
              <a:buNone/>
            </a:pPr>
            <a:endParaRPr sz="1200" b="1" i="1">
              <a:solidFill>
                <a:schemeClr val="dk1"/>
              </a:solidFill>
            </a:endParaRPr>
          </a:p>
          <a:p>
            <a:pPr marL="0" lvl="0" indent="0" algn="l" rtl="0">
              <a:spcBef>
                <a:spcPts val="0"/>
              </a:spcBef>
              <a:spcAft>
                <a:spcPts val="0"/>
              </a:spcAft>
              <a:buClr>
                <a:schemeClr val="dk1"/>
              </a:buClr>
              <a:buFont typeface="Arial"/>
              <a:buNone/>
            </a:pPr>
            <a:r>
              <a:rPr lang="en" sz="1200" i="1">
                <a:solidFill>
                  <a:schemeClr val="dk1"/>
                </a:solidFill>
              </a:rPr>
              <a:t>If the PWN becomes too complex and difficult to understand, the parent may not fully understand what actions you are proposing or refusing to implement and why. In this case, it might be advisable to divide each of the actions on to separate PWN forms. </a:t>
            </a:r>
            <a:endParaRPr sz="12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60b1fe8fa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60b1fe8fa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have already discussed some of the common myths, we will now present additional myths not previously mentioned.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5617f0237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5617f0237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Previously NOA was notice of action and the language has been changed to align with IDEA which is prior written notice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60b1fe8fa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60b1fe8fa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47bbafee77_0_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47bbafee77_0_245:notes"/>
          <p:cNvSpPr txBox="1">
            <a:spLocks noGrp="1"/>
          </p:cNvSpPr>
          <p:nvPr>
            <p:ph type="body" idx="1"/>
          </p:nvPr>
        </p:nvSpPr>
        <p:spPr>
          <a:xfrm>
            <a:off x="686360" y="4400262"/>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147bbafee77_0_245:notes"/>
          <p:cNvSpPr txBox="1">
            <a:spLocks noGrp="1"/>
          </p:cNvSpPr>
          <p:nvPr>
            <p:ph type="sldNum" idx="12"/>
          </p:nvPr>
        </p:nvSpPr>
        <p:spPr>
          <a:xfrm>
            <a:off x="3884239" y="8685068"/>
            <a:ext cx="2972400" cy="459000"/>
          </a:xfrm>
          <a:prstGeom prst="rect">
            <a:avLst/>
          </a:prstGeom>
          <a:noFill/>
          <a:ln>
            <a:noFill/>
          </a:ln>
        </p:spPr>
        <p:txBody>
          <a:bodyPr spcFirstLastPara="1" wrap="square" lIns="81475" tIns="81475" rIns="81475" bIns="8147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 sz="1200"/>
              <a:t>2</a:t>
            </a:fld>
            <a:endParaRP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60b1fe8fad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60b1fe8fa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5617f02375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5617f0237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 sz="1200" i="1">
                <a:solidFill>
                  <a:srgbClr val="262626"/>
                </a:solidFill>
              </a:rPr>
              <a:t>Fact: The Office of Special Education Programs (OSEP), U.S Department of Education, (DOE) is clear that PWN is not limited to non-consensus IEP meetings. In Letter to Lieberman, (OSEP 2008), OSEP issued the following guidance: </a:t>
            </a:r>
            <a:r>
              <a:rPr lang="en" sz="1200" i="1">
                <a:solidFill>
                  <a:schemeClr val="dk1"/>
                </a:solidFill>
              </a:rPr>
              <a:t>“Nothing in the statute or regulations indicates that the notice is related to a parent's attitude toward any changes proposed or refused by the public agency. If during an IEP meeting, the team, including the parent, agrees to a change in the child's services, the public agency must provide written notice in accordance with 34 CFR § 300.503. Providing such notice following an IEP Team meeting where such a change is proposed -- or refused -- allows the parent time to fully consider the change and determine if he/she has additional suggestions, concerns, questions, and so forth.” </a:t>
            </a:r>
            <a:r>
              <a:rPr lang="en" sz="1200" i="1" u="sng">
                <a:solidFill>
                  <a:srgbClr val="067AEE"/>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http://www2.ed.gov/policy/speced/guid/idea/letters/2008-3/lieberman081508notice3q2008.pdf</a:t>
            </a:r>
            <a:endParaRPr sz="1200" i="1">
              <a:solidFill>
                <a:srgbClr val="262626"/>
              </a:solidFill>
            </a:endParaRPr>
          </a:p>
          <a:p>
            <a:pPr marL="0" lvl="0" indent="0" algn="l" rtl="0">
              <a:spcBef>
                <a:spcPts val="800"/>
              </a:spcBef>
              <a:spcAft>
                <a:spcPts val="0"/>
              </a:spcAft>
              <a:buNone/>
            </a:pPr>
            <a:endParaRP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5617f02375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5617f0237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i="1">
                <a:solidFill>
                  <a:schemeClr val="dk1"/>
                </a:solidFill>
              </a:rPr>
              <a:t>Providing such notice following an IEP Team meeting where such a change is proposed -- or refused -- allows the parent time to fully consider the change and determine if he/she has additional suggestions, concerns, questions, and so forth.” </a:t>
            </a:r>
            <a:endParaRPr sz="12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60b1fe8fa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60b1fe8fa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en" i="1">
                <a:solidFill>
                  <a:schemeClr val="dk1"/>
                </a:solidFill>
                <a:latin typeface="Calibri"/>
                <a:ea typeface="Calibri"/>
                <a:cs typeface="Calibri"/>
                <a:sym typeface="Calibri"/>
              </a:rPr>
              <a:t>Fact: Failure to provide a prior written notice can result in claims that the student was denied a Free Appropriate Public Education (FAPE). Typically, these claims allege that the LEA denied the parents a meaningful opportunity to participate in their student’s education. If challenged, there is potential for this procedural error to result in a more substantive error in which the LEA could be found in violation of IDEA for not providing FAPE to the student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47bbafee77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47bbafee77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en" i="1">
                <a:solidFill>
                  <a:schemeClr val="dk1"/>
                </a:solidFill>
                <a:latin typeface="Calibri"/>
                <a:ea typeface="Calibri"/>
                <a:cs typeface="Calibri"/>
                <a:sym typeface="Calibri"/>
              </a:rPr>
              <a:t>LEAs should also strive to compose PWNs that are error free and contain details relevant to the individualized decisions being made by the LEA.  Avoid “cutting and pasting” from previously completed PWNs, especially when it involves another child, and have another IEP team member “proofread” the prior written notice document at the meeting, if possible, prior to issuing it to the parents to ensure that mistakes, such as referring to a child by the wrong gender, misspelling names, or entering other “incorrect” information, are avoided. While errors such as these may not be substantial enough to result in a denial of FAPE, they could give the parents the impression that the student’s IEP team either does not know their child or that it did not base its proposed or refused actions on information relevant to their child. PWN must be provided without undue delay. So don’t let an internal review process hold up timely provision of the PWN.</a:t>
            </a:r>
            <a:r>
              <a:rPr lang="en">
                <a:solidFill>
                  <a:schemeClr val="dk1"/>
                </a:solidFill>
                <a:latin typeface="Calibri"/>
                <a:ea typeface="Calibri"/>
                <a:cs typeface="Calibri"/>
                <a:sym typeface="Calibri"/>
              </a:rPr>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5449bdacd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5449bdacd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prior written notice will have the student’s name, date, parent/guardian name, and method of provision (personally presented, mailed, hand carried by student or emailed) at the top for documentation purposes. </a:t>
            </a:r>
            <a:endParaRPr/>
          </a:p>
          <a:p>
            <a:pPr marL="0" lvl="0" indent="0" algn="l" rtl="0">
              <a:spcBef>
                <a:spcPts val="0"/>
              </a:spcBef>
              <a:spcAft>
                <a:spcPts val="0"/>
              </a:spcAft>
              <a:buNone/>
            </a:pPr>
            <a:r>
              <a:rPr lang="en"/>
              <a:t>You will need to note if it is action being proposed or refused. Remember this is a PWN noticed tailored specially to the student and the discussions that took place that impacted the action being taken. If multiple actions are being proposed or refused they can be on one PWN form, but me mindful that more than one PWN may be needed so that parents/guardians can fully understand the notice without confusion.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5449bdacd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5449bdacd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takeaway in the descriptor - </a:t>
            </a:r>
            <a:r>
              <a:rPr lang="en" b="1"/>
              <a:t>detailed</a:t>
            </a:r>
            <a:r>
              <a:rPr lang="en"/>
              <a:t> action(s) AND detailed reason(s). Parents should take away from the PWN knowing exactly what is happening. </a:t>
            </a:r>
            <a:endParaRPr/>
          </a:p>
          <a:p>
            <a:pPr marL="0" lvl="0" indent="0" algn="l" rtl="0">
              <a:spcBef>
                <a:spcPts val="0"/>
              </a:spcBef>
              <a:spcAft>
                <a:spcPts val="0"/>
              </a:spcAft>
              <a:buNone/>
            </a:pPr>
            <a:r>
              <a:rPr lang="en"/>
              <a:t>You can have more than one action on a Prior Written Notice, </a:t>
            </a:r>
            <a:r>
              <a:rPr lang="en">
                <a:solidFill>
                  <a:schemeClr val="dk1"/>
                </a:solidFill>
                <a:highlight>
                  <a:srgbClr val="FFFFFF"/>
                </a:highlight>
              </a:rPr>
              <a:t>LEAs could combine multiple actions in a single PWN, however, each</a:t>
            </a:r>
            <a:endParaRPr>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highlight>
                  <a:srgbClr val="FFFFFF"/>
                </a:highlight>
              </a:rPr>
              <a:t>action should be clearly articulated and each of the required components for the PWN must be addressed for each action listed on the PWN. If the PWN becomes too complex and difficult to understand, the parent may not fully understand what actions you are proposing or refusing to implement</a:t>
            </a:r>
            <a:endParaRPr>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highlight>
                  <a:srgbClr val="FFFFFF"/>
                </a:highlight>
              </a:rPr>
              <a:t>and why. In this case, it might be advisable to divide each of the actions on to separate PWN forms.</a:t>
            </a:r>
            <a:endParaRPr>
              <a:solidFill>
                <a:schemeClr val="dk1"/>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5449bdacd7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5449bdacd7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Document </a:t>
            </a:r>
            <a:r>
              <a:rPr lang="en" b="1"/>
              <a:t>all</a:t>
            </a:r>
            <a:r>
              <a:rPr lang="en"/>
              <a:t> of the information reviewed that went into the proposed or refused action. These Assessments need to be written out with their full titles and not abbreviated so that parents can obtain full meaning and understanding of what was reviewed.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5449bdacd7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5449bdacd7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options considered (discussed) by the team need to be documented here along with the reason why each option was rejected. </a:t>
            </a:r>
            <a:r>
              <a:rPr lang="en" b="1"/>
              <a:t>Do not</a:t>
            </a:r>
            <a:r>
              <a:rPr lang="en"/>
              <a:t> leave any option that was discussed/considered off of the this section. Good meeting notes could assist teams to make sure each option that was considered and the reasons why each was rejected gets documented appropriately on the PWN.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5449bdacd7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5449bdacd7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Any factors that play in the proposal/refusal. Think specifically about that individual student. If you are proposing initial evaluation and there are medical factors that will impact the action proposed or refused  they would need to be documented here.  </a:t>
            </a:r>
            <a:endParaRPr/>
          </a:p>
          <a:p>
            <a:pPr marL="0" lvl="0" indent="0" algn="l" rtl="0">
              <a:spcBef>
                <a:spcPts val="0"/>
              </a:spcBef>
              <a:spcAft>
                <a:spcPts val="0"/>
              </a:spcAft>
              <a:buNone/>
            </a:pPr>
            <a:r>
              <a:rPr lang="en"/>
              <a:t>Possible medical factors could include -Glasses, hearing aids, test over multiple sessions, etc. This could be many different things - focus on the individual student.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objective of today is for all participants to understand the ins and outs of Prior Written Notice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5449bdacd7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5449bdacd7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sure you tailor to Your District!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5449bdacd7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5449bdacd7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bottom of the first page of the PWN is to give you direction of what the LEA needs to do in certain situations.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5449bdacd7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15449bdacd7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2nd page of PWN form - Three times that consent is needed for an action to take place - initial eval, initial services, reevaluation with assessment. Need to note date consent is received by the district (on or after the date of the parent signature) and make sure that none of these actions begin before the date that consent is received! </a:t>
            </a:r>
            <a:endParaRPr/>
          </a:p>
          <a:p>
            <a:pPr marL="0" lvl="0" indent="0" algn="l" rtl="0">
              <a:spcBef>
                <a:spcPts val="0"/>
              </a:spcBef>
              <a:spcAft>
                <a:spcPts val="0"/>
              </a:spcAft>
              <a:buNone/>
            </a:pPr>
            <a:endParaRPr/>
          </a:p>
          <a:p>
            <a:pPr marL="0" lvl="0" indent="0" algn="l" rtl="0">
              <a:spcBef>
                <a:spcPts val="0"/>
              </a:spcBef>
              <a:spcAft>
                <a:spcPts val="0"/>
              </a:spcAft>
              <a:buNone/>
            </a:pPr>
            <a:r>
              <a:rPr lang="en"/>
              <a:t>Remember a PWN be issued every time the IEP Team makes changes to an IEP?  </a:t>
            </a:r>
            <a:r>
              <a:rPr lang="en" b="1"/>
              <a:t>Prior written notice is required whenever a student’s IEP is changed. If the proposed change materially affects the composition of the educational program, the notice requirement is triggered. </a:t>
            </a:r>
            <a:r>
              <a:rPr lang="en"/>
              <a:t>Weil v. Board of Elem. &amp; Secondary Educ., 17 IDELR 902 (5th Cir. 1991), cert. denied, 112 LRP 26051 (1991); see also Letter to Lieberman, 52 IDELR 18 (OSEP 2008).</a:t>
            </a:r>
            <a:endParaRPr/>
          </a:p>
          <a:p>
            <a:pPr marL="0" lvl="0" indent="0" algn="l" rtl="0">
              <a:spcBef>
                <a:spcPts val="0"/>
              </a:spcBef>
              <a:spcAft>
                <a:spcPts val="0"/>
              </a:spcAft>
              <a:buNone/>
            </a:pPr>
            <a:r>
              <a:rPr lang="en" b="1"/>
              <a:t>Placement Changes</a:t>
            </a:r>
            <a:r>
              <a:rPr lang="en"/>
              <a:t>—Changes in placement always require PWN. In a Colorado case, not providing PWN of a placement change for a student with autism and other disabilities until a month after the placement became effective violated the PWN requirement. Mesa County Valley Sch. Dist. 51, 68 IDELR 84 (SEA CO 2016). In fact, the state complaint officer found that the procedural violation might have amounted to a denial of FAPE, although FAPE was denied on other grounds as well. A district is not required to effect a change in placement merely because a parent requests. But, if it declines the request, the district must provide prior notice of the decision. See, e.g., Constellation Schs. Elyria Cmty., 116 LRP 11802 (SEA Ohio 2015)(charter school violated IDEA where there was no PWN informing the parent that it was declining a request to change the student’s placement to a self-contained class). </a:t>
            </a:r>
            <a:endParaRPr/>
          </a:p>
          <a:p>
            <a:pPr marL="0" lvl="0" indent="0" algn="l" rtl="0">
              <a:spcBef>
                <a:spcPts val="0"/>
              </a:spcBef>
              <a:spcAft>
                <a:spcPts val="0"/>
              </a:spcAft>
              <a:buNone/>
            </a:pPr>
            <a:r>
              <a:rPr lang="en" b="1"/>
              <a:t>Evaluation issues</a:t>
            </a:r>
            <a:r>
              <a:rPr lang="en"/>
              <a:t>—Similarly, districts are not required to evaluate a student every time a parent requests an evaluation if there is no reason to conduct the evaluation. But, it must provide PWN of the refusal. Columbus City Sch. Dist., 116 LRP 13808 (SEA Ohio 2016).</a:t>
            </a:r>
            <a:endParaRPr/>
          </a:p>
          <a:p>
            <a:pPr marL="0" lvl="0" indent="0" algn="l" rtl="0">
              <a:spcBef>
                <a:spcPts val="0"/>
              </a:spcBef>
              <a:spcAft>
                <a:spcPts val="0"/>
              </a:spcAft>
              <a:buNone/>
            </a:pPr>
            <a:r>
              <a:rPr lang="en" b="1"/>
              <a:t>What if the school proposes a functional behavioral assessment (FBA)?</a:t>
            </a:r>
            <a:r>
              <a:rPr lang="en"/>
              <a:t>— Since FBAs are considered evaluations under the IDEA, a proposal to conduct an FBA is an action involving evaluation, and thus, triggers the PWN requirement. Letter to Anonymous, 59 IDELR 14 (OSEP 2012). </a:t>
            </a:r>
            <a:endParaRPr/>
          </a:p>
          <a:p>
            <a:pPr marL="0" lvl="0" indent="0" algn="l" rtl="0">
              <a:spcBef>
                <a:spcPts val="0"/>
              </a:spcBef>
              <a:spcAft>
                <a:spcPts val="0"/>
              </a:spcAft>
              <a:buNone/>
            </a:pPr>
            <a:r>
              <a:rPr lang="en" u="sng">
                <a:solidFill>
                  <a:schemeClr val="hlink"/>
                </a:solidFill>
                <a:hlinkClick r:id="rId3"/>
              </a:rPr>
              <a:t>https://www.ksde.org/Portals/0/SES/legal/conf17/Martin-PriorWrittenNotice-handout.pdf</a:t>
            </a:r>
            <a:r>
              <a:rPr lang="en"/>
              <a:t>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5449bdacd7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5449bdacd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PWN is provided to parents 10 days before the action goes into effect. The only time that this timeline can be shortened is when the parents give informed consent for the action to take place immediately as documented in this section.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5617f0237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15617f0237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5617f02375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5617f02375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Myth of the Month for PWN is posted on DESE website.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61da802d3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61da802d3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5617f02375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5617f02375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5449bdacd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15449bdacd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5617f0237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5617f0237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i="1">
                <a:solidFill>
                  <a:schemeClr val="dk1"/>
                </a:solidFill>
              </a:rPr>
              <a:t>Keep in mind that the provision of FAPE is a broad and overarching concept that is woven into every aspect of the special education process. IDEA defines FAPE as special education and related services that are provided free of charge to the parent, meets state standards and are provided in conformity with an individualized education program (IEP) that meets the requirements outlined in IDEA. </a:t>
            </a:r>
            <a:endParaRPr sz="1200" i="1">
              <a:solidFill>
                <a:schemeClr val="dk1"/>
              </a:solidFill>
            </a:endParaRPr>
          </a:p>
          <a:p>
            <a:pPr marL="0" lvl="0" indent="0" algn="l" rtl="0">
              <a:spcBef>
                <a:spcPts val="0"/>
              </a:spcBef>
              <a:spcAft>
                <a:spcPts val="0"/>
              </a:spcAft>
              <a:buClr>
                <a:schemeClr val="dk1"/>
              </a:buClr>
              <a:buFont typeface="Arial"/>
              <a:buNone/>
            </a:pPr>
            <a:endParaRPr sz="1200" i="1">
              <a:solidFill>
                <a:schemeClr val="dk1"/>
              </a:solidFill>
            </a:endParaRPr>
          </a:p>
          <a:p>
            <a:pPr marL="0" lvl="0" indent="0" algn="l" rtl="0">
              <a:spcBef>
                <a:spcPts val="0"/>
              </a:spcBef>
              <a:spcAft>
                <a:spcPts val="0"/>
              </a:spcAft>
              <a:buClr>
                <a:schemeClr val="dk1"/>
              </a:buClr>
              <a:buFont typeface="Arial"/>
              <a:buNone/>
            </a:pPr>
            <a:r>
              <a:rPr lang="en" sz="1200" i="1">
                <a:solidFill>
                  <a:schemeClr val="dk1"/>
                </a:solidFill>
              </a:rPr>
              <a:t>When debating if an action could trigger a PWN under provision of FAPE, teams will need to consider if the proposed or refused action will impact the special education or related services provided to the student. If the answer is “yes”,then a PWN is needed. </a:t>
            </a:r>
            <a:endParaRPr sz="1200" i="1">
              <a:solidFill>
                <a:schemeClr val="dk1"/>
              </a:solidFill>
            </a:endParaRPr>
          </a:p>
          <a:p>
            <a:pPr marL="0" lvl="0" indent="0" algn="l" rtl="0">
              <a:spcBef>
                <a:spcPts val="0"/>
              </a:spcBef>
              <a:spcAft>
                <a:spcPts val="0"/>
              </a:spcAft>
              <a:buClr>
                <a:schemeClr val="dk1"/>
              </a:buClr>
              <a:buFont typeface="Arial"/>
              <a:buNone/>
            </a:pPr>
            <a:endParaRPr sz="1200" i="1">
              <a:solidFill>
                <a:schemeClr val="dk1"/>
              </a:solidFill>
            </a:endParaRPr>
          </a:p>
          <a:p>
            <a:pPr marL="0" lvl="0" indent="0" algn="l" rtl="0">
              <a:spcBef>
                <a:spcPts val="0"/>
              </a:spcBef>
              <a:spcAft>
                <a:spcPts val="0"/>
              </a:spcAft>
              <a:buClr>
                <a:schemeClr val="dk1"/>
              </a:buClr>
              <a:buFont typeface="Arial"/>
              <a:buNone/>
            </a:pPr>
            <a:r>
              <a:rPr lang="en" sz="1200" i="1">
                <a:solidFill>
                  <a:schemeClr val="dk1"/>
                </a:solidFill>
              </a:rPr>
              <a:t>“When in doubt, give it out” might be a mantra LEAs might want to follow when determining if a PWN needs to be provided. </a:t>
            </a: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57e860ad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57e860ad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Redundancy is to protect parent  participation. It is an extra feature to put into writing a summary or bottom-line of the decisions so parents are fully informed in the decision making process. Safeguards parents meaningful participation. Another way to look at this is it also safeguards the district as it documents that parents were informed of all of the actions.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4a3928ad0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4a3928ad0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Prior written notice is required before a school district proposes or refuses to initiate or change the identification, evaluation, educational placement, or provisions of FAPE for a child with a disability. The PWN is a summary of what was discussed at the IEP team meeting or the evaluation planning meeting. The use of the word “propose” may be confusing because it could be interpreted to mean that PWN is required before the school considers or suggests or thinks about proposing an action. However, we believe that in recent guidance, “propose” means “decided.” Remember that the purpose of PWN is to document decisions made by the team and to give parents adequate notice before the decision is implemented. The district cannot make any decisions about placement or IEP content prior to an IEP meeting. </a:t>
            </a:r>
            <a:endParaRPr/>
          </a:p>
          <a:p>
            <a:pPr marL="0" lvl="0" indent="0" algn="l" rtl="0">
              <a:spcBef>
                <a:spcPts val="0"/>
              </a:spcBef>
              <a:spcAft>
                <a:spcPts val="0"/>
              </a:spcAft>
              <a:buNone/>
            </a:pPr>
            <a:r>
              <a:rPr lang="en"/>
              <a:t>The school district must provide prior written notice as required in 34 CFR, §300.503, including providing the notice in the parent's native language or other mode of communication.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47bbafee77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47bbafee77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The intent of the notice is to make sure the parents clearly understand what action is or is not, going to be carried out and the basis for those actions. </a:t>
            </a:r>
            <a:endParaRPr sz="1200">
              <a:solidFill>
                <a:schemeClr val="dk1"/>
              </a:solidFill>
            </a:endParaRPr>
          </a:p>
          <a:p>
            <a:pPr marL="0" lvl="0" indent="0" algn="l" rtl="0">
              <a:spcBef>
                <a:spcPts val="0"/>
              </a:spcBef>
              <a:spcAft>
                <a:spcPts val="0"/>
              </a:spcAft>
              <a:buNone/>
            </a:pPr>
            <a:r>
              <a:rPr lang="en" sz="1200">
                <a:solidFill>
                  <a:schemeClr val="dk1"/>
                </a:solidFill>
              </a:rPr>
              <a:t>A Prior Written Notice (PWN) is a written explanation of a change the school district or LEA wants to make or refuses to make in a child’s Individualized Educational Program (IEP). It is important that parents understand what the school plans to do (or not do) for their child. A PWN must give parents the information they need to actively participate in making decisions about their child’s educational program and services.</a:t>
            </a:r>
            <a:endParaRPr sz="1200">
              <a:solidFill>
                <a:schemeClr val="dk1"/>
              </a:solidFill>
            </a:endParaRPr>
          </a:p>
          <a:p>
            <a:pPr marL="0" lvl="0" indent="0" algn="l" rtl="0">
              <a:spcBef>
                <a:spcPts val="0"/>
              </a:spcBef>
              <a:spcAft>
                <a:spcPts val="0"/>
              </a:spcAft>
              <a:buClr>
                <a:schemeClr val="dk1"/>
              </a:buClr>
              <a:buFont typeface="Arial"/>
              <a:buNone/>
            </a:pPr>
            <a:r>
              <a:rPr lang="en" sz="1200" i="1">
                <a:solidFill>
                  <a:schemeClr val="dk1"/>
                </a:solidFill>
              </a:rPr>
              <a:t>Take note that a PWN is required not only when a LEA </a:t>
            </a:r>
            <a:r>
              <a:rPr lang="en" sz="1200" b="1" i="1">
                <a:solidFill>
                  <a:schemeClr val="dk1"/>
                </a:solidFill>
              </a:rPr>
              <a:t>proposes </a:t>
            </a:r>
            <a:r>
              <a:rPr lang="en" sz="1200" i="1">
                <a:solidFill>
                  <a:schemeClr val="dk1"/>
                </a:solidFill>
              </a:rPr>
              <a:t>to initiate or change the identification, evaluation or educational placement of the child or the provision of FAPE to the child but also when an LEA </a:t>
            </a:r>
            <a:r>
              <a:rPr lang="en" sz="1200" b="1" i="1">
                <a:solidFill>
                  <a:schemeClr val="dk1"/>
                </a:solidFill>
              </a:rPr>
              <a:t>refuses </a:t>
            </a:r>
            <a:r>
              <a:rPr lang="en" sz="1200" i="1">
                <a:solidFill>
                  <a:schemeClr val="dk1"/>
                </a:solidFill>
              </a:rPr>
              <a:t>to initiate or change the identification, evaluation or educational placement of the child or the provision of FAPE to the child. </a:t>
            </a:r>
            <a:endParaRPr sz="12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5617f0237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5617f0237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b="1" i="1">
                <a:solidFill>
                  <a:schemeClr val="dk1"/>
                </a:solidFill>
              </a:rPr>
              <a:t>There are multiple actions that can trigger the need for PWN to be provided to parents. Written notice must be given to the parents of a child with a disability a reasonable time before the public agency: </a:t>
            </a:r>
            <a:endParaRPr sz="1200" b="1" i="1">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a:p>
            <a:pPr marL="0" lvl="0" indent="0" algn="l" rtl="0">
              <a:spcBef>
                <a:spcPts val="0"/>
              </a:spcBef>
              <a:spcAft>
                <a:spcPts val="0"/>
              </a:spcAft>
              <a:buClr>
                <a:schemeClr val="dk1"/>
              </a:buClr>
              <a:buFont typeface="Arial"/>
              <a:buNone/>
            </a:pPr>
            <a:r>
              <a:rPr lang="en" sz="1200" b="1" i="1">
                <a:solidFill>
                  <a:schemeClr val="dk1"/>
                </a:solidFill>
              </a:rPr>
              <a:t>Proposes </a:t>
            </a:r>
            <a:r>
              <a:rPr lang="en" sz="1200" i="1">
                <a:solidFill>
                  <a:schemeClr val="dk1"/>
                </a:solidFill>
              </a:rPr>
              <a:t>to initiate or change the identification, evaluation, or educational placement of the child or the provision of FAPE to the child; or </a:t>
            </a:r>
            <a:endParaRPr sz="1200">
              <a:solidFill>
                <a:schemeClr val="dk1"/>
              </a:solidFill>
            </a:endParaRPr>
          </a:p>
          <a:p>
            <a:pPr marL="0" lvl="0" indent="0" algn="l" rtl="0">
              <a:spcBef>
                <a:spcPts val="0"/>
              </a:spcBef>
              <a:spcAft>
                <a:spcPts val="0"/>
              </a:spcAft>
              <a:buClr>
                <a:schemeClr val="dk1"/>
              </a:buClr>
              <a:buFont typeface="Arial"/>
              <a:buNone/>
            </a:pPr>
            <a:r>
              <a:rPr lang="en" sz="1200" b="1" i="1">
                <a:solidFill>
                  <a:schemeClr val="dk1"/>
                </a:solidFill>
              </a:rPr>
              <a:t>Refuses </a:t>
            </a:r>
            <a:r>
              <a:rPr lang="en" sz="1200" i="1">
                <a:solidFill>
                  <a:schemeClr val="dk1"/>
                </a:solidFill>
              </a:rPr>
              <a:t>to initiate or change the identification, evaluation, or educational placement of the child or the provision of FAPE to the child. 34 CFR §300.503 </a:t>
            </a:r>
            <a:endParaRPr sz="1200" i="1">
              <a:solidFill>
                <a:schemeClr val="dk1"/>
              </a:solidFill>
            </a:endParaRPr>
          </a:p>
          <a:p>
            <a:pPr marL="0" lvl="0" indent="0" algn="l" rtl="0">
              <a:spcBef>
                <a:spcPts val="0"/>
              </a:spcBef>
              <a:spcAft>
                <a:spcPts val="0"/>
              </a:spcAft>
              <a:buClr>
                <a:schemeClr val="dk1"/>
              </a:buClr>
              <a:buFont typeface="Arial"/>
              <a:buNone/>
            </a:pPr>
            <a:r>
              <a:rPr lang="en" sz="1200" i="1">
                <a:solidFill>
                  <a:schemeClr val="dk1"/>
                </a:solidFill>
              </a:rPr>
              <a:t>PWN must also be given when parents revocate consent for special education </a:t>
            </a:r>
            <a:endParaRPr sz="1200" i="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47bbafee77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47bbafee77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Reasonable time(10 days) - After the decision is made </a:t>
            </a:r>
            <a:r>
              <a:rPr lang="en" b="1"/>
              <a:t>but</a:t>
            </a:r>
            <a:r>
              <a:rPr lang="en"/>
              <a:t> Prior to the Implementation of the action(s).  Parents can waive the 10 day waiting period as documented on the model PWN form. </a:t>
            </a:r>
            <a:endParaRPr/>
          </a:p>
          <a:p>
            <a:pPr marL="0" lvl="0" indent="0" algn="l" rtl="0">
              <a:spcBef>
                <a:spcPts val="0"/>
              </a:spcBef>
              <a:spcAft>
                <a:spcPts val="0"/>
              </a:spcAft>
              <a:buClr>
                <a:schemeClr val="dk1"/>
              </a:buClr>
              <a:buSzPts val="1100"/>
              <a:buFont typeface="Arial"/>
              <a:buNone/>
            </a:pPr>
            <a:r>
              <a:rPr lang="en"/>
              <a:t>When debating if an action could trigger a PWN under provision of FAPE, teams will need to consider if the proposed or refused action will impact the special education or related services provided to the student. If the answer is “yes”,</a:t>
            </a:r>
            <a:endParaRPr/>
          </a:p>
          <a:p>
            <a:pPr marL="0" lvl="0" indent="0" algn="l" rtl="0">
              <a:spcBef>
                <a:spcPts val="0"/>
              </a:spcBef>
              <a:spcAft>
                <a:spcPts val="0"/>
              </a:spcAft>
              <a:buClr>
                <a:schemeClr val="dk1"/>
              </a:buClr>
              <a:buSzPts val="1100"/>
              <a:buFont typeface="Arial"/>
              <a:buNone/>
            </a:pPr>
            <a:r>
              <a:rPr lang="en"/>
              <a:t>then the need for a PWN is most likely triggered.</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50"/>
        <p:cNvGrpSpPr/>
        <p:nvPr/>
      </p:nvGrpSpPr>
      <p:grpSpPr>
        <a:xfrm>
          <a:off x="0" y="0"/>
          <a:ext cx="0" cy="0"/>
          <a:chOff x="0" y="0"/>
          <a:chExt cx="0" cy="0"/>
        </a:xfrm>
      </p:grpSpPr>
      <p:pic>
        <p:nvPicPr>
          <p:cNvPr id="51" name="Google Shape;51;p13" descr="R:\COM\COMM\Branding\PPT Templates\widescreen\Widescreen Powerpoint 23.jpg"/>
          <p:cNvPicPr preferRelativeResize="0"/>
          <p:nvPr/>
        </p:nvPicPr>
        <p:blipFill rotWithShape="1">
          <a:blip r:embed="rId2">
            <a:alphaModFix/>
          </a:blip>
          <a:srcRect/>
          <a:stretch/>
        </p:blipFill>
        <p:spPr>
          <a:xfrm>
            <a:off x="0" y="1"/>
            <a:ext cx="9153144" cy="5150534"/>
          </a:xfrm>
          <a:prstGeom prst="rect">
            <a:avLst/>
          </a:prstGeom>
          <a:noFill/>
          <a:ln>
            <a:noFill/>
          </a:ln>
        </p:spPr>
      </p:pic>
      <p:sp>
        <p:nvSpPr>
          <p:cNvPr id="52" name="Google Shape;52;p13"/>
          <p:cNvSpPr txBox="1">
            <a:spLocks noGrp="1"/>
          </p:cNvSpPr>
          <p:nvPr>
            <p:ph type="title"/>
          </p:nvPr>
        </p:nvSpPr>
        <p:spPr>
          <a:xfrm>
            <a:off x="3352800" y="1123950"/>
            <a:ext cx="5715000" cy="1371600"/>
          </a:xfrm>
          <a:prstGeom prst="rect">
            <a:avLst/>
          </a:prstGeom>
          <a:noFill/>
          <a:ln>
            <a:noFill/>
          </a:ln>
        </p:spPr>
        <p:txBody>
          <a:bodyPr spcFirstLastPara="1" wrap="square" lIns="68575" tIns="34275" rIns="68575" bIns="34275" anchor="ctr" anchorCtr="0">
            <a:normAutofit/>
          </a:bodyPr>
          <a:lstStyle>
            <a:lvl1pPr marR="0" lvl="0" algn="l" rtl="0">
              <a:lnSpc>
                <a:spcPct val="100000"/>
              </a:lnSpc>
              <a:spcBef>
                <a:spcPts val="0"/>
              </a:spcBef>
              <a:spcAft>
                <a:spcPts val="0"/>
              </a:spcAft>
              <a:buClr>
                <a:srgbClr val="000000"/>
              </a:buClr>
              <a:buSzPts val="4000"/>
              <a:buFont typeface="Arial"/>
              <a:buNone/>
              <a:defRPr sz="4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Google Shape;53;p13"/>
          <p:cNvSpPr txBox="1">
            <a:spLocks noGrp="1"/>
          </p:cNvSpPr>
          <p:nvPr>
            <p:ph type="body" idx="1"/>
          </p:nvPr>
        </p:nvSpPr>
        <p:spPr>
          <a:xfrm>
            <a:off x="304800" y="3028950"/>
            <a:ext cx="1676400" cy="3429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Google Shape;54;p13"/>
          <p:cNvSpPr txBox="1">
            <a:spLocks noGrp="1"/>
          </p:cNvSpPr>
          <p:nvPr>
            <p:ph type="body" idx="2"/>
          </p:nvPr>
        </p:nvSpPr>
        <p:spPr>
          <a:xfrm>
            <a:off x="4486275" y="57150"/>
            <a:ext cx="4629300" cy="914400"/>
          </a:xfrm>
          <a:prstGeom prst="rect">
            <a:avLst/>
          </a:prstGeom>
          <a:noFill/>
          <a:ln>
            <a:noFill/>
          </a:ln>
        </p:spPr>
        <p:txBody>
          <a:bodyPr spcFirstLastPara="1" wrap="square" lIns="68575" tIns="34275" rIns="68575" bIns="34275" anchor="ctr" anchorCtr="0">
            <a:normAutofit/>
          </a:bodyPr>
          <a:lstStyle>
            <a:lvl1pPr marL="457200" marR="0" lvl="0" indent="-228600" algn="ctr" rtl="0">
              <a:lnSpc>
                <a:spcPct val="100000"/>
              </a:lnSpc>
              <a:spcBef>
                <a:spcPts val="0"/>
              </a:spcBef>
              <a:spcAft>
                <a:spcPts val="0"/>
              </a:spcAft>
              <a:buClr>
                <a:srgbClr val="000000"/>
              </a:buClr>
              <a:buSzPts val="2000"/>
              <a:buFont typeface="Arial"/>
              <a:buNone/>
              <a:defRPr sz="2000" b="0" i="1"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Option 3">
  <p:cSld name="1_Content Option 3">
    <p:spTree>
      <p:nvGrpSpPr>
        <p:cNvPr id="1" name="Shape 55"/>
        <p:cNvGrpSpPr/>
        <p:nvPr/>
      </p:nvGrpSpPr>
      <p:grpSpPr>
        <a:xfrm>
          <a:off x="0" y="0"/>
          <a:ext cx="0" cy="0"/>
          <a:chOff x="0" y="0"/>
          <a:chExt cx="0" cy="0"/>
        </a:xfrm>
      </p:grpSpPr>
      <p:pic>
        <p:nvPicPr>
          <p:cNvPr id="56" name="Google Shape;56;p14" descr="R:\COM\COMM\Branding\PPT Templates\widescreen\Widescreen Powerpoint 20.jpg"/>
          <p:cNvPicPr preferRelativeResize="0"/>
          <p:nvPr/>
        </p:nvPicPr>
        <p:blipFill rotWithShape="1">
          <a:blip r:embed="rId2">
            <a:alphaModFix/>
          </a:blip>
          <a:srcRect/>
          <a:stretch/>
        </p:blipFill>
        <p:spPr>
          <a:xfrm>
            <a:off x="0" y="0"/>
            <a:ext cx="9148769" cy="5148071"/>
          </a:xfrm>
          <a:prstGeom prst="rect">
            <a:avLst/>
          </a:prstGeom>
          <a:noFill/>
          <a:ln>
            <a:noFill/>
          </a:ln>
        </p:spPr>
      </p:pic>
      <p:sp>
        <p:nvSpPr>
          <p:cNvPr id="57" name="Google Shape;57;p14"/>
          <p:cNvSpPr txBox="1">
            <a:spLocks noGrp="1"/>
          </p:cNvSpPr>
          <p:nvPr>
            <p:ph type="sldNum" idx="12"/>
          </p:nvPr>
        </p:nvSpPr>
        <p:spPr>
          <a:xfrm>
            <a:off x="152400" y="133350"/>
            <a:ext cx="7620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58" name="Google Shape;58;p14"/>
          <p:cNvSpPr txBox="1">
            <a:spLocks noGrp="1"/>
          </p:cNvSpPr>
          <p:nvPr>
            <p:ph type="body" idx="1"/>
          </p:nvPr>
        </p:nvSpPr>
        <p:spPr>
          <a:xfrm>
            <a:off x="152400" y="1619250"/>
            <a:ext cx="8839200" cy="3314700"/>
          </a:xfrm>
          <a:prstGeom prst="rect">
            <a:avLst/>
          </a:prstGeom>
          <a:noFill/>
          <a:ln>
            <a:noFill/>
          </a:ln>
        </p:spPr>
        <p:txBody>
          <a:bodyPr spcFirstLastPara="1" wrap="square" lIns="68575" tIns="34275" rIns="68575" bIns="34275" anchor="t" anchorCtr="0">
            <a:normAutofit/>
          </a:bodyPr>
          <a:lstStyle>
            <a:lvl1pPr marL="457200" marR="0" lvl="0" indent="-317500" algn="l" rtl="0">
              <a:lnSpc>
                <a:spcPct val="90000"/>
              </a:lnSpc>
              <a:spcBef>
                <a:spcPts val="8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9" name="Google Shape;59;p14"/>
          <p:cNvSpPr txBox="1">
            <a:spLocks noGrp="1"/>
          </p:cNvSpPr>
          <p:nvPr>
            <p:ph type="title"/>
          </p:nvPr>
        </p:nvSpPr>
        <p:spPr>
          <a:xfrm>
            <a:off x="152400" y="742950"/>
            <a:ext cx="8839200" cy="8001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4000"/>
              <a:buFont typeface="Calibri"/>
              <a:buNone/>
              <a:defRPr sz="40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61"/>
        <p:cNvGrpSpPr/>
        <p:nvPr/>
      </p:nvGrpSpPr>
      <p:grpSpPr>
        <a:xfrm>
          <a:off x="0" y="0"/>
          <a:ext cx="0" cy="0"/>
          <a:chOff x="0" y="0"/>
          <a:chExt cx="0" cy="0"/>
        </a:xfrm>
      </p:grpSpPr>
      <p:pic>
        <p:nvPicPr>
          <p:cNvPr id="62" name="Google Shape;62;p16" descr="R:\COM\COMM\Branding\PPT Templates\widescreen\Widescreen Powerpoint 23.jpg"/>
          <p:cNvPicPr preferRelativeResize="0"/>
          <p:nvPr/>
        </p:nvPicPr>
        <p:blipFill rotWithShape="1">
          <a:blip r:embed="rId2">
            <a:alphaModFix/>
          </a:blip>
          <a:srcRect/>
          <a:stretch/>
        </p:blipFill>
        <p:spPr>
          <a:xfrm>
            <a:off x="0" y="1"/>
            <a:ext cx="9153144" cy="5150534"/>
          </a:xfrm>
          <a:prstGeom prst="rect">
            <a:avLst/>
          </a:prstGeom>
          <a:noFill/>
          <a:ln>
            <a:noFill/>
          </a:ln>
        </p:spPr>
      </p:pic>
      <p:sp>
        <p:nvSpPr>
          <p:cNvPr id="63" name="Google Shape;63;p16"/>
          <p:cNvSpPr txBox="1">
            <a:spLocks noGrp="1"/>
          </p:cNvSpPr>
          <p:nvPr>
            <p:ph type="title"/>
          </p:nvPr>
        </p:nvSpPr>
        <p:spPr>
          <a:xfrm>
            <a:off x="3352800" y="1123950"/>
            <a:ext cx="5715000" cy="1371600"/>
          </a:xfrm>
          <a:prstGeom prst="rect">
            <a:avLst/>
          </a:prstGeom>
          <a:noFill/>
          <a:ln>
            <a:noFill/>
          </a:ln>
        </p:spPr>
        <p:txBody>
          <a:bodyPr spcFirstLastPara="1" wrap="square" lIns="68575" tIns="34275" rIns="68575" bIns="34275" anchor="ctr" anchorCtr="0">
            <a:normAutofit/>
          </a:bodyPr>
          <a:lstStyle>
            <a:lvl1pPr marR="0" lvl="0" algn="l" rtl="0">
              <a:lnSpc>
                <a:spcPct val="100000"/>
              </a:lnSpc>
              <a:spcBef>
                <a:spcPts val="0"/>
              </a:spcBef>
              <a:spcAft>
                <a:spcPts val="0"/>
              </a:spcAft>
              <a:buClr>
                <a:srgbClr val="000000"/>
              </a:buClr>
              <a:buSzPts val="4000"/>
              <a:buFont typeface="Arial"/>
              <a:buNone/>
              <a:defRPr sz="4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p16"/>
          <p:cNvSpPr txBox="1">
            <a:spLocks noGrp="1"/>
          </p:cNvSpPr>
          <p:nvPr>
            <p:ph type="body" idx="1"/>
          </p:nvPr>
        </p:nvSpPr>
        <p:spPr>
          <a:xfrm>
            <a:off x="304800" y="3028950"/>
            <a:ext cx="1676400" cy="3429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p16"/>
          <p:cNvSpPr txBox="1">
            <a:spLocks noGrp="1"/>
          </p:cNvSpPr>
          <p:nvPr>
            <p:ph type="body" idx="2"/>
          </p:nvPr>
        </p:nvSpPr>
        <p:spPr>
          <a:xfrm>
            <a:off x="4486275" y="57150"/>
            <a:ext cx="4629300" cy="914400"/>
          </a:xfrm>
          <a:prstGeom prst="rect">
            <a:avLst/>
          </a:prstGeom>
          <a:noFill/>
          <a:ln>
            <a:noFill/>
          </a:ln>
        </p:spPr>
        <p:txBody>
          <a:bodyPr spcFirstLastPara="1" wrap="square" lIns="68575" tIns="34275" rIns="68575" bIns="34275" anchor="ctr" anchorCtr="0">
            <a:normAutofit/>
          </a:bodyPr>
          <a:lstStyle>
            <a:lvl1pPr marL="457200" marR="0" lvl="0" indent="-228600" algn="ctr" rtl="0">
              <a:lnSpc>
                <a:spcPct val="100000"/>
              </a:lnSpc>
              <a:spcBef>
                <a:spcPts val="0"/>
              </a:spcBef>
              <a:spcAft>
                <a:spcPts val="0"/>
              </a:spcAft>
              <a:buClr>
                <a:srgbClr val="000000"/>
              </a:buClr>
              <a:buSzPts val="2000"/>
              <a:buFont typeface="Arial"/>
              <a:buNone/>
              <a:defRPr sz="2000" b="0" i="1"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Option 3">
  <p:cSld name="1_Content Option 3">
    <p:spTree>
      <p:nvGrpSpPr>
        <p:cNvPr id="1" name="Shape 66"/>
        <p:cNvGrpSpPr/>
        <p:nvPr/>
      </p:nvGrpSpPr>
      <p:grpSpPr>
        <a:xfrm>
          <a:off x="0" y="0"/>
          <a:ext cx="0" cy="0"/>
          <a:chOff x="0" y="0"/>
          <a:chExt cx="0" cy="0"/>
        </a:xfrm>
      </p:grpSpPr>
      <p:pic>
        <p:nvPicPr>
          <p:cNvPr id="67" name="Google Shape;67;p17" descr="R:\COM\COMM\Branding\PPT Templates\widescreen\Widescreen Powerpoint 20.jpg"/>
          <p:cNvPicPr preferRelativeResize="0"/>
          <p:nvPr/>
        </p:nvPicPr>
        <p:blipFill rotWithShape="1">
          <a:blip r:embed="rId2">
            <a:alphaModFix/>
          </a:blip>
          <a:srcRect/>
          <a:stretch/>
        </p:blipFill>
        <p:spPr>
          <a:xfrm>
            <a:off x="0" y="0"/>
            <a:ext cx="9148769" cy="5148071"/>
          </a:xfrm>
          <a:prstGeom prst="rect">
            <a:avLst/>
          </a:prstGeom>
          <a:noFill/>
          <a:ln>
            <a:noFill/>
          </a:ln>
        </p:spPr>
      </p:pic>
      <p:sp>
        <p:nvSpPr>
          <p:cNvPr id="68" name="Google Shape;68;p17"/>
          <p:cNvSpPr txBox="1">
            <a:spLocks noGrp="1"/>
          </p:cNvSpPr>
          <p:nvPr>
            <p:ph type="sldNum" idx="12"/>
          </p:nvPr>
        </p:nvSpPr>
        <p:spPr>
          <a:xfrm>
            <a:off x="152400" y="133350"/>
            <a:ext cx="7620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69" name="Google Shape;69;p17"/>
          <p:cNvSpPr txBox="1">
            <a:spLocks noGrp="1"/>
          </p:cNvSpPr>
          <p:nvPr>
            <p:ph type="body" idx="1"/>
          </p:nvPr>
        </p:nvSpPr>
        <p:spPr>
          <a:xfrm>
            <a:off x="152400" y="1619250"/>
            <a:ext cx="8839200" cy="3314700"/>
          </a:xfrm>
          <a:prstGeom prst="rect">
            <a:avLst/>
          </a:prstGeom>
          <a:noFill/>
          <a:ln>
            <a:noFill/>
          </a:ln>
        </p:spPr>
        <p:txBody>
          <a:bodyPr spcFirstLastPara="1" wrap="square" lIns="68575" tIns="34275" rIns="68575" bIns="34275" anchor="t" anchorCtr="0">
            <a:normAutofit/>
          </a:bodyPr>
          <a:lstStyle>
            <a:lvl1pPr marL="457200" marR="0" lvl="0" indent="-317500" algn="l" rtl="0">
              <a:lnSpc>
                <a:spcPct val="90000"/>
              </a:lnSpc>
              <a:spcBef>
                <a:spcPts val="8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0" name="Google Shape;70;p17"/>
          <p:cNvSpPr txBox="1">
            <a:spLocks noGrp="1"/>
          </p:cNvSpPr>
          <p:nvPr>
            <p:ph type="title"/>
          </p:nvPr>
        </p:nvSpPr>
        <p:spPr>
          <a:xfrm>
            <a:off x="152400" y="742950"/>
            <a:ext cx="8839200" cy="8001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4000"/>
              <a:buFont typeface="Calibri"/>
              <a:buNone/>
              <a:defRPr sz="40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71"/>
        <p:cNvGrpSpPr/>
        <p:nvPr/>
      </p:nvGrpSpPr>
      <p:grpSpPr>
        <a:xfrm>
          <a:off x="0" y="0"/>
          <a:ext cx="0" cy="0"/>
          <a:chOff x="0" y="0"/>
          <a:chExt cx="0" cy="0"/>
        </a:xfrm>
      </p:grpSpPr>
      <p:pic>
        <p:nvPicPr>
          <p:cNvPr id="72" name="Google Shape;72;p18" descr="R:\COM\COMM\Branding\PPT Templates\widescreen\Widescreen Powerpoint 6.jpg"/>
          <p:cNvPicPr preferRelativeResize="0"/>
          <p:nvPr/>
        </p:nvPicPr>
        <p:blipFill rotWithShape="1">
          <a:blip r:embed="rId2">
            <a:alphaModFix/>
          </a:blip>
          <a:srcRect/>
          <a:stretch/>
        </p:blipFill>
        <p:spPr>
          <a:xfrm>
            <a:off x="0" y="1"/>
            <a:ext cx="9153144" cy="5150534"/>
          </a:xfrm>
          <a:prstGeom prst="rect">
            <a:avLst/>
          </a:prstGeom>
          <a:noFill/>
          <a:ln>
            <a:noFill/>
          </a:ln>
        </p:spPr>
      </p:pic>
      <p:sp>
        <p:nvSpPr>
          <p:cNvPr id="73" name="Google Shape;73;p18"/>
          <p:cNvSpPr txBox="1">
            <a:spLocks noGrp="1"/>
          </p:cNvSpPr>
          <p:nvPr>
            <p:ph type="body" idx="1"/>
          </p:nvPr>
        </p:nvSpPr>
        <p:spPr>
          <a:xfrm>
            <a:off x="152400" y="2800350"/>
            <a:ext cx="8763000" cy="646500"/>
          </a:xfrm>
          <a:prstGeom prst="rect">
            <a:avLst/>
          </a:prstGeom>
          <a:noFill/>
          <a:ln>
            <a:noFill/>
          </a:ln>
        </p:spPr>
        <p:txBody>
          <a:bodyPr spcFirstLastPara="1" wrap="square" lIns="68575" tIns="34275" rIns="68575" bIns="34275" anchor="ctr" anchorCtr="0">
            <a:spAutoFit/>
          </a:bodyPr>
          <a:lstStyle>
            <a:lvl1pPr marL="457200" marR="0" lvl="0" indent="-228600" algn="ctr" rtl="0">
              <a:lnSpc>
                <a:spcPct val="100000"/>
              </a:lnSpc>
              <a:spcBef>
                <a:spcPts val="0"/>
              </a:spcBef>
              <a:spcAft>
                <a:spcPts val="0"/>
              </a:spcAft>
              <a:buClr>
                <a:srgbClr val="000000"/>
              </a:buClr>
              <a:buSzPts val="3600"/>
              <a:buFont typeface="Calibri"/>
              <a:buNone/>
              <a:defRPr sz="3600" b="1"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p18"/>
          <p:cNvSpPr txBox="1">
            <a:spLocks noGrp="1"/>
          </p:cNvSpPr>
          <p:nvPr>
            <p:ph type="sldNum" idx="12"/>
          </p:nvPr>
        </p:nvSpPr>
        <p:spPr>
          <a:xfrm>
            <a:off x="8229600" y="4743450"/>
            <a:ext cx="762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5" name="Google Shape;75;p18"/>
          <p:cNvSpPr txBox="1"/>
          <p:nvPr/>
        </p:nvSpPr>
        <p:spPr>
          <a:xfrm>
            <a:off x="8229600" y="209550"/>
            <a:ext cx="762000" cy="273900"/>
          </a:xfrm>
          <a:prstGeom prst="rect">
            <a:avLst/>
          </a:prstGeom>
          <a:noFill/>
          <a:ln>
            <a:noFill/>
          </a:ln>
        </p:spPr>
        <p:txBody>
          <a:bodyPr spcFirstLastPara="1" wrap="square" lIns="91425" tIns="45725" rIns="91425" bIns="4572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76"/>
        <p:cNvGrpSpPr/>
        <p:nvPr/>
      </p:nvGrpSpPr>
      <p:grpSpPr>
        <a:xfrm>
          <a:off x="0" y="0"/>
          <a:ext cx="0" cy="0"/>
          <a:chOff x="0" y="0"/>
          <a:chExt cx="0" cy="0"/>
        </a:xfrm>
      </p:grpSpPr>
      <p:pic>
        <p:nvPicPr>
          <p:cNvPr id="77" name="Google Shape;77;p19" descr="R:\COM\COMM\Branding\PPT Templates\widescreen\Widescreen Powerpoint 20.jpg"/>
          <p:cNvPicPr preferRelativeResize="0"/>
          <p:nvPr/>
        </p:nvPicPr>
        <p:blipFill rotWithShape="1">
          <a:blip r:embed="rId2">
            <a:alphaModFix/>
          </a:blip>
          <a:srcRect/>
          <a:stretch/>
        </p:blipFill>
        <p:spPr>
          <a:xfrm>
            <a:off x="0" y="0"/>
            <a:ext cx="9148769" cy="5148071"/>
          </a:xfrm>
          <a:prstGeom prst="rect">
            <a:avLst/>
          </a:prstGeom>
          <a:noFill/>
          <a:ln>
            <a:noFill/>
          </a:ln>
        </p:spPr>
      </p:pic>
      <p:sp>
        <p:nvSpPr>
          <p:cNvPr id="78" name="Google Shape;78;p19"/>
          <p:cNvSpPr txBox="1">
            <a:spLocks noGrp="1"/>
          </p:cNvSpPr>
          <p:nvPr>
            <p:ph type="sldNum" idx="12"/>
          </p:nvPr>
        </p:nvSpPr>
        <p:spPr>
          <a:xfrm>
            <a:off x="152400" y="133350"/>
            <a:ext cx="7620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79" name="Google Shape;79;p19"/>
          <p:cNvSpPr txBox="1">
            <a:spLocks noGrp="1"/>
          </p:cNvSpPr>
          <p:nvPr>
            <p:ph type="body" idx="1"/>
          </p:nvPr>
        </p:nvSpPr>
        <p:spPr>
          <a:xfrm>
            <a:off x="152400" y="1619250"/>
            <a:ext cx="8839200" cy="3314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0" name="Google Shape;80;p19"/>
          <p:cNvSpPr txBox="1">
            <a:spLocks noGrp="1"/>
          </p:cNvSpPr>
          <p:nvPr>
            <p:ph type="title"/>
          </p:nvPr>
        </p:nvSpPr>
        <p:spPr>
          <a:xfrm>
            <a:off x="152400" y="742950"/>
            <a:ext cx="8839200" cy="800100"/>
          </a:xfrm>
          <a:prstGeom prst="rect">
            <a:avLst/>
          </a:prstGeom>
          <a:noFill/>
          <a:ln>
            <a:noFill/>
          </a:ln>
        </p:spPr>
        <p:txBody>
          <a:bodyPr spcFirstLastPara="1" wrap="square" lIns="68575" tIns="34275" rIns="68575" bIns="34275" anchor="ctr" anchorCtr="0">
            <a:normAutofit/>
          </a:bodyPr>
          <a:lstStyle>
            <a:lvl1pPr marR="0" lvl="0" algn="l" rtl="0">
              <a:lnSpc>
                <a:spcPct val="100000"/>
              </a:lnSpc>
              <a:spcBef>
                <a:spcPts val="0"/>
              </a:spcBef>
              <a:spcAft>
                <a:spcPts val="0"/>
              </a:spcAft>
              <a:buClr>
                <a:srgbClr val="000000"/>
              </a:buClr>
              <a:buSzPts val="1100"/>
              <a:buFont typeface="Arial"/>
              <a:buNone/>
              <a:defRPr sz="40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Break Option 1">
  <p:cSld name="1_Section Break Option 1">
    <p:spTree>
      <p:nvGrpSpPr>
        <p:cNvPr id="1" name="Shape 81"/>
        <p:cNvGrpSpPr/>
        <p:nvPr/>
      </p:nvGrpSpPr>
      <p:grpSpPr>
        <a:xfrm>
          <a:off x="0" y="0"/>
          <a:ext cx="0" cy="0"/>
          <a:chOff x="0" y="0"/>
          <a:chExt cx="0" cy="0"/>
        </a:xfrm>
      </p:grpSpPr>
      <p:pic>
        <p:nvPicPr>
          <p:cNvPr id="82" name="Google Shape;82;p20" descr="R:\COM\COMM\Branding\PPT Templates\widescreen\Widescreen Powerpoint 6.jpg"/>
          <p:cNvPicPr preferRelativeResize="0"/>
          <p:nvPr/>
        </p:nvPicPr>
        <p:blipFill rotWithShape="1">
          <a:blip r:embed="rId2">
            <a:alphaModFix/>
          </a:blip>
          <a:srcRect/>
          <a:stretch/>
        </p:blipFill>
        <p:spPr>
          <a:xfrm>
            <a:off x="0" y="1"/>
            <a:ext cx="9153144" cy="5150534"/>
          </a:xfrm>
          <a:prstGeom prst="rect">
            <a:avLst/>
          </a:prstGeom>
          <a:noFill/>
          <a:ln>
            <a:noFill/>
          </a:ln>
        </p:spPr>
      </p:pic>
      <p:sp>
        <p:nvSpPr>
          <p:cNvPr id="83" name="Google Shape;83;p20"/>
          <p:cNvSpPr txBox="1">
            <a:spLocks noGrp="1"/>
          </p:cNvSpPr>
          <p:nvPr>
            <p:ph type="body" idx="1"/>
          </p:nvPr>
        </p:nvSpPr>
        <p:spPr>
          <a:xfrm>
            <a:off x="152400" y="2800350"/>
            <a:ext cx="8763000" cy="646200"/>
          </a:xfrm>
          <a:prstGeom prst="rect">
            <a:avLst/>
          </a:prstGeom>
          <a:noFill/>
          <a:ln>
            <a:noFill/>
          </a:ln>
        </p:spPr>
        <p:txBody>
          <a:bodyPr spcFirstLastPara="1" wrap="square" lIns="68575" tIns="68575" rIns="68575" bIns="68575" anchor="ctr" anchorCtr="0">
            <a:noAutofit/>
          </a:bodyPr>
          <a:lstStyle>
            <a:lvl1pPr marL="457200" marR="0" lvl="0" indent="-228600" algn="ctr" rtl="0">
              <a:lnSpc>
                <a:spcPct val="100000"/>
              </a:lnSpc>
              <a:spcBef>
                <a:spcPts val="700"/>
              </a:spcBef>
              <a:spcAft>
                <a:spcPts val="0"/>
              </a:spcAft>
              <a:buClr>
                <a:srgbClr val="00B050"/>
              </a:buClr>
              <a:buSzPts val="2700"/>
              <a:buFont typeface="Arial"/>
              <a:buNone/>
              <a:defRPr sz="3600" b="1"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600"/>
              </a:spcBef>
              <a:spcAft>
                <a:spcPts val="0"/>
              </a:spcAft>
              <a:buClr>
                <a:srgbClr val="00B050"/>
              </a:buClr>
              <a:buSzPts val="1400"/>
              <a:buFont typeface="Noto Sans Symbols"/>
              <a:buChar char="❑"/>
              <a:defRPr sz="32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600"/>
              </a:spcBef>
              <a:spcAft>
                <a:spcPts val="0"/>
              </a:spcAft>
              <a:buClr>
                <a:srgbClr val="00B050"/>
              </a:buClr>
              <a:buSzPts val="1800"/>
              <a:buFont typeface="Courier New"/>
              <a:buChar char="o"/>
              <a:defRPr sz="2800" b="0" i="0" u="none" strike="noStrike" cap="none">
                <a:solidFill>
                  <a:schemeClr val="dk1"/>
                </a:solidFill>
                <a:latin typeface="Calibri"/>
                <a:ea typeface="Calibri"/>
                <a:cs typeface="Calibri"/>
                <a:sym typeface="Calibri"/>
              </a:defRPr>
            </a:lvl3pPr>
            <a:lvl4pPr marL="1828800" marR="0" lvl="3" indent="-317500" algn="l" rtl="0">
              <a:lnSpc>
                <a:spcPct val="100000"/>
              </a:lnSpc>
              <a:spcBef>
                <a:spcPts val="500"/>
              </a:spcBef>
              <a:spcAft>
                <a:spcPts val="0"/>
              </a:spcAft>
              <a:buClr>
                <a:srgbClr val="00B050"/>
              </a:buClr>
              <a:buSzPts val="1400"/>
              <a:buFont typeface="Noto Sans Symbols"/>
              <a:buChar char="❖"/>
              <a:defRPr sz="24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500"/>
              </a:spcBef>
              <a:spcAft>
                <a:spcPts val="0"/>
              </a:spcAft>
              <a:buClr>
                <a:srgbClr val="00B050"/>
              </a:buClr>
              <a:buSzPts val="1800"/>
              <a:buFont typeface="Arial"/>
              <a:buChar char="•"/>
              <a:defRPr sz="24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Google Shape;84;p20"/>
          <p:cNvSpPr txBox="1">
            <a:spLocks noGrp="1"/>
          </p:cNvSpPr>
          <p:nvPr>
            <p:ph type="sldNum" idx="12"/>
          </p:nvPr>
        </p:nvSpPr>
        <p:spPr>
          <a:xfrm>
            <a:off x="8229600" y="4743450"/>
            <a:ext cx="762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1"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1"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1"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1"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1"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1"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1"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1"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20"/>
          <p:cNvSpPr txBox="1"/>
          <p:nvPr/>
        </p:nvSpPr>
        <p:spPr>
          <a:xfrm>
            <a:off x="8229600" y="209550"/>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86"/>
        <p:cNvGrpSpPr/>
        <p:nvPr/>
      </p:nvGrpSpPr>
      <p:grpSpPr>
        <a:xfrm>
          <a:off x="0" y="0"/>
          <a:ext cx="0" cy="0"/>
          <a:chOff x="0" y="0"/>
          <a:chExt cx="0" cy="0"/>
        </a:xfrm>
      </p:grpSpPr>
      <p:pic>
        <p:nvPicPr>
          <p:cNvPr id="87" name="Google Shape;87;p21" descr="R:\COM\COMM\Branding\PPT Templates\widescreen\Widescreen Powerpoint 5.jpg"/>
          <p:cNvPicPr preferRelativeResize="0"/>
          <p:nvPr/>
        </p:nvPicPr>
        <p:blipFill rotWithShape="1">
          <a:blip r:embed="rId2">
            <a:alphaModFix/>
          </a:blip>
          <a:srcRect/>
          <a:stretch/>
        </p:blipFill>
        <p:spPr>
          <a:xfrm>
            <a:off x="0" y="1"/>
            <a:ext cx="9148769" cy="5148073"/>
          </a:xfrm>
          <a:prstGeom prst="rect">
            <a:avLst/>
          </a:prstGeom>
          <a:noFill/>
          <a:ln>
            <a:noFill/>
          </a:ln>
        </p:spPr>
      </p:pic>
      <p:sp>
        <p:nvSpPr>
          <p:cNvPr id="88" name="Google Shape;88;p21"/>
          <p:cNvSpPr txBox="1">
            <a:spLocks noGrp="1"/>
          </p:cNvSpPr>
          <p:nvPr>
            <p:ph type="body" idx="1"/>
          </p:nvPr>
        </p:nvSpPr>
        <p:spPr>
          <a:xfrm>
            <a:off x="152400" y="1619250"/>
            <a:ext cx="8839200" cy="3314700"/>
          </a:xfrm>
          <a:prstGeom prst="rect">
            <a:avLst/>
          </a:prstGeom>
          <a:noFill/>
          <a:ln>
            <a:noFill/>
          </a:ln>
        </p:spPr>
        <p:txBody>
          <a:bodyPr spcFirstLastPara="1" wrap="square" lIns="68575" tIns="68575" rIns="68575" bIns="68575" anchor="t" anchorCtr="0">
            <a:noAutofit/>
          </a:bodyPr>
          <a:lstStyle>
            <a:lvl1pPr marL="457200" marR="0" lvl="0" indent="-381000" algn="l" rtl="0">
              <a:lnSpc>
                <a:spcPct val="100000"/>
              </a:lnSpc>
              <a:spcBef>
                <a:spcPts val="600"/>
              </a:spcBef>
              <a:spcAft>
                <a:spcPts val="0"/>
              </a:spcAft>
              <a:buClr>
                <a:srgbClr val="00B050"/>
              </a:buClr>
              <a:buSzPts val="2400"/>
              <a:buFont typeface="Arial"/>
              <a:buChar char="•"/>
              <a:defRPr sz="32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600"/>
              </a:spcBef>
              <a:spcAft>
                <a:spcPts val="0"/>
              </a:spcAft>
              <a:buClr>
                <a:srgbClr val="00B050"/>
              </a:buClr>
              <a:buSzPts val="1400"/>
              <a:buFont typeface="Noto Sans Symbols"/>
              <a:buChar char="❑"/>
              <a:defRPr sz="32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600"/>
              </a:spcBef>
              <a:spcAft>
                <a:spcPts val="0"/>
              </a:spcAft>
              <a:buClr>
                <a:srgbClr val="00B050"/>
              </a:buClr>
              <a:buSzPts val="1800"/>
              <a:buFont typeface="Courier New"/>
              <a:buChar char="o"/>
              <a:defRPr sz="2800" b="0" i="0" u="none" strike="noStrike" cap="none">
                <a:solidFill>
                  <a:schemeClr val="dk1"/>
                </a:solidFill>
                <a:latin typeface="Calibri"/>
                <a:ea typeface="Calibri"/>
                <a:cs typeface="Calibri"/>
                <a:sym typeface="Calibri"/>
              </a:defRPr>
            </a:lvl3pPr>
            <a:lvl4pPr marL="1828800" marR="0" lvl="3" indent="-317500" algn="l" rtl="0">
              <a:lnSpc>
                <a:spcPct val="100000"/>
              </a:lnSpc>
              <a:spcBef>
                <a:spcPts val="500"/>
              </a:spcBef>
              <a:spcAft>
                <a:spcPts val="0"/>
              </a:spcAft>
              <a:buClr>
                <a:srgbClr val="00B050"/>
              </a:buClr>
              <a:buSzPts val="1400"/>
              <a:buFont typeface="Noto Sans Symbols"/>
              <a:buChar char="❖"/>
              <a:defRPr sz="24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500"/>
              </a:spcBef>
              <a:spcAft>
                <a:spcPts val="0"/>
              </a:spcAft>
              <a:buClr>
                <a:srgbClr val="00B050"/>
              </a:buClr>
              <a:buSzPts val="1800"/>
              <a:buFont typeface="Arial"/>
              <a:buChar char="•"/>
              <a:defRPr sz="24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21"/>
          <p:cNvSpPr txBox="1">
            <a:spLocks noGrp="1"/>
          </p:cNvSpPr>
          <p:nvPr>
            <p:ph type="title"/>
          </p:nvPr>
        </p:nvSpPr>
        <p:spPr>
          <a:xfrm>
            <a:off x="152400" y="742950"/>
            <a:ext cx="8839200" cy="8001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chemeClr val="dk1"/>
              </a:buClr>
              <a:buSzPts val="3000"/>
              <a:buFont typeface="Calibri"/>
              <a:buNone/>
              <a:defRPr sz="4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 name="Google Shape;90;p21"/>
          <p:cNvSpPr txBox="1">
            <a:spLocks noGrp="1"/>
          </p:cNvSpPr>
          <p:nvPr>
            <p:ph type="sldNum" idx="12"/>
          </p:nvPr>
        </p:nvSpPr>
        <p:spPr>
          <a:xfrm>
            <a:off x="8229600" y="209550"/>
            <a:ext cx="762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Content option 2">
  <p:cSld name="5_Content option 2">
    <p:spTree>
      <p:nvGrpSpPr>
        <p:cNvPr id="1" name="Shape 91"/>
        <p:cNvGrpSpPr/>
        <p:nvPr/>
      </p:nvGrpSpPr>
      <p:grpSpPr>
        <a:xfrm>
          <a:off x="0" y="0"/>
          <a:ext cx="0" cy="0"/>
          <a:chOff x="0" y="0"/>
          <a:chExt cx="0" cy="0"/>
        </a:xfrm>
      </p:grpSpPr>
      <p:pic>
        <p:nvPicPr>
          <p:cNvPr id="92" name="Google Shape;92;p22" descr="R:\COM\COMM\Branding\PPT Templates\widescreen\Widescreen Powerpoint 5.jpg"/>
          <p:cNvPicPr preferRelativeResize="0"/>
          <p:nvPr/>
        </p:nvPicPr>
        <p:blipFill rotWithShape="1">
          <a:blip r:embed="rId2">
            <a:alphaModFix/>
          </a:blip>
          <a:srcRect/>
          <a:stretch/>
        </p:blipFill>
        <p:spPr>
          <a:xfrm>
            <a:off x="1" y="0"/>
            <a:ext cx="9148769" cy="5148071"/>
          </a:xfrm>
          <a:prstGeom prst="rect">
            <a:avLst/>
          </a:prstGeom>
          <a:noFill/>
          <a:ln>
            <a:noFill/>
          </a:ln>
        </p:spPr>
      </p:pic>
      <p:sp>
        <p:nvSpPr>
          <p:cNvPr id="93" name="Google Shape;93;p22"/>
          <p:cNvSpPr txBox="1">
            <a:spLocks noGrp="1"/>
          </p:cNvSpPr>
          <p:nvPr>
            <p:ph type="body" idx="1"/>
          </p:nvPr>
        </p:nvSpPr>
        <p:spPr>
          <a:xfrm>
            <a:off x="152400" y="1619250"/>
            <a:ext cx="8839200" cy="3314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4" name="Google Shape;94;p22"/>
          <p:cNvSpPr txBox="1">
            <a:spLocks noGrp="1"/>
          </p:cNvSpPr>
          <p:nvPr>
            <p:ph type="title"/>
          </p:nvPr>
        </p:nvSpPr>
        <p:spPr>
          <a:xfrm>
            <a:off x="152400" y="742950"/>
            <a:ext cx="8839200" cy="800100"/>
          </a:xfrm>
          <a:prstGeom prst="rect">
            <a:avLst/>
          </a:prstGeom>
          <a:noFill/>
          <a:ln>
            <a:noFill/>
          </a:ln>
        </p:spPr>
        <p:txBody>
          <a:bodyPr spcFirstLastPara="1" wrap="square" lIns="68575" tIns="34275" rIns="68575" bIns="34275" anchor="ctr" anchorCtr="0">
            <a:normAutofit/>
          </a:bodyPr>
          <a:lstStyle>
            <a:lvl1pPr marR="0" lvl="0" algn="l" rtl="0">
              <a:lnSpc>
                <a:spcPct val="100000"/>
              </a:lnSpc>
              <a:spcBef>
                <a:spcPts val="0"/>
              </a:spcBef>
              <a:spcAft>
                <a:spcPts val="0"/>
              </a:spcAft>
              <a:buClr>
                <a:srgbClr val="000000"/>
              </a:buClr>
              <a:buSzPts val="1100"/>
              <a:buFont typeface="Arial"/>
              <a:buNone/>
              <a:defRPr sz="30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p:cSld name="Custom">
    <p:spTree>
      <p:nvGrpSpPr>
        <p:cNvPr id="1" name="Shape 95"/>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7"/>
        <p:cNvGrpSpPr/>
        <p:nvPr/>
      </p:nvGrpSpPr>
      <p:grpSpPr>
        <a:xfrm>
          <a:off x="0" y="0"/>
          <a:ext cx="0" cy="0"/>
          <a:chOff x="0" y="0"/>
          <a:chExt cx="0" cy="0"/>
        </a:xfrm>
      </p:grpSpPr>
      <p:sp>
        <p:nvSpPr>
          <p:cNvPr id="98" name="Google Shape;98;p25"/>
          <p:cNvSpPr txBox="1">
            <a:spLocks noGrp="1"/>
          </p:cNvSpPr>
          <p:nvPr>
            <p:ph type="title"/>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p25"/>
          <p:cNvSpPr txBox="1">
            <a:spLocks noGrp="1"/>
          </p:cNvSpPr>
          <p:nvPr>
            <p:ph type="body" idx="1"/>
          </p:nvPr>
        </p:nvSpPr>
        <p:spPr>
          <a:xfrm>
            <a:off x="457200" y="1200152"/>
            <a:ext cx="4038600" cy="31434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21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Twentieth Century"/>
                <a:ea typeface="Twentieth Century"/>
                <a:cs typeface="Twentieth Century"/>
                <a:sym typeface="Twentieth Century"/>
              </a:defRPr>
            </a:lvl2pPr>
            <a:lvl3pPr marL="1371600" marR="0" lvl="2" indent="-228600"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0" name="Google Shape;100;p25"/>
          <p:cNvSpPr txBox="1">
            <a:spLocks noGrp="1"/>
          </p:cNvSpPr>
          <p:nvPr>
            <p:ph type="body" idx="2"/>
          </p:nvPr>
        </p:nvSpPr>
        <p:spPr>
          <a:xfrm>
            <a:off x="4648200" y="1200152"/>
            <a:ext cx="4038600" cy="31434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21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Twentieth Century"/>
                <a:ea typeface="Twentieth Century"/>
                <a:cs typeface="Twentieth Century"/>
                <a:sym typeface="Twentieth Century"/>
              </a:defRPr>
            </a:lvl2pPr>
            <a:lvl3pPr marL="1371600" marR="0" lvl="2" indent="-228600"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1"/>
        <p:cNvGrpSpPr/>
        <p:nvPr/>
      </p:nvGrpSpPr>
      <p:grpSpPr>
        <a:xfrm>
          <a:off x="0" y="0"/>
          <a:ext cx="0" cy="0"/>
          <a:chOff x="0" y="0"/>
          <a:chExt cx="0" cy="0"/>
        </a:xfrm>
      </p:grpSpPr>
      <p:sp>
        <p:nvSpPr>
          <p:cNvPr id="102" name="Google Shape;102;p26"/>
          <p:cNvSpPr txBox="1">
            <a:spLocks noGrp="1"/>
          </p:cNvSpPr>
          <p:nvPr>
            <p:ph type="body" idx="1"/>
          </p:nvPr>
        </p:nvSpPr>
        <p:spPr>
          <a:xfrm>
            <a:off x="457200" y="1371604"/>
            <a:ext cx="8229600" cy="29718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100000"/>
              </a:lnSpc>
              <a:spcBef>
                <a:spcPts val="500"/>
              </a:spcBef>
              <a:spcAft>
                <a:spcPts val="0"/>
              </a:spcAft>
              <a:buClr>
                <a:schemeClr val="accent3"/>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500"/>
              </a:spcBef>
              <a:spcAft>
                <a:spcPts val="0"/>
              </a:spcAft>
              <a:buClr>
                <a:schemeClr val="accent3"/>
              </a:buClr>
              <a:buSzPts val="1600"/>
              <a:buFont typeface="Arial"/>
              <a:buChar char="•"/>
              <a:defRPr sz="1600" b="0" i="0" u="none" strike="noStrike" cap="none">
                <a:solidFill>
                  <a:schemeClr val="dk1"/>
                </a:solidFill>
                <a:latin typeface="Twentieth Century"/>
                <a:ea typeface="Twentieth Century"/>
                <a:cs typeface="Twentieth Century"/>
                <a:sym typeface="Twentieth Century"/>
              </a:defRPr>
            </a:lvl2pPr>
            <a:lvl3pPr marL="1371600" marR="0" lvl="2" indent="-317500" algn="l" rtl="0">
              <a:lnSpc>
                <a:spcPct val="100000"/>
              </a:lnSpc>
              <a:spcBef>
                <a:spcPts val="300"/>
              </a:spcBef>
              <a:spcAft>
                <a:spcPts val="0"/>
              </a:spcAft>
              <a:buClr>
                <a:schemeClr val="accent6"/>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3pPr>
            <a:lvl4pPr marL="1828800" marR="0" lvl="3" indent="-298450" algn="l" rtl="0">
              <a:lnSpc>
                <a:spcPct val="100000"/>
              </a:lnSpc>
              <a:spcBef>
                <a:spcPts val="200"/>
              </a:spcBef>
              <a:spcAft>
                <a:spcPts val="0"/>
              </a:spcAft>
              <a:buClr>
                <a:schemeClr val="accent6"/>
              </a:buClr>
              <a:buSzPts val="1100"/>
              <a:buFont typeface="Arial"/>
              <a:buChar char="•"/>
              <a:defRPr sz="1100" b="0" i="0" u="none" strike="noStrike" cap="none">
                <a:solidFill>
                  <a:schemeClr val="dk1"/>
                </a:solidFill>
                <a:latin typeface="Twentieth Century"/>
                <a:ea typeface="Twentieth Century"/>
                <a:cs typeface="Twentieth Century"/>
                <a:sym typeface="Twentieth Century"/>
              </a:defRPr>
            </a:lvl4pPr>
            <a:lvl5pPr marL="2286000" marR="0" lvl="4" indent="-298450" algn="l" rtl="0">
              <a:lnSpc>
                <a:spcPct val="100000"/>
              </a:lnSpc>
              <a:spcBef>
                <a:spcPts val="200"/>
              </a:spcBef>
              <a:spcAft>
                <a:spcPts val="0"/>
              </a:spcAft>
              <a:buClr>
                <a:schemeClr val="accent6"/>
              </a:buClr>
              <a:buSzPts val="1100"/>
              <a:buFont typeface="Noto Sans Symbols"/>
              <a:buChar char="▪"/>
              <a:defRPr sz="1100" b="0" i="0" u="none" strike="noStrike" cap="none">
                <a:solidFill>
                  <a:schemeClr val="dk1"/>
                </a:solidFill>
                <a:latin typeface="Twentieth Century"/>
                <a:ea typeface="Twentieth Century"/>
                <a:cs typeface="Twentieth Century"/>
                <a:sym typeface="Twentieth Century"/>
              </a:defRPr>
            </a:lvl5pPr>
            <a:lvl6pPr marL="2743200" marR="0" lvl="5" indent="-298450"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103" name="Google Shape;103;p26"/>
          <p:cNvSpPr txBox="1">
            <a:spLocks noGrp="1"/>
          </p:cNvSpPr>
          <p:nvPr>
            <p:ph type="title"/>
          </p:nvPr>
        </p:nvSpPr>
        <p:spPr>
          <a:xfrm>
            <a:off x="457200" y="451248"/>
            <a:ext cx="8229600" cy="822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chemeClr val="accent2"/>
              </a:buClr>
              <a:buSzPts val="3300"/>
              <a:buFont typeface="Calibri"/>
              <a:buNone/>
              <a:defRPr sz="33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04"/>
        <p:cNvGrpSpPr/>
        <p:nvPr/>
      </p:nvGrpSpPr>
      <p:grpSpPr>
        <a:xfrm>
          <a:off x="0" y="0"/>
          <a:ext cx="0" cy="0"/>
          <a:chOff x="0" y="0"/>
          <a:chExt cx="0" cy="0"/>
        </a:xfrm>
      </p:grpSpPr>
      <p:cxnSp>
        <p:nvCxnSpPr>
          <p:cNvPr id="105" name="Google Shape;105;p27"/>
          <p:cNvCxnSpPr/>
          <p:nvPr/>
        </p:nvCxnSpPr>
        <p:spPr>
          <a:xfrm>
            <a:off x="0" y="4514850"/>
            <a:ext cx="9144000" cy="0"/>
          </a:xfrm>
          <a:prstGeom prst="straightConnector1">
            <a:avLst/>
          </a:prstGeom>
          <a:noFill/>
          <a:ln w="38100" cap="flat" cmpd="sng">
            <a:solidFill>
              <a:schemeClr val="dk2"/>
            </a:solidFill>
            <a:prstDash val="solid"/>
            <a:round/>
            <a:headEnd type="none" w="sm" len="sm"/>
            <a:tailEnd type="none" w="sm" len="sm"/>
          </a:ln>
        </p:spPr>
      </p:cxnSp>
      <p:sp>
        <p:nvSpPr>
          <p:cNvPr id="106" name="Google Shape;106;p27"/>
          <p:cNvSpPr txBox="1">
            <a:spLocks noGrp="1"/>
          </p:cNvSpPr>
          <p:nvPr>
            <p:ph type="title"/>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7" name="Google Shape;107;p27"/>
          <p:cNvSpPr txBox="1">
            <a:spLocks noGrp="1"/>
          </p:cNvSpPr>
          <p:nvPr>
            <p:ph type="body" idx="1"/>
          </p:nvPr>
        </p:nvSpPr>
        <p:spPr>
          <a:xfrm>
            <a:off x="457200" y="1371603"/>
            <a:ext cx="8229600" cy="2971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108"/>
        <p:cNvGrpSpPr/>
        <p:nvPr/>
      </p:nvGrpSpPr>
      <p:grpSpPr>
        <a:xfrm>
          <a:off x="0" y="0"/>
          <a:ext cx="0" cy="0"/>
          <a:chOff x="0" y="0"/>
          <a:chExt cx="0" cy="0"/>
        </a:xfrm>
      </p:grpSpPr>
      <p:sp>
        <p:nvSpPr>
          <p:cNvPr id="109" name="Google Shape;109;p28"/>
          <p:cNvSpPr txBox="1">
            <a:spLocks noGrp="1"/>
          </p:cNvSpPr>
          <p:nvPr>
            <p:ph type="title"/>
          </p:nvPr>
        </p:nvSpPr>
        <p:spPr>
          <a:xfrm>
            <a:off x="685800" y="114300"/>
            <a:ext cx="6870600" cy="120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0" name="Google Shape;110;p28"/>
          <p:cNvSpPr txBox="1">
            <a:spLocks noGrp="1"/>
          </p:cNvSpPr>
          <p:nvPr>
            <p:ph type="body" idx="1"/>
          </p:nvPr>
        </p:nvSpPr>
        <p:spPr>
          <a:xfrm>
            <a:off x="685800" y="1371600"/>
            <a:ext cx="3771900" cy="27432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1" name="Google Shape;111;p28"/>
          <p:cNvSpPr txBox="1">
            <a:spLocks noGrp="1"/>
          </p:cNvSpPr>
          <p:nvPr>
            <p:ph type="body" idx="2"/>
          </p:nvPr>
        </p:nvSpPr>
        <p:spPr>
          <a:xfrm>
            <a:off x="4610100" y="1371600"/>
            <a:ext cx="3771900" cy="13146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2" name="Google Shape;112;p28"/>
          <p:cNvSpPr txBox="1">
            <a:spLocks noGrp="1"/>
          </p:cNvSpPr>
          <p:nvPr>
            <p:ph type="body" idx="3"/>
          </p:nvPr>
        </p:nvSpPr>
        <p:spPr>
          <a:xfrm>
            <a:off x="4610100" y="2800350"/>
            <a:ext cx="3771900" cy="13146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3" name="Google Shape;113;p28"/>
          <p:cNvSpPr txBox="1">
            <a:spLocks noGrp="1"/>
          </p:cNvSpPr>
          <p:nvPr>
            <p:ph type="dt" idx="10"/>
          </p:nvPr>
        </p:nvSpPr>
        <p:spPr>
          <a:xfrm>
            <a:off x="1371600" y="4686300"/>
            <a:ext cx="1905000" cy="342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4" name="Google Shape;114;p28"/>
          <p:cNvSpPr txBox="1">
            <a:spLocks noGrp="1"/>
          </p:cNvSpPr>
          <p:nvPr>
            <p:ph type="ftr" idx="11"/>
          </p:nvPr>
        </p:nvSpPr>
        <p:spPr>
          <a:xfrm>
            <a:off x="3556000" y="4686300"/>
            <a:ext cx="2895600" cy="342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5" name="Google Shape;115;p28"/>
          <p:cNvSpPr txBox="1">
            <a:spLocks noGrp="1"/>
          </p:cNvSpPr>
          <p:nvPr>
            <p:ph type="sldNum" idx="12"/>
          </p:nvPr>
        </p:nvSpPr>
        <p:spPr>
          <a:xfrm>
            <a:off x="6718300" y="4686300"/>
            <a:ext cx="1905000" cy="342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losing slide 4">
  <p:cSld name="Closing slide 4">
    <p:spTree>
      <p:nvGrpSpPr>
        <p:cNvPr id="1" name="Shape 116"/>
        <p:cNvGrpSpPr/>
        <p:nvPr/>
      </p:nvGrpSpPr>
      <p:grpSpPr>
        <a:xfrm>
          <a:off x="0" y="0"/>
          <a:ext cx="0" cy="0"/>
          <a:chOff x="0" y="0"/>
          <a:chExt cx="0" cy="0"/>
        </a:xfrm>
      </p:grpSpPr>
      <p:pic>
        <p:nvPicPr>
          <p:cNvPr id="117" name="Google Shape;117;p29"/>
          <p:cNvPicPr preferRelativeResize="0"/>
          <p:nvPr/>
        </p:nvPicPr>
        <p:blipFill rotWithShape="1">
          <a:blip r:embed="rId2">
            <a:alphaModFix/>
          </a:blip>
          <a:srcRect/>
          <a:stretch/>
        </p:blipFill>
        <p:spPr>
          <a:xfrm>
            <a:off x="7162800" y="4324351"/>
            <a:ext cx="1860207" cy="669675"/>
          </a:xfrm>
          <a:prstGeom prst="rect">
            <a:avLst/>
          </a:prstGeom>
          <a:noFill/>
          <a:ln>
            <a:noFill/>
          </a:ln>
        </p:spPr>
      </p:pic>
      <p:sp>
        <p:nvSpPr>
          <p:cNvPr id="118" name="Google Shape;118;p29"/>
          <p:cNvSpPr/>
          <p:nvPr/>
        </p:nvSpPr>
        <p:spPr>
          <a:xfrm>
            <a:off x="0" y="0"/>
            <a:ext cx="9144000" cy="666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19" name="Google Shape;119;p29"/>
          <p:cNvSpPr/>
          <p:nvPr/>
        </p:nvSpPr>
        <p:spPr>
          <a:xfrm rot="-5400000">
            <a:off x="7669012" y="-800840"/>
            <a:ext cx="6477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20" name="Google Shape;120;p29"/>
          <p:cNvSpPr/>
          <p:nvPr/>
        </p:nvSpPr>
        <p:spPr>
          <a:xfrm rot="-5400000">
            <a:off x="7791450" y="-703556"/>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21" name="Google Shape;121;p29"/>
          <p:cNvSpPr txBox="1">
            <a:spLocks noGrp="1"/>
          </p:cNvSpPr>
          <p:nvPr>
            <p:ph type="sldNum" idx="12"/>
          </p:nvPr>
        </p:nvSpPr>
        <p:spPr>
          <a:xfrm>
            <a:off x="8229600" y="196453"/>
            <a:ext cx="762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Clr>
                <a:schemeClr val="lt1"/>
              </a:buClr>
              <a:buSzPts val="1100"/>
              <a:buFont typeface="Calibri"/>
              <a:buNone/>
              <a:defRPr sz="1100" b="0" i="0" u="none" strike="noStrike" cap="none">
                <a:solidFill>
                  <a:schemeClr val="lt1"/>
                </a:solidFill>
                <a:latin typeface="Calibri"/>
                <a:ea typeface="Calibri"/>
                <a:cs typeface="Calibri"/>
                <a:sym typeface="Calibri"/>
              </a:defRPr>
            </a:lvl1pPr>
            <a:lvl2pPr marL="0" lvl="1" indent="0" algn="r" rtl="0">
              <a:spcBef>
                <a:spcPts val="0"/>
              </a:spcBef>
              <a:buClr>
                <a:schemeClr val="lt1"/>
              </a:buClr>
              <a:buSzPts val="1100"/>
              <a:buFont typeface="Calibri"/>
              <a:buNone/>
              <a:defRPr sz="1100" b="0" i="0" u="none" strike="noStrike" cap="none">
                <a:solidFill>
                  <a:schemeClr val="lt1"/>
                </a:solidFill>
                <a:latin typeface="Calibri"/>
                <a:ea typeface="Calibri"/>
                <a:cs typeface="Calibri"/>
                <a:sym typeface="Calibri"/>
              </a:defRPr>
            </a:lvl2pPr>
            <a:lvl3pPr marL="0" lvl="2" indent="0" algn="r" rtl="0">
              <a:spcBef>
                <a:spcPts val="0"/>
              </a:spcBef>
              <a:buClr>
                <a:schemeClr val="lt1"/>
              </a:buClr>
              <a:buSzPts val="1100"/>
              <a:buFont typeface="Calibri"/>
              <a:buNone/>
              <a:defRPr sz="1100" b="0" i="0" u="none" strike="noStrike" cap="none">
                <a:solidFill>
                  <a:schemeClr val="lt1"/>
                </a:solidFill>
                <a:latin typeface="Calibri"/>
                <a:ea typeface="Calibri"/>
                <a:cs typeface="Calibri"/>
                <a:sym typeface="Calibri"/>
              </a:defRPr>
            </a:lvl3pPr>
            <a:lvl4pPr marL="0" lvl="3" indent="0" algn="r" rtl="0">
              <a:spcBef>
                <a:spcPts val="0"/>
              </a:spcBef>
              <a:buClr>
                <a:schemeClr val="lt1"/>
              </a:buClr>
              <a:buSzPts val="1100"/>
              <a:buFont typeface="Calibri"/>
              <a:buNone/>
              <a:defRPr sz="1100" b="0" i="0" u="none" strike="noStrike" cap="none">
                <a:solidFill>
                  <a:schemeClr val="lt1"/>
                </a:solidFill>
                <a:latin typeface="Calibri"/>
                <a:ea typeface="Calibri"/>
                <a:cs typeface="Calibri"/>
                <a:sym typeface="Calibri"/>
              </a:defRPr>
            </a:lvl4pPr>
            <a:lvl5pPr marL="0" lvl="4" indent="0" algn="r" rtl="0">
              <a:spcBef>
                <a:spcPts val="0"/>
              </a:spcBef>
              <a:buClr>
                <a:schemeClr val="lt1"/>
              </a:buClr>
              <a:buSzPts val="1100"/>
              <a:buFont typeface="Calibri"/>
              <a:buNone/>
              <a:defRPr sz="1100" b="0" i="0" u="none" strike="noStrike" cap="none">
                <a:solidFill>
                  <a:schemeClr val="lt1"/>
                </a:solidFill>
                <a:latin typeface="Calibri"/>
                <a:ea typeface="Calibri"/>
                <a:cs typeface="Calibri"/>
                <a:sym typeface="Calibri"/>
              </a:defRPr>
            </a:lvl5pPr>
            <a:lvl6pPr marL="0" lvl="5" indent="0" algn="r" rtl="0">
              <a:spcBef>
                <a:spcPts val="0"/>
              </a:spcBef>
              <a:buClr>
                <a:schemeClr val="lt1"/>
              </a:buClr>
              <a:buSzPts val="1100"/>
              <a:buFont typeface="Calibri"/>
              <a:buNone/>
              <a:defRPr sz="1100" b="0" i="0" u="none" strike="noStrike" cap="none">
                <a:solidFill>
                  <a:schemeClr val="lt1"/>
                </a:solidFill>
                <a:latin typeface="Calibri"/>
                <a:ea typeface="Calibri"/>
                <a:cs typeface="Calibri"/>
                <a:sym typeface="Calibri"/>
              </a:defRPr>
            </a:lvl6pPr>
            <a:lvl7pPr marL="0" lvl="6" indent="0" algn="r" rtl="0">
              <a:spcBef>
                <a:spcPts val="0"/>
              </a:spcBef>
              <a:buClr>
                <a:schemeClr val="lt1"/>
              </a:buClr>
              <a:buSzPts val="1100"/>
              <a:buFont typeface="Calibri"/>
              <a:buNone/>
              <a:defRPr sz="1100" b="0" i="0" u="none" strike="noStrike" cap="none">
                <a:solidFill>
                  <a:schemeClr val="lt1"/>
                </a:solidFill>
                <a:latin typeface="Calibri"/>
                <a:ea typeface="Calibri"/>
                <a:cs typeface="Calibri"/>
                <a:sym typeface="Calibri"/>
              </a:defRPr>
            </a:lvl7pPr>
            <a:lvl8pPr marL="0" lvl="7" indent="0" algn="r" rtl="0">
              <a:spcBef>
                <a:spcPts val="0"/>
              </a:spcBef>
              <a:buClr>
                <a:schemeClr val="lt1"/>
              </a:buClr>
              <a:buSzPts val="1100"/>
              <a:buFont typeface="Calibri"/>
              <a:buNone/>
              <a:defRPr sz="1100" b="0" i="0" u="none" strike="noStrike" cap="none">
                <a:solidFill>
                  <a:schemeClr val="lt1"/>
                </a:solidFill>
                <a:latin typeface="Calibri"/>
                <a:ea typeface="Calibri"/>
                <a:cs typeface="Calibri"/>
                <a:sym typeface="Calibri"/>
              </a:defRPr>
            </a:lvl8pPr>
            <a:lvl9pPr marL="0" lvl="8" indent="0" algn="r" rtl="0">
              <a:spcBef>
                <a:spcPts val="0"/>
              </a:spcBef>
              <a:buClr>
                <a:schemeClr val="lt1"/>
              </a:buClr>
              <a:buSzPts val="1100"/>
              <a:buFont typeface="Calibri"/>
              <a:buNone/>
              <a:defRPr sz="1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22" name="Google Shape;122;p29"/>
          <p:cNvPicPr preferRelativeResize="0"/>
          <p:nvPr/>
        </p:nvPicPr>
        <p:blipFill rotWithShape="1">
          <a:blip r:embed="rId3">
            <a:alphaModFix/>
          </a:blip>
          <a:srcRect/>
          <a:stretch/>
        </p:blipFill>
        <p:spPr>
          <a:xfrm>
            <a:off x="381000" y="0"/>
            <a:ext cx="1315954" cy="5143500"/>
          </a:xfrm>
          <a:prstGeom prst="rect">
            <a:avLst/>
          </a:prstGeom>
          <a:noFill/>
          <a:ln>
            <a:noFill/>
          </a:ln>
        </p:spPr>
      </p:pic>
      <p:sp>
        <p:nvSpPr>
          <p:cNvPr id="123" name="Google Shape;123;p29"/>
          <p:cNvSpPr txBox="1">
            <a:spLocks noGrp="1"/>
          </p:cNvSpPr>
          <p:nvPr>
            <p:ph type="body" idx="1"/>
          </p:nvPr>
        </p:nvSpPr>
        <p:spPr>
          <a:xfrm>
            <a:off x="2240792" y="1581150"/>
            <a:ext cx="6400800" cy="2667000"/>
          </a:xfrm>
          <a:prstGeom prst="rect">
            <a:avLst/>
          </a:prstGeom>
          <a:noFill/>
          <a:ln>
            <a:noFill/>
          </a:ln>
        </p:spPr>
        <p:txBody>
          <a:bodyPr spcFirstLastPara="1" wrap="square" lIns="68575" tIns="34275" rIns="68575" bIns="34275" anchor="t" anchorCtr="0">
            <a:normAutofit/>
          </a:bodyPr>
          <a:lstStyle>
            <a:lvl1pPr marL="457200" lvl="0" indent="-228600" algn="ctr" rtl="0">
              <a:lnSpc>
                <a:spcPct val="90000"/>
              </a:lnSpc>
              <a:spcBef>
                <a:spcPts val="400"/>
              </a:spcBef>
              <a:spcAft>
                <a:spcPts val="0"/>
              </a:spcAft>
              <a:buClr>
                <a:srgbClr val="003399"/>
              </a:buClr>
              <a:buSzPts val="1500"/>
              <a:buNone/>
              <a:defRPr sz="2000">
                <a:solidFill>
                  <a:srgbClr val="003399"/>
                </a:solidFill>
              </a:defRPr>
            </a:lvl1pPr>
            <a:lvl2pPr marL="914400" lvl="1" indent="-279400" algn="l" rtl="0">
              <a:lnSpc>
                <a:spcPct val="90000"/>
              </a:lnSpc>
              <a:spcBef>
                <a:spcPts val="400"/>
              </a:spcBef>
              <a:spcAft>
                <a:spcPts val="0"/>
              </a:spcAft>
              <a:buClr>
                <a:schemeClr val="dk1"/>
              </a:buClr>
              <a:buSzPts val="800"/>
              <a:buChar char="❑"/>
              <a:defRPr sz="1100"/>
            </a:lvl2pPr>
            <a:lvl3pPr marL="1371600" lvl="2" indent="-298450" algn="l" rtl="0">
              <a:lnSpc>
                <a:spcPct val="90000"/>
              </a:lnSpc>
              <a:spcBef>
                <a:spcPts val="400"/>
              </a:spcBef>
              <a:spcAft>
                <a:spcPts val="0"/>
              </a:spcAft>
              <a:buClr>
                <a:schemeClr val="dk1"/>
              </a:buClr>
              <a:buSzPts val="1100"/>
              <a:buChar char="o"/>
              <a:defRPr sz="1100"/>
            </a:lvl3pPr>
            <a:lvl4pPr marL="1828800" lvl="3" indent="-298450" algn="l" rtl="0">
              <a:lnSpc>
                <a:spcPct val="90000"/>
              </a:lnSpc>
              <a:spcBef>
                <a:spcPts val="400"/>
              </a:spcBef>
              <a:spcAft>
                <a:spcPts val="0"/>
              </a:spcAft>
              <a:buClr>
                <a:schemeClr val="dk1"/>
              </a:buClr>
              <a:buSzPts val="1100"/>
              <a:buChar char="❖"/>
              <a:defRPr sz="1100"/>
            </a:lvl4pPr>
            <a:lvl5pPr marL="2286000" lvl="4" indent="-317500" algn="l" rtl="0">
              <a:lnSpc>
                <a:spcPct val="90000"/>
              </a:lnSpc>
              <a:spcBef>
                <a:spcPts val="400"/>
              </a:spcBef>
              <a:spcAft>
                <a:spcPts val="0"/>
              </a:spcAft>
              <a:buClr>
                <a:schemeClr val="dk1"/>
              </a:buClr>
              <a:buSzPts val="1400"/>
              <a:buChar char="•"/>
              <a:defRPr sz="1100"/>
            </a:lvl5pPr>
            <a:lvl6pPr marL="2743200" lvl="5" indent="-317500" algn="l" rtl="0">
              <a:lnSpc>
                <a:spcPct val="90000"/>
              </a:lnSpc>
              <a:spcBef>
                <a:spcPts val="400"/>
              </a:spcBef>
              <a:spcAft>
                <a:spcPts val="0"/>
              </a:spcAft>
              <a:buClr>
                <a:schemeClr val="dk1"/>
              </a:buClr>
              <a:buSzPts val="1400"/>
              <a:buChar char="•"/>
              <a:defRPr sz="1100"/>
            </a:lvl6pPr>
            <a:lvl7pPr marL="3200400" lvl="6" indent="-317500" algn="l" rtl="0">
              <a:lnSpc>
                <a:spcPct val="90000"/>
              </a:lnSpc>
              <a:spcBef>
                <a:spcPts val="400"/>
              </a:spcBef>
              <a:spcAft>
                <a:spcPts val="0"/>
              </a:spcAft>
              <a:buClr>
                <a:schemeClr val="dk1"/>
              </a:buClr>
              <a:buSzPts val="1400"/>
              <a:buChar char="•"/>
              <a:defRPr sz="1100"/>
            </a:lvl7pPr>
            <a:lvl8pPr marL="3657600" lvl="7" indent="-317500" algn="l" rtl="0">
              <a:lnSpc>
                <a:spcPct val="90000"/>
              </a:lnSpc>
              <a:spcBef>
                <a:spcPts val="400"/>
              </a:spcBef>
              <a:spcAft>
                <a:spcPts val="0"/>
              </a:spcAft>
              <a:buClr>
                <a:schemeClr val="dk1"/>
              </a:buClr>
              <a:buSzPts val="1400"/>
              <a:buChar char="•"/>
              <a:defRPr sz="1100"/>
            </a:lvl8pPr>
            <a:lvl9pPr marL="4114800" lvl="8" indent="-317500" algn="l" rtl="0">
              <a:lnSpc>
                <a:spcPct val="90000"/>
              </a:lnSpc>
              <a:spcBef>
                <a:spcPts val="400"/>
              </a:spcBef>
              <a:spcAft>
                <a:spcPts val="0"/>
              </a:spcAft>
              <a:buClr>
                <a:schemeClr val="dk1"/>
              </a:buClr>
              <a:buSzPts val="1400"/>
              <a:buChar char="•"/>
              <a:defRPr sz="1100"/>
            </a:lvl9pPr>
          </a:lstStyle>
          <a:p>
            <a:endParaRPr/>
          </a:p>
        </p:txBody>
      </p:sp>
      <p:sp>
        <p:nvSpPr>
          <p:cNvPr id="124" name="Google Shape;124;p29"/>
          <p:cNvSpPr txBox="1">
            <a:spLocks noGrp="1"/>
          </p:cNvSpPr>
          <p:nvPr>
            <p:ph type="body" idx="2"/>
          </p:nvPr>
        </p:nvSpPr>
        <p:spPr>
          <a:xfrm>
            <a:off x="2286000" y="819150"/>
            <a:ext cx="6356400" cy="533400"/>
          </a:xfrm>
          <a:prstGeom prst="rect">
            <a:avLst/>
          </a:prstGeom>
          <a:noFill/>
          <a:ln>
            <a:noFill/>
          </a:ln>
        </p:spPr>
        <p:txBody>
          <a:bodyPr spcFirstLastPara="1" wrap="square" lIns="68575" tIns="34275" rIns="68575" bIns="34275" anchor="t" anchorCtr="0">
            <a:normAutofit/>
          </a:bodyPr>
          <a:lstStyle>
            <a:lvl1pPr marL="457200" lvl="0" indent="-228600" algn="ctr" rtl="0">
              <a:lnSpc>
                <a:spcPct val="90000"/>
              </a:lnSpc>
              <a:spcBef>
                <a:spcPts val="600"/>
              </a:spcBef>
              <a:spcAft>
                <a:spcPts val="0"/>
              </a:spcAft>
              <a:buClr>
                <a:schemeClr val="dk1"/>
              </a:buClr>
              <a:buSzPts val="2100"/>
              <a:buNone/>
              <a:defRPr sz="2800" b="1">
                <a:solidFill>
                  <a:schemeClr val="dk1"/>
                </a:solidFill>
                <a:latin typeface="Calibri"/>
                <a:ea typeface="Calibri"/>
                <a:cs typeface="Calibri"/>
                <a:sym typeface="Calibri"/>
              </a:defRPr>
            </a:lvl1pPr>
            <a:lvl2pPr marL="914400" lvl="1" indent="-279400" algn="l" rtl="0">
              <a:lnSpc>
                <a:spcPct val="90000"/>
              </a:lnSpc>
              <a:spcBef>
                <a:spcPts val="400"/>
              </a:spcBef>
              <a:spcAft>
                <a:spcPts val="0"/>
              </a:spcAft>
              <a:buClr>
                <a:schemeClr val="dk1"/>
              </a:buClr>
              <a:buSzPts val="800"/>
              <a:buChar char="❑"/>
              <a:defRPr sz="1100"/>
            </a:lvl2pPr>
            <a:lvl3pPr marL="1371600" lvl="2" indent="-298450" algn="l" rtl="0">
              <a:lnSpc>
                <a:spcPct val="90000"/>
              </a:lnSpc>
              <a:spcBef>
                <a:spcPts val="400"/>
              </a:spcBef>
              <a:spcAft>
                <a:spcPts val="0"/>
              </a:spcAft>
              <a:buClr>
                <a:schemeClr val="dk1"/>
              </a:buClr>
              <a:buSzPts val="1100"/>
              <a:buChar char="o"/>
              <a:defRPr sz="1100"/>
            </a:lvl3pPr>
            <a:lvl4pPr marL="1828800" lvl="3" indent="-298450" algn="l" rtl="0">
              <a:lnSpc>
                <a:spcPct val="90000"/>
              </a:lnSpc>
              <a:spcBef>
                <a:spcPts val="400"/>
              </a:spcBef>
              <a:spcAft>
                <a:spcPts val="0"/>
              </a:spcAft>
              <a:buClr>
                <a:schemeClr val="dk1"/>
              </a:buClr>
              <a:buSzPts val="1100"/>
              <a:buChar char="❖"/>
              <a:defRPr sz="1100"/>
            </a:lvl4pPr>
            <a:lvl5pPr marL="2286000" lvl="4" indent="-317500" algn="l" rtl="0">
              <a:lnSpc>
                <a:spcPct val="90000"/>
              </a:lnSpc>
              <a:spcBef>
                <a:spcPts val="400"/>
              </a:spcBef>
              <a:spcAft>
                <a:spcPts val="0"/>
              </a:spcAft>
              <a:buClr>
                <a:schemeClr val="dk1"/>
              </a:buClr>
              <a:buSzPts val="1400"/>
              <a:buChar char="•"/>
              <a:defRPr sz="1100"/>
            </a:lvl5pPr>
            <a:lvl6pPr marL="2743200" lvl="5" indent="-317500" algn="l" rtl="0">
              <a:lnSpc>
                <a:spcPct val="90000"/>
              </a:lnSpc>
              <a:spcBef>
                <a:spcPts val="400"/>
              </a:spcBef>
              <a:spcAft>
                <a:spcPts val="0"/>
              </a:spcAft>
              <a:buClr>
                <a:schemeClr val="dk1"/>
              </a:buClr>
              <a:buSzPts val="1400"/>
              <a:buChar char="•"/>
              <a:defRPr sz="1100"/>
            </a:lvl6pPr>
            <a:lvl7pPr marL="3200400" lvl="6" indent="-317500" algn="l" rtl="0">
              <a:lnSpc>
                <a:spcPct val="90000"/>
              </a:lnSpc>
              <a:spcBef>
                <a:spcPts val="400"/>
              </a:spcBef>
              <a:spcAft>
                <a:spcPts val="0"/>
              </a:spcAft>
              <a:buClr>
                <a:schemeClr val="dk1"/>
              </a:buClr>
              <a:buSzPts val="1400"/>
              <a:buChar char="•"/>
              <a:defRPr sz="1100"/>
            </a:lvl7pPr>
            <a:lvl8pPr marL="3657600" lvl="7" indent="-317500" algn="l" rtl="0">
              <a:lnSpc>
                <a:spcPct val="90000"/>
              </a:lnSpc>
              <a:spcBef>
                <a:spcPts val="400"/>
              </a:spcBef>
              <a:spcAft>
                <a:spcPts val="0"/>
              </a:spcAft>
              <a:buClr>
                <a:schemeClr val="dk1"/>
              </a:buClr>
              <a:buSzPts val="1400"/>
              <a:buChar char="•"/>
              <a:defRPr sz="1100"/>
            </a:lvl8pPr>
            <a:lvl9pPr marL="4114800" lvl="8" indent="-317500" algn="l" rtl="0">
              <a:lnSpc>
                <a:spcPct val="90000"/>
              </a:lnSpc>
              <a:spcBef>
                <a:spcPts val="400"/>
              </a:spcBef>
              <a:spcAft>
                <a:spcPts val="0"/>
              </a:spcAft>
              <a:buClr>
                <a:schemeClr val="dk1"/>
              </a:buClr>
              <a:buSzPts val="1400"/>
              <a:buChar char="•"/>
              <a:defRPr sz="11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4">
  <p:cSld name="Content 4">
    <p:spTree>
      <p:nvGrpSpPr>
        <p:cNvPr id="1" name="Shape 125"/>
        <p:cNvGrpSpPr/>
        <p:nvPr/>
      </p:nvGrpSpPr>
      <p:grpSpPr>
        <a:xfrm>
          <a:off x="0" y="0"/>
          <a:ext cx="0" cy="0"/>
          <a:chOff x="0" y="0"/>
          <a:chExt cx="0" cy="0"/>
        </a:xfrm>
      </p:grpSpPr>
      <p:sp>
        <p:nvSpPr>
          <p:cNvPr id="126" name="Google Shape;126;p30"/>
          <p:cNvSpPr/>
          <p:nvPr/>
        </p:nvSpPr>
        <p:spPr>
          <a:xfrm>
            <a:off x="0" y="0"/>
            <a:ext cx="9144000" cy="666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27" name="Google Shape;127;p30"/>
          <p:cNvSpPr/>
          <p:nvPr/>
        </p:nvSpPr>
        <p:spPr>
          <a:xfrm rot="-5400000">
            <a:off x="7669012" y="-800840"/>
            <a:ext cx="6477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28" name="Google Shape;128;p30"/>
          <p:cNvSpPr/>
          <p:nvPr/>
        </p:nvSpPr>
        <p:spPr>
          <a:xfrm rot="-5400000">
            <a:off x="7791450" y="-703556"/>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29" name="Google Shape;129;p30"/>
          <p:cNvSpPr txBox="1">
            <a:spLocks noGrp="1"/>
          </p:cNvSpPr>
          <p:nvPr>
            <p:ph type="sldNum" idx="12"/>
          </p:nvPr>
        </p:nvSpPr>
        <p:spPr>
          <a:xfrm>
            <a:off x="8534400" y="196453"/>
            <a:ext cx="457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Clr>
                <a:schemeClr val="lt1"/>
              </a:buClr>
              <a:buSzPts val="1100"/>
              <a:buFont typeface="Calibri"/>
              <a:buNone/>
              <a:defRPr sz="1100" b="0" i="0" u="none" strike="noStrike" cap="none">
                <a:solidFill>
                  <a:schemeClr val="lt1"/>
                </a:solidFill>
                <a:latin typeface="Calibri"/>
                <a:ea typeface="Calibri"/>
                <a:cs typeface="Calibri"/>
                <a:sym typeface="Calibri"/>
              </a:defRPr>
            </a:lvl1pPr>
            <a:lvl2pPr marL="0" lvl="1" indent="0" algn="r" rtl="0">
              <a:spcBef>
                <a:spcPts val="0"/>
              </a:spcBef>
              <a:buClr>
                <a:schemeClr val="lt1"/>
              </a:buClr>
              <a:buSzPts val="1100"/>
              <a:buFont typeface="Calibri"/>
              <a:buNone/>
              <a:defRPr sz="1100" b="0" i="0" u="none" strike="noStrike" cap="none">
                <a:solidFill>
                  <a:schemeClr val="lt1"/>
                </a:solidFill>
                <a:latin typeface="Calibri"/>
                <a:ea typeface="Calibri"/>
                <a:cs typeface="Calibri"/>
                <a:sym typeface="Calibri"/>
              </a:defRPr>
            </a:lvl2pPr>
            <a:lvl3pPr marL="0" lvl="2" indent="0" algn="r" rtl="0">
              <a:spcBef>
                <a:spcPts val="0"/>
              </a:spcBef>
              <a:buClr>
                <a:schemeClr val="lt1"/>
              </a:buClr>
              <a:buSzPts val="1100"/>
              <a:buFont typeface="Calibri"/>
              <a:buNone/>
              <a:defRPr sz="1100" b="0" i="0" u="none" strike="noStrike" cap="none">
                <a:solidFill>
                  <a:schemeClr val="lt1"/>
                </a:solidFill>
                <a:latin typeface="Calibri"/>
                <a:ea typeface="Calibri"/>
                <a:cs typeface="Calibri"/>
                <a:sym typeface="Calibri"/>
              </a:defRPr>
            </a:lvl3pPr>
            <a:lvl4pPr marL="0" lvl="3" indent="0" algn="r" rtl="0">
              <a:spcBef>
                <a:spcPts val="0"/>
              </a:spcBef>
              <a:buClr>
                <a:schemeClr val="lt1"/>
              </a:buClr>
              <a:buSzPts val="1100"/>
              <a:buFont typeface="Calibri"/>
              <a:buNone/>
              <a:defRPr sz="1100" b="0" i="0" u="none" strike="noStrike" cap="none">
                <a:solidFill>
                  <a:schemeClr val="lt1"/>
                </a:solidFill>
                <a:latin typeface="Calibri"/>
                <a:ea typeface="Calibri"/>
                <a:cs typeface="Calibri"/>
                <a:sym typeface="Calibri"/>
              </a:defRPr>
            </a:lvl4pPr>
            <a:lvl5pPr marL="0" lvl="4" indent="0" algn="r" rtl="0">
              <a:spcBef>
                <a:spcPts val="0"/>
              </a:spcBef>
              <a:buClr>
                <a:schemeClr val="lt1"/>
              </a:buClr>
              <a:buSzPts val="1100"/>
              <a:buFont typeface="Calibri"/>
              <a:buNone/>
              <a:defRPr sz="1100" b="0" i="0" u="none" strike="noStrike" cap="none">
                <a:solidFill>
                  <a:schemeClr val="lt1"/>
                </a:solidFill>
                <a:latin typeface="Calibri"/>
                <a:ea typeface="Calibri"/>
                <a:cs typeface="Calibri"/>
                <a:sym typeface="Calibri"/>
              </a:defRPr>
            </a:lvl5pPr>
            <a:lvl6pPr marL="0" lvl="5" indent="0" algn="r" rtl="0">
              <a:spcBef>
                <a:spcPts val="0"/>
              </a:spcBef>
              <a:buClr>
                <a:schemeClr val="lt1"/>
              </a:buClr>
              <a:buSzPts val="1100"/>
              <a:buFont typeface="Calibri"/>
              <a:buNone/>
              <a:defRPr sz="1100" b="0" i="0" u="none" strike="noStrike" cap="none">
                <a:solidFill>
                  <a:schemeClr val="lt1"/>
                </a:solidFill>
                <a:latin typeface="Calibri"/>
                <a:ea typeface="Calibri"/>
                <a:cs typeface="Calibri"/>
                <a:sym typeface="Calibri"/>
              </a:defRPr>
            </a:lvl6pPr>
            <a:lvl7pPr marL="0" lvl="6" indent="0" algn="r" rtl="0">
              <a:spcBef>
                <a:spcPts val="0"/>
              </a:spcBef>
              <a:buClr>
                <a:schemeClr val="lt1"/>
              </a:buClr>
              <a:buSzPts val="1100"/>
              <a:buFont typeface="Calibri"/>
              <a:buNone/>
              <a:defRPr sz="1100" b="0" i="0" u="none" strike="noStrike" cap="none">
                <a:solidFill>
                  <a:schemeClr val="lt1"/>
                </a:solidFill>
                <a:latin typeface="Calibri"/>
                <a:ea typeface="Calibri"/>
                <a:cs typeface="Calibri"/>
                <a:sym typeface="Calibri"/>
              </a:defRPr>
            </a:lvl7pPr>
            <a:lvl8pPr marL="0" lvl="7" indent="0" algn="r" rtl="0">
              <a:spcBef>
                <a:spcPts val="0"/>
              </a:spcBef>
              <a:buClr>
                <a:schemeClr val="lt1"/>
              </a:buClr>
              <a:buSzPts val="1100"/>
              <a:buFont typeface="Calibri"/>
              <a:buNone/>
              <a:defRPr sz="1100" b="0" i="0" u="none" strike="noStrike" cap="none">
                <a:solidFill>
                  <a:schemeClr val="lt1"/>
                </a:solidFill>
                <a:latin typeface="Calibri"/>
                <a:ea typeface="Calibri"/>
                <a:cs typeface="Calibri"/>
                <a:sym typeface="Calibri"/>
              </a:defRPr>
            </a:lvl8pPr>
            <a:lvl9pPr marL="0" lvl="8" indent="0" algn="r" rtl="0">
              <a:spcBef>
                <a:spcPts val="0"/>
              </a:spcBef>
              <a:buClr>
                <a:schemeClr val="lt1"/>
              </a:buClr>
              <a:buSzPts val="1100"/>
              <a:buFont typeface="Calibri"/>
              <a:buNone/>
              <a:defRPr sz="1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30" name="Google Shape;130;p30"/>
          <p:cNvPicPr preferRelativeResize="0"/>
          <p:nvPr/>
        </p:nvPicPr>
        <p:blipFill rotWithShape="1">
          <a:blip r:embed="rId2">
            <a:alphaModFix/>
          </a:blip>
          <a:srcRect r="89794" b="19639"/>
          <a:stretch/>
        </p:blipFill>
        <p:spPr>
          <a:xfrm>
            <a:off x="8153400" y="18730"/>
            <a:ext cx="228601" cy="648020"/>
          </a:xfrm>
          <a:prstGeom prst="rect">
            <a:avLst/>
          </a:prstGeom>
          <a:noFill/>
          <a:ln>
            <a:noFill/>
          </a:ln>
        </p:spPr>
      </p:pic>
      <p:sp>
        <p:nvSpPr>
          <p:cNvPr id="131" name="Google Shape;131;p30"/>
          <p:cNvSpPr txBox="1">
            <a:spLocks noGrp="1"/>
          </p:cNvSpPr>
          <p:nvPr>
            <p:ph type="body" idx="1"/>
          </p:nvPr>
        </p:nvSpPr>
        <p:spPr>
          <a:xfrm>
            <a:off x="152400" y="819150"/>
            <a:ext cx="8839200" cy="3886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600"/>
              </a:spcBef>
              <a:spcAft>
                <a:spcPts val="0"/>
              </a:spcAft>
              <a:buClr>
                <a:schemeClr val="dk1"/>
              </a:buClr>
              <a:buSzPts val="2400"/>
              <a:buChar char="•"/>
              <a:defRPr sz="1100"/>
            </a:lvl1pPr>
            <a:lvl2pPr marL="914400" lvl="1" indent="-279400" algn="l" rtl="0">
              <a:lnSpc>
                <a:spcPct val="90000"/>
              </a:lnSpc>
              <a:spcBef>
                <a:spcPts val="400"/>
              </a:spcBef>
              <a:spcAft>
                <a:spcPts val="0"/>
              </a:spcAft>
              <a:buClr>
                <a:schemeClr val="dk1"/>
              </a:buClr>
              <a:buSzPts val="800"/>
              <a:buChar char="❑"/>
              <a:defRPr sz="1100"/>
            </a:lvl2pPr>
            <a:lvl3pPr marL="1371600" lvl="2" indent="-355600" algn="l" rtl="0">
              <a:lnSpc>
                <a:spcPct val="90000"/>
              </a:lnSpc>
              <a:spcBef>
                <a:spcPts val="600"/>
              </a:spcBef>
              <a:spcAft>
                <a:spcPts val="0"/>
              </a:spcAft>
              <a:buClr>
                <a:schemeClr val="dk1"/>
              </a:buClr>
              <a:buSzPts val="2000"/>
              <a:buChar char="o"/>
              <a:defRPr sz="3200"/>
            </a:lvl3pPr>
            <a:lvl4pPr marL="1828800" lvl="3" indent="-349250" algn="l" rtl="0">
              <a:lnSpc>
                <a:spcPct val="90000"/>
              </a:lnSpc>
              <a:spcBef>
                <a:spcPts val="600"/>
              </a:spcBef>
              <a:spcAft>
                <a:spcPts val="0"/>
              </a:spcAft>
              <a:buClr>
                <a:schemeClr val="dk1"/>
              </a:buClr>
              <a:buSzPts val="1900"/>
              <a:buChar char="❖"/>
              <a:defRPr sz="3200"/>
            </a:lvl4pPr>
            <a:lvl5pPr marL="2286000" lvl="4" indent="-381000" algn="l" rtl="0">
              <a:lnSpc>
                <a:spcPct val="90000"/>
              </a:lnSpc>
              <a:spcBef>
                <a:spcPts val="600"/>
              </a:spcBef>
              <a:spcAft>
                <a:spcPts val="0"/>
              </a:spcAft>
              <a:buClr>
                <a:schemeClr val="dk1"/>
              </a:buClr>
              <a:buSzPts val="2400"/>
              <a:buChar char="•"/>
              <a:defRPr sz="3200"/>
            </a:lvl5pPr>
            <a:lvl6pPr marL="2743200" lvl="5" indent="-317500" algn="l" rtl="0">
              <a:lnSpc>
                <a:spcPct val="90000"/>
              </a:lnSpc>
              <a:spcBef>
                <a:spcPts val="400"/>
              </a:spcBef>
              <a:spcAft>
                <a:spcPts val="0"/>
              </a:spcAft>
              <a:buClr>
                <a:schemeClr val="dk1"/>
              </a:buClr>
              <a:buSzPts val="1400"/>
              <a:buChar char="•"/>
              <a:defRPr sz="1100"/>
            </a:lvl6pPr>
            <a:lvl7pPr marL="3200400" lvl="6" indent="-317500" algn="l" rtl="0">
              <a:lnSpc>
                <a:spcPct val="90000"/>
              </a:lnSpc>
              <a:spcBef>
                <a:spcPts val="400"/>
              </a:spcBef>
              <a:spcAft>
                <a:spcPts val="0"/>
              </a:spcAft>
              <a:buClr>
                <a:schemeClr val="dk1"/>
              </a:buClr>
              <a:buSzPts val="1400"/>
              <a:buChar char="•"/>
              <a:defRPr sz="1100"/>
            </a:lvl7pPr>
            <a:lvl8pPr marL="3657600" lvl="7" indent="-317500" algn="l" rtl="0">
              <a:lnSpc>
                <a:spcPct val="90000"/>
              </a:lnSpc>
              <a:spcBef>
                <a:spcPts val="400"/>
              </a:spcBef>
              <a:spcAft>
                <a:spcPts val="0"/>
              </a:spcAft>
              <a:buClr>
                <a:schemeClr val="dk1"/>
              </a:buClr>
              <a:buSzPts val="1400"/>
              <a:buChar char="•"/>
              <a:defRPr sz="1100"/>
            </a:lvl8pPr>
            <a:lvl9pPr marL="4114800" lvl="8" indent="-317500" algn="l" rtl="0">
              <a:lnSpc>
                <a:spcPct val="90000"/>
              </a:lnSpc>
              <a:spcBef>
                <a:spcPts val="400"/>
              </a:spcBef>
              <a:spcAft>
                <a:spcPts val="0"/>
              </a:spcAft>
              <a:buClr>
                <a:schemeClr val="dk1"/>
              </a:buClr>
              <a:buSzPts val="1400"/>
              <a:buChar char="•"/>
              <a:defRPr sz="1100"/>
            </a:lvl9pPr>
          </a:lstStyle>
          <a:p>
            <a:endParaRPr/>
          </a:p>
        </p:txBody>
      </p:sp>
      <p:sp>
        <p:nvSpPr>
          <p:cNvPr id="132" name="Google Shape;132;p30"/>
          <p:cNvSpPr txBox="1">
            <a:spLocks noGrp="1"/>
          </p:cNvSpPr>
          <p:nvPr>
            <p:ph type="body" idx="2"/>
          </p:nvPr>
        </p:nvSpPr>
        <p:spPr>
          <a:xfrm>
            <a:off x="304800" y="36806"/>
            <a:ext cx="6400800" cy="592500"/>
          </a:xfrm>
          <a:prstGeom prst="rect">
            <a:avLst/>
          </a:prstGeom>
          <a:noFill/>
          <a:ln>
            <a:noFill/>
          </a:ln>
        </p:spPr>
        <p:txBody>
          <a:bodyPr spcFirstLastPara="1" wrap="square" lIns="68575" tIns="34275" rIns="68575" bIns="34275" anchor="t" anchorCtr="0">
            <a:normAutofit/>
          </a:bodyPr>
          <a:lstStyle>
            <a:lvl1pPr marL="457200" lvl="0" indent="-228600" algn="ctr" rtl="0">
              <a:lnSpc>
                <a:spcPct val="90000"/>
              </a:lnSpc>
              <a:spcBef>
                <a:spcPts val="600"/>
              </a:spcBef>
              <a:spcAft>
                <a:spcPts val="0"/>
              </a:spcAft>
              <a:buClr>
                <a:schemeClr val="lt1"/>
              </a:buClr>
              <a:buSzPts val="2400"/>
              <a:buNone/>
              <a:defRPr sz="1100">
                <a:solidFill>
                  <a:schemeClr val="lt1"/>
                </a:solidFill>
              </a:defRPr>
            </a:lvl1pPr>
            <a:lvl2pPr marL="914400" lvl="1" indent="-279400" algn="l" rtl="0">
              <a:lnSpc>
                <a:spcPct val="90000"/>
              </a:lnSpc>
              <a:spcBef>
                <a:spcPts val="400"/>
              </a:spcBef>
              <a:spcAft>
                <a:spcPts val="0"/>
              </a:spcAft>
              <a:buClr>
                <a:schemeClr val="dk1"/>
              </a:buClr>
              <a:buSzPts val="800"/>
              <a:buChar char="❑"/>
              <a:defRPr sz="1100"/>
            </a:lvl2pPr>
            <a:lvl3pPr marL="1371600" lvl="2" indent="-298450" algn="l" rtl="0">
              <a:lnSpc>
                <a:spcPct val="90000"/>
              </a:lnSpc>
              <a:spcBef>
                <a:spcPts val="400"/>
              </a:spcBef>
              <a:spcAft>
                <a:spcPts val="0"/>
              </a:spcAft>
              <a:buClr>
                <a:schemeClr val="dk1"/>
              </a:buClr>
              <a:buSzPts val="1100"/>
              <a:buChar char="o"/>
              <a:defRPr sz="1100"/>
            </a:lvl3pPr>
            <a:lvl4pPr marL="1828800" lvl="3" indent="-298450" algn="l" rtl="0">
              <a:lnSpc>
                <a:spcPct val="90000"/>
              </a:lnSpc>
              <a:spcBef>
                <a:spcPts val="400"/>
              </a:spcBef>
              <a:spcAft>
                <a:spcPts val="0"/>
              </a:spcAft>
              <a:buClr>
                <a:schemeClr val="dk1"/>
              </a:buClr>
              <a:buSzPts val="1100"/>
              <a:buChar char="❖"/>
              <a:defRPr sz="1100"/>
            </a:lvl4pPr>
            <a:lvl5pPr marL="2286000" lvl="4" indent="-317500" algn="l" rtl="0">
              <a:lnSpc>
                <a:spcPct val="90000"/>
              </a:lnSpc>
              <a:spcBef>
                <a:spcPts val="400"/>
              </a:spcBef>
              <a:spcAft>
                <a:spcPts val="0"/>
              </a:spcAft>
              <a:buClr>
                <a:schemeClr val="dk1"/>
              </a:buClr>
              <a:buSzPts val="1400"/>
              <a:buChar char="•"/>
              <a:defRPr sz="1100"/>
            </a:lvl5pPr>
            <a:lvl6pPr marL="2743200" lvl="5" indent="-317500" algn="l" rtl="0">
              <a:lnSpc>
                <a:spcPct val="90000"/>
              </a:lnSpc>
              <a:spcBef>
                <a:spcPts val="400"/>
              </a:spcBef>
              <a:spcAft>
                <a:spcPts val="0"/>
              </a:spcAft>
              <a:buClr>
                <a:schemeClr val="dk1"/>
              </a:buClr>
              <a:buSzPts val="1400"/>
              <a:buChar char="•"/>
              <a:defRPr sz="1100"/>
            </a:lvl6pPr>
            <a:lvl7pPr marL="3200400" lvl="6" indent="-317500" algn="l" rtl="0">
              <a:lnSpc>
                <a:spcPct val="90000"/>
              </a:lnSpc>
              <a:spcBef>
                <a:spcPts val="400"/>
              </a:spcBef>
              <a:spcAft>
                <a:spcPts val="0"/>
              </a:spcAft>
              <a:buClr>
                <a:schemeClr val="dk1"/>
              </a:buClr>
              <a:buSzPts val="1400"/>
              <a:buChar char="•"/>
              <a:defRPr sz="1100"/>
            </a:lvl7pPr>
            <a:lvl8pPr marL="3657600" lvl="7" indent="-317500" algn="l" rtl="0">
              <a:lnSpc>
                <a:spcPct val="90000"/>
              </a:lnSpc>
              <a:spcBef>
                <a:spcPts val="400"/>
              </a:spcBef>
              <a:spcAft>
                <a:spcPts val="0"/>
              </a:spcAft>
              <a:buClr>
                <a:schemeClr val="dk1"/>
              </a:buClr>
              <a:buSzPts val="1400"/>
              <a:buChar char="•"/>
              <a:defRPr sz="1100"/>
            </a:lvl8pPr>
            <a:lvl9pPr marL="4114800" lvl="8" indent="-317500" algn="l" rtl="0">
              <a:lnSpc>
                <a:spcPct val="90000"/>
              </a:lnSpc>
              <a:spcBef>
                <a:spcPts val="400"/>
              </a:spcBef>
              <a:spcAft>
                <a:spcPts val="0"/>
              </a:spcAft>
              <a:buClr>
                <a:schemeClr val="dk1"/>
              </a:buClr>
              <a:buSzPts val="1400"/>
              <a:buChar char="•"/>
              <a:defRPr sz="1100"/>
            </a:lvl9pPr>
          </a:lstStyle>
          <a:p>
            <a:endParaRPr/>
          </a:p>
        </p:txBody>
      </p:sp>
      <p:sp>
        <p:nvSpPr>
          <p:cNvPr id="133" name="Google Shape;133;p30"/>
          <p:cNvSpPr txBox="1">
            <a:spLocks noGrp="1"/>
          </p:cNvSpPr>
          <p:nvPr>
            <p:ph type="body" idx="3"/>
          </p:nvPr>
        </p:nvSpPr>
        <p:spPr>
          <a:xfrm>
            <a:off x="140677" y="4781550"/>
            <a:ext cx="8850900" cy="2859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300"/>
              </a:spcBef>
              <a:spcAft>
                <a:spcPts val="0"/>
              </a:spcAft>
              <a:buClr>
                <a:schemeClr val="dk1"/>
              </a:buClr>
              <a:buSzPts val="1100"/>
              <a:buNone/>
              <a:defRPr sz="1400"/>
            </a:lvl1pPr>
            <a:lvl2pPr marL="914400" lvl="1" indent="-279400" algn="l" rtl="0">
              <a:lnSpc>
                <a:spcPct val="90000"/>
              </a:lnSpc>
              <a:spcBef>
                <a:spcPts val="400"/>
              </a:spcBef>
              <a:spcAft>
                <a:spcPts val="0"/>
              </a:spcAft>
              <a:buClr>
                <a:schemeClr val="dk1"/>
              </a:buClr>
              <a:buSzPts val="800"/>
              <a:buChar char="❑"/>
              <a:defRPr sz="1100"/>
            </a:lvl2pPr>
            <a:lvl3pPr marL="1371600" lvl="2" indent="-298450" algn="l" rtl="0">
              <a:lnSpc>
                <a:spcPct val="90000"/>
              </a:lnSpc>
              <a:spcBef>
                <a:spcPts val="400"/>
              </a:spcBef>
              <a:spcAft>
                <a:spcPts val="0"/>
              </a:spcAft>
              <a:buClr>
                <a:schemeClr val="dk1"/>
              </a:buClr>
              <a:buSzPts val="1100"/>
              <a:buChar char="o"/>
              <a:defRPr sz="1100"/>
            </a:lvl3pPr>
            <a:lvl4pPr marL="1828800" lvl="3" indent="-298450" algn="l" rtl="0">
              <a:lnSpc>
                <a:spcPct val="90000"/>
              </a:lnSpc>
              <a:spcBef>
                <a:spcPts val="400"/>
              </a:spcBef>
              <a:spcAft>
                <a:spcPts val="0"/>
              </a:spcAft>
              <a:buClr>
                <a:schemeClr val="dk1"/>
              </a:buClr>
              <a:buSzPts val="1100"/>
              <a:buChar char="❖"/>
              <a:defRPr sz="1100"/>
            </a:lvl4pPr>
            <a:lvl5pPr marL="2286000" lvl="4" indent="-317500" algn="l" rtl="0">
              <a:lnSpc>
                <a:spcPct val="90000"/>
              </a:lnSpc>
              <a:spcBef>
                <a:spcPts val="400"/>
              </a:spcBef>
              <a:spcAft>
                <a:spcPts val="0"/>
              </a:spcAft>
              <a:buClr>
                <a:schemeClr val="dk1"/>
              </a:buClr>
              <a:buSzPts val="1400"/>
              <a:buChar char="•"/>
              <a:defRPr sz="1100"/>
            </a:lvl5pPr>
            <a:lvl6pPr marL="2743200" lvl="5" indent="-317500" algn="l" rtl="0">
              <a:lnSpc>
                <a:spcPct val="90000"/>
              </a:lnSpc>
              <a:spcBef>
                <a:spcPts val="400"/>
              </a:spcBef>
              <a:spcAft>
                <a:spcPts val="0"/>
              </a:spcAft>
              <a:buClr>
                <a:schemeClr val="dk1"/>
              </a:buClr>
              <a:buSzPts val="1400"/>
              <a:buChar char="•"/>
              <a:defRPr sz="1100"/>
            </a:lvl6pPr>
            <a:lvl7pPr marL="3200400" lvl="6" indent="-317500" algn="l" rtl="0">
              <a:lnSpc>
                <a:spcPct val="90000"/>
              </a:lnSpc>
              <a:spcBef>
                <a:spcPts val="400"/>
              </a:spcBef>
              <a:spcAft>
                <a:spcPts val="0"/>
              </a:spcAft>
              <a:buClr>
                <a:schemeClr val="dk1"/>
              </a:buClr>
              <a:buSzPts val="1400"/>
              <a:buChar char="•"/>
              <a:defRPr sz="1100"/>
            </a:lvl7pPr>
            <a:lvl8pPr marL="3657600" lvl="7" indent="-317500" algn="l" rtl="0">
              <a:lnSpc>
                <a:spcPct val="90000"/>
              </a:lnSpc>
              <a:spcBef>
                <a:spcPts val="400"/>
              </a:spcBef>
              <a:spcAft>
                <a:spcPts val="0"/>
              </a:spcAft>
              <a:buClr>
                <a:schemeClr val="dk1"/>
              </a:buClr>
              <a:buSzPts val="1400"/>
              <a:buChar char="•"/>
              <a:defRPr sz="1100"/>
            </a:lvl8pPr>
            <a:lvl9pPr marL="4114800" lvl="8" indent="-317500" algn="l" rtl="0">
              <a:lnSpc>
                <a:spcPct val="90000"/>
              </a:lnSpc>
              <a:spcBef>
                <a:spcPts val="400"/>
              </a:spcBef>
              <a:spcAft>
                <a:spcPts val="0"/>
              </a:spcAft>
              <a:buClr>
                <a:schemeClr val="dk1"/>
              </a:buClr>
              <a:buSzPts val="1400"/>
              <a:buChar char="•"/>
              <a:defRPr sz="1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dese.mo.gov/media/file/secompliancepriorwrittennoticeupdateddocx"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s://dese.mo.gov/media/file/secompliancepriorwrittennoticeupdateddocx"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hyperlink" Target="https://docs.google.com/document/u/0/d/1h_dA3rZ2uOder1lsz_ulRgG0lqpkgs2dA9eMxvp-EZI/edit" TargetMode="External"/><Relationship Id="rId4" Type="http://schemas.openxmlformats.org/officeDocument/2006/relationships/hyperlink" Target="https://dese.mo.gov/media/pdf/sample-notice-action-when-parent-has-provided-written-revocation-consent"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sites.ed.gov/idea/regs/c/e/303.421"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hyperlink" Target="https://doe.virginia.gov/special_ed/regulations/state/procedural_safeguards/guidance_prior_written_notice_special_educ_process.pdf"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title"/>
          </p:nvPr>
        </p:nvSpPr>
        <p:spPr>
          <a:xfrm>
            <a:off x="3429000" y="1105706"/>
            <a:ext cx="5715000" cy="13716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2970"/>
              <a:buNone/>
            </a:pPr>
            <a:endParaRPr sz="3370"/>
          </a:p>
          <a:p>
            <a:pPr marL="0" lvl="0" indent="0" algn="ctr" rtl="0">
              <a:lnSpc>
                <a:spcPct val="100000"/>
              </a:lnSpc>
              <a:spcBef>
                <a:spcPts val="0"/>
              </a:spcBef>
              <a:spcAft>
                <a:spcPts val="0"/>
              </a:spcAft>
              <a:buSzPts val="2970"/>
              <a:buNone/>
            </a:pPr>
            <a:endParaRPr sz="3370"/>
          </a:p>
          <a:p>
            <a:pPr marL="0" lvl="0" indent="0" algn="ctr" rtl="0">
              <a:lnSpc>
                <a:spcPct val="100000"/>
              </a:lnSpc>
              <a:spcBef>
                <a:spcPts val="0"/>
              </a:spcBef>
              <a:spcAft>
                <a:spcPts val="0"/>
              </a:spcAft>
              <a:buSzPts val="2970"/>
              <a:buNone/>
            </a:pPr>
            <a:r>
              <a:rPr lang="en" sz="4800"/>
              <a:t>Prior Written Notice</a:t>
            </a:r>
            <a:endParaRPr sz="4800"/>
          </a:p>
          <a:p>
            <a:pPr marL="0" lvl="0" indent="0" algn="ctr" rtl="0">
              <a:lnSpc>
                <a:spcPct val="100000"/>
              </a:lnSpc>
              <a:spcBef>
                <a:spcPts val="0"/>
              </a:spcBef>
              <a:spcAft>
                <a:spcPts val="0"/>
              </a:spcAft>
              <a:buSzPts val="2970"/>
              <a:buNone/>
            </a:pPr>
            <a:endParaRPr sz="3370"/>
          </a:p>
          <a:p>
            <a:pPr marL="0" lvl="0" indent="0" algn="ctr" rtl="0">
              <a:lnSpc>
                <a:spcPct val="100000"/>
              </a:lnSpc>
              <a:spcBef>
                <a:spcPts val="0"/>
              </a:spcBef>
              <a:spcAft>
                <a:spcPts val="0"/>
              </a:spcAft>
              <a:buSzPts val="2970"/>
              <a:buNone/>
            </a:pPr>
            <a:endParaRPr sz="2970"/>
          </a:p>
        </p:txBody>
      </p:sp>
      <p:sp>
        <p:nvSpPr>
          <p:cNvPr id="139" name="Google Shape;139;p31"/>
          <p:cNvSpPr txBox="1">
            <a:spLocks noGrp="1"/>
          </p:cNvSpPr>
          <p:nvPr>
            <p:ph type="body" idx="1"/>
          </p:nvPr>
        </p:nvSpPr>
        <p:spPr>
          <a:xfrm>
            <a:off x="304800" y="3028950"/>
            <a:ext cx="1676400" cy="342900"/>
          </a:xfrm>
          <a:prstGeom prst="rect">
            <a:avLst/>
          </a:prstGeom>
          <a:noFill/>
          <a:ln>
            <a:noFill/>
          </a:ln>
        </p:spPr>
        <p:txBody>
          <a:bodyPr spcFirstLastPara="1" wrap="square" lIns="68575" tIns="34275" rIns="68575" bIns="34275" anchor="t" anchorCtr="0">
            <a:noAutofit/>
          </a:bodyPr>
          <a:lstStyle/>
          <a:p>
            <a:pPr marL="0" lvl="0" indent="0" algn="ctr" rtl="0">
              <a:lnSpc>
                <a:spcPct val="100000"/>
              </a:lnSpc>
              <a:spcBef>
                <a:spcPts val="0"/>
              </a:spcBef>
              <a:spcAft>
                <a:spcPts val="0"/>
              </a:spcAft>
              <a:buClr>
                <a:schemeClr val="lt1"/>
              </a:buClr>
              <a:buSzPts val="1400"/>
              <a:buFont typeface="Arial"/>
              <a:buNone/>
            </a:pPr>
            <a:r>
              <a:rPr lang="en" sz="1400"/>
              <a:t>October 2022</a:t>
            </a:r>
            <a:endParaRPr/>
          </a:p>
        </p:txBody>
      </p:sp>
      <p:sp>
        <p:nvSpPr>
          <p:cNvPr id="140" name="Google Shape;140;p31"/>
          <p:cNvSpPr txBox="1">
            <a:spLocks noGrp="1"/>
          </p:cNvSpPr>
          <p:nvPr>
            <p:ph type="body" idx="2"/>
          </p:nvPr>
        </p:nvSpPr>
        <p:spPr>
          <a:xfrm>
            <a:off x="4486275" y="57150"/>
            <a:ext cx="4629300" cy="9144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Clr>
                <a:schemeClr val="dk1"/>
              </a:buClr>
              <a:buSzPts val="2000"/>
              <a:buFont typeface="Arial"/>
              <a:buNone/>
            </a:pPr>
            <a:r>
              <a:rPr lang="en" sz="2400">
                <a:solidFill>
                  <a:schemeClr val="dk2"/>
                </a:solidFill>
              </a:rPr>
              <a:t>Dawn Lichtenberg NE RPDC</a:t>
            </a:r>
            <a:endParaRPr sz="2400">
              <a:solidFill>
                <a:schemeClr val="dk2"/>
              </a:solidFill>
            </a:endParaRPr>
          </a:p>
          <a:p>
            <a:pPr marL="0" lvl="0" indent="0" algn="ctr" rtl="0">
              <a:lnSpc>
                <a:spcPct val="100000"/>
              </a:lnSpc>
              <a:spcBef>
                <a:spcPts val="0"/>
              </a:spcBef>
              <a:spcAft>
                <a:spcPts val="0"/>
              </a:spcAft>
              <a:buSzPts val="2000"/>
              <a:buNone/>
            </a:pPr>
            <a:r>
              <a:rPr lang="en" sz="2400">
                <a:solidFill>
                  <a:schemeClr val="dk2"/>
                </a:solidFill>
              </a:rPr>
              <a:t>&amp; Julia Schmitz Ed.D. NW RPDC</a:t>
            </a:r>
            <a:r>
              <a:rPr lang="en">
                <a:solidFill>
                  <a:schemeClr val="dk2"/>
                </a:solidFill>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0"/>
          <p:cNvSpPr txBox="1">
            <a:spLocks noGrp="1"/>
          </p:cNvSpPr>
          <p:nvPr>
            <p:ph type="title"/>
          </p:nvPr>
        </p:nvSpPr>
        <p:spPr>
          <a:xfrm>
            <a:off x="152400" y="590550"/>
            <a:ext cx="8839200" cy="800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When to Provide PWN?</a:t>
            </a:r>
            <a:endParaRPr/>
          </a:p>
        </p:txBody>
      </p:sp>
      <p:sp>
        <p:nvSpPr>
          <p:cNvPr id="203" name="Google Shape;203;p40"/>
          <p:cNvSpPr txBox="1">
            <a:spLocks noGrp="1"/>
          </p:cNvSpPr>
          <p:nvPr>
            <p:ph type="body" idx="1"/>
          </p:nvPr>
        </p:nvSpPr>
        <p:spPr>
          <a:xfrm>
            <a:off x="152400" y="1269950"/>
            <a:ext cx="8839200" cy="3663900"/>
          </a:xfrm>
          <a:prstGeom prst="rect">
            <a:avLst/>
          </a:prstGeom>
        </p:spPr>
        <p:txBody>
          <a:bodyPr spcFirstLastPara="1" wrap="square" lIns="68575" tIns="34275" rIns="68575" bIns="34275" anchor="t" anchorCtr="0">
            <a:normAutofit/>
          </a:bodyPr>
          <a:lstStyle/>
          <a:p>
            <a:pPr marL="1536700" marR="1536700" lvl="0" indent="0" algn="ctr" rtl="0">
              <a:lnSpc>
                <a:spcPct val="115000"/>
              </a:lnSpc>
              <a:spcBef>
                <a:spcPts val="200"/>
              </a:spcBef>
              <a:spcAft>
                <a:spcPts val="0"/>
              </a:spcAft>
              <a:buClr>
                <a:schemeClr val="dk1"/>
              </a:buClr>
              <a:buSzPts val="1100"/>
              <a:buFont typeface="Arial"/>
              <a:buNone/>
            </a:pPr>
            <a:r>
              <a:rPr lang="en" sz="1800" b="1">
                <a:solidFill>
                  <a:schemeClr val="dk1"/>
                </a:solidFill>
              </a:rPr>
              <a:t>A CHECKLIST OF WHEN TO PROVIDE PRIOR WRITTEN NOTICE (PWN)</a:t>
            </a:r>
            <a:endParaRPr sz="1800" b="1">
              <a:solidFill>
                <a:schemeClr val="dk1"/>
              </a:solidFill>
            </a:endParaRPr>
          </a:p>
          <a:p>
            <a:pPr marL="76200" marR="76200" lvl="0" indent="0" algn="l" rtl="0">
              <a:lnSpc>
                <a:spcPct val="115000"/>
              </a:lnSpc>
              <a:spcBef>
                <a:spcPts val="800"/>
              </a:spcBef>
              <a:spcAft>
                <a:spcPts val="0"/>
              </a:spcAft>
              <a:buClr>
                <a:schemeClr val="dk1"/>
              </a:buClr>
              <a:buSzPts val="1100"/>
              <a:buFont typeface="Arial"/>
              <a:buNone/>
            </a:pPr>
            <a:r>
              <a:rPr lang="en" sz="1800" b="1">
                <a:solidFill>
                  <a:schemeClr val="dk1"/>
                </a:solidFill>
              </a:rPr>
              <a:t>Note:</a:t>
            </a:r>
            <a:r>
              <a:rPr lang="en" sz="1800">
                <a:solidFill>
                  <a:schemeClr val="dk1"/>
                </a:solidFill>
              </a:rPr>
              <a:t> IDEA requires a PWN to be provided to parents when a school</a:t>
            </a:r>
            <a:r>
              <a:rPr lang="en" sz="1800" b="1">
                <a:solidFill>
                  <a:schemeClr val="dk1"/>
                </a:solidFill>
              </a:rPr>
              <a:t> proposes or refuses</a:t>
            </a:r>
            <a:r>
              <a:rPr lang="en" sz="1800">
                <a:solidFill>
                  <a:schemeClr val="dk1"/>
                </a:solidFill>
              </a:rPr>
              <a:t>, to initiate or change identification, evaluation, placement, or provision of FAPE.  This checklist is a guide and is not an exhaustive list of actions that may trigger provision of a PWN. This list attempts to sort out which common actions (either proposed or refused) generally trigger the need for a PWN. However, some of the actions marked </a:t>
            </a:r>
            <a:r>
              <a:rPr lang="en" sz="1800" i="1">
                <a:solidFill>
                  <a:schemeClr val="dk1"/>
                </a:solidFill>
              </a:rPr>
              <a:t>NO </a:t>
            </a:r>
            <a:r>
              <a:rPr lang="en" sz="1800">
                <a:solidFill>
                  <a:schemeClr val="dk1"/>
                </a:solidFill>
              </a:rPr>
              <a:t>could be viewed subjectively by IEP team members or influenced by the scope of the change being made. </a:t>
            </a:r>
            <a:r>
              <a:rPr lang="en" sz="1800" b="1">
                <a:solidFill>
                  <a:schemeClr val="dk1"/>
                </a:solidFill>
              </a:rPr>
              <a:t>When in doubt, provide a PWN</a:t>
            </a:r>
            <a:r>
              <a:rPr lang="en" sz="1800">
                <a:solidFill>
                  <a:schemeClr val="dk1"/>
                </a:solidFill>
              </a:rPr>
              <a:t>.</a:t>
            </a:r>
            <a:endParaRPr sz="1800">
              <a:solidFill>
                <a:schemeClr val="dk1"/>
              </a:solidFill>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pic>
        <p:nvPicPr>
          <p:cNvPr id="204" name="Google Shape;204;p40"/>
          <p:cNvPicPr preferRelativeResize="0"/>
          <p:nvPr/>
        </p:nvPicPr>
        <p:blipFill>
          <a:blip r:embed="rId3">
            <a:alphaModFix/>
          </a:blip>
          <a:stretch>
            <a:fillRect/>
          </a:stretch>
        </p:blipFill>
        <p:spPr>
          <a:xfrm>
            <a:off x="152400" y="4229450"/>
            <a:ext cx="8728275" cy="800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1"/>
          <p:cNvSpPr txBox="1">
            <a:spLocks noGrp="1"/>
          </p:cNvSpPr>
          <p:nvPr>
            <p:ph type="body" idx="1"/>
          </p:nvPr>
        </p:nvSpPr>
        <p:spPr>
          <a:xfrm>
            <a:off x="152400" y="1619250"/>
            <a:ext cx="8839200" cy="3314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sp>
        <p:nvSpPr>
          <p:cNvPr id="210" name="Google Shape;210;p41"/>
          <p:cNvSpPr txBox="1">
            <a:spLocks noGrp="1"/>
          </p:cNvSpPr>
          <p:nvPr>
            <p:ph type="title"/>
          </p:nvPr>
        </p:nvSpPr>
        <p:spPr>
          <a:xfrm>
            <a:off x="152400" y="742950"/>
            <a:ext cx="8839200" cy="800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endParaRPr/>
          </a:p>
        </p:txBody>
      </p:sp>
      <p:pic>
        <p:nvPicPr>
          <p:cNvPr id="211" name="Google Shape;211;p41"/>
          <p:cNvPicPr preferRelativeResize="0"/>
          <p:nvPr/>
        </p:nvPicPr>
        <p:blipFill>
          <a:blip r:embed="rId3">
            <a:alphaModFix/>
          </a:blip>
          <a:stretch>
            <a:fillRect/>
          </a:stretch>
        </p:blipFill>
        <p:spPr>
          <a:xfrm>
            <a:off x="22675" y="642625"/>
            <a:ext cx="9144000" cy="4500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2"/>
          <p:cNvSpPr txBox="1">
            <a:spLocks noGrp="1"/>
          </p:cNvSpPr>
          <p:nvPr>
            <p:ph type="body" idx="1"/>
          </p:nvPr>
        </p:nvSpPr>
        <p:spPr>
          <a:xfrm>
            <a:off x="152400" y="1619250"/>
            <a:ext cx="8839200" cy="3314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sp>
        <p:nvSpPr>
          <p:cNvPr id="217" name="Google Shape;217;p42"/>
          <p:cNvSpPr txBox="1">
            <a:spLocks noGrp="1"/>
          </p:cNvSpPr>
          <p:nvPr>
            <p:ph type="title"/>
          </p:nvPr>
        </p:nvSpPr>
        <p:spPr>
          <a:xfrm>
            <a:off x="152400" y="742950"/>
            <a:ext cx="8839200" cy="800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When to Provide PWN? </a:t>
            </a:r>
            <a:endParaRPr/>
          </a:p>
        </p:txBody>
      </p:sp>
      <p:pic>
        <p:nvPicPr>
          <p:cNvPr id="218" name="Google Shape;218;p42"/>
          <p:cNvPicPr preferRelativeResize="0"/>
          <p:nvPr/>
        </p:nvPicPr>
        <p:blipFill>
          <a:blip r:embed="rId3">
            <a:alphaModFix/>
          </a:blip>
          <a:stretch>
            <a:fillRect/>
          </a:stretch>
        </p:blipFill>
        <p:spPr>
          <a:xfrm>
            <a:off x="76200" y="646175"/>
            <a:ext cx="8991600" cy="4393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3"/>
          <p:cNvSpPr txBox="1">
            <a:spLocks noGrp="1"/>
          </p:cNvSpPr>
          <p:nvPr>
            <p:ph type="body" idx="1"/>
          </p:nvPr>
        </p:nvSpPr>
        <p:spPr>
          <a:xfrm>
            <a:off x="152400" y="1619250"/>
            <a:ext cx="8839200" cy="3314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sp>
        <p:nvSpPr>
          <p:cNvPr id="224" name="Google Shape;224;p43"/>
          <p:cNvSpPr txBox="1">
            <a:spLocks noGrp="1"/>
          </p:cNvSpPr>
          <p:nvPr>
            <p:ph type="title"/>
          </p:nvPr>
        </p:nvSpPr>
        <p:spPr>
          <a:xfrm>
            <a:off x="152400" y="742950"/>
            <a:ext cx="8839200" cy="800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endParaRPr/>
          </a:p>
        </p:txBody>
      </p:sp>
      <p:pic>
        <p:nvPicPr>
          <p:cNvPr id="225" name="Google Shape;225;p43"/>
          <p:cNvPicPr preferRelativeResize="0"/>
          <p:nvPr/>
        </p:nvPicPr>
        <p:blipFill>
          <a:blip r:embed="rId3">
            <a:alphaModFix/>
          </a:blip>
          <a:stretch>
            <a:fillRect/>
          </a:stretch>
        </p:blipFill>
        <p:spPr>
          <a:xfrm>
            <a:off x="51700" y="637275"/>
            <a:ext cx="9033424" cy="4441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4"/>
          <p:cNvSpPr txBox="1">
            <a:spLocks noGrp="1"/>
          </p:cNvSpPr>
          <p:nvPr>
            <p:ph type="body" idx="1"/>
          </p:nvPr>
        </p:nvSpPr>
        <p:spPr>
          <a:xfrm>
            <a:off x="152400" y="1619250"/>
            <a:ext cx="8839200" cy="3314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3000"/>
              <a:t>DESE Website</a:t>
            </a:r>
            <a:endParaRPr sz="3000"/>
          </a:p>
          <a:p>
            <a:pPr marL="0" lvl="0" indent="0" algn="l" rtl="0">
              <a:spcBef>
                <a:spcPts val="800"/>
              </a:spcBef>
              <a:spcAft>
                <a:spcPts val="0"/>
              </a:spcAft>
              <a:buNone/>
            </a:pPr>
            <a:endParaRPr sz="3000"/>
          </a:p>
          <a:p>
            <a:pPr marL="457200" lvl="0" indent="-419100" algn="l" rtl="0">
              <a:spcBef>
                <a:spcPts val="800"/>
              </a:spcBef>
              <a:spcAft>
                <a:spcPts val="0"/>
              </a:spcAft>
              <a:buSzPts val="3000"/>
              <a:buChar char="•"/>
            </a:pPr>
            <a:r>
              <a:rPr lang="en" sz="3000"/>
              <a:t>Special Education </a:t>
            </a:r>
            <a:endParaRPr sz="3000"/>
          </a:p>
          <a:p>
            <a:pPr marL="457200" lvl="0" indent="-419100" algn="l" rtl="0">
              <a:spcBef>
                <a:spcPts val="0"/>
              </a:spcBef>
              <a:spcAft>
                <a:spcPts val="0"/>
              </a:spcAft>
              <a:buSzPts val="3000"/>
              <a:buChar char="•"/>
            </a:pPr>
            <a:r>
              <a:rPr lang="en" sz="3000"/>
              <a:t>Compliance</a:t>
            </a:r>
            <a:endParaRPr sz="3000"/>
          </a:p>
          <a:p>
            <a:pPr marL="457200" lvl="0" indent="-419100" algn="l" rtl="0">
              <a:spcBef>
                <a:spcPts val="0"/>
              </a:spcBef>
              <a:spcAft>
                <a:spcPts val="0"/>
              </a:spcAft>
              <a:buSzPts val="3000"/>
              <a:buChar char="•"/>
            </a:pPr>
            <a:r>
              <a:rPr lang="en" sz="3000"/>
              <a:t>Forms</a:t>
            </a:r>
            <a:endParaRPr sz="3000"/>
          </a:p>
          <a:p>
            <a:pPr marL="914400" lvl="0" indent="0" algn="l" rtl="0">
              <a:spcBef>
                <a:spcPts val="800"/>
              </a:spcBef>
              <a:spcAft>
                <a:spcPts val="0"/>
              </a:spcAft>
              <a:buNone/>
            </a:pPr>
            <a:r>
              <a:rPr lang="en" sz="3000" u="sng">
                <a:solidFill>
                  <a:schemeClr val="hlink"/>
                </a:solidFill>
                <a:hlinkClick r:id="rId3"/>
              </a:rPr>
              <a:t>Prior Written Notice </a:t>
            </a:r>
            <a:endParaRPr sz="3000"/>
          </a:p>
        </p:txBody>
      </p:sp>
      <p:sp>
        <p:nvSpPr>
          <p:cNvPr id="231" name="Google Shape;231;p44"/>
          <p:cNvSpPr txBox="1">
            <a:spLocks noGrp="1"/>
          </p:cNvSpPr>
          <p:nvPr>
            <p:ph type="title"/>
          </p:nvPr>
        </p:nvSpPr>
        <p:spPr>
          <a:xfrm>
            <a:off x="152400" y="742950"/>
            <a:ext cx="8839200" cy="800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Where do I find DESE’s PWN? </a:t>
            </a:r>
            <a:endParaRPr/>
          </a:p>
        </p:txBody>
      </p:sp>
      <p:pic>
        <p:nvPicPr>
          <p:cNvPr id="232" name="Google Shape;232;p44"/>
          <p:cNvPicPr preferRelativeResize="0"/>
          <p:nvPr/>
        </p:nvPicPr>
        <p:blipFill>
          <a:blip r:embed="rId4">
            <a:alphaModFix/>
          </a:blip>
          <a:stretch>
            <a:fillRect/>
          </a:stretch>
        </p:blipFill>
        <p:spPr>
          <a:xfrm>
            <a:off x="4991770" y="533400"/>
            <a:ext cx="3427661" cy="51435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5"/>
          <p:cNvSpPr txBox="1">
            <a:spLocks noGrp="1"/>
          </p:cNvSpPr>
          <p:nvPr>
            <p:ph type="body" idx="1"/>
          </p:nvPr>
        </p:nvSpPr>
        <p:spPr>
          <a:xfrm>
            <a:off x="152400" y="1009650"/>
            <a:ext cx="8839200" cy="3314700"/>
          </a:xfrm>
          <a:prstGeom prst="rect">
            <a:avLst/>
          </a:prstGeom>
        </p:spPr>
        <p:txBody>
          <a:bodyPr spcFirstLastPara="1" wrap="square" lIns="68575" tIns="34275" rIns="68575" bIns="34275" anchor="t" anchorCtr="0">
            <a:noAutofit/>
          </a:bodyPr>
          <a:lstStyle/>
          <a:p>
            <a:pPr marL="457200" lvl="0" indent="0" algn="l" rtl="0">
              <a:spcBef>
                <a:spcPts val="800"/>
              </a:spcBef>
              <a:spcAft>
                <a:spcPts val="0"/>
              </a:spcAft>
              <a:buNone/>
            </a:pPr>
            <a:endParaRPr sz="3000"/>
          </a:p>
          <a:p>
            <a:pPr marL="457200" lvl="0" indent="-419100" algn="l" rtl="0">
              <a:spcBef>
                <a:spcPts val="800"/>
              </a:spcBef>
              <a:spcAft>
                <a:spcPts val="0"/>
              </a:spcAft>
              <a:buSzPts val="3000"/>
              <a:buChar char="•"/>
            </a:pPr>
            <a:r>
              <a:rPr lang="en" sz="3000"/>
              <a:t>Written in a language understandable by the general public</a:t>
            </a:r>
            <a:endParaRPr sz="3000"/>
          </a:p>
          <a:p>
            <a:pPr marL="457200" lvl="0" indent="0" algn="l" rtl="0">
              <a:spcBef>
                <a:spcPts val="800"/>
              </a:spcBef>
              <a:spcAft>
                <a:spcPts val="0"/>
              </a:spcAft>
              <a:buNone/>
            </a:pPr>
            <a:endParaRPr sz="2100"/>
          </a:p>
          <a:p>
            <a:pPr marL="457200" lvl="0" indent="-419100" algn="l" rtl="0">
              <a:spcBef>
                <a:spcPts val="800"/>
              </a:spcBef>
              <a:spcAft>
                <a:spcPts val="0"/>
              </a:spcAft>
              <a:buSzPts val="3000"/>
              <a:buChar char="•"/>
            </a:pPr>
            <a:r>
              <a:rPr lang="en" sz="3000"/>
              <a:t>Provided in the Native Language of the Parent </a:t>
            </a:r>
            <a:endParaRPr sz="3000"/>
          </a:p>
          <a:p>
            <a:pPr marL="457200" lvl="0" indent="0" algn="l" rtl="0">
              <a:spcBef>
                <a:spcPts val="800"/>
              </a:spcBef>
              <a:spcAft>
                <a:spcPts val="0"/>
              </a:spcAft>
              <a:buNone/>
            </a:pPr>
            <a:endParaRPr sz="2100"/>
          </a:p>
          <a:p>
            <a:pPr marL="457200" lvl="0" indent="-419100" algn="l" rtl="0">
              <a:spcBef>
                <a:spcPts val="800"/>
              </a:spcBef>
              <a:spcAft>
                <a:spcPts val="0"/>
              </a:spcAft>
              <a:buSzPts val="3000"/>
              <a:buChar char="•"/>
            </a:pPr>
            <a:r>
              <a:rPr lang="en" sz="3000"/>
              <a:t>Or Other Mode of Communication used by the Parent, unless it is clearly not feasible to do so. </a:t>
            </a:r>
            <a:endParaRPr sz="3000"/>
          </a:p>
        </p:txBody>
      </p:sp>
      <p:sp>
        <p:nvSpPr>
          <p:cNvPr id="238" name="Google Shape;238;p45"/>
          <p:cNvSpPr txBox="1">
            <a:spLocks noGrp="1"/>
          </p:cNvSpPr>
          <p:nvPr>
            <p:ph type="title"/>
          </p:nvPr>
        </p:nvSpPr>
        <p:spPr>
          <a:xfrm>
            <a:off x="152400" y="742950"/>
            <a:ext cx="8839200" cy="800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How Must it be Written?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6"/>
          <p:cNvSpPr txBox="1">
            <a:spLocks noGrp="1"/>
          </p:cNvSpPr>
          <p:nvPr>
            <p:ph type="body" idx="1"/>
          </p:nvPr>
        </p:nvSpPr>
        <p:spPr>
          <a:xfrm>
            <a:off x="152400" y="1246875"/>
            <a:ext cx="8839200" cy="3687000"/>
          </a:xfrm>
          <a:prstGeom prst="rect">
            <a:avLst/>
          </a:prstGeom>
        </p:spPr>
        <p:txBody>
          <a:bodyPr spcFirstLastPara="1" wrap="square" lIns="68575" tIns="34275" rIns="68575" bIns="34275" anchor="t" anchorCtr="0">
            <a:noAutofit/>
          </a:bodyPr>
          <a:lstStyle/>
          <a:p>
            <a:pPr marL="285750" lvl="0" indent="-285750" algn="l" rtl="0">
              <a:lnSpc>
                <a:spcPct val="100000"/>
              </a:lnSpc>
              <a:spcBef>
                <a:spcPts val="0"/>
              </a:spcBef>
              <a:spcAft>
                <a:spcPts val="0"/>
              </a:spcAft>
              <a:buSzPts val="1800"/>
              <a:buChar char="•"/>
            </a:pPr>
            <a:r>
              <a:rPr lang="en" sz="1900">
                <a:solidFill>
                  <a:schemeClr val="dk1"/>
                </a:solidFill>
              </a:rPr>
              <a:t> </a:t>
            </a:r>
            <a:r>
              <a:rPr lang="en" sz="2100">
                <a:solidFill>
                  <a:schemeClr val="dk1"/>
                </a:solidFill>
              </a:rPr>
              <a:t>A description of the action proposed or refused by the district. </a:t>
            </a:r>
            <a:endParaRPr sz="2100">
              <a:solidFill>
                <a:schemeClr val="dk1"/>
              </a:solidFill>
            </a:endParaRPr>
          </a:p>
          <a:p>
            <a:pPr marL="285750" lvl="0" indent="-292100" algn="l" rtl="0">
              <a:lnSpc>
                <a:spcPct val="100000"/>
              </a:lnSpc>
              <a:spcBef>
                <a:spcPts val="0"/>
              </a:spcBef>
              <a:spcAft>
                <a:spcPts val="0"/>
              </a:spcAft>
              <a:buSzPts val="2100"/>
              <a:buChar char="•"/>
            </a:pPr>
            <a:r>
              <a:rPr lang="en" sz="2100">
                <a:solidFill>
                  <a:schemeClr val="dk1"/>
                </a:solidFill>
              </a:rPr>
              <a:t>An explanation of why the district proposes or refuses to take the action. </a:t>
            </a:r>
            <a:endParaRPr sz="2100">
              <a:solidFill>
                <a:schemeClr val="dk1"/>
              </a:solidFill>
            </a:endParaRPr>
          </a:p>
          <a:p>
            <a:pPr marL="285750" lvl="0" indent="-292100" algn="l" rtl="0">
              <a:lnSpc>
                <a:spcPct val="100000"/>
              </a:lnSpc>
              <a:spcBef>
                <a:spcPts val="0"/>
              </a:spcBef>
              <a:spcAft>
                <a:spcPts val="0"/>
              </a:spcAft>
              <a:buSzPts val="2100"/>
              <a:buChar char="•"/>
            </a:pPr>
            <a:r>
              <a:rPr lang="en" sz="2100" i="1">
                <a:solidFill>
                  <a:schemeClr val="dk1"/>
                </a:solidFill>
              </a:rPr>
              <a:t>A description of each evaluation procedure, assessment, record, or report the district used as a basis for the proposed or refused action. </a:t>
            </a:r>
            <a:endParaRPr sz="2100">
              <a:solidFill>
                <a:schemeClr val="dk1"/>
              </a:solidFill>
            </a:endParaRPr>
          </a:p>
          <a:p>
            <a:pPr marL="285750" lvl="0" indent="-292100" algn="l" rtl="0">
              <a:lnSpc>
                <a:spcPct val="100000"/>
              </a:lnSpc>
              <a:spcBef>
                <a:spcPts val="0"/>
              </a:spcBef>
              <a:spcAft>
                <a:spcPts val="0"/>
              </a:spcAft>
              <a:buSzPts val="2100"/>
              <a:buChar char="•"/>
            </a:pPr>
            <a:r>
              <a:rPr lang="en" sz="2100" i="1">
                <a:solidFill>
                  <a:schemeClr val="dk1"/>
                </a:solidFill>
              </a:rPr>
              <a:t>A description of other options that the IEP team considered and the reasons why those options were rejected. </a:t>
            </a:r>
            <a:endParaRPr sz="2100">
              <a:solidFill>
                <a:schemeClr val="dk1"/>
              </a:solidFill>
            </a:endParaRPr>
          </a:p>
          <a:p>
            <a:pPr marL="285750" lvl="0" indent="-292100" algn="l" rtl="0">
              <a:lnSpc>
                <a:spcPct val="100000"/>
              </a:lnSpc>
              <a:spcBef>
                <a:spcPts val="0"/>
              </a:spcBef>
              <a:spcAft>
                <a:spcPts val="0"/>
              </a:spcAft>
              <a:buSzPts val="2100"/>
              <a:buChar char="•"/>
            </a:pPr>
            <a:r>
              <a:rPr lang="en" sz="2100">
                <a:solidFill>
                  <a:schemeClr val="dk1"/>
                </a:solidFill>
              </a:rPr>
              <a:t>A description of other factors relevant to the district's proposal or refusal. </a:t>
            </a:r>
            <a:endParaRPr sz="2100">
              <a:solidFill>
                <a:schemeClr val="dk1"/>
              </a:solidFill>
            </a:endParaRPr>
          </a:p>
          <a:p>
            <a:pPr marL="285750" lvl="0" indent="-292100" algn="l" rtl="0">
              <a:lnSpc>
                <a:spcPct val="100000"/>
              </a:lnSpc>
              <a:spcBef>
                <a:spcPts val="0"/>
              </a:spcBef>
              <a:spcAft>
                <a:spcPts val="0"/>
              </a:spcAft>
              <a:buSzPts val="2100"/>
              <a:buChar char="•"/>
            </a:pPr>
            <a:r>
              <a:rPr lang="en" sz="2100" i="1">
                <a:solidFill>
                  <a:schemeClr val="dk1"/>
                </a:solidFill>
              </a:rPr>
              <a:t>A statement that the parents have protection under Part B procedural safeguards and, the means by which a copy of a description of the procedural safeguards can be obtained. </a:t>
            </a:r>
            <a:endParaRPr sz="1500">
              <a:solidFill>
                <a:schemeClr val="dk1"/>
              </a:solidFill>
            </a:endParaRPr>
          </a:p>
        </p:txBody>
      </p:sp>
      <p:sp>
        <p:nvSpPr>
          <p:cNvPr id="244" name="Google Shape;244;p46"/>
          <p:cNvSpPr txBox="1">
            <a:spLocks noGrp="1"/>
          </p:cNvSpPr>
          <p:nvPr>
            <p:ph type="title"/>
          </p:nvPr>
        </p:nvSpPr>
        <p:spPr>
          <a:xfrm>
            <a:off x="152400" y="590550"/>
            <a:ext cx="8839200" cy="800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How must it be written? Include: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7"/>
          <p:cNvSpPr txBox="1">
            <a:spLocks noGrp="1"/>
          </p:cNvSpPr>
          <p:nvPr>
            <p:ph type="title"/>
          </p:nvPr>
        </p:nvSpPr>
        <p:spPr>
          <a:xfrm>
            <a:off x="3352800" y="1123950"/>
            <a:ext cx="5715000" cy="1371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MYTHS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8"/>
          <p:cNvSpPr txBox="1">
            <a:spLocks noGrp="1"/>
          </p:cNvSpPr>
          <p:nvPr>
            <p:ph type="body" idx="1"/>
          </p:nvPr>
        </p:nvSpPr>
        <p:spPr>
          <a:xfrm>
            <a:off x="300475" y="1685125"/>
            <a:ext cx="8614800" cy="3248700"/>
          </a:xfrm>
          <a:prstGeom prst="rect">
            <a:avLst/>
          </a:prstGeom>
        </p:spPr>
        <p:txBody>
          <a:bodyPr spcFirstLastPara="1" wrap="square" lIns="68575" tIns="34275" rIns="68575" bIns="34275" anchor="t" anchorCtr="0">
            <a:noAutofit/>
          </a:bodyPr>
          <a:lstStyle/>
          <a:p>
            <a:pPr marL="0" lvl="0" indent="0" algn="l" rtl="0">
              <a:lnSpc>
                <a:spcPct val="90000"/>
              </a:lnSpc>
              <a:spcBef>
                <a:spcPts val="900"/>
              </a:spcBef>
              <a:spcAft>
                <a:spcPts val="0"/>
              </a:spcAft>
              <a:buNone/>
            </a:pPr>
            <a:r>
              <a:rPr lang="en" sz="3000" b="1" i="1">
                <a:solidFill>
                  <a:schemeClr val="dk1"/>
                </a:solidFill>
              </a:rPr>
              <a:t>Fact:</a:t>
            </a:r>
            <a:r>
              <a:rPr lang="en" sz="3000" i="1">
                <a:solidFill>
                  <a:schemeClr val="dk1"/>
                </a:solidFill>
              </a:rPr>
              <a:t> Missouri updated terminology to align with the terminology used in the IDEA (Individual with Disabilities in Education Act, 2004) statute and its regulations. The document Missouri previously referred to as a Notice of Action (NOA) is now called a Prior Written Notice (PWN). </a:t>
            </a:r>
            <a:endParaRPr sz="3000" i="1">
              <a:solidFill>
                <a:schemeClr val="dk1"/>
              </a:solidFill>
            </a:endParaRPr>
          </a:p>
        </p:txBody>
      </p:sp>
      <p:sp>
        <p:nvSpPr>
          <p:cNvPr id="255" name="Google Shape;255;p48"/>
          <p:cNvSpPr txBox="1">
            <a:spLocks noGrp="1"/>
          </p:cNvSpPr>
          <p:nvPr>
            <p:ph type="title"/>
          </p:nvPr>
        </p:nvSpPr>
        <p:spPr>
          <a:xfrm>
            <a:off x="152400" y="742950"/>
            <a:ext cx="8839200" cy="800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990"/>
              <a:buFont typeface="Century Gothic"/>
              <a:buNone/>
            </a:pPr>
            <a:r>
              <a:rPr lang="en" sz="3200">
                <a:solidFill>
                  <a:schemeClr val="dk1"/>
                </a:solidFill>
              </a:rPr>
              <a:t>Myth: A Notice of Action and Prior Written Notice are two different documents. </a:t>
            </a:r>
            <a:endParaRPr sz="3200">
              <a:solidFill>
                <a:schemeClr val="dk1"/>
              </a:solidFill>
            </a:endParaRPr>
          </a:p>
        </p:txBody>
      </p:sp>
      <p:pic>
        <p:nvPicPr>
          <p:cNvPr id="256" name="Google Shape;256;p48"/>
          <p:cNvPicPr preferRelativeResize="0"/>
          <p:nvPr/>
        </p:nvPicPr>
        <p:blipFill>
          <a:blip r:embed="rId3">
            <a:alphaModFix/>
          </a:blip>
          <a:stretch>
            <a:fillRect/>
          </a:stretch>
        </p:blipFill>
        <p:spPr>
          <a:xfrm>
            <a:off x="6488925" y="3760975"/>
            <a:ext cx="2626500" cy="13825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9"/>
          <p:cNvSpPr txBox="1">
            <a:spLocks noGrp="1"/>
          </p:cNvSpPr>
          <p:nvPr>
            <p:ph type="body" idx="1"/>
          </p:nvPr>
        </p:nvSpPr>
        <p:spPr>
          <a:xfrm>
            <a:off x="152400" y="1619250"/>
            <a:ext cx="8839200" cy="3314700"/>
          </a:xfrm>
          <a:prstGeom prst="rect">
            <a:avLst/>
          </a:prstGeom>
        </p:spPr>
        <p:txBody>
          <a:bodyPr spcFirstLastPara="1" wrap="square" lIns="68575" tIns="34275" rIns="68575" bIns="34275" anchor="t" anchorCtr="0">
            <a:noAutofit/>
          </a:bodyPr>
          <a:lstStyle/>
          <a:p>
            <a:pPr marL="0" lvl="0" indent="0" algn="l" rtl="0">
              <a:lnSpc>
                <a:spcPct val="107916"/>
              </a:lnSpc>
              <a:spcBef>
                <a:spcPts val="0"/>
              </a:spcBef>
              <a:spcAft>
                <a:spcPts val="800"/>
              </a:spcAft>
              <a:buClr>
                <a:schemeClr val="dk1"/>
              </a:buClr>
              <a:buSzPts val="1100"/>
              <a:buFont typeface="Arial"/>
              <a:buNone/>
            </a:pPr>
            <a:r>
              <a:rPr lang="en" sz="2400" i="1">
                <a:solidFill>
                  <a:schemeClr val="dk1"/>
                </a:solidFill>
              </a:rPr>
              <a:t>Fact: There may be instances in which LEAs could combine multiple actions in a single PWN, however, each action should be clearly articulated and each of the required components for the PWN (mentioned above) must be addressed for each action listed on the PWN. If the PWN becomes too complex and difficult to understand, the parent may not fully understand what actions you are proposing or refusing to implement and why. In this case, it might be advisable to divide each of the actions on to separate PWN forms. </a:t>
            </a:r>
            <a:endParaRPr sz="2400"/>
          </a:p>
        </p:txBody>
      </p:sp>
      <p:sp>
        <p:nvSpPr>
          <p:cNvPr id="262" name="Google Shape;262;p49"/>
          <p:cNvSpPr txBox="1">
            <a:spLocks noGrp="1"/>
          </p:cNvSpPr>
          <p:nvPr>
            <p:ph type="title"/>
          </p:nvPr>
        </p:nvSpPr>
        <p:spPr>
          <a:xfrm>
            <a:off x="152400" y="742950"/>
            <a:ext cx="8839200" cy="8001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Myth: We can only include one action on each PWN?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2"/>
          <p:cNvSpPr txBox="1">
            <a:spLocks noGrp="1"/>
          </p:cNvSpPr>
          <p:nvPr>
            <p:ph type="body" idx="1"/>
          </p:nvPr>
        </p:nvSpPr>
        <p:spPr>
          <a:xfrm>
            <a:off x="152400" y="1619250"/>
            <a:ext cx="8839200" cy="3314700"/>
          </a:xfrm>
          <a:prstGeom prst="rect">
            <a:avLst/>
          </a:prstGeom>
        </p:spPr>
        <p:txBody>
          <a:bodyPr spcFirstLastPara="1" wrap="square" lIns="68575" tIns="34275" rIns="68575" bIns="34275" anchor="t" anchorCtr="0">
            <a:normAutofit/>
          </a:bodyPr>
          <a:lstStyle/>
          <a:p>
            <a:pPr marL="342900" lvl="0" indent="-330200" algn="l" rtl="0">
              <a:spcBef>
                <a:spcPts val="800"/>
              </a:spcBef>
              <a:spcAft>
                <a:spcPts val="0"/>
              </a:spcAft>
              <a:buSzPts val="2600"/>
              <a:buChar char="•"/>
            </a:pPr>
            <a:r>
              <a:rPr lang="en" sz="2600"/>
              <a:t>Mute unless you are speaking to the group</a:t>
            </a:r>
            <a:endParaRPr sz="2600"/>
          </a:p>
          <a:p>
            <a:pPr marL="342900" lvl="0" indent="-330200" algn="l" rtl="0">
              <a:spcBef>
                <a:spcPts val="0"/>
              </a:spcBef>
              <a:spcAft>
                <a:spcPts val="0"/>
              </a:spcAft>
              <a:buSzPts val="2600"/>
              <a:buChar char="•"/>
            </a:pPr>
            <a:r>
              <a:rPr lang="en" sz="2600"/>
              <a:t>Use the chat to ask questions</a:t>
            </a:r>
            <a:endParaRPr sz="2600"/>
          </a:p>
          <a:p>
            <a:pPr marL="342900" lvl="0" indent="-330200" algn="l" rtl="0">
              <a:spcBef>
                <a:spcPts val="0"/>
              </a:spcBef>
              <a:spcAft>
                <a:spcPts val="0"/>
              </a:spcAft>
              <a:buSzPts val="2600"/>
              <a:buChar char="•"/>
            </a:pPr>
            <a:r>
              <a:rPr lang="en" sz="2600"/>
              <a:t>Be mindful when asking questions about specific situations. Do not give out personally identifiable information.</a:t>
            </a:r>
            <a:endParaRPr sz="2600"/>
          </a:p>
          <a:p>
            <a:pPr marL="342900" lvl="0" indent="-330200" algn="l" rtl="0">
              <a:spcBef>
                <a:spcPts val="0"/>
              </a:spcBef>
              <a:spcAft>
                <a:spcPts val="0"/>
              </a:spcAft>
              <a:buSzPts val="2600"/>
              <a:buChar char="•"/>
            </a:pPr>
            <a:r>
              <a:rPr lang="en" sz="2600"/>
              <a:t>Remember all questions in the chat will be gathered and answered at a later date. A Q&amp;A will be posted at a later date on our virtual special education resource page. </a:t>
            </a:r>
            <a:endParaRPr sz="2600"/>
          </a:p>
        </p:txBody>
      </p:sp>
      <p:sp>
        <p:nvSpPr>
          <p:cNvPr id="147" name="Google Shape;147;p32"/>
          <p:cNvSpPr txBox="1">
            <a:spLocks noGrp="1"/>
          </p:cNvSpPr>
          <p:nvPr>
            <p:ph type="title"/>
          </p:nvPr>
        </p:nvSpPr>
        <p:spPr>
          <a:xfrm>
            <a:off x="152400" y="742950"/>
            <a:ext cx="8839200" cy="800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Zoom Support Meeting Norms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0"/>
          <p:cNvSpPr txBox="1">
            <a:spLocks noGrp="1"/>
          </p:cNvSpPr>
          <p:nvPr>
            <p:ph type="body" idx="1"/>
          </p:nvPr>
        </p:nvSpPr>
        <p:spPr>
          <a:xfrm>
            <a:off x="152400" y="2076450"/>
            <a:ext cx="8839200" cy="3314700"/>
          </a:xfrm>
          <a:prstGeom prst="rect">
            <a:avLst/>
          </a:prstGeom>
        </p:spPr>
        <p:txBody>
          <a:bodyPr spcFirstLastPara="1" wrap="square" lIns="68575" tIns="34275" rIns="68575" bIns="34275" anchor="t" anchorCtr="0">
            <a:noAutofit/>
          </a:bodyPr>
          <a:lstStyle/>
          <a:p>
            <a:pPr marL="0" lvl="0" indent="0" algn="l" rtl="0">
              <a:lnSpc>
                <a:spcPct val="107916"/>
              </a:lnSpc>
              <a:spcBef>
                <a:spcPts val="0"/>
              </a:spcBef>
              <a:spcAft>
                <a:spcPts val="0"/>
              </a:spcAft>
              <a:buClr>
                <a:schemeClr val="dk1"/>
              </a:buClr>
              <a:buSzPts val="1100"/>
              <a:buFont typeface="Arial"/>
              <a:buNone/>
            </a:pPr>
            <a:r>
              <a:rPr lang="en" sz="2300" i="1">
                <a:solidFill>
                  <a:srgbClr val="262626"/>
                </a:solidFill>
              </a:rPr>
              <a:t>Fact: A PWN must be provided to the parent </a:t>
            </a:r>
            <a:r>
              <a:rPr lang="en" sz="2300" i="1">
                <a:solidFill>
                  <a:schemeClr val="dk1"/>
                </a:solidFill>
              </a:rPr>
              <a:t>of a child with a disability a reasonable time before the public agency -- (1) Proposes to initiate or change the identification, evaluation, or educational placement of the child or the provision of FAPE to the child; or (2) Refuses to initiate or change the identification, evaluation, or educational placement of the child or the provision of FAPE to the child. This provision applies, even if the IEP is revised without convening an IEP Team meeting. </a:t>
            </a:r>
            <a:endParaRPr sz="2300" i="1">
              <a:solidFill>
                <a:schemeClr val="dk1"/>
              </a:solidFill>
            </a:endParaRPr>
          </a:p>
          <a:p>
            <a:pPr marL="0" lvl="0" indent="0" algn="l" rtl="0">
              <a:spcBef>
                <a:spcPts val="800"/>
              </a:spcBef>
              <a:spcAft>
                <a:spcPts val="0"/>
              </a:spcAft>
              <a:buNone/>
            </a:pPr>
            <a:endParaRPr sz="2300"/>
          </a:p>
        </p:txBody>
      </p:sp>
      <p:sp>
        <p:nvSpPr>
          <p:cNvPr id="268" name="Google Shape;268;p50"/>
          <p:cNvSpPr txBox="1">
            <a:spLocks noGrp="1"/>
          </p:cNvSpPr>
          <p:nvPr>
            <p:ph type="title"/>
          </p:nvPr>
        </p:nvSpPr>
        <p:spPr>
          <a:xfrm>
            <a:off x="152400" y="971550"/>
            <a:ext cx="8839200" cy="8001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Myth: A PWN is not required to be provided to a parent if the IEP is revised using the amendment process?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1"/>
          <p:cNvSpPr txBox="1">
            <a:spLocks noGrp="1"/>
          </p:cNvSpPr>
          <p:nvPr>
            <p:ph type="body" idx="1"/>
          </p:nvPr>
        </p:nvSpPr>
        <p:spPr>
          <a:xfrm>
            <a:off x="152400" y="2930625"/>
            <a:ext cx="8839200" cy="1957200"/>
          </a:xfrm>
          <a:prstGeom prst="rect">
            <a:avLst/>
          </a:prstGeom>
        </p:spPr>
        <p:txBody>
          <a:bodyPr spcFirstLastPara="1" wrap="square" lIns="68575" tIns="34275" rIns="68575" bIns="34275" anchor="t" anchorCtr="0">
            <a:noAutofit/>
          </a:bodyPr>
          <a:lstStyle/>
          <a:p>
            <a:pPr marL="0" lvl="0" indent="0" algn="l" rtl="0">
              <a:lnSpc>
                <a:spcPct val="107916"/>
              </a:lnSpc>
              <a:spcBef>
                <a:spcPts val="0"/>
              </a:spcBef>
              <a:spcAft>
                <a:spcPts val="800"/>
              </a:spcAft>
              <a:buClr>
                <a:schemeClr val="dk1"/>
              </a:buClr>
              <a:buSzPts val="1100"/>
              <a:buFont typeface="Arial"/>
              <a:buNone/>
            </a:pPr>
            <a:r>
              <a:rPr lang="en" sz="2700" i="1">
                <a:solidFill>
                  <a:srgbClr val="262626"/>
                </a:solidFill>
              </a:rPr>
              <a:t>Fact: The Office of Special Education Programs (OSEP), U.S Department of Education, (DOE) is clear that PWN is not limited to non-consensus IEP meetings. </a:t>
            </a:r>
            <a:endParaRPr sz="2700"/>
          </a:p>
        </p:txBody>
      </p:sp>
      <p:sp>
        <p:nvSpPr>
          <p:cNvPr id="274" name="Google Shape;274;p51"/>
          <p:cNvSpPr txBox="1">
            <a:spLocks noGrp="1"/>
          </p:cNvSpPr>
          <p:nvPr>
            <p:ph type="title"/>
          </p:nvPr>
        </p:nvSpPr>
        <p:spPr>
          <a:xfrm>
            <a:off x="152400" y="1352550"/>
            <a:ext cx="8839200" cy="8001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Myth </a:t>
            </a:r>
            <a:r>
              <a:rPr lang="en" sz="3500">
                <a:solidFill>
                  <a:schemeClr val="dk1"/>
                </a:solidFill>
                <a:latin typeface="Century Gothic"/>
                <a:ea typeface="Century Gothic"/>
                <a:cs typeface="Century Gothic"/>
                <a:sym typeface="Century Gothic"/>
              </a:rPr>
              <a:t>If all members of the IEP team, including the parent, agree with a proposed action, a PWN does not need to be given to the parents. A PWN is only required if the IEP team does not reach consensus.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2"/>
          <p:cNvSpPr txBox="1">
            <a:spLocks noGrp="1"/>
          </p:cNvSpPr>
          <p:nvPr>
            <p:ph type="body" idx="1"/>
          </p:nvPr>
        </p:nvSpPr>
        <p:spPr>
          <a:xfrm>
            <a:off x="152400" y="1348150"/>
            <a:ext cx="8839200" cy="35097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Font typeface="Arial"/>
              <a:buNone/>
            </a:pPr>
            <a:r>
              <a:rPr lang="en" sz="2600" i="1">
                <a:solidFill>
                  <a:schemeClr val="dk1"/>
                </a:solidFill>
              </a:rPr>
              <a:t>In Letter to Lieberman, (OSEP 2008), OSEP issued the following guidance: “Nothing in the statute or regulations indicates that the notice is related to a parent's attitude toward any changes proposed or refused by the public agency. If during an IEP meeting, the team, including the parent, agrees to a change in the, child's services, the public agency must provide written notice in accordance with 34 CFR § 300.503. </a:t>
            </a:r>
            <a:r>
              <a:rPr lang="en" sz="2000" i="1">
                <a:solidFill>
                  <a:srgbClr val="00B0F0"/>
                </a:solidFill>
              </a:rPr>
              <a:t>http://www2.ed.gov/policy/speced/guid/idea/letters/2008-3/lieberman081508notice3q2008.pdf </a:t>
            </a:r>
            <a:endParaRPr sz="1600">
              <a:solidFill>
                <a:schemeClr val="dk1"/>
              </a:solidFill>
            </a:endParaRPr>
          </a:p>
        </p:txBody>
      </p:sp>
      <p:sp>
        <p:nvSpPr>
          <p:cNvPr id="280" name="Google Shape;280;p52"/>
          <p:cNvSpPr txBox="1">
            <a:spLocks noGrp="1"/>
          </p:cNvSpPr>
          <p:nvPr>
            <p:ph type="title"/>
          </p:nvPr>
        </p:nvSpPr>
        <p:spPr>
          <a:xfrm>
            <a:off x="152400" y="666750"/>
            <a:ext cx="8839200" cy="800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Fact continued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3"/>
          <p:cNvSpPr txBox="1">
            <a:spLocks noGrp="1"/>
          </p:cNvSpPr>
          <p:nvPr>
            <p:ph type="body" idx="1"/>
          </p:nvPr>
        </p:nvSpPr>
        <p:spPr>
          <a:xfrm>
            <a:off x="152400" y="2815300"/>
            <a:ext cx="8839200" cy="2118600"/>
          </a:xfrm>
          <a:prstGeom prst="rect">
            <a:avLst/>
          </a:prstGeom>
        </p:spPr>
        <p:txBody>
          <a:bodyPr spcFirstLastPara="1" wrap="square" lIns="68575" tIns="34275" rIns="68575" bIns="34275" anchor="t" anchorCtr="0">
            <a:noAutofit/>
          </a:bodyPr>
          <a:lstStyle/>
          <a:p>
            <a:pPr marL="0" lvl="0" indent="0" algn="l" rtl="0">
              <a:lnSpc>
                <a:spcPct val="107916"/>
              </a:lnSpc>
              <a:spcBef>
                <a:spcPts val="0"/>
              </a:spcBef>
              <a:spcAft>
                <a:spcPts val="800"/>
              </a:spcAft>
              <a:buClr>
                <a:schemeClr val="dk1"/>
              </a:buClr>
              <a:buSzPts val="1100"/>
              <a:buFont typeface="Arial"/>
              <a:buNone/>
            </a:pPr>
            <a:r>
              <a:rPr lang="en" sz="2800" i="1">
                <a:solidFill>
                  <a:schemeClr val="dk1"/>
                </a:solidFill>
              </a:rPr>
              <a:t>Fact: Failure to provide a prior written notice can result in claims that the student was denied a Free Appropriate Public Education (FAPE).</a:t>
            </a:r>
            <a:endParaRPr sz="2800"/>
          </a:p>
        </p:txBody>
      </p:sp>
      <p:sp>
        <p:nvSpPr>
          <p:cNvPr id="286" name="Google Shape;286;p53"/>
          <p:cNvSpPr txBox="1">
            <a:spLocks noGrp="1"/>
          </p:cNvSpPr>
          <p:nvPr>
            <p:ph type="title"/>
          </p:nvPr>
        </p:nvSpPr>
        <p:spPr>
          <a:xfrm>
            <a:off x="152400" y="1352550"/>
            <a:ext cx="8839200" cy="8001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Myth: If we fail to provide a PWN or fail to provide a PWN with sufficient detail, it is only a procedural compliance violation?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4"/>
          <p:cNvSpPr txBox="1">
            <a:spLocks noGrp="1"/>
          </p:cNvSpPr>
          <p:nvPr>
            <p:ph type="title"/>
          </p:nvPr>
        </p:nvSpPr>
        <p:spPr>
          <a:xfrm>
            <a:off x="3241250" y="1125800"/>
            <a:ext cx="5715000" cy="1371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Prior Written Notice </a:t>
            </a:r>
            <a:endParaRPr/>
          </a:p>
        </p:txBody>
      </p:sp>
      <p:sp>
        <p:nvSpPr>
          <p:cNvPr id="292" name="Google Shape;292;p54"/>
          <p:cNvSpPr txBox="1">
            <a:spLocks noGrp="1"/>
          </p:cNvSpPr>
          <p:nvPr>
            <p:ph type="body" idx="2"/>
          </p:nvPr>
        </p:nvSpPr>
        <p:spPr>
          <a:xfrm>
            <a:off x="2074550" y="57150"/>
            <a:ext cx="7041300" cy="9144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3600" i="0"/>
              <a:t>Parts Of The </a:t>
            </a:r>
            <a:endParaRPr sz="3600" i="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5"/>
          <p:cNvSpPr txBox="1">
            <a:spLocks noGrp="1"/>
          </p:cNvSpPr>
          <p:nvPr>
            <p:ph type="body" idx="1"/>
          </p:nvPr>
        </p:nvSpPr>
        <p:spPr>
          <a:xfrm>
            <a:off x="152400" y="1619250"/>
            <a:ext cx="8839200" cy="3314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pic>
        <p:nvPicPr>
          <p:cNvPr id="298" name="Google Shape;298;p55"/>
          <p:cNvPicPr preferRelativeResize="0"/>
          <p:nvPr/>
        </p:nvPicPr>
        <p:blipFill>
          <a:blip r:embed="rId3">
            <a:alphaModFix/>
          </a:blip>
          <a:stretch>
            <a:fillRect/>
          </a:stretch>
        </p:blipFill>
        <p:spPr>
          <a:xfrm>
            <a:off x="0" y="739451"/>
            <a:ext cx="9143999" cy="44040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6"/>
          <p:cNvSpPr txBox="1">
            <a:spLocks noGrp="1"/>
          </p:cNvSpPr>
          <p:nvPr>
            <p:ph type="body" idx="1"/>
          </p:nvPr>
        </p:nvSpPr>
        <p:spPr>
          <a:xfrm>
            <a:off x="152400" y="1619250"/>
            <a:ext cx="8839200" cy="3314700"/>
          </a:xfrm>
          <a:prstGeom prst="rect">
            <a:avLst/>
          </a:prstGeom>
        </p:spPr>
        <p:txBody>
          <a:bodyPr spcFirstLastPara="1" wrap="square" lIns="68575" tIns="34275" rIns="68575" bIns="34275" anchor="t" anchorCtr="0">
            <a:normAutofit/>
          </a:bodyPr>
          <a:lstStyle/>
          <a:p>
            <a:pPr marL="457200" lvl="0" indent="-412750" algn="l" rtl="0">
              <a:spcBef>
                <a:spcPts val="800"/>
              </a:spcBef>
              <a:spcAft>
                <a:spcPts val="0"/>
              </a:spcAft>
              <a:buSzPts val="2900"/>
              <a:buChar char="•"/>
            </a:pPr>
            <a:r>
              <a:rPr lang="en" sz="2900"/>
              <a:t>Describe in detail the action(s) being proposed or refused and the reason(s) for the proposal or refusal </a:t>
            </a:r>
            <a:endParaRPr sz="2900"/>
          </a:p>
        </p:txBody>
      </p:sp>
      <p:sp>
        <p:nvSpPr>
          <p:cNvPr id="304" name="Google Shape;304;p56"/>
          <p:cNvSpPr txBox="1">
            <a:spLocks noGrp="1"/>
          </p:cNvSpPr>
          <p:nvPr>
            <p:ph type="title"/>
          </p:nvPr>
        </p:nvSpPr>
        <p:spPr>
          <a:xfrm>
            <a:off x="152400" y="742950"/>
            <a:ext cx="8839200" cy="8001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Description and Explanation of Action </a:t>
            </a:r>
            <a:endParaRPr/>
          </a:p>
        </p:txBody>
      </p:sp>
      <p:pic>
        <p:nvPicPr>
          <p:cNvPr id="305" name="Google Shape;305;p56"/>
          <p:cNvPicPr preferRelativeResize="0"/>
          <p:nvPr/>
        </p:nvPicPr>
        <p:blipFill>
          <a:blip r:embed="rId3">
            <a:alphaModFix/>
          </a:blip>
          <a:stretch>
            <a:fillRect/>
          </a:stretch>
        </p:blipFill>
        <p:spPr>
          <a:xfrm>
            <a:off x="152400" y="3022900"/>
            <a:ext cx="8839200" cy="16199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7"/>
          <p:cNvSpPr txBox="1">
            <a:spLocks noGrp="1"/>
          </p:cNvSpPr>
          <p:nvPr>
            <p:ph type="body" idx="1"/>
          </p:nvPr>
        </p:nvSpPr>
        <p:spPr>
          <a:xfrm>
            <a:off x="152400" y="1619250"/>
            <a:ext cx="8839200" cy="3314700"/>
          </a:xfrm>
          <a:prstGeom prst="rect">
            <a:avLst/>
          </a:prstGeom>
        </p:spPr>
        <p:txBody>
          <a:bodyPr spcFirstLastPara="1" wrap="square" lIns="68575" tIns="34275" rIns="68575" bIns="34275" anchor="t" anchorCtr="0">
            <a:normAutofit/>
          </a:bodyPr>
          <a:lstStyle/>
          <a:p>
            <a:pPr marL="457200" lvl="0" indent="-412750" algn="l" rtl="0">
              <a:spcBef>
                <a:spcPts val="800"/>
              </a:spcBef>
              <a:spcAft>
                <a:spcPts val="0"/>
              </a:spcAft>
              <a:buSzPts val="2900"/>
              <a:buChar char="•"/>
            </a:pPr>
            <a:r>
              <a:rPr lang="en" sz="2900"/>
              <a:t>Description or list of each evaluation procedure, assessment, record, or report the school district used in deciding to propose or refuse the action. (may attach separate document)</a:t>
            </a:r>
            <a:endParaRPr sz="2900"/>
          </a:p>
          <a:p>
            <a:pPr marL="457200" lvl="0" indent="0" algn="l" rtl="0">
              <a:spcBef>
                <a:spcPts val="800"/>
              </a:spcBef>
              <a:spcAft>
                <a:spcPts val="0"/>
              </a:spcAft>
              <a:buNone/>
            </a:pPr>
            <a:endParaRPr sz="2900"/>
          </a:p>
        </p:txBody>
      </p:sp>
      <p:sp>
        <p:nvSpPr>
          <p:cNvPr id="311" name="Google Shape;311;p57"/>
          <p:cNvSpPr txBox="1">
            <a:spLocks noGrp="1"/>
          </p:cNvSpPr>
          <p:nvPr>
            <p:ph type="title"/>
          </p:nvPr>
        </p:nvSpPr>
        <p:spPr>
          <a:xfrm>
            <a:off x="152400" y="742950"/>
            <a:ext cx="8839200" cy="800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600"/>
              <a:t>Basis for the Action:</a:t>
            </a:r>
            <a:endParaRPr sz="3600"/>
          </a:p>
        </p:txBody>
      </p:sp>
      <p:pic>
        <p:nvPicPr>
          <p:cNvPr id="312" name="Google Shape;312;p57"/>
          <p:cNvPicPr preferRelativeResize="0"/>
          <p:nvPr/>
        </p:nvPicPr>
        <p:blipFill>
          <a:blip r:embed="rId3">
            <a:alphaModFix/>
          </a:blip>
          <a:stretch>
            <a:fillRect/>
          </a:stretch>
        </p:blipFill>
        <p:spPr>
          <a:xfrm>
            <a:off x="228600" y="3472100"/>
            <a:ext cx="8686800" cy="1366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8"/>
          <p:cNvSpPr txBox="1">
            <a:spLocks noGrp="1"/>
          </p:cNvSpPr>
          <p:nvPr>
            <p:ph type="body" idx="1"/>
          </p:nvPr>
        </p:nvSpPr>
        <p:spPr>
          <a:xfrm>
            <a:off x="152400" y="1619250"/>
            <a:ext cx="8839200" cy="3314700"/>
          </a:xfrm>
          <a:prstGeom prst="rect">
            <a:avLst/>
          </a:prstGeom>
        </p:spPr>
        <p:txBody>
          <a:bodyPr spcFirstLastPara="1" wrap="square" lIns="68575" tIns="34275" rIns="68575" bIns="34275" anchor="t" anchorCtr="0">
            <a:normAutofit/>
          </a:bodyPr>
          <a:lstStyle/>
          <a:p>
            <a:pPr marL="457200" lvl="0" indent="-412750" algn="l" rtl="0">
              <a:spcBef>
                <a:spcPts val="800"/>
              </a:spcBef>
              <a:spcAft>
                <a:spcPts val="0"/>
              </a:spcAft>
              <a:buSzPts val="2900"/>
              <a:buChar char="•"/>
            </a:pPr>
            <a:r>
              <a:rPr lang="en" sz="2900"/>
              <a:t>Description of any other options for the provision of a Free Appropriate Public Education (FAPE) that the Individual Education Program (IEP) Team considered and the reasons why those options were rejected. </a:t>
            </a:r>
            <a:endParaRPr sz="2900"/>
          </a:p>
        </p:txBody>
      </p:sp>
      <p:sp>
        <p:nvSpPr>
          <p:cNvPr id="318" name="Google Shape;318;p58"/>
          <p:cNvSpPr txBox="1">
            <a:spLocks noGrp="1"/>
          </p:cNvSpPr>
          <p:nvPr>
            <p:ph type="title"/>
          </p:nvPr>
        </p:nvSpPr>
        <p:spPr>
          <a:xfrm>
            <a:off x="152400" y="742950"/>
            <a:ext cx="8839200" cy="8001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Options Considered and Why Rejected:</a:t>
            </a:r>
            <a:endParaRPr/>
          </a:p>
        </p:txBody>
      </p:sp>
      <p:pic>
        <p:nvPicPr>
          <p:cNvPr id="319" name="Google Shape;319;p58"/>
          <p:cNvPicPr preferRelativeResize="0"/>
          <p:nvPr/>
        </p:nvPicPr>
        <p:blipFill>
          <a:blip r:embed="rId3">
            <a:alphaModFix/>
          </a:blip>
          <a:stretch>
            <a:fillRect/>
          </a:stretch>
        </p:blipFill>
        <p:spPr>
          <a:xfrm>
            <a:off x="152400" y="3677800"/>
            <a:ext cx="8682151" cy="1465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9"/>
          <p:cNvSpPr txBox="1">
            <a:spLocks noGrp="1"/>
          </p:cNvSpPr>
          <p:nvPr>
            <p:ph type="body" idx="1"/>
          </p:nvPr>
        </p:nvSpPr>
        <p:spPr>
          <a:xfrm>
            <a:off x="152400" y="1619250"/>
            <a:ext cx="8839200" cy="3314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300"/>
              <a:t>Medical Factors Relevant During an Evaluation</a:t>
            </a:r>
            <a:endParaRPr sz="2300"/>
          </a:p>
          <a:p>
            <a:pPr marL="0" lvl="0" indent="0" algn="l" rtl="0">
              <a:spcBef>
                <a:spcPts val="800"/>
              </a:spcBef>
              <a:spcAft>
                <a:spcPts val="0"/>
              </a:spcAft>
              <a:buNone/>
            </a:pPr>
            <a:r>
              <a:rPr lang="en" sz="2300"/>
              <a:t>	Hearing - hearing aids</a:t>
            </a:r>
            <a:endParaRPr sz="2300"/>
          </a:p>
          <a:p>
            <a:pPr marL="0" lvl="0" indent="0" algn="l" rtl="0">
              <a:spcBef>
                <a:spcPts val="800"/>
              </a:spcBef>
              <a:spcAft>
                <a:spcPts val="0"/>
              </a:spcAft>
              <a:buNone/>
            </a:pPr>
            <a:r>
              <a:rPr lang="en" sz="2300"/>
              <a:t>	Vision - glasses</a:t>
            </a:r>
            <a:endParaRPr sz="2300"/>
          </a:p>
          <a:p>
            <a:pPr marL="0" lvl="0" indent="0" algn="l" rtl="0">
              <a:spcBef>
                <a:spcPts val="800"/>
              </a:spcBef>
              <a:spcAft>
                <a:spcPts val="0"/>
              </a:spcAft>
              <a:buNone/>
            </a:pPr>
            <a:r>
              <a:rPr lang="en" sz="2300"/>
              <a:t>	Time on Task - test over multiple sessions</a:t>
            </a:r>
            <a:endParaRPr sz="2300"/>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r>
              <a:rPr lang="en"/>
              <a:t>	</a:t>
            </a:r>
            <a:endParaRPr/>
          </a:p>
        </p:txBody>
      </p:sp>
      <p:sp>
        <p:nvSpPr>
          <p:cNvPr id="325" name="Google Shape;325;p59"/>
          <p:cNvSpPr txBox="1">
            <a:spLocks noGrp="1"/>
          </p:cNvSpPr>
          <p:nvPr>
            <p:ph type="title"/>
          </p:nvPr>
        </p:nvSpPr>
        <p:spPr>
          <a:xfrm>
            <a:off x="152400" y="742950"/>
            <a:ext cx="8839200" cy="800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Other Relevant Factors: </a:t>
            </a:r>
            <a:endParaRPr/>
          </a:p>
        </p:txBody>
      </p:sp>
      <p:pic>
        <p:nvPicPr>
          <p:cNvPr id="326" name="Google Shape;326;p59"/>
          <p:cNvPicPr preferRelativeResize="0"/>
          <p:nvPr/>
        </p:nvPicPr>
        <p:blipFill>
          <a:blip r:embed="rId3">
            <a:alphaModFix/>
          </a:blip>
          <a:stretch>
            <a:fillRect/>
          </a:stretch>
        </p:blipFill>
        <p:spPr>
          <a:xfrm>
            <a:off x="152400" y="3840650"/>
            <a:ext cx="8839200" cy="1165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3"/>
          <p:cNvSpPr txBox="1">
            <a:spLocks noGrp="1"/>
          </p:cNvSpPr>
          <p:nvPr>
            <p:ph type="title"/>
          </p:nvPr>
        </p:nvSpPr>
        <p:spPr>
          <a:xfrm>
            <a:off x="411300" y="742950"/>
            <a:ext cx="8580300" cy="800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PRIOR WRITTEN NOTICE </a:t>
            </a:r>
            <a:endParaRPr/>
          </a:p>
        </p:txBody>
      </p:sp>
      <p:sp>
        <p:nvSpPr>
          <p:cNvPr id="153" name="Google Shape;153;p33"/>
          <p:cNvSpPr txBox="1">
            <a:spLocks noGrp="1"/>
          </p:cNvSpPr>
          <p:nvPr>
            <p:ph type="body" idx="1"/>
          </p:nvPr>
        </p:nvSpPr>
        <p:spPr>
          <a:xfrm>
            <a:off x="277425" y="1619250"/>
            <a:ext cx="8580300" cy="3314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700"/>
              <a:t>Who?     What?     Where?     When?     Why?     How? </a:t>
            </a:r>
            <a:endParaRPr sz="2700"/>
          </a:p>
        </p:txBody>
      </p:sp>
      <p:pic>
        <p:nvPicPr>
          <p:cNvPr id="154" name="Google Shape;154;p33"/>
          <p:cNvPicPr preferRelativeResize="0"/>
          <p:nvPr/>
        </p:nvPicPr>
        <p:blipFill>
          <a:blip r:embed="rId3">
            <a:alphaModFix/>
          </a:blip>
          <a:stretch>
            <a:fillRect/>
          </a:stretch>
        </p:blipFill>
        <p:spPr>
          <a:xfrm>
            <a:off x="72925" y="2257650"/>
            <a:ext cx="4572006" cy="2897777"/>
          </a:xfrm>
          <a:prstGeom prst="rect">
            <a:avLst/>
          </a:prstGeom>
          <a:noFill/>
          <a:ln>
            <a:noFill/>
          </a:ln>
        </p:spPr>
      </p:pic>
      <p:pic>
        <p:nvPicPr>
          <p:cNvPr id="155" name="Google Shape;155;p33"/>
          <p:cNvPicPr preferRelativeResize="0"/>
          <p:nvPr/>
        </p:nvPicPr>
        <p:blipFill>
          <a:blip r:embed="rId4">
            <a:alphaModFix/>
          </a:blip>
          <a:stretch>
            <a:fillRect/>
          </a:stretch>
        </p:blipFill>
        <p:spPr>
          <a:xfrm>
            <a:off x="4572000" y="2245725"/>
            <a:ext cx="4572000" cy="28977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60"/>
          <p:cNvSpPr txBox="1">
            <a:spLocks noGrp="1"/>
          </p:cNvSpPr>
          <p:nvPr>
            <p:ph type="body" idx="1"/>
          </p:nvPr>
        </p:nvSpPr>
        <p:spPr>
          <a:xfrm>
            <a:off x="152400" y="933450"/>
            <a:ext cx="8839200" cy="3314700"/>
          </a:xfrm>
          <a:prstGeom prst="rect">
            <a:avLst/>
          </a:prstGeom>
        </p:spPr>
        <p:txBody>
          <a:bodyPr spcFirstLastPara="1" wrap="square" lIns="68575" tIns="34275" rIns="68575" bIns="34275" anchor="t" anchorCtr="0">
            <a:noAutofit/>
          </a:bodyPr>
          <a:lstStyle/>
          <a:p>
            <a:pPr marL="0" lvl="0" indent="0" algn="ctr" rtl="0">
              <a:lnSpc>
                <a:spcPct val="105000"/>
              </a:lnSpc>
              <a:spcBef>
                <a:spcPts val="1200"/>
              </a:spcBef>
              <a:spcAft>
                <a:spcPts val="0"/>
              </a:spcAft>
              <a:buNone/>
            </a:pPr>
            <a:endParaRPr sz="2000" b="1"/>
          </a:p>
          <a:p>
            <a:pPr marL="0" lvl="0" indent="0" algn="l" rtl="0">
              <a:lnSpc>
                <a:spcPct val="105000"/>
              </a:lnSpc>
              <a:spcBef>
                <a:spcPts val="1200"/>
              </a:spcBef>
              <a:spcAft>
                <a:spcPts val="0"/>
              </a:spcAft>
              <a:buNone/>
            </a:pPr>
            <a:r>
              <a:rPr lang="en" sz="2000"/>
              <a:t>Parents of a child with a disability have protection under the procedural safeguards of Part B of the Individuals with Disabilities Education Act (IDEA). A copy of The Procedural Safeguards Statement for Parents and Children may be obtained from &lt;insert name and address of local district special education contact&gt;.</a:t>
            </a:r>
            <a:endParaRPr sz="2000"/>
          </a:p>
          <a:p>
            <a:pPr marL="0" lvl="0" indent="0" algn="l" rtl="0">
              <a:lnSpc>
                <a:spcPct val="105000"/>
              </a:lnSpc>
              <a:spcBef>
                <a:spcPts val="1200"/>
              </a:spcBef>
              <a:spcAft>
                <a:spcPts val="0"/>
              </a:spcAft>
              <a:buNone/>
            </a:pPr>
            <a:r>
              <a:rPr lang="en" sz="2000"/>
              <a:t>If you need assistance in understanding the provisions of the procedural safeguards, you may contact &lt;insert name, address, and telephone number of local district special education contact&gt; or the Special Education Compliance Section at the Missouri Department of Elementary and Secondary Education at 573-751-0699 or via email at secompliance@dese.mo.gov.</a:t>
            </a:r>
            <a:endParaRPr sz="2000"/>
          </a:p>
          <a:p>
            <a:pPr marL="0" lvl="0" indent="0" algn="ctr" rtl="0">
              <a:lnSpc>
                <a:spcPct val="80000"/>
              </a:lnSpc>
              <a:spcBef>
                <a:spcPts val="800"/>
              </a:spcBef>
              <a:spcAft>
                <a:spcPts val="0"/>
              </a:spcAft>
              <a:buNone/>
            </a:pPr>
            <a:endParaRPr sz="2000"/>
          </a:p>
        </p:txBody>
      </p:sp>
      <p:sp>
        <p:nvSpPr>
          <p:cNvPr id="332" name="Google Shape;332;p60"/>
          <p:cNvSpPr txBox="1">
            <a:spLocks noGrp="1"/>
          </p:cNvSpPr>
          <p:nvPr>
            <p:ph type="title"/>
          </p:nvPr>
        </p:nvSpPr>
        <p:spPr>
          <a:xfrm>
            <a:off x="152400" y="742950"/>
            <a:ext cx="8839200" cy="8001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Procedural Safeguard Statement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61"/>
          <p:cNvPicPr preferRelativeResize="0"/>
          <p:nvPr/>
        </p:nvPicPr>
        <p:blipFill>
          <a:blip r:embed="rId3">
            <a:alphaModFix/>
          </a:blip>
          <a:stretch>
            <a:fillRect/>
          </a:stretch>
        </p:blipFill>
        <p:spPr>
          <a:xfrm>
            <a:off x="152400" y="838200"/>
            <a:ext cx="8839200" cy="4305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2"/>
          <p:cNvSpPr txBox="1">
            <a:spLocks noGrp="1"/>
          </p:cNvSpPr>
          <p:nvPr>
            <p:ph type="body" idx="1"/>
          </p:nvPr>
        </p:nvSpPr>
        <p:spPr>
          <a:xfrm>
            <a:off x="-25" y="1338550"/>
            <a:ext cx="9144000" cy="3804900"/>
          </a:xfrm>
          <a:prstGeom prst="rect">
            <a:avLst/>
          </a:prstGeom>
        </p:spPr>
        <p:txBody>
          <a:bodyPr spcFirstLastPara="1" wrap="square" lIns="68575" tIns="34275" rIns="68575" bIns="34275" anchor="t" anchorCtr="0">
            <a:normAutofit fontScale="25000" lnSpcReduction="20000"/>
          </a:bodyPr>
          <a:lstStyle/>
          <a:p>
            <a:pPr marL="0" lvl="0" indent="0" algn="l" rtl="0">
              <a:lnSpc>
                <a:spcPct val="115000"/>
              </a:lnSpc>
              <a:spcBef>
                <a:spcPts val="1200"/>
              </a:spcBef>
              <a:spcAft>
                <a:spcPts val="0"/>
              </a:spcAft>
              <a:buClr>
                <a:schemeClr val="dk1"/>
              </a:buClr>
              <a:buSzPts val="275"/>
              <a:buFont typeface="Arial"/>
              <a:buNone/>
            </a:pPr>
            <a:r>
              <a:rPr lang="en" sz="4942">
                <a:solidFill>
                  <a:schemeClr val="dk1"/>
                </a:solidFill>
              </a:rPr>
              <a:t>PARENT SIGNATURE FOR CONSENT IS REQUIRED before the following actions can be initiated:</a:t>
            </a:r>
            <a:endParaRPr sz="8388">
              <a:solidFill>
                <a:schemeClr val="dk1"/>
              </a:solidFill>
            </a:endParaRPr>
          </a:p>
          <a:p>
            <a:pPr marL="0" lvl="0" indent="0" algn="l" rtl="0">
              <a:lnSpc>
                <a:spcPct val="115000"/>
              </a:lnSpc>
              <a:spcBef>
                <a:spcPts val="1200"/>
              </a:spcBef>
              <a:spcAft>
                <a:spcPts val="0"/>
              </a:spcAft>
              <a:buClr>
                <a:schemeClr val="dk1"/>
              </a:buClr>
              <a:buSzPts val="275"/>
              <a:buFont typeface="Arial"/>
              <a:buNone/>
            </a:pPr>
            <a:r>
              <a:rPr lang="en" sz="8388">
                <a:solidFill>
                  <a:schemeClr val="dk1"/>
                </a:solidFill>
              </a:rPr>
              <a:t>☐ Initial evaluation (with assessment* or without assessment)</a:t>
            </a:r>
            <a:endParaRPr sz="8388">
              <a:solidFill>
                <a:schemeClr val="dk1"/>
              </a:solidFill>
            </a:endParaRPr>
          </a:p>
          <a:p>
            <a:pPr marL="0" lvl="0" indent="0" algn="l" rtl="0">
              <a:lnSpc>
                <a:spcPct val="115000"/>
              </a:lnSpc>
              <a:spcBef>
                <a:spcPts val="1200"/>
              </a:spcBef>
              <a:spcAft>
                <a:spcPts val="0"/>
              </a:spcAft>
              <a:buClr>
                <a:schemeClr val="dk1"/>
              </a:buClr>
              <a:buSzPts val="275"/>
              <a:buFont typeface="Arial"/>
              <a:buNone/>
            </a:pPr>
            <a:r>
              <a:rPr lang="en" sz="8388">
                <a:solidFill>
                  <a:schemeClr val="dk1"/>
                </a:solidFill>
              </a:rPr>
              <a:t>☐ Initial services</a:t>
            </a:r>
            <a:endParaRPr sz="8388">
              <a:solidFill>
                <a:schemeClr val="dk1"/>
              </a:solidFill>
            </a:endParaRPr>
          </a:p>
          <a:p>
            <a:pPr marL="0" lvl="0" indent="0" algn="l" rtl="0">
              <a:lnSpc>
                <a:spcPct val="115000"/>
              </a:lnSpc>
              <a:spcBef>
                <a:spcPts val="1200"/>
              </a:spcBef>
              <a:spcAft>
                <a:spcPts val="0"/>
              </a:spcAft>
              <a:buNone/>
            </a:pPr>
            <a:r>
              <a:rPr lang="en" sz="8388">
                <a:solidFill>
                  <a:schemeClr val="dk1"/>
                </a:solidFill>
              </a:rPr>
              <a:t>☐ Reevaluation (with assessment*)</a:t>
            </a:r>
            <a:endParaRPr sz="3000">
              <a:solidFill>
                <a:schemeClr val="dk1"/>
              </a:solidFill>
            </a:endParaRPr>
          </a:p>
          <a:p>
            <a:pPr marL="0" lvl="0" indent="0" algn="l" rtl="0">
              <a:lnSpc>
                <a:spcPct val="115000"/>
              </a:lnSpc>
              <a:spcBef>
                <a:spcPts val="1200"/>
              </a:spcBef>
              <a:spcAft>
                <a:spcPts val="0"/>
              </a:spcAft>
              <a:buClr>
                <a:schemeClr val="dk1"/>
              </a:buClr>
              <a:buSzPts val="275"/>
              <a:buFont typeface="Arial"/>
              <a:buNone/>
            </a:pPr>
            <a:r>
              <a:rPr lang="en" sz="6600">
                <a:solidFill>
                  <a:schemeClr val="dk1"/>
                </a:solidFill>
              </a:rPr>
              <a:t>I understand and agree to the proposed action. Action may be implemented immediately upon signature of parent/guardian.</a:t>
            </a:r>
            <a:endParaRPr sz="6600">
              <a:solidFill>
                <a:schemeClr val="dk1"/>
              </a:solidFill>
            </a:endParaRPr>
          </a:p>
          <a:p>
            <a:pPr marL="0" lvl="0" indent="0" algn="l" rtl="0">
              <a:lnSpc>
                <a:spcPct val="115000"/>
              </a:lnSpc>
              <a:spcBef>
                <a:spcPts val="1200"/>
              </a:spcBef>
              <a:spcAft>
                <a:spcPts val="0"/>
              </a:spcAft>
              <a:buClr>
                <a:schemeClr val="dk1"/>
              </a:buClr>
              <a:buSzPts val="275"/>
              <a:buFont typeface="Arial"/>
              <a:buNone/>
            </a:pPr>
            <a:r>
              <a:rPr lang="en" sz="6600">
                <a:solidFill>
                  <a:schemeClr val="dk1"/>
                </a:solidFill>
              </a:rPr>
              <a:t>_________________________________   	       	________________________________</a:t>
            </a:r>
            <a:endParaRPr sz="6600">
              <a:solidFill>
                <a:schemeClr val="dk1"/>
              </a:solidFill>
            </a:endParaRPr>
          </a:p>
          <a:p>
            <a:pPr marL="0" lvl="0" indent="0" algn="l" rtl="0">
              <a:lnSpc>
                <a:spcPct val="115000"/>
              </a:lnSpc>
              <a:spcBef>
                <a:spcPts val="1200"/>
              </a:spcBef>
              <a:spcAft>
                <a:spcPts val="0"/>
              </a:spcAft>
              <a:buClr>
                <a:schemeClr val="dk1"/>
              </a:buClr>
              <a:buSzPts val="275"/>
              <a:buFont typeface="Arial"/>
              <a:buNone/>
            </a:pPr>
            <a:r>
              <a:rPr lang="en" sz="6600">
                <a:solidFill>
                  <a:schemeClr val="dk1"/>
                </a:solidFill>
              </a:rPr>
              <a:t>Parent/Guardian Signature                            	Date of Parent/Guardian Signature</a:t>
            </a:r>
            <a:endParaRPr sz="6600">
              <a:solidFill>
                <a:schemeClr val="dk1"/>
              </a:solidFill>
            </a:endParaRPr>
          </a:p>
          <a:p>
            <a:pPr marL="0" lvl="0" indent="0" algn="l" rtl="0">
              <a:lnSpc>
                <a:spcPct val="115000"/>
              </a:lnSpc>
              <a:spcBef>
                <a:spcPts val="1200"/>
              </a:spcBef>
              <a:spcAft>
                <a:spcPts val="0"/>
              </a:spcAft>
              <a:buClr>
                <a:schemeClr val="dk1"/>
              </a:buClr>
              <a:buSzPts val="275"/>
              <a:buFont typeface="Arial"/>
              <a:buNone/>
            </a:pPr>
            <a:r>
              <a:rPr lang="en" sz="6600">
                <a:solidFill>
                  <a:schemeClr val="dk1"/>
                </a:solidFill>
              </a:rPr>
              <a:t> Date signed consent received by public agency:_________________________________</a:t>
            </a:r>
            <a:endParaRPr sz="6600">
              <a:solidFill>
                <a:schemeClr val="dk1"/>
              </a:solidFill>
            </a:endParaRPr>
          </a:p>
          <a:p>
            <a:pPr marL="0" lvl="0" indent="0" algn="l" rtl="0">
              <a:lnSpc>
                <a:spcPct val="115000"/>
              </a:lnSpc>
              <a:spcBef>
                <a:spcPts val="1200"/>
              </a:spcBef>
              <a:spcAft>
                <a:spcPts val="1200"/>
              </a:spcAft>
              <a:buClr>
                <a:schemeClr val="dk1"/>
              </a:buClr>
              <a:buSzPts val="275"/>
              <a:buFont typeface="Arial"/>
              <a:buNone/>
            </a:pPr>
            <a:r>
              <a:rPr lang="en" sz="5000">
                <a:solidFill>
                  <a:schemeClr val="dk1"/>
                </a:solidFill>
              </a:rPr>
              <a:t> *A description of the areas to be assessed and the tests to be used (if known) must be provided with this Prior Written Notice.  </a:t>
            </a:r>
            <a:endParaRPr sz="5000">
              <a:solidFill>
                <a:schemeClr val="dk1"/>
              </a:solidFill>
            </a:endParaRPr>
          </a:p>
        </p:txBody>
      </p:sp>
      <p:sp>
        <p:nvSpPr>
          <p:cNvPr id="343" name="Google Shape;343;p62"/>
          <p:cNvSpPr txBox="1">
            <a:spLocks noGrp="1"/>
          </p:cNvSpPr>
          <p:nvPr>
            <p:ph type="title"/>
          </p:nvPr>
        </p:nvSpPr>
        <p:spPr>
          <a:xfrm>
            <a:off x="152375" y="718150"/>
            <a:ext cx="8839200" cy="800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3100"/>
              <a:t>Consent Required for Action to be Carried out </a:t>
            </a:r>
            <a:endParaRPr sz="31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63"/>
          <p:cNvSpPr txBox="1">
            <a:spLocks noGrp="1"/>
          </p:cNvSpPr>
          <p:nvPr>
            <p:ph type="body" idx="1"/>
          </p:nvPr>
        </p:nvSpPr>
        <p:spPr>
          <a:xfrm>
            <a:off x="152400" y="1412925"/>
            <a:ext cx="8839200" cy="3432000"/>
          </a:xfrm>
          <a:prstGeom prst="rect">
            <a:avLst/>
          </a:prstGeom>
        </p:spPr>
        <p:txBody>
          <a:bodyPr spcFirstLastPara="1" wrap="square" lIns="68575" tIns="34275" rIns="68575" bIns="34275" anchor="t" anchorCtr="0">
            <a:normAutofit fontScale="25000" lnSpcReduction="20000"/>
          </a:bodyPr>
          <a:lstStyle/>
          <a:p>
            <a:pPr marL="0" lvl="0" indent="0" algn="l" rtl="0">
              <a:lnSpc>
                <a:spcPct val="115000"/>
              </a:lnSpc>
              <a:spcBef>
                <a:spcPts val="1200"/>
              </a:spcBef>
              <a:spcAft>
                <a:spcPts val="0"/>
              </a:spcAft>
              <a:buClr>
                <a:schemeClr val="dk1"/>
              </a:buClr>
              <a:buSzPts val="275"/>
              <a:buFont typeface="Arial"/>
              <a:buNone/>
            </a:pPr>
            <a:r>
              <a:rPr lang="en" sz="6107">
                <a:solidFill>
                  <a:schemeClr val="dk1"/>
                </a:solidFill>
              </a:rPr>
              <a:t>I understand prior written notice must be provided to parents a reasonable time (generally ten days) before the district’s proposed action or refusal goes into effect. My signature below, or documentation of my verbal agreement, indicate I have had ample time to consider the proposed action before its implementation and agree that it may be implemented as soon as is practical.</a:t>
            </a:r>
            <a:endParaRPr sz="6107">
              <a:solidFill>
                <a:schemeClr val="dk1"/>
              </a:solidFill>
            </a:endParaRPr>
          </a:p>
          <a:p>
            <a:pPr marL="0" lvl="0" indent="0" algn="l" rtl="0">
              <a:lnSpc>
                <a:spcPct val="115000"/>
              </a:lnSpc>
              <a:spcBef>
                <a:spcPts val="1200"/>
              </a:spcBef>
              <a:spcAft>
                <a:spcPts val="0"/>
              </a:spcAft>
              <a:buClr>
                <a:schemeClr val="dk1"/>
              </a:buClr>
              <a:buSzPts val="275"/>
              <a:buFont typeface="Arial"/>
              <a:buNone/>
            </a:pPr>
            <a:r>
              <a:rPr lang="en" sz="6107">
                <a:solidFill>
                  <a:schemeClr val="dk1"/>
                </a:solidFill>
              </a:rPr>
              <a:t>___________________________________              _______________________________</a:t>
            </a:r>
            <a:endParaRPr sz="6107">
              <a:solidFill>
                <a:schemeClr val="dk1"/>
              </a:solidFill>
            </a:endParaRPr>
          </a:p>
          <a:p>
            <a:pPr marL="0" lvl="0" indent="0" algn="l" rtl="0">
              <a:lnSpc>
                <a:spcPct val="115000"/>
              </a:lnSpc>
              <a:spcBef>
                <a:spcPts val="1200"/>
              </a:spcBef>
              <a:spcAft>
                <a:spcPts val="0"/>
              </a:spcAft>
              <a:buClr>
                <a:schemeClr val="dk1"/>
              </a:buClr>
              <a:buSzPts val="275"/>
              <a:buFont typeface="Arial"/>
              <a:buNone/>
            </a:pPr>
            <a:r>
              <a:rPr lang="en" sz="6107">
                <a:solidFill>
                  <a:schemeClr val="dk1"/>
                </a:solidFill>
              </a:rPr>
              <a:t>Parent/Guardian Signature                                         	Date of Parent/Guardian Signature</a:t>
            </a:r>
            <a:endParaRPr sz="6107">
              <a:solidFill>
                <a:schemeClr val="dk1"/>
              </a:solidFill>
            </a:endParaRPr>
          </a:p>
          <a:p>
            <a:pPr marL="0" lvl="0" indent="0" algn="l" rtl="0">
              <a:lnSpc>
                <a:spcPct val="115000"/>
              </a:lnSpc>
              <a:spcBef>
                <a:spcPts val="1200"/>
              </a:spcBef>
              <a:spcAft>
                <a:spcPts val="0"/>
              </a:spcAft>
              <a:buClr>
                <a:schemeClr val="dk1"/>
              </a:buClr>
              <a:buSzPts val="275"/>
              <a:buFont typeface="Arial"/>
              <a:buNone/>
            </a:pPr>
            <a:r>
              <a:rPr lang="en" sz="6107">
                <a:solidFill>
                  <a:schemeClr val="dk1"/>
                </a:solidFill>
              </a:rPr>
              <a:t>Date signed consent received by public agency:_________________________________</a:t>
            </a:r>
            <a:endParaRPr sz="6107">
              <a:solidFill>
                <a:schemeClr val="dk1"/>
              </a:solidFill>
            </a:endParaRPr>
          </a:p>
          <a:p>
            <a:pPr marL="0" lvl="0" indent="0" algn="ctr" rtl="0">
              <a:lnSpc>
                <a:spcPct val="115000"/>
              </a:lnSpc>
              <a:spcBef>
                <a:spcPts val="1200"/>
              </a:spcBef>
              <a:spcAft>
                <a:spcPts val="0"/>
              </a:spcAft>
              <a:buClr>
                <a:schemeClr val="dk1"/>
              </a:buClr>
              <a:buSzPts val="275"/>
              <a:buFont typeface="Arial"/>
              <a:buNone/>
            </a:pPr>
            <a:r>
              <a:rPr lang="en" sz="6107" b="1">
                <a:solidFill>
                  <a:schemeClr val="dk1"/>
                </a:solidFill>
              </a:rPr>
              <a:t>OR </a:t>
            </a:r>
            <a:endParaRPr sz="6107" b="1">
              <a:solidFill>
                <a:schemeClr val="dk1"/>
              </a:solidFill>
            </a:endParaRPr>
          </a:p>
          <a:p>
            <a:pPr marL="0" lvl="0" indent="0" algn="l" rtl="0">
              <a:lnSpc>
                <a:spcPct val="115000"/>
              </a:lnSpc>
              <a:spcBef>
                <a:spcPts val="1200"/>
              </a:spcBef>
              <a:spcAft>
                <a:spcPts val="0"/>
              </a:spcAft>
              <a:buClr>
                <a:schemeClr val="dk1"/>
              </a:buClr>
              <a:buSzPts val="275"/>
              <a:buFont typeface="Arial"/>
              <a:buNone/>
            </a:pPr>
            <a:r>
              <a:rPr lang="en" sz="6107">
                <a:solidFill>
                  <a:schemeClr val="dk1"/>
                </a:solidFill>
              </a:rPr>
              <a:t>☐ Verbal agreement for immediate initiation of action obtained from parent</a:t>
            </a:r>
            <a:endParaRPr sz="6107">
              <a:solidFill>
                <a:schemeClr val="dk1"/>
              </a:solidFill>
            </a:endParaRPr>
          </a:p>
          <a:p>
            <a:pPr marL="0" lvl="0" indent="0" algn="l" rtl="0">
              <a:lnSpc>
                <a:spcPct val="115000"/>
              </a:lnSpc>
              <a:spcBef>
                <a:spcPts val="1200"/>
              </a:spcBef>
              <a:spcAft>
                <a:spcPts val="0"/>
              </a:spcAft>
              <a:buClr>
                <a:schemeClr val="dk1"/>
              </a:buClr>
              <a:buSzPts val="275"/>
              <a:buFont typeface="Arial"/>
              <a:buNone/>
            </a:pPr>
            <a:r>
              <a:rPr lang="en" sz="6107">
                <a:solidFill>
                  <a:schemeClr val="dk1"/>
                </a:solidFill>
              </a:rPr>
              <a:t>Date:______________       	Time:_______________      	Method:_________________</a:t>
            </a:r>
            <a:endParaRPr sz="6107">
              <a:solidFill>
                <a:schemeClr val="dk1"/>
              </a:solidFill>
            </a:endParaRPr>
          </a:p>
          <a:p>
            <a:pPr marL="0" lvl="0" indent="0" algn="l" rtl="0">
              <a:lnSpc>
                <a:spcPct val="115000"/>
              </a:lnSpc>
              <a:spcBef>
                <a:spcPts val="1200"/>
              </a:spcBef>
              <a:spcAft>
                <a:spcPts val="0"/>
              </a:spcAft>
              <a:buClr>
                <a:schemeClr val="dk1"/>
              </a:buClr>
              <a:buSzPts val="275"/>
              <a:buFont typeface="Arial"/>
              <a:buNone/>
            </a:pPr>
            <a:r>
              <a:rPr lang="en" sz="6107">
                <a:solidFill>
                  <a:schemeClr val="dk1"/>
                </a:solidFill>
              </a:rPr>
              <a:t>LEA Staff Signature:__________________________________	      Title:__________________________</a:t>
            </a:r>
            <a:endParaRPr sz="6107">
              <a:solidFill>
                <a:schemeClr val="dk1"/>
              </a:solidFill>
            </a:endParaRPr>
          </a:p>
          <a:p>
            <a:pPr marL="0" lvl="0" indent="0" algn="l" rtl="0">
              <a:spcBef>
                <a:spcPts val="1200"/>
              </a:spcBef>
              <a:spcAft>
                <a:spcPts val="0"/>
              </a:spcAft>
              <a:buNone/>
            </a:pPr>
            <a:endParaRPr/>
          </a:p>
        </p:txBody>
      </p:sp>
      <p:sp>
        <p:nvSpPr>
          <p:cNvPr id="349" name="Google Shape;349;p63"/>
          <p:cNvSpPr txBox="1">
            <a:spLocks noGrp="1"/>
          </p:cNvSpPr>
          <p:nvPr>
            <p:ph type="title"/>
          </p:nvPr>
        </p:nvSpPr>
        <p:spPr>
          <a:xfrm>
            <a:off x="152400" y="644475"/>
            <a:ext cx="8839200" cy="898500"/>
          </a:xfrm>
          <a:prstGeom prst="rect">
            <a:avLst/>
          </a:prstGeom>
        </p:spPr>
        <p:txBody>
          <a:bodyPr spcFirstLastPara="1" wrap="square" lIns="68575" tIns="34275" rIns="68575" bIns="34275" anchor="ctr" anchorCtr="0">
            <a:normAutofit fontScale="90000"/>
          </a:bodyPr>
          <a:lstStyle/>
          <a:p>
            <a:pPr marL="0" lvl="0" indent="0" algn="ctr" rtl="0">
              <a:spcBef>
                <a:spcPts val="0"/>
              </a:spcBef>
              <a:spcAft>
                <a:spcPts val="0"/>
              </a:spcAft>
              <a:buNone/>
            </a:pPr>
            <a:endParaRPr sz="3000"/>
          </a:p>
          <a:p>
            <a:pPr marL="0" lvl="0" indent="0" algn="ctr" rtl="0">
              <a:spcBef>
                <a:spcPts val="0"/>
              </a:spcBef>
              <a:spcAft>
                <a:spcPts val="0"/>
              </a:spcAft>
              <a:buNone/>
            </a:pPr>
            <a:r>
              <a:rPr lang="en" sz="3000"/>
              <a:t>Consent NOT REQUIRED for action to be carried out.</a:t>
            </a:r>
            <a:endParaRPr sz="3000"/>
          </a:p>
          <a:p>
            <a:pPr marL="0" lvl="0" indent="0" algn="ctr" rtl="0">
              <a:spcBef>
                <a:spcPts val="0"/>
              </a:spcBef>
              <a:spcAft>
                <a:spcPts val="0"/>
              </a:spcAft>
              <a:buNone/>
            </a:pPr>
            <a:r>
              <a:rPr lang="en" sz="3000"/>
              <a:t>(Agreement for Immediate Initiation of Action)</a:t>
            </a:r>
            <a:endParaRPr sz="3000"/>
          </a:p>
          <a:p>
            <a:pPr marL="0" lvl="0" indent="0" algn="ctr" rtl="0">
              <a:spcBef>
                <a:spcPts val="0"/>
              </a:spcBef>
              <a:spcAft>
                <a:spcPts val="0"/>
              </a:spcAft>
              <a:buNone/>
            </a:pPr>
            <a:r>
              <a:rPr lang="en"/>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4"/>
          <p:cNvSpPr txBox="1">
            <a:spLocks noGrp="1"/>
          </p:cNvSpPr>
          <p:nvPr>
            <p:ph type="body" idx="1"/>
          </p:nvPr>
        </p:nvSpPr>
        <p:spPr>
          <a:xfrm>
            <a:off x="152400" y="753475"/>
            <a:ext cx="8839200" cy="43329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endParaRPr sz="3600" b="1"/>
          </a:p>
          <a:p>
            <a:pPr marL="0" lvl="0" indent="0" algn="ctr" rtl="0">
              <a:spcBef>
                <a:spcPts val="800"/>
              </a:spcBef>
              <a:spcAft>
                <a:spcPts val="0"/>
              </a:spcAft>
              <a:buNone/>
            </a:pPr>
            <a:r>
              <a:rPr lang="en" sz="6300" b="1"/>
              <a:t>When In Doubt </a:t>
            </a:r>
            <a:endParaRPr sz="6300" b="1"/>
          </a:p>
          <a:p>
            <a:pPr marL="0" lvl="0" indent="0" algn="ctr" rtl="0">
              <a:spcBef>
                <a:spcPts val="800"/>
              </a:spcBef>
              <a:spcAft>
                <a:spcPts val="0"/>
              </a:spcAft>
              <a:buNone/>
            </a:pPr>
            <a:r>
              <a:rPr lang="en" sz="6300" b="1"/>
              <a:t>Give It Out </a:t>
            </a:r>
            <a:endParaRPr sz="6300" b="1"/>
          </a:p>
        </p:txBody>
      </p:sp>
      <p:pic>
        <p:nvPicPr>
          <p:cNvPr id="355" name="Google Shape;355;p64"/>
          <p:cNvPicPr preferRelativeResize="0"/>
          <p:nvPr/>
        </p:nvPicPr>
        <p:blipFill>
          <a:blip r:embed="rId3">
            <a:alphaModFix/>
          </a:blip>
          <a:stretch>
            <a:fillRect/>
          </a:stretch>
        </p:blipFill>
        <p:spPr>
          <a:xfrm>
            <a:off x="2824825" y="3229275"/>
            <a:ext cx="3610949" cy="16618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5"/>
          <p:cNvSpPr txBox="1">
            <a:spLocks noGrp="1"/>
          </p:cNvSpPr>
          <p:nvPr>
            <p:ph type="body" idx="1"/>
          </p:nvPr>
        </p:nvSpPr>
        <p:spPr>
          <a:xfrm>
            <a:off x="152400" y="1543050"/>
            <a:ext cx="8839200" cy="3403200"/>
          </a:xfrm>
          <a:prstGeom prst="rect">
            <a:avLst/>
          </a:prstGeom>
        </p:spPr>
        <p:txBody>
          <a:bodyPr spcFirstLastPara="1" wrap="square" lIns="68575" tIns="34275" rIns="68575" bIns="34275" anchor="t" anchorCtr="0">
            <a:noAutofit/>
          </a:bodyPr>
          <a:lstStyle/>
          <a:p>
            <a:pPr marL="457200" lvl="0" indent="-387350" algn="l" rtl="0">
              <a:lnSpc>
                <a:spcPct val="115000"/>
              </a:lnSpc>
              <a:spcBef>
                <a:spcPts val="0"/>
              </a:spcBef>
              <a:spcAft>
                <a:spcPts val="0"/>
              </a:spcAft>
              <a:buClr>
                <a:srgbClr val="444444"/>
              </a:buClr>
              <a:buSzPts val="2500"/>
              <a:buChar char="●"/>
            </a:pPr>
            <a:r>
              <a:rPr lang="en" sz="2500" b="1">
                <a:solidFill>
                  <a:srgbClr val="444444"/>
                </a:solidFill>
                <a:highlight>
                  <a:srgbClr val="FFFFFF"/>
                </a:highlight>
              </a:rPr>
              <a:t>Prior Written Notice</a:t>
            </a:r>
            <a:endParaRPr sz="2500" b="1">
              <a:solidFill>
                <a:srgbClr val="444444"/>
              </a:solidFill>
              <a:highlight>
                <a:srgbClr val="FFFFFF"/>
              </a:highlight>
            </a:endParaRPr>
          </a:p>
          <a:p>
            <a:pPr marL="914400" lvl="1" indent="-387350" algn="l" rtl="0">
              <a:lnSpc>
                <a:spcPct val="115000"/>
              </a:lnSpc>
              <a:spcBef>
                <a:spcPts val="0"/>
              </a:spcBef>
              <a:spcAft>
                <a:spcPts val="0"/>
              </a:spcAft>
              <a:buClr>
                <a:srgbClr val="444444"/>
              </a:buClr>
              <a:buSzPts val="2500"/>
              <a:buChar char="○"/>
            </a:pPr>
            <a:r>
              <a:rPr lang="en" sz="2500" b="1">
                <a:solidFill>
                  <a:srgbClr val="1E3A62"/>
                </a:solidFill>
                <a:highlight>
                  <a:srgbClr val="FFFFFF"/>
                </a:highlight>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Prior Written Notice</a:t>
            </a:r>
            <a:r>
              <a:rPr lang="en" sz="2500">
                <a:solidFill>
                  <a:srgbClr val="444444"/>
                </a:solidFill>
                <a:highlight>
                  <a:srgbClr val="FFFFFF"/>
                </a:highlight>
              </a:rPr>
              <a:t> -  </a:t>
            </a:r>
            <a:r>
              <a:rPr lang="en" sz="2500" i="1">
                <a:solidFill>
                  <a:srgbClr val="444444"/>
                </a:solidFill>
                <a:highlight>
                  <a:srgbClr val="FFFFFF"/>
                </a:highlight>
              </a:rPr>
              <a:t>revised 7/12/21</a:t>
            </a:r>
            <a:endParaRPr sz="2500" i="1">
              <a:solidFill>
                <a:srgbClr val="444444"/>
              </a:solidFill>
              <a:highlight>
                <a:srgbClr val="FFFFFF"/>
              </a:highlight>
            </a:endParaRPr>
          </a:p>
          <a:p>
            <a:pPr marL="914400" lvl="1" indent="-387350" algn="l" rtl="0">
              <a:lnSpc>
                <a:spcPct val="115000"/>
              </a:lnSpc>
              <a:spcBef>
                <a:spcPts val="0"/>
              </a:spcBef>
              <a:spcAft>
                <a:spcPts val="0"/>
              </a:spcAft>
              <a:buClr>
                <a:srgbClr val="444444"/>
              </a:buClr>
              <a:buSzPts val="2500"/>
              <a:buChar char="○"/>
            </a:pPr>
            <a:r>
              <a:rPr lang="en" sz="2500" b="1">
                <a:solidFill>
                  <a:srgbClr val="1E3A62"/>
                </a:solidFill>
                <a:highlight>
                  <a:srgbClr val="FFFFFF"/>
                </a:highlight>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Sample Prior Written Notice when parent has provided written revocation of consent for special education services and placement</a:t>
            </a:r>
            <a:r>
              <a:rPr lang="en" sz="2500">
                <a:solidFill>
                  <a:srgbClr val="444444"/>
                </a:solidFill>
                <a:highlight>
                  <a:srgbClr val="FFFFFF"/>
                </a:highlight>
              </a:rPr>
              <a:t> -  revised 7/14/2017</a:t>
            </a:r>
            <a:endParaRPr sz="2500">
              <a:solidFill>
                <a:srgbClr val="444444"/>
              </a:solidFill>
              <a:highlight>
                <a:srgbClr val="FFFFFF"/>
              </a:highlight>
            </a:endParaRPr>
          </a:p>
          <a:p>
            <a:pPr marL="914400" lvl="1" indent="-387350" algn="l" rtl="0">
              <a:lnSpc>
                <a:spcPct val="115000"/>
              </a:lnSpc>
              <a:spcBef>
                <a:spcPts val="0"/>
              </a:spcBef>
              <a:spcAft>
                <a:spcPts val="0"/>
              </a:spcAft>
              <a:buClr>
                <a:srgbClr val="444444"/>
              </a:buClr>
              <a:buSzPts val="2500"/>
              <a:buChar char="○"/>
            </a:pPr>
            <a:r>
              <a:rPr lang="en" sz="2500" b="1">
                <a:solidFill>
                  <a:srgbClr val="1E3A62"/>
                </a:solidFill>
                <a:highlight>
                  <a:srgbClr val="FFFFFF"/>
                </a:highlight>
                <a:uFill>
                  <a:noFill/>
                </a:u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Checklist of When to Provide Prior Written Notice PWN</a:t>
            </a:r>
            <a:r>
              <a:rPr lang="en" sz="2500" i="1">
                <a:solidFill>
                  <a:srgbClr val="444444"/>
                </a:solidFill>
                <a:highlight>
                  <a:srgbClr val="FFFFFF"/>
                </a:highlight>
              </a:rPr>
              <a:t>- revised 10/6/22</a:t>
            </a:r>
            <a:endParaRPr sz="2500"/>
          </a:p>
        </p:txBody>
      </p:sp>
      <p:sp>
        <p:nvSpPr>
          <p:cNvPr id="361" name="Google Shape;361;p65"/>
          <p:cNvSpPr txBox="1">
            <a:spLocks noGrp="1"/>
          </p:cNvSpPr>
          <p:nvPr>
            <p:ph type="title"/>
          </p:nvPr>
        </p:nvSpPr>
        <p:spPr>
          <a:xfrm>
            <a:off x="152400" y="742950"/>
            <a:ext cx="8839200" cy="800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Resources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6"/>
          <p:cNvSpPr txBox="1">
            <a:spLocks noGrp="1"/>
          </p:cNvSpPr>
          <p:nvPr>
            <p:ph type="body" idx="1"/>
          </p:nvPr>
        </p:nvSpPr>
        <p:spPr>
          <a:xfrm>
            <a:off x="152400" y="1543050"/>
            <a:ext cx="8839200" cy="3403200"/>
          </a:xfrm>
          <a:prstGeom prst="rect">
            <a:avLst/>
          </a:prstGeom>
        </p:spPr>
        <p:txBody>
          <a:bodyPr spcFirstLastPara="1" wrap="square" lIns="68575" tIns="34275" rIns="68575" bIns="34275" anchor="t" anchorCtr="0">
            <a:noAutofit/>
          </a:bodyPr>
          <a:lstStyle/>
          <a:p>
            <a:pPr marL="457200" lvl="0" indent="-387350" algn="l" rtl="0">
              <a:spcBef>
                <a:spcPts val="800"/>
              </a:spcBef>
              <a:spcAft>
                <a:spcPts val="0"/>
              </a:spcAft>
              <a:buSzPts val="2500"/>
              <a:buChar char="•"/>
            </a:pPr>
            <a:r>
              <a:rPr lang="en" sz="2500" u="sng">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US Department of Ed Sec.303.421 Prior Written Notice  </a:t>
            </a:r>
            <a:endParaRPr sz="2500"/>
          </a:p>
          <a:p>
            <a:pPr marL="457200" lvl="0" indent="0" algn="l" rtl="0">
              <a:spcBef>
                <a:spcPts val="800"/>
              </a:spcBef>
              <a:spcAft>
                <a:spcPts val="0"/>
              </a:spcAft>
              <a:buNone/>
            </a:pPr>
            <a:endParaRPr sz="2500"/>
          </a:p>
          <a:p>
            <a:pPr marL="457200" lvl="0" indent="-387350" algn="l" rtl="0">
              <a:spcBef>
                <a:spcPts val="800"/>
              </a:spcBef>
              <a:spcAft>
                <a:spcPts val="0"/>
              </a:spcAft>
              <a:buSzPts val="2500"/>
              <a:buChar char="•"/>
            </a:pPr>
            <a:r>
              <a:rPr lang="en" sz="2500" u="sng">
                <a:solidFill>
                  <a:schemeClr val="accent5"/>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Guidance on Prior Written Notice - Virginia Department of Ed </a:t>
            </a:r>
            <a:endParaRPr sz="2500">
              <a:solidFill>
                <a:schemeClr val="dk1"/>
              </a:solidFill>
            </a:endParaRPr>
          </a:p>
          <a:p>
            <a:pPr marL="457200" lvl="0" indent="0" algn="l" rtl="0">
              <a:lnSpc>
                <a:spcPct val="115000"/>
              </a:lnSpc>
              <a:spcBef>
                <a:spcPts val="0"/>
              </a:spcBef>
              <a:spcAft>
                <a:spcPts val="800"/>
              </a:spcAft>
              <a:buNone/>
            </a:pPr>
            <a:endParaRPr sz="2500" b="1">
              <a:solidFill>
                <a:srgbClr val="444444"/>
              </a:solidFill>
              <a:highlight>
                <a:srgbClr val="FFFFFF"/>
              </a:highlight>
            </a:endParaRPr>
          </a:p>
        </p:txBody>
      </p:sp>
      <p:sp>
        <p:nvSpPr>
          <p:cNvPr id="367" name="Google Shape;367;p66"/>
          <p:cNvSpPr txBox="1">
            <a:spLocks noGrp="1"/>
          </p:cNvSpPr>
          <p:nvPr>
            <p:ph type="title"/>
          </p:nvPr>
        </p:nvSpPr>
        <p:spPr>
          <a:xfrm>
            <a:off x="152400" y="742950"/>
            <a:ext cx="8839200" cy="800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Additional Resources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67"/>
          <p:cNvSpPr txBox="1">
            <a:spLocks noGrp="1"/>
          </p:cNvSpPr>
          <p:nvPr>
            <p:ph type="title"/>
          </p:nvPr>
        </p:nvSpPr>
        <p:spPr>
          <a:xfrm>
            <a:off x="3352800" y="1123950"/>
            <a:ext cx="5715000" cy="13716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Utilize Your Compliance Consultant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78" name="Google Shape;378;p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79" name="Google Shape;379;p68"/>
          <p:cNvPicPr preferRelativeResize="0"/>
          <p:nvPr/>
        </p:nvPicPr>
        <p:blipFill>
          <a:blip r:embed="rId3">
            <a:alphaModFix/>
          </a:blip>
          <a:stretch>
            <a:fillRect/>
          </a:stretch>
        </p:blipFill>
        <p:spPr>
          <a:xfrm>
            <a:off x="-185900" y="0"/>
            <a:ext cx="9329900" cy="5279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4"/>
          <p:cNvSpPr txBox="1">
            <a:spLocks noGrp="1"/>
          </p:cNvSpPr>
          <p:nvPr>
            <p:ph type="body" idx="1"/>
          </p:nvPr>
        </p:nvSpPr>
        <p:spPr>
          <a:xfrm>
            <a:off x="152400" y="1314450"/>
            <a:ext cx="8839200" cy="3314700"/>
          </a:xfrm>
          <a:prstGeom prst="rect">
            <a:avLst/>
          </a:prstGeom>
        </p:spPr>
        <p:txBody>
          <a:bodyPr spcFirstLastPara="1" wrap="square" lIns="68575" tIns="34275" rIns="68575" bIns="34275" anchor="t" anchorCtr="0">
            <a:noAutofit/>
          </a:bodyPr>
          <a:lstStyle/>
          <a:p>
            <a:pPr marL="0" lvl="0" indent="0" algn="l" rtl="0">
              <a:lnSpc>
                <a:spcPct val="115000"/>
              </a:lnSpc>
              <a:spcBef>
                <a:spcPts val="1200"/>
              </a:spcBef>
              <a:spcAft>
                <a:spcPts val="0"/>
              </a:spcAft>
              <a:buNone/>
            </a:pPr>
            <a:r>
              <a:rPr lang="en" sz="3000">
                <a:solidFill>
                  <a:schemeClr val="dk1"/>
                </a:solidFill>
              </a:rPr>
              <a:t>In accordance with Part B of the IDEA, Prior Written Notice must be given before a district takes/refuses certain actions.</a:t>
            </a:r>
            <a:endParaRPr sz="3000">
              <a:solidFill>
                <a:schemeClr val="dk1"/>
              </a:solidFill>
            </a:endParaRPr>
          </a:p>
          <a:p>
            <a:pPr marL="0" lvl="0" indent="0" algn="l" rtl="0">
              <a:spcBef>
                <a:spcPts val="800"/>
              </a:spcBef>
              <a:spcAft>
                <a:spcPts val="0"/>
              </a:spcAft>
              <a:buNone/>
            </a:pPr>
            <a:r>
              <a:rPr lang="en" sz="3000">
                <a:solidFill>
                  <a:srgbClr val="0000FF"/>
                </a:solidFill>
              </a:rPr>
              <a:t>200.50 - 200.130</a:t>
            </a:r>
            <a:endParaRPr sz="3000">
              <a:solidFill>
                <a:srgbClr val="0000FF"/>
              </a:solidFill>
            </a:endParaRPr>
          </a:p>
          <a:p>
            <a:pPr marL="0" lvl="0" indent="0" algn="l" rtl="0">
              <a:spcBef>
                <a:spcPts val="800"/>
              </a:spcBef>
              <a:spcAft>
                <a:spcPts val="0"/>
              </a:spcAft>
              <a:buNone/>
            </a:pPr>
            <a:r>
              <a:rPr lang="en" sz="3000">
                <a:solidFill>
                  <a:srgbClr val="0000FF"/>
                </a:solidFill>
              </a:rPr>
              <a:t>200.350 - 200.425</a:t>
            </a:r>
            <a:endParaRPr sz="3000">
              <a:solidFill>
                <a:srgbClr val="0000FF"/>
              </a:solidFill>
            </a:endParaRPr>
          </a:p>
          <a:p>
            <a:pPr marL="0" lvl="0" indent="0" algn="l" rtl="0">
              <a:spcBef>
                <a:spcPts val="800"/>
              </a:spcBef>
              <a:spcAft>
                <a:spcPts val="0"/>
              </a:spcAft>
              <a:buNone/>
            </a:pPr>
            <a:r>
              <a:rPr lang="en" sz="3000">
                <a:solidFill>
                  <a:srgbClr val="0000FF"/>
                </a:solidFill>
              </a:rPr>
              <a:t>200.970 - 200.1030</a:t>
            </a:r>
            <a:endParaRPr sz="3000">
              <a:solidFill>
                <a:srgbClr val="0000FF"/>
              </a:solidFill>
            </a:endParaRPr>
          </a:p>
          <a:p>
            <a:pPr marL="0" lvl="0" indent="0" algn="l" rtl="0">
              <a:spcBef>
                <a:spcPts val="800"/>
              </a:spcBef>
              <a:spcAft>
                <a:spcPts val="0"/>
              </a:spcAft>
              <a:buNone/>
            </a:pPr>
            <a:r>
              <a:rPr lang="en" sz="3000">
                <a:solidFill>
                  <a:srgbClr val="0000FF"/>
                </a:solidFill>
              </a:rPr>
              <a:t>200.1050 - 200.1290</a:t>
            </a:r>
            <a:endParaRPr sz="3000">
              <a:solidFill>
                <a:srgbClr val="0000FF"/>
              </a:solidFill>
            </a:endParaRPr>
          </a:p>
        </p:txBody>
      </p:sp>
      <p:sp>
        <p:nvSpPr>
          <p:cNvPr id="161" name="Google Shape;161;p34"/>
          <p:cNvSpPr txBox="1">
            <a:spLocks noGrp="1"/>
          </p:cNvSpPr>
          <p:nvPr>
            <p:ph type="title"/>
          </p:nvPr>
        </p:nvSpPr>
        <p:spPr>
          <a:xfrm>
            <a:off x="152400" y="742950"/>
            <a:ext cx="8839200" cy="800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Why?</a:t>
            </a:r>
            <a:endParaRPr/>
          </a:p>
        </p:txBody>
      </p:sp>
      <p:pic>
        <p:nvPicPr>
          <p:cNvPr id="162" name="Google Shape;162;p34"/>
          <p:cNvPicPr preferRelativeResize="0"/>
          <p:nvPr/>
        </p:nvPicPr>
        <p:blipFill>
          <a:blip r:embed="rId3">
            <a:alphaModFix/>
          </a:blip>
          <a:stretch>
            <a:fillRect/>
          </a:stretch>
        </p:blipFill>
        <p:spPr>
          <a:xfrm>
            <a:off x="5334000" y="2419350"/>
            <a:ext cx="3429000" cy="2571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5"/>
          <p:cNvSpPr txBox="1">
            <a:spLocks noGrp="1"/>
          </p:cNvSpPr>
          <p:nvPr>
            <p:ph type="body" idx="1"/>
          </p:nvPr>
        </p:nvSpPr>
        <p:spPr>
          <a:xfrm>
            <a:off x="152400" y="1390650"/>
            <a:ext cx="8839200" cy="3314700"/>
          </a:xfrm>
          <a:prstGeom prst="rect">
            <a:avLst/>
          </a:prstGeom>
        </p:spPr>
        <p:txBody>
          <a:bodyPr spcFirstLastPara="1" wrap="square" lIns="68575" tIns="34275" rIns="68575" bIns="34275" anchor="t" anchorCtr="0">
            <a:normAutofit fontScale="25000" lnSpcReduction="20000"/>
          </a:bodyPr>
          <a:lstStyle/>
          <a:p>
            <a:pPr marL="0" lvl="0" indent="0" algn="l" rtl="0">
              <a:spcBef>
                <a:spcPts val="800"/>
              </a:spcBef>
              <a:spcAft>
                <a:spcPts val="0"/>
              </a:spcAft>
              <a:buNone/>
            </a:pPr>
            <a:endParaRPr/>
          </a:p>
          <a:p>
            <a:pPr marL="457200" lvl="0" indent="-387350" algn="l" rtl="0">
              <a:spcBef>
                <a:spcPts val="800"/>
              </a:spcBef>
              <a:spcAft>
                <a:spcPts val="0"/>
              </a:spcAft>
              <a:buSzPct val="100000"/>
              <a:buChar char="●"/>
            </a:pPr>
            <a:r>
              <a:rPr lang="en" sz="10000"/>
              <a:t>A redundancy-oriented procedural safeguard to enhance parents’ participation rights within the IEP process</a:t>
            </a:r>
            <a:endParaRPr sz="10000"/>
          </a:p>
          <a:p>
            <a:pPr marL="457200" lvl="0" indent="0" algn="l" rtl="0">
              <a:spcBef>
                <a:spcPts val="800"/>
              </a:spcBef>
              <a:spcAft>
                <a:spcPts val="0"/>
              </a:spcAft>
              <a:buNone/>
            </a:pPr>
            <a:endParaRPr sz="6000"/>
          </a:p>
          <a:p>
            <a:pPr marL="457200" lvl="0" indent="-387350" algn="l" rtl="0">
              <a:spcBef>
                <a:spcPts val="800"/>
              </a:spcBef>
              <a:spcAft>
                <a:spcPts val="0"/>
              </a:spcAft>
              <a:buSzPct val="100000"/>
              <a:buChar char="●"/>
            </a:pPr>
            <a:r>
              <a:rPr lang="en" sz="10000"/>
              <a:t>To assist in parents' understanding of decisions and their bases, PWN provides parents a summary, in writing, of the bottom-line IEP team decisions (i.e., proposals, refusals), so parents can meaningfully participate in decision-making and know whether to agree or disagree.</a:t>
            </a:r>
            <a:endParaRPr sz="10000"/>
          </a:p>
          <a:p>
            <a:pPr marL="457200" lvl="0" indent="0" algn="l" rtl="0">
              <a:spcBef>
                <a:spcPts val="800"/>
              </a:spcBef>
              <a:spcAft>
                <a:spcPts val="0"/>
              </a:spcAft>
              <a:buNone/>
            </a:pPr>
            <a:endParaRPr sz="6000"/>
          </a:p>
          <a:p>
            <a:pPr marL="457200" lvl="0" indent="-387350" algn="l" rtl="0">
              <a:spcBef>
                <a:spcPts val="800"/>
              </a:spcBef>
              <a:spcAft>
                <a:spcPts val="0"/>
              </a:spcAft>
              <a:buSzPct val="100000"/>
              <a:buChar char="●"/>
            </a:pPr>
            <a:r>
              <a:rPr lang="en" sz="10000"/>
              <a:t>Congress likely understood that parents faced with the complexities of the IEP team process need all the help they can get in understanding what is going on and why.</a:t>
            </a:r>
            <a:endParaRPr sz="10000"/>
          </a:p>
          <a:p>
            <a:pPr marL="0" lvl="0" indent="0" algn="l" rtl="0">
              <a:spcBef>
                <a:spcPts val="800"/>
              </a:spcBef>
              <a:spcAft>
                <a:spcPts val="0"/>
              </a:spcAft>
              <a:buNone/>
            </a:pPr>
            <a:endParaRPr sz="10000"/>
          </a:p>
          <a:p>
            <a:pPr marL="0" lvl="0" indent="0" algn="l" rtl="0">
              <a:spcBef>
                <a:spcPts val="800"/>
              </a:spcBef>
              <a:spcAft>
                <a:spcPts val="0"/>
              </a:spcAft>
              <a:buNone/>
            </a:pPr>
            <a:endParaRPr sz="10000"/>
          </a:p>
          <a:p>
            <a:pPr marL="0" lvl="0" indent="0" algn="l" rtl="0">
              <a:spcBef>
                <a:spcPts val="800"/>
              </a:spcBef>
              <a:spcAft>
                <a:spcPts val="0"/>
              </a:spcAft>
              <a:buNone/>
            </a:pPr>
            <a:r>
              <a:rPr lang="en" sz="10000"/>
              <a:t>													LRP Institute </a:t>
            </a:r>
            <a:endParaRPr sz="10000"/>
          </a:p>
        </p:txBody>
      </p:sp>
      <p:sp>
        <p:nvSpPr>
          <p:cNvPr id="168" name="Google Shape;168;p35"/>
          <p:cNvSpPr txBox="1">
            <a:spLocks noGrp="1"/>
          </p:cNvSpPr>
          <p:nvPr>
            <p:ph type="title"/>
          </p:nvPr>
        </p:nvSpPr>
        <p:spPr>
          <a:xfrm>
            <a:off x="152400" y="742950"/>
            <a:ext cx="8839200" cy="800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Why?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6"/>
          <p:cNvSpPr txBox="1">
            <a:spLocks noGrp="1"/>
          </p:cNvSpPr>
          <p:nvPr>
            <p:ph type="body" idx="1"/>
          </p:nvPr>
        </p:nvSpPr>
        <p:spPr>
          <a:xfrm>
            <a:off x="152400" y="1619250"/>
            <a:ext cx="8839200" cy="3314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3000">
                <a:solidFill>
                  <a:srgbClr val="2D3748"/>
                </a:solidFill>
                <a:highlight>
                  <a:srgbClr val="FFFFFF"/>
                </a:highlight>
              </a:rPr>
              <a:t>Prior written notice must be provided to parents by the LEA after team consensus within a reasonable time before the LEA/provider proposes, or refuses, to initiate or change the identification, evaluation, placement or FAPE for their child. The PWN is a summary of what was discussed at the IEP team meeting or the evaluation planning meeting.</a:t>
            </a:r>
            <a:endParaRPr sz="3000"/>
          </a:p>
        </p:txBody>
      </p:sp>
      <p:sp>
        <p:nvSpPr>
          <p:cNvPr id="174" name="Google Shape;174;p36"/>
          <p:cNvSpPr txBox="1">
            <a:spLocks noGrp="1"/>
          </p:cNvSpPr>
          <p:nvPr>
            <p:ph type="title"/>
          </p:nvPr>
        </p:nvSpPr>
        <p:spPr>
          <a:xfrm>
            <a:off x="152400" y="742950"/>
            <a:ext cx="8839200" cy="800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Who provides PWN?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37"/>
          <p:cNvPicPr preferRelativeResize="0"/>
          <p:nvPr/>
        </p:nvPicPr>
        <p:blipFill>
          <a:blip r:embed="rId3">
            <a:alphaModFix/>
          </a:blip>
          <a:stretch>
            <a:fillRect/>
          </a:stretch>
        </p:blipFill>
        <p:spPr>
          <a:xfrm>
            <a:off x="6133275" y="2200300"/>
            <a:ext cx="2720225" cy="1583725"/>
          </a:xfrm>
          <a:prstGeom prst="rect">
            <a:avLst/>
          </a:prstGeom>
          <a:noFill/>
          <a:ln>
            <a:noFill/>
          </a:ln>
        </p:spPr>
      </p:pic>
      <p:sp>
        <p:nvSpPr>
          <p:cNvPr id="180" name="Google Shape;180;p37"/>
          <p:cNvSpPr txBox="1">
            <a:spLocks noGrp="1"/>
          </p:cNvSpPr>
          <p:nvPr>
            <p:ph type="body" idx="1"/>
          </p:nvPr>
        </p:nvSpPr>
        <p:spPr>
          <a:xfrm>
            <a:off x="152400" y="1431400"/>
            <a:ext cx="8839200" cy="35025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900"/>
              <a:t>PWN: Written notice from the school district that inform the parent about any proposal or refusal to carry out an action. </a:t>
            </a:r>
            <a:endParaRPr sz="2900"/>
          </a:p>
          <a:p>
            <a:pPr marL="457200" lvl="0" indent="-412750" algn="l" rtl="0">
              <a:spcBef>
                <a:spcPts val="800"/>
              </a:spcBef>
              <a:spcAft>
                <a:spcPts val="0"/>
              </a:spcAft>
              <a:buSzPts val="2900"/>
              <a:buChar char="•"/>
            </a:pPr>
            <a:r>
              <a:rPr lang="en" sz="2900"/>
              <a:t>Identification</a:t>
            </a:r>
            <a:endParaRPr sz="2900"/>
          </a:p>
          <a:p>
            <a:pPr marL="457200" lvl="0" indent="-412750" algn="l" rtl="0">
              <a:spcBef>
                <a:spcPts val="0"/>
              </a:spcBef>
              <a:spcAft>
                <a:spcPts val="0"/>
              </a:spcAft>
              <a:buSzPts val="2900"/>
              <a:buChar char="•"/>
            </a:pPr>
            <a:r>
              <a:rPr lang="en" sz="2900"/>
              <a:t>Evaluation</a:t>
            </a:r>
            <a:endParaRPr sz="2900"/>
          </a:p>
          <a:p>
            <a:pPr marL="457200" lvl="0" indent="-412750" algn="l" rtl="0">
              <a:spcBef>
                <a:spcPts val="0"/>
              </a:spcBef>
              <a:spcAft>
                <a:spcPts val="0"/>
              </a:spcAft>
              <a:buSzPts val="2900"/>
              <a:buChar char="•"/>
            </a:pPr>
            <a:r>
              <a:rPr lang="en" sz="2900"/>
              <a:t>Educational placement of the student</a:t>
            </a:r>
            <a:endParaRPr sz="2900"/>
          </a:p>
          <a:p>
            <a:pPr marL="457200" lvl="0" indent="-412750" algn="l" rtl="0">
              <a:spcBef>
                <a:spcPts val="0"/>
              </a:spcBef>
              <a:spcAft>
                <a:spcPts val="0"/>
              </a:spcAft>
              <a:buSzPts val="2900"/>
              <a:buChar char="•"/>
            </a:pPr>
            <a:r>
              <a:rPr lang="en" sz="2900"/>
              <a:t>The provision of a free appropriate public education</a:t>
            </a:r>
            <a:endParaRPr sz="2900"/>
          </a:p>
        </p:txBody>
      </p:sp>
      <p:sp>
        <p:nvSpPr>
          <p:cNvPr id="181" name="Google Shape;181;p37"/>
          <p:cNvSpPr txBox="1">
            <a:spLocks noGrp="1"/>
          </p:cNvSpPr>
          <p:nvPr>
            <p:ph type="title"/>
          </p:nvPr>
        </p:nvSpPr>
        <p:spPr>
          <a:xfrm>
            <a:off x="152400" y="742950"/>
            <a:ext cx="8839200" cy="800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What is it?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8"/>
          <p:cNvSpPr txBox="1">
            <a:spLocks noGrp="1"/>
          </p:cNvSpPr>
          <p:nvPr>
            <p:ph type="body" idx="1"/>
          </p:nvPr>
        </p:nvSpPr>
        <p:spPr>
          <a:xfrm>
            <a:off x="152400" y="1238250"/>
            <a:ext cx="8839200" cy="3314700"/>
          </a:xfrm>
          <a:prstGeom prst="rect">
            <a:avLst/>
          </a:prstGeom>
        </p:spPr>
        <p:txBody>
          <a:bodyPr spcFirstLastPara="1" wrap="square" lIns="68575" tIns="34275" rIns="68575" bIns="34275" anchor="t" anchorCtr="0">
            <a:noAutofit/>
          </a:bodyPr>
          <a:lstStyle/>
          <a:p>
            <a:pPr marL="0" lvl="0" indent="0" algn="l" rtl="0">
              <a:lnSpc>
                <a:spcPct val="100000"/>
              </a:lnSpc>
              <a:spcBef>
                <a:spcPts val="900"/>
              </a:spcBef>
              <a:spcAft>
                <a:spcPts val="0"/>
              </a:spcAft>
              <a:buNone/>
            </a:pPr>
            <a:r>
              <a:rPr lang="en" sz="2500">
                <a:solidFill>
                  <a:schemeClr val="dk1"/>
                </a:solidFill>
              </a:rPr>
              <a:t>Written notice must be given to parents </a:t>
            </a:r>
            <a:r>
              <a:rPr lang="en" sz="2500" b="1">
                <a:solidFill>
                  <a:schemeClr val="dk1"/>
                </a:solidFill>
              </a:rPr>
              <a:t>before</a:t>
            </a:r>
            <a:r>
              <a:rPr lang="en" sz="2500">
                <a:solidFill>
                  <a:schemeClr val="dk1"/>
                </a:solidFill>
              </a:rPr>
              <a:t> the responsible public agency:</a:t>
            </a:r>
            <a:endParaRPr sz="2500" b="1">
              <a:solidFill>
                <a:schemeClr val="dk1"/>
              </a:solidFill>
            </a:endParaRPr>
          </a:p>
          <a:p>
            <a:pPr marL="457200" lvl="0" indent="-387350" algn="l" rtl="0">
              <a:lnSpc>
                <a:spcPct val="100000"/>
              </a:lnSpc>
              <a:spcBef>
                <a:spcPts val="500"/>
              </a:spcBef>
              <a:spcAft>
                <a:spcPts val="0"/>
              </a:spcAft>
              <a:buClr>
                <a:schemeClr val="dk1"/>
              </a:buClr>
              <a:buSzPts val="2500"/>
              <a:buChar char="•"/>
            </a:pPr>
            <a:r>
              <a:rPr lang="en" sz="2500">
                <a:solidFill>
                  <a:schemeClr val="dk1"/>
                </a:solidFill>
              </a:rPr>
              <a:t>initiates or changes the identification, evaluation, educational placement, or the provision of a free appropriate public education of the student </a:t>
            </a:r>
            <a:endParaRPr sz="2500">
              <a:solidFill>
                <a:schemeClr val="dk1"/>
              </a:solidFill>
            </a:endParaRPr>
          </a:p>
          <a:p>
            <a:pPr marL="0" lvl="0" indent="457200" algn="ctr" rtl="0">
              <a:lnSpc>
                <a:spcPct val="100000"/>
              </a:lnSpc>
              <a:spcBef>
                <a:spcPts val="500"/>
              </a:spcBef>
              <a:spcAft>
                <a:spcPts val="0"/>
              </a:spcAft>
              <a:buNone/>
            </a:pPr>
            <a:r>
              <a:rPr lang="en" sz="2500">
                <a:solidFill>
                  <a:schemeClr val="dk1"/>
                </a:solidFill>
              </a:rPr>
              <a:t>or </a:t>
            </a:r>
            <a:endParaRPr sz="2500">
              <a:solidFill>
                <a:schemeClr val="dk1"/>
              </a:solidFill>
            </a:endParaRPr>
          </a:p>
          <a:p>
            <a:pPr marL="457200" lvl="0" indent="-387350" algn="l" rtl="0">
              <a:lnSpc>
                <a:spcPct val="100000"/>
              </a:lnSpc>
              <a:spcBef>
                <a:spcPts val="500"/>
              </a:spcBef>
              <a:spcAft>
                <a:spcPts val="0"/>
              </a:spcAft>
              <a:buClr>
                <a:schemeClr val="dk1"/>
              </a:buClr>
              <a:buSzPts val="2500"/>
              <a:buChar char="•"/>
            </a:pPr>
            <a:r>
              <a:rPr lang="en" sz="2500">
                <a:solidFill>
                  <a:schemeClr val="dk1"/>
                </a:solidFill>
              </a:rPr>
              <a:t>refuses to initiate or change the identification, evaluation, educational placement, or the provision of a free appropriate public education of the student</a:t>
            </a:r>
            <a:endParaRPr sz="2500">
              <a:solidFill>
                <a:schemeClr val="dk1"/>
              </a:solidFill>
            </a:endParaRPr>
          </a:p>
        </p:txBody>
      </p:sp>
      <p:sp>
        <p:nvSpPr>
          <p:cNvPr id="187" name="Google Shape;187;p38"/>
          <p:cNvSpPr txBox="1">
            <a:spLocks noGrp="1"/>
          </p:cNvSpPr>
          <p:nvPr>
            <p:ph type="title"/>
          </p:nvPr>
        </p:nvSpPr>
        <p:spPr>
          <a:xfrm>
            <a:off x="152400" y="540000"/>
            <a:ext cx="8839200" cy="850800"/>
          </a:xfrm>
          <a:prstGeom prst="rect">
            <a:avLst/>
          </a:prstGeom>
        </p:spPr>
        <p:txBody>
          <a:bodyPr spcFirstLastPara="1" wrap="square" lIns="68575" tIns="34275" rIns="68575" bIns="34275" anchor="ctr" anchorCtr="0">
            <a:noAutofit/>
          </a:bodyPr>
          <a:lstStyle/>
          <a:p>
            <a:pPr marL="34290" lvl="0" indent="0" algn="l" rtl="0">
              <a:lnSpc>
                <a:spcPct val="100000"/>
              </a:lnSpc>
              <a:spcBef>
                <a:spcPts val="900"/>
              </a:spcBef>
              <a:spcAft>
                <a:spcPts val="0"/>
              </a:spcAft>
              <a:buClr>
                <a:schemeClr val="dk1"/>
              </a:buClr>
              <a:buSzPts val="1100"/>
              <a:buFont typeface="Arial"/>
              <a:buNone/>
            </a:pPr>
            <a:r>
              <a:rPr lang="en">
                <a:solidFill>
                  <a:schemeClr val="dk1"/>
                </a:solidFill>
              </a:rPr>
              <a:t>When?</a:t>
            </a:r>
            <a:endParaRPr/>
          </a:p>
        </p:txBody>
      </p:sp>
      <p:pic>
        <p:nvPicPr>
          <p:cNvPr id="188" name="Google Shape;188;p38"/>
          <p:cNvPicPr preferRelativeResize="0"/>
          <p:nvPr/>
        </p:nvPicPr>
        <p:blipFill>
          <a:blip r:embed="rId3">
            <a:alphaModFix/>
          </a:blip>
          <a:stretch>
            <a:fillRect/>
          </a:stretch>
        </p:blipFill>
        <p:spPr>
          <a:xfrm>
            <a:off x="7014417" y="533400"/>
            <a:ext cx="2262932" cy="33146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9"/>
          <p:cNvSpPr txBox="1">
            <a:spLocks noGrp="1"/>
          </p:cNvSpPr>
          <p:nvPr>
            <p:ph type="body" idx="1"/>
          </p:nvPr>
        </p:nvSpPr>
        <p:spPr>
          <a:xfrm>
            <a:off x="152400" y="1339350"/>
            <a:ext cx="4219500" cy="3956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600"/>
              <a:t>A reasonable time before the LEA initiates or changes the proposed action:</a:t>
            </a:r>
            <a:endParaRPr sz="2600"/>
          </a:p>
          <a:p>
            <a:pPr marL="0" lvl="0" indent="0" algn="l" rtl="0">
              <a:spcBef>
                <a:spcPts val="800"/>
              </a:spcBef>
              <a:spcAft>
                <a:spcPts val="0"/>
              </a:spcAft>
              <a:buNone/>
            </a:pPr>
            <a:r>
              <a:rPr lang="en" sz="2600"/>
              <a:t>Identification</a:t>
            </a:r>
            <a:endParaRPr sz="2600"/>
          </a:p>
          <a:p>
            <a:pPr marL="0" lvl="0" indent="0" algn="l" rtl="0">
              <a:spcBef>
                <a:spcPts val="800"/>
              </a:spcBef>
              <a:spcAft>
                <a:spcPts val="0"/>
              </a:spcAft>
              <a:buNone/>
            </a:pPr>
            <a:r>
              <a:rPr lang="en" sz="2600"/>
              <a:t>Evaluation</a:t>
            </a:r>
            <a:endParaRPr sz="2600"/>
          </a:p>
          <a:p>
            <a:pPr marL="0" lvl="0" indent="0" algn="l" rtl="0">
              <a:spcBef>
                <a:spcPts val="800"/>
              </a:spcBef>
              <a:spcAft>
                <a:spcPts val="0"/>
              </a:spcAft>
              <a:buNone/>
            </a:pPr>
            <a:r>
              <a:rPr lang="en" sz="2600"/>
              <a:t>Educational Placement or</a:t>
            </a:r>
            <a:endParaRPr sz="2600"/>
          </a:p>
          <a:p>
            <a:pPr marL="0" lvl="0" indent="0" algn="l" rtl="0">
              <a:spcBef>
                <a:spcPts val="800"/>
              </a:spcBef>
              <a:spcAft>
                <a:spcPts val="0"/>
              </a:spcAft>
              <a:buNone/>
            </a:pPr>
            <a:r>
              <a:rPr lang="en" sz="2600"/>
              <a:t>Provision of FAPE 			</a:t>
            </a:r>
            <a:endParaRPr sz="2600"/>
          </a:p>
        </p:txBody>
      </p:sp>
      <p:sp>
        <p:nvSpPr>
          <p:cNvPr id="194" name="Google Shape;194;p39"/>
          <p:cNvSpPr txBox="1">
            <a:spLocks noGrp="1"/>
          </p:cNvSpPr>
          <p:nvPr>
            <p:ph type="title"/>
          </p:nvPr>
        </p:nvSpPr>
        <p:spPr>
          <a:xfrm>
            <a:off x="152400" y="742950"/>
            <a:ext cx="8839200" cy="4440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When Must a District Provide it? </a:t>
            </a:r>
            <a:endParaRPr/>
          </a:p>
        </p:txBody>
      </p:sp>
      <p:sp>
        <p:nvSpPr>
          <p:cNvPr id="195" name="Google Shape;195;p39"/>
          <p:cNvSpPr txBox="1">
            <a:spLocks noGrp="1"/>
          </p:cNvSpPr>
          <p:nvPr>
            <p:ph type="body" idx="4294967295"/>
          </p:nvPr>
        </p:nvSpPr>
        <p:spPr>
          <a:xfrm>
            <a:off x="4371900" y="1162050"/>
            <a:ext cx="4612800" cy="384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A reasonable time before the LEA refuses to initiate or change:</a:t>
            </a:r>
            <a:endParaRPr sz="2600"/>
          </a:p>
          <a:p>
            <a:pPr marL="0" lvl="0" indent="0" algn="l" rtl="0">
              <a:spcBef>
                <a:spcPts val="1200"/>
              </a:spcBef>
              <a:spcAft>
                <a:spcPts val="0"/>
              </a:spcAft>
              <a:buNone/>
            </a:pPr>
            <a:r>
              <a:rPr lang="en" sz="2600"/>
              <a:t>Identification</a:t>
            </a:r>
            <a:endParaRPr sz="2600"/>
          </a:p>
          <a:p>
            <a:pPr marL="0" lvl="0" indent="0" algn="l" rtl="0">
              <a:spcBef>
                <a:spcPts val="1200"/>
              </a:spcBef>
              <a:spcAft>
                <a:spcPts val="0"/>
              </a:spcAft>
              <a:buNone/>
            </a:pPr>
            <a:r>
              <a:rPr lang="en" sz="2600"/>
              <a:t>Evaluation</a:t>
            </a:r>
            <a:endParaRPr sz="2600"/>
          </a:p>
          <a:p>
            <a:pPr marL="0" lvl="0" indent="0" algn="l" rtl="0">
              <a:spcBef>
                <a:spcPts val="1200"/>
              </a:spcBef>
              <a:spcAft>
                <a:spcPts val="0"/>
              </a:spcAft>
              <a:buNone/>
            </a:pPr>
            <a:r>
              <a:rPr lang="en" sz="2600"/>
              <a:t>Educational Placement or</a:t>
            </a:r>
            <a:endParaRPr sz="2600"/>
          </a:p>
          <a:p>
            <a:pPr marL="0" lvl="0" indent="0" algn="l" rtl="0">
              <a:spcBef>
                <a:spcPts val="1200"/>
              </a:spcBef>
              <a:spcAft>
                <a:spcPts val="0"/>
              </a:spcAft>
              <a:buClr>
                <a:schemeClr val="dk1"/>
              </a:buClr>
              <a:buSzPts val="1100"/>
              <a:buFont typeface="Arial"/>
              <a:buNone/>
            </a:pPr>
            <a:r>
              <a:rPr lang="en" sz="2600"/>
              <a:t>Provision of FAPE 	</a:t>
            </a:r>
            <a:endParaRPr sz="2600"/>
          </a:p>
          <a:p>
            <a:pPr marL="0" lvl="0" indent="0" algn="l" rtl="0">
              <a:spcBef>
                <a:spcPts val="1200"/>
              </a:spcBef>
              <a:spcAft>
                <a:spcPts val="1200"/>
              </a:spcAft>
              <a:buNone/>
            </a:pPr>
            <a:endParaRPr sz="2600"/>
          </a:p>
        </p:txBody>
      </p:sp>
      <p:pic>
        <p:nvPicPr>
          <p:cNvPr id="196" name="Google Shape;196;p39"/>
          <p:cNvPicPr preferRelativeResize="0"/>
          <p:nvPr/>
        </p:nvPicPr>
        <p:blipFill>
          <a:blip r:embed="rId3">
            <a:alphaModFix/>
          </a:blip>
          <a:stretch>
            <a:fillRect/>
          </a:stretch>
        </p:blipFill>
        <p:spPr>
          <a:xfrm>
            <a:off x="2287350" y="2586650"/>
            <a:ext cx="1686125" cy="990800"/>
          </a:xfrm>
          <a:prstGeom prst="rect">
            <a:avLst/>
          </a:prstGeom>
          <a:noFill/>
          <a:ln>
            <a:noFill/>
          </a:ln>
        </p:spPr>
      </p:pic>
      <p:pic>
        <p:nvPicPr>
          <p:cNvPr id="197" name="Google Shape;197;p39"/>
          <p:cNvPicPr preferRelativeResize="0"/>
          <p:nvPr/>
        </p:nvPicPr>
        <p:blipFill>
          <a:blip r:embed="rId4">
            <a:alphaModFix/>
          </a:blip>
          <a:stretch>
            <a:fillRect/>
          </a:stretch>
        </p:blipFill>
        <p:spPr>
          <a:xfrm>
            <a:off x="6530275" y="2164675"/>
            <a:ext cx="2098250" cy="12713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porting Services 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4949</Words>
  <Application>Microsoft Office PowerPoint</Application>
  <PresentationFormat>On-screen Show (16:9)</PresentationFormat>
  <Paragraphs>225</Paragraphs>
  <Slides>38</Slides>
  <Notes>38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Courier New</vt:lpstr>
      <vt:lpstr>Twentieth Century</vt:lpstr>
      <vt:lpstr>Arial</vt:lpstr>
      <vt:lpstr>Calibri</vt:lpstr>
      <vt:lpstr>Noto Sans Symbols</vt:lpstr>
      <vt:lpstr>Century Gothic</vt:lpstr>
      <vt:lpstr>Simple Light</vt:lpstr>
      <vt:lpstr>Reporting Services Default Theme</vt:lpstr>
      <vt:lpstr>  Prior Written Notice  </vt:lpstr>
      <vt:lpstr>Zoom Support Meeting Norms</vt:lpstr>
      <vt:lpstr>PRIOR WRITTEN NOTICE </vt:lpstr>
      <vt:lpstr>Why?</vt:lpstr>
      <vt:lpstr>Why?</vt:lpstr>
      <vt:lpstr>Who provides PWN? </vt:lpstr>
      <vt:lpstr>What is it? </vt:lpstr>
      <vt:lpstr>When?</vt:lpstr>
      <vt:lpstr>When Must a District Provide it? </vt:lpstr>
      <vt:lpstr>When to Provide PWN?</vt:lpstr>
      <vt:lpstr>PowerPoint Presentation</vt:lpstr>
      <vt:lpstr>When to Provide PWN? </vt:lpstr>
      <vt:lpstr>PowerPoint Presentation</vt:lpstr>
      <vt:lpstr>Where do I find DESE’s PWN? </vt:lpstr>
      <vt:lpstr>How Must it be Written?  </vt:lpstr>
      <vt:lpstr>How must it be written? Include:</vt:lpstr>
      <vt:lpstr>MYTHS </vt:lpstr>
      <vt:lpstr>Myth: A Notice of Action and Prior Written Notice are two different documents. </vt:lpstr>
      <vt:lpstr>Myth: We can only include one action on each PWN?</vt:lpstr>
      <vt:lpstr>Myth: A PWN is not required to be provided to a parent if the IEP is revised using the amendment process? </vt:lpstr>
      <vt:lpstr>Myth If all members of the IEP team, including the parent, agree with a proposed action, a PWN does not need to be given to the parents. A PWN is only required if the IEP team does not reach consensus. </vt:lpstr>
      <vt:lpstr>Fact continued</vt:lpstr>
      <vt:lpstr>Myth: If we fail to provide a PWN or fail to provide a PWN with sufficient detail, it is only a procedural compliance violation? </vt:lpstr>
      <vt:lpstr>Prior Written Notice </vt:lpstr>
      <vt:lpstr>PowerPoint Presentation</vt:lpstr>
      <vt:lpstr>Description and Explanation of Action </vt:lpstr>
      <vt:lpstr>Basis for the Action:</vt:lpstr>
      <vt:lpstr>Options Considered and Why Rejected:</vt:lpstr>
      <vt:lpstr>Other Relevant Factors: </vt:lpstr>
      <vt:lpstr>Procedural Safeguard Statement </vt:lpstr>
      <vt:lpstr>PowerPoint Presentation</vt:lpstr>
      <vt:lpstr>Consent Required for Action to be Carried out </vt:lpstr>
      <vt:lpstr> Consent NOT REQUIRED for action to be carried out. (Agreement for Immediate Initiation of Action)  </vt:lpstr>
      <vt:lpstr>PowerPoint Presentation</vt:lpstr>
      <vt:lpstr>Resources</vt:lpstr>
      <vt:lpstr>Additional Resources</vt:lpstr>
      <vt:lpstr>Utilize Your Compliance Consultant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Prior Written Notice  </dc:title>
  <dc:creator>Welch, Dana</dc:creator>
  <cp:lastModifiedBy>Welch, Dana</cp:lastModifiedBy>
  <cp:revision>1</cp:revision>
  <dcterms:modified xsi:type="dcterms:W3CDTF">2022-10-18T13:14:21Z</dcterms:modified>
</cp:coreProperties>
</file>