
<file path=[Content_Types].xml><?xml version="1.0" encoding="utf-8"?>
<Types xmlns="http://schemas.openxmlformats.org/package/2006/content-types">
  <Default Extension="png" ContentType="image/png"/>
  <Default Extension="jfif" ContentType="image/jpe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5.xml" ContentType="application/vnd.openxmlformats-officedocument.presentationml.notesSlide+xml"/>
  <Override PartName="/ppt/tags/tag10.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1.xml" ContentType="application/vnd.openxmlformats-officedocument.presentationml.tags+xml"/>
  <Override PartName="/ppt/notesSlides/notesSlide8.xml" ContentType="application/vnd.openxmlformats-officedocument.presentationml.notesSlide+xml"/>
  <Override PartName="/ppt/tags/tag12.xml" ContentType="application/vnd.openxmlformats-officedocument.presentationml.tags+xml"/>
  <Override PartName="/ppt/notesSlides/notesSlide9.xml" ContentType="application/vnd.openxmlformats-officedocument.presentationml.notesSlide+xml"/>
  <Override PartName="/ppt/tags/tag13.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tags/tag19.xml" ContentType="application/vnd.openxmlformats-officedocument.presentationml.tags+xml"/>
  <Override PartName="/ppt/notesSlides/notesSlide22.xml" ContentType="application/vnd.openxmlformats-officedocument.presentationml.notesSlide+xml"/>
  <Override PartName="/ppt/tags/tag20.xml" ContentType="application/vnd.openxmlformats-officedocument.presentationml.tags+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7" r:id="rId2"/>
    <p:sldId id="259" r:id="rId3"/>
    <p:sldId id="279" r:id="rId4"/>
    <p:sldId id="275" r:id="rId5"/>
    <p:sldId id="260" r:id="rId6"/>
    <p:sldId id="261" r:id="rId7"/>
    <p:sldId id="276" r:id="rId8"/>
    <p:sldId id="262" r:id="rId9"/>
    <p:sldId id="263" r:id="rId10"/>
    <p:sldId id="282" r:id="rId11"/>
    <p:sldId id="265" r:id="rId12"/>
    <p:sldId id="277" r:id="rId13"/>
    <p:sldId id="278" r:id="rId14"/>
    <p:sldId id="267" r:id="rId15"/>
    <p:sldId id="268" r:id="rId16"/>
    <p:sldId id="266" r:id="rId17"/>
    <p:sldId id="269" r:id="rId18"/>
    <p:sldId id="270" r:id="rId19"/>
    <p:sldId id="271" r:id="rId20"/>
    <p:sldId id="281" r:id="rId21"/>
    <p:sldId id="280" r:id="rId22"/>
    <p:sldId id="273" r:id="rId23"/>
    <p:sldId id="27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585EE7-FE19-442D-8AFD-71DA9587A1AF}" v="10" dt="2021-10-14T02:13:38.4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75" autoAdjust="0"/>
    <p:restoredTop sz="80465" autoAdjust="0"/>
  </p:normalViewPr>
  <p:slideViewPr>
    <p:cSldViewPr snapToGrid="0">
      <p:cViewPr varScale="1">
        <p:scale>
          <a:sx n="93" d="100"/>
          <a:sy n="93" d="100"/>
        </p:scale>
        <p:origin x="1482" y="66"/>
      </p:cViewPr>
      <p:guideLst/>
    </p:cSldViewPr>
  </p:slideViewPr>
  <p:notesTextViewPr>
    <p:cViewPr>
      <p:scale>
        <a:sx n="1" d="1"/>
        <a:sy n="1" d="1"/>
      </p:scale>
      <p:origin x="0" y="0"/>
    </p:cViewPr>
  </p:notesTextViewPr>
  <p:notesViewPr>
    <p:cSldViewPr snapToGrid="0">
      <p:cViewPr varScale="1">
        <p:scale>
          <a:sx n="85" d="100"/>
          <a:sy n="85" d="100"/>
        </p:scale>
        <p:origin x="38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474DB9-399D-456F-89BD-F255A505CBBC}" type="datetimeFigureOut">
              <a:rPr lang="en-US" smtClean="0"/>
              <a:t>10/27/2022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3151D1-B8FA-4A5E-86B2-591A69B7C8A5}" type="slidenum">
              <a:rPr lang="en-US" smtClean="0"/>
              <a:t>‹#›</a:t>
            </a:fld>
            <a:endParaRPr lang="en-US"/>
          </a:p>
        </p:txBody>
      </p:sp>
    </p:spTree>
    <p:extLst>
      <p:ext uri="{BB962C8B-B14F-4D97-AF65-F5344CB8AC3E}">
        <p14:creationId xmlns:p14="http://schemas.microsoft.com/office/powerpoint/2010/main" val="368770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xfrm>
            <a:off x="11113" y="368300"/>
            <a:ext cx="2752725" cy="15494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xfrm>
            <a:off x="292100" y="1992313"/>
            <a:ext cx="6426200" cy="6605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200000"/>
              </a:lnSpc>
            </a:pPr>
            <a:r>
              <a:rPr lang="en-US" altLang="en-US" dirty="0"/>
              <a:t>Welcome to the Self-Assessment Training for Cohort 2 public agencies. </a:t>
            </a:r>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b="1">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3D0B086-B501-4FEE-8EE1-6849823C676A}"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n-US" sz="13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
        <p:nvSpPr>
          <p:cNvPr id="5" name="Date Placeholder 4"/>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72D5DB-3A44-4377-8B3D-88A4176D99CE}" type="datetime1">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10/27/2022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004085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altLang="en-US" dirty="0" smtClean="0"/>
              <a:t>Resident District  — The public school district or charter school the student would attend if receiving classes in-person and that would receive state aid for the student. </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altLang="en-US" dirty="0" smtClean="0"/>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altLang="en-US" dirty="0" smtClean="0"/>
              <a:t>Host District — The public school district, charter school, or higher education institution that enrolls the student in the online provider’s program. </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altLang="en-US" dirty="0" smtClean="0"/>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altLang="en-US" dirty="0" smtClean="0"/>
              <a:t>STRESS - APA or virtual learning files selected must meet selection criteria outlined on the previous slide such as: be an initial evaluation, a reevaluation, or have post-secondary transition IEP completed since August 2021</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altLang="en-US" dirty="0" smtClean="0"/>
          </a:p>
          <a:p>
            <a:pPr>
              <a:buFont typeface="Wingdings" panose="05000000000000000000" pitchFamily="2" charset="2"/>
              <a:buNone/>
            </a:pPr>
            <a:endParaRPr lang="en-US" altLang="en-US" dirty="0"/>
          </a:p>
        </p:txBody>
      </p:sp>
      <p:sp>
        <p:nvSpPr>
          <p:cNvPr id="4" name="Date Placeholder 3"/>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6AC380-D9BB-4F14-A9B4-EA86A1E9CFD1}" type="datetime1">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10/27/2022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
        <p:nvSpPr>
          <p:cNvPr id="28677"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b="1">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F93A919-497E-4A7F-9AE6-659F3CE7D96B}"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en-US" sz="13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1688953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Required indicators are those every public agency must address through student file reviews. </a:t>
            </a:r>
          </a:p>
          <a:p>
            <a:r>
              <a:rPr lang="en-US" altLang="en-US" dirty="0"/>
              <a:t>referral (initial evaluations only), the evaluation and the Individualized Education Program (IEP), including Least Restrictive Environment (LRE) and postsecondary transition planning. </a:t>
            </a:r>
          </a:p>
          <a:p>
            <a:endParaRPr lang="en-US" altLang="en-US" dirty="0"/>
          </a:p>
          <a:p>
            <a:r>
              <a:rPr lang="en-US" altLang="en-US" dirty="0"/>
              <a:t>Conditional Indicators are those included in the file review only when district special education performance data reflects the need. Conditional indicators are included when districts do not meet performance targets for MAP-Alternate (MAP-A), participation, identification of students in the eligibility areas of Specific Learning Disability, Other Health Impairment and Intellectual Disability, and long-term suspensions of students with disabilities. For review of students who have been long-term suspended, include records for three students meeting the description in the Special Education Program Review Indicators 300.30 through 300.80 in the self-assessment file review. </a:t>
            </a:r>
          </a:p>
          <a:p>
            <a:endParaRPr lang="en-US" altLang="en-US" dirty="0"/>
          </a:p>
          <a:p>
            <a:r>
              <a:rPr lang="en-US" altLang="en-US" dirty="0"/>
              <a:t>In the next part of this training that covers how to use IMACS 2.0 we will show you where to look to find out if conditional</a:t>
            </a:r>
            <a:r>
              <a:rPr lang="en-US" altLang="en-US" baseline="0" dirty="0"/>
              <a:t> indicators apply for your district.</a:t>
            </a:r>
            <a:endParaRPr lang="en-US" altLang="en-US" dirty="0"/>
          </a:p>
        </p:txBody>
      </p:sp>
      <p:sp>
        <p:nvSpPr>
          <p:cNvPr id="4" name="Date Placeholder 3"/>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FDDD48-0E62-4AF2-8E81-73101806CDD4}" type="datetime1">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10/27/2022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
        <p:nvSpPr>
          <p:cNvPr id="327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b="1">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1A9B26F-5ECC-4CD5-87CB-FBE0680449F3}"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en-US" sz="13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8972697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See handout </a:t>
            </a:r>
            <a:r>
              <a:rPr lang="en-US" sz="1200" b="1" kern="1200" dirty="0">
                <a:solidFill>
                  <a:schemeClr val="tx1"/>
                </a:solidFill>
                <a:effectLst/>
                <a:latin typeface="+mn-lt"/>
                <a:ea typeface="+mn-ea"/>
                <a:cs typeface="+mn-cs"/>
              </a:rPr>
              <a:t>SELF‐ASSESSMENT PROCEDURES FOR MONITORING</a:t>
            </a:r>
            <a:r>
              <a:rPr lang="en-US" sz="1200" b="1" kern="1200" baseline="0" dirty="0">
                <a:solidFill>
                  <a:schemeClr val="tx1"/>
                </a:solidFill>
                <a:effectLst/>
                <a:latin typeface="+mn-lt"/>
                <a:ea typeface="+mn-ea"/>
                <a:cs typeface="+mn-cs"/>
              </a:rPr>
              <a:t> </a:t>
            </a:r>
            <a:r>
              <a:rPr lang="en-US" sz="1200" b="0" kern="1200" baseline="0" dirty="0">
                <a:solidFill>
                  <a:schemeClr val="tx1"/>
                </a:solidFill>
                <a:effectLst/>
                <a:latin typeface="+mn-lt"/>
                <a:ea typeface="+mn-ea"/>
                <a:cs typeface="+mn-cs"/>
              </a:rPr>
              <a:t>on the DESE’s Tiered Monitoring webpage.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r>
              <a:rPr lang="en-US" dirty="0"/>
              <a:t>This resource document provides a sample for how to break down the total number of student files reviewed by files that address required and conditional indicators.  Review the example on page 2.</a:t>
            </a:r>
          </a:p>
          <a:p>
            <a:endParaRPr lang="en-US" dirty="0"/>
          </a:p>
          <a:p>
            <a:r>
              <a:rPr lang="en-US" dirty="0"/>
              <a:t>Please make every effort to include at least five IEPs with postsecondary transition plans in the self-assessment. </a:t>
            </a:r>
            <a:r>
              <a:rPr lang="en-US" dirty="0" smtClean="0"/>
              <a:t>The </a:t>
            </a:r>
            <a:r>
              <a:rPr lang="en-US" dirty="0"/>
              <a:t>self assessment and desk review verification results for the indicators applied to postsecondary transition planning will be used to calculate your district’s Special Education Profile Indicator 13 performance data until the next monitoring cycle</a:t>
            </a:r>
            <a:r>
              <a:rPr lang="en-US" dirty="0" smtClean="0"/>
              <a:t>. </a:t>
            </a:r>
            <a:r>
              <a:rPr lang="en-US" dirty="0"/>
              <a:t>Don’t put all your eggs in one basket. </a:t>
            </a:r>
            <a:r>
              <a:rPr lang="en-US" dirty="0" smtClean="0"/>
              <a:t>For</a:t>
            </a:r>
            <a:r>
              <a:rPr lang="en-US" baseline="0" dirty="0" smtClean="0"/>
              <a:t> </a:t>
            </a:r>
            <a:r>
              <a:rPr lang="en-US" baseline="0" dirty="0"/>
              <a:t>example, if you only include two students with transition plans in your self assessment, and one of those students has one transition indicator that is out of compliance, then the district’s score for Indicator 13 transition planning will be 50% because it is based on the number of students who meet all of the postsecondary transition planning requirements included for indicator 13 reporting.</a:t>
            </a:r>
            <a:endParaRPr lang="en-US" dirty="0"/>
          </a:p>
        </p:txBody>
      </p:sp>
      <p:sp>
        <p:nvSpPr>
          <p:cNvPr id="4" name="Slide Number Placeholder 3"/>
          <p:cNvSpPr>
            <a:spLocks noGrp="1"/>
          </p:cNvSpPr>
          <p:nvPr>
            <p:ph type="sldNum" sz="quarter" idx="5"/>
          </p:nvPr>
        </p:nvSpPr>
        <p:spPr/>
        <p:txBody>
          <a:bodyPr/>
          <a:lstStyle/>
          <a:p>
            <a:fld id="{B03151D1-B8FA-4A5E-86B2-591A69B7C8A5}" type="slidenum">
              <a:rPr lang="en-US" smtClean="0"/>
              <a:t>12</a:t>
            </a:fld>
            <a:endParaRPr lang="en-US"/>
          </a:p>
        </p:txBody>
      </p:sp>
    </p:spTree>
    <p:extLst>
      <p:ext uri="{BB962C8B-B14F-4D97-AF65-F5344CB8AC3E}">
        <p14:creationId xmlns:p14="http://schemas.microsoft.com/office/powerpoint/2010/main" val="33928522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You can either do you data collection in a spreadsheet and import that by clicking on </a:t>
            </a:r>
            <a:r>
              <a:rPr lang="en-US" altLang="en-US" b="0" i="1" dirty="0"/>
              <a:t>Import Student File Review Data from CSV file </a:t>
            </a:r>
            <a:r>
              <a:rPr lang="en-US" altLang="en-US" dirty="0"/>
              <a:t>or you can enter each student individually by clicking on </a:t>
            </a:r>
            <a:r>
              <a:rPr lang="en-US" altLang="en-US" b="0" i="1" dirty="0"/>
              <a:t>Add New Student File Review</a:t>
            </a:r>
            <a:endParaRPr lang="en-US" altLang="en-US" dirty="0"/>
          </a:p>
          <a:p>
            <a:endParaRPr lang="en-US" dirty="0"/>
          </a:p>
        </p:txBody>
      </p:sp>
      <p:sp>
        <p:nvSpPr>
          <p:cNvPr id="4" name="Slide Number Placeholder 3"/>
          <p:cNvSpPr>
            <a:spLocks noGrp="1"/>
          </p:cNvSpPr>
          <p:nvPr>
            <p:ph type="sldNum" sz="quarter" idx="10"/>
          </p:nvPr>
        </p:nvSpPr>
        <p:spPr/>
        <p:txBody>
          <a:bodyPr/>
          <a:lstStyle/>
          <a:p>
            <a:fld id="{B03151D1-B8FA-4A5E-86B2-591A69B7C8A5}" type="slidenum">
              <a:rPr lang="en-US" smtClean="0"/>
              <a:t>13</a:t>
            </a:fld>
            <a:endParaRPr lang="en-US"/>
          </a:p>
        </p:txBody>
      </p:sp>
    </p:spTree>
    <p:extLst>
      <p:ext uri="{BB962C8B-B14F-4D97-AF65-F5344CB8AC3E}">
        <p14:creationId xmlns:p14="http://schemas.microsoft.com/office/powerpoint/2010/main" val="39779899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Wingdings" panose="05000000000000000000" pitchFamily="2" charset="2"/>
              <a:buNone/>
            </a:pPr>
            <a:r>
              <a:rPr lang="en-US" altLang="en-US" dirty="0"/>
              <a:t>Preparation begins with the calculation of how many files you will be reviewing. The slide showing now highlights the major focus of our desk reviews. This lists the documentation we expect to have provided when the selected file is an initial evaluation. Excluding the</a:t>
            </a:r>
            <a:r>
              <a:rPr lang="en-US" altLang="en-US" baseline="0" dirty="0"/>
              <a:t> referral, the same information is needed for reevaluations.</a:t>
            </a:r>
            <a:endParaRPr lang="en-US" altLang="en-US" dirty="0"/>
          </a:p>
          <a:p>
            <a:pPr>
              <a:buFont typeface="Wingdings" panose="05000000000000000000" pitchFamily="2" charset="2"/>
              <a:buNone/>
            </a:pPr>
            <a:endParaRPr lang="en-US" altLang="en-US" dirty="0"/>
          </a:p>
          <a:p>
            <a:pPr>
              <a:buFont typeface="Wingdings" panose="05000000000000000000" pitchFamily="2" charset="2"/>
              <a:buNone/>
            </a:pPr>
            <a:r>
              <a:rPr lang="en-US" altLang="en-US" dirty="0"/>
              <a:t>In preparing files for scanning and then uploading, be aware of double-sided pages which only scan one side which causes missing documentation. The order in which the documentation is scanned into the pdf file needs to be according to the special education process, i.e., referral, review of existing data, evaluation report and IEP with meeting notifications and Prior Written Notice in the correct order. If pages slip in the scanning process information can be missing. Double-check uploaded documents to make sure they are complete and readable.</a:t>
            </a:r>
          </a:p>
          <a:p>
            <a:pPr>
              <a:buFont typeface="Wingdings" panose="05000000000000000000" pitchFamily="2" charset="2"/>
              <a:buNone/>
            </a:pPr>
            <a:endParaRPr lang="en-US" altLang="en-US" dirty="0"/>
          </a:p>
          <a:p>
            <a:pPr>
              <a:buFont typeface="Wingdings" panose="05000000000000000000" pitchFamily="2" charset="2"/>
              <a:buNone/>
            </a:pPr>
            <a:r>
              <a:rPr lang="en-US" altLang="en-US" dirty="0"/>
              <a:t>Helpful hint –</a:t>
            </a:r>
            <a:r>
              <a:rPr lang="en-US" altLang="en-US" baseline="0" dirty="0"/>
              <a:t> create a file folder on your desktop with the files you are going to upload so that they are easily accessible and all in one place.</a:t>
            </a:r>
            <a:endParaRPr lang="en-US" altLang="en-US" dirty="0"/>
          </a:p>
        </p:txBody>
      </p:sp>
      <p:sp>
        <p:nvSpPr>
          <p:cNvPr id="4" name="Date Placeholder 3"/>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EDF3B71-95AC-4A28-A685-C9BDA82E247C}" type="datetime1">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10/27/2022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
        <p:nvSpPr>
          <p:cNvPr id="368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b="1">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FEA5ACA-5A31-4577-8C34-21AD20F98D10}"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en-US" sz="13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4316961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Wingdings" panose="05000000000000000000" pitchFamily="2" charset="2"/>
              <a:buNone/>
            </a:pPr>
            <a:r>
              <a:rPr lang="en-US" altLang="en-US" dirty="0"/>
              <a:t>Use the Special Education Program Review Standards and Indicators manual as you review files for entering into IMACS.  Standards were manually entered into the IMACS system and some discrepancies between IMACS and the Compliance Standards exist. </a:t>
            </a:r>
          </a:p>
          <a:p>
            <a:pPr>
              <a:buFont typeface="Wingdings" panose="05000000000000000000" pitchFamily="2" charset="2"/>
              <a:buNone/>
            </a:pPr>
            <a:r>
              <a:rPr lang="en-US" altLang="en-US" dirty="0"/>
              <a:t>Note a YES means the documentation is present and meets the compliance requirement. NO means the documentation does not meet compliance requirements. NA means the indicator doesn’t apply to the special education process for this student.  </a:t>
            </a:r>
          </a:p>
          <a:p>
            <a:pPr>
              <a:buFont typeface="Wingdings" panose="05000000000000000000" pitchFamily="2" charset="2"/>
              <a:buNone/>
            </a:pPr>
            <a:endParaRPr lang="en-US" altLang="en-US" dirty="0"/>
          </a:p>
          <a:p>
            <a:pPr>
              <a:buFont typeface="Wingdings" panose="05000000000000000000" pitchFamily="2" charset="2"/>
              <a:buNone/>
            </a:pPr>
            <a:endParaRPr lang="en-US" altLang="en-US" dirty="0"/>
          </a:p>
          <a:p>
            <a:pPr>
              <a:buFont typeface="Wingdings" panose="05000000000000000000" pitchFamily="2" charset="2"/>
              <a:buNone/>
            </a:pPr>
            <a:endParaRPr lang="en-US" altLang="en-US" dirty="0"/>
          </a:p>
        </p:txBody>
      </p:sp>
      <p:sp>
        <p:nvSpPr>
          <p:cNvPr id="4" name="Date Placeholder 3"/>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1E277FD-C737-43A1-8682-4FF735A76CD5}" type="datetime1">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10/27/2022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
        <p:nvSpPr>
          <p:cNvPr id="38917"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b="1">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2B00A74-D277-4126-B4D3-6CE989CCE773}"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en-US" sz="13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0548434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Wingdings" panose="05000000000000000000" pitchFamily="2" charset="2"/>
              <a:buNone/>
            </a:pPr>
            <a:r>
              <a:rPr lang="en-US" altLang="en-US" dirty="0"/>
              <a:t>Provide your compliance supervisor with your summer contact information (i.e. cell phone # or email address) in case we have questions or need additional documentation. </a:t>
            </a:r>
          </a:p>
          <a:p>
            <a:pPr>
              <a:buFont typeface="Wingdings" panose="05000000000000000000" pitchFamily="2" charset="2"/>
              <a:buNone/>
            </a:pPr>
            <a:endParaRPr lang="en-US" altLang="en-US" dirty="0"/>
          </a:p>
          <a:p>
            <a:pPr>
              <a:buFont typeface="Wingdings" panose="05000000000000000000" pitchFamily="2" charset="2"/>
              <a:buNone/>
            </a:pPr>
            <a:r>
              <a:rPr lang="en-US" altLang="en-US" dirty="0"/>
              <a:t>One lesson we learned during the pandemic closures</a:t>
            </a:r>
            <a:r>
              <a:rPr lang="en-US" altLang="en-US" baseline="0" dirty="0"/>
              <a:t> is</a:t>
            </a:r>
            <a:r>
              <a:rPr lang="en-US" altLang="en-US" dirty="0"/>
              <a:t> that LEAs need to keep an electronic copy of the file review documents, including those that have signatures, in a easy-to-access, central location, preferably one that</a:t>
            </a:r>
            <a:r>
              <a:rPr lang="en-US" altLang="en-US" baseline="0" dirty="0"/>
              <a:t> can be accessed remotely</a:t>
            </a:r>
            <a:r>
              <a:rPr lang="en-US" altLang="en-US" dirty="0"/>
              <a:t>. </a:t>
            </a:r>
          </a:p>
          <a:p>
            <a:pPr>
              <a:buFont typeface="Wingdings" panose="05000000000000000000" pitchFamily="2" charset="2"/>
              <a:buNone/>
            </a:pPr>
            <a:endParaRPr lang="en-US" altLang="en-US" dirty="0"/>
          </a:p>
          <a:p>
            <a:pPr>
              <a:buFont typeface="Wingdings" panose="05000000000000000000" pitchFamily="2" charset="2"/>
              <a:buNone/>
            </a:pPr>
            <a:r>
              <a:rPr lang="en-US" altLang="en-US" dirty="0"/>
              <a:t>Your supervisor will request documents used to verify the self-assessment results via the IMACS 2.0 system. Upload documents described in the request for selected students. Make sure all documentation is included which determined the decision for a particular indicator.  For example, be sure to include all the supporting documents for each part of the process being reviewed.  For an initial evaluation you will need the referral form, any other documents such as a contact log that includes the date Procedural Safeguards were provided to the parent, Prior Written Notice for consent to evaluate, Notification of Meeting (NOM) for the eligibility determination, and the evaluation report. </a:t>
            </a:r>
          </a:p>
          <a:p>
            <a:pPr>
              <a:buFont typeface="Wingdings" panose="05000000000000000000" pitchFamily="2" charset="2"/>
              <a:buNone/>
            </a:pPr>
            <a:endParaRPr lang="en-US" altLang="en-US" dirty="0"/>
          </a:p>
        </p:txBody>
      </p:sp>
      <p:sp>
        <p:nvSpPr>
          <p:cNvPr id="4" name="Date Placeholder 3"/>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5DDD2D-6C9F-4A4B-B68A-E945DE1490A2}" type="datetime1">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10/27/2022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
        <p:nvSpPr>
          <p:cNvPr id="34821"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b="1">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004D638-3D5B-49C1-8BEE-465800EDE467}"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altLang="en-US" sz="13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144457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Wingdings" panose="05000000000000000000" pitchFamily="2" charset="2"/>
              <a:buNone/>
            </a:pPr>
            <a:r>
              <a:rPr lang="en-US" altLang="en-US" dirty="0"/>
              <a:t>Timeline Submission is May 15, </a:t>
            </a:r>
            <a:r>
              <a:rPr lang="en-US" altLang="en-US" dirty="0" smtClean="0"/>
              <a:t>2023</a:t>
            </a:r>
            <a:endParaRPr lang="en-US" altLang="en-US" dirty="0"/>
          </a:p>
          <a:p>
            <a:pPr>
              <a:buFont typeface="Wingdings" panose="05000000000000000000" pitchFamily="2" charset="2"/>
              <a:buNone/>
            </a:pPr>
            <a:endParaRPr lang="en-US" altLang="en-US" dirty="0"/>
          </a:p>
          <a:p>
            <a:pPr>
              <a:buFont typeface="Wingdings" panose="05000000000000000000" pitchFamily="2" charset="2"/>
              <a:buNone/>
            </a:pPr>
            <a:r>
              <a:rPr lang="en-US" altLang="en-US" dirty="0"/>
              <a:t>Initial evaluations include all students (ineligible and eligible).</a:t>
            </a:r>
          </a:p>
          <a:p>
            <a:pPr>
              <a:buFont typeface="Wingdings" panose="05000000000000000000" pitchFamily="2" charset="2"/>
              <a:buNone/>
            </a:pPr>
            <a:endParaRPr lang="en-US" altLang="en-US" dirty="0"/>
          </a:p>
          <a:p>
            <a:pPr>
              <a:buFont typeface="Wingdings" panose="05000000000000000000" pitchFamily="2" charset="2"/>
              <a:buNone/>
            </a:pPr>
            <a:r>
              <a:rPr lang="en-US" altLang="en-US" dirty="0"/>
              <a:t>Part C to Part B timelines include any children whose 3</a:t>
            </a:r>
            <a:r>
              <a:rPr lang="en-US" altLang="en-US" baseline="30000" dirty="0"/>
              <a:t>rd</a:t>
            </a:r>
            <a:r>
              <a:rPr lang="en-US" altLang="en-US" dirty="0"/>
              <a:t> birthday falls within the data collection period. </a:t>
            </a:r>
          </a:p>
          <a:p>
            <a:pPr>
              <a:buFont typeface="Wingdings" panose="05000000000000000000" pitchFamily="2" charset="2"/>
              <a:buNone/>
            </a:pPr>
            <a:endParaRPr lang="en-US" altLang="en-US" dirty="0"/>
          </a:p>
        </p:txBody>
      </p:sp>
      <p:sp>
        <p:nvSpPr>
          <p:cNvPr id="4" name="Date Placeholder 3"/>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BB6BDD1-C8AD-45B1-8EA3-DF95F6747691}" type="datetime1">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10/27/2022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
        <p:nvSpPr>
          <p:cNvPr id="40965"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b="1">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713410C-D62B-4650-9710-34A17D289EFF}"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en-US" sz="13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3558265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The purpose of the Parent Surveys is to improve parent engagement in the special education process and to provide data for SPP Indicator 8 dealing with parent involvement which you see in your district’s special education profile.</a:t>
            </a:r>
          </a:p>
          <a:p>
            <a:endParaRPr lang="en-US" altLang="en-US" dirty="0"/>
          </a:p>
          <a:p>
            <a:r>
              <a:rPr lang="en-US" altLang="en-US" dirty="0"/>
              <a:t>The Office of Social and Economic Data Analysis (OSEDA) at  the University of Missouri will send an email containing the survey information to each director and this email will be copied to the superintendent as well. It will contain instructions, timelines and district specific surveys. Parent Surveys are anonymous. The surveys are available online, but since some parents do not have access to the internet, paper copies are also distributed. The paper copies are to be mailed by the parent to OSEDA and are not to be mailed through the district to OSEDA. Some LEAs provide parents the paper surveys after the annual IEP meeting in the spring. Another option to get parent’s input is for the district to provide a computer set-up with the survey for parents to use at an open house, parent-teacher conference or after the IEP meeting. It is important to note the each LEA will receive a copy of their Parent Survey results to assist the LEA to increase parent engagement and involvement. The results are not parent specific. </a:t>
            </a:r>
          </a:p>
        </p:txBody>
      </p:sp>
      <p:sp>
        <p:nvSpPr>
          <p:cNvPr id="4" name="Date Placeholder 3"/>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0C8793-DCC8-4A76-9032-D45705483E74}" type="datetime1">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10/27/2022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
        <p:nvSpPr>
          <p:cNvPr id="4301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b="1">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1EB7630-D9D5-40DE-8D8B-B348E5963F67}"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en-US" sz="13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886751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847725" lvl="1" indent="-493713"/>
            <a:r>
              <a:rPr lang="en-US" altLang="en-US" b="1" dirty="0"/>
              <a:t>Let’s review the steps in self-assessment.  </a:t>
            </a:r>
          </a:p>
          <a:p>
            <a:pPr marL="847725" lvl="1" indent="-493713">
              <a:buFontTx/>
              <a:buAutoNum type="arabicParenR"/>
            </a:pPr>
            <a:r>
              <a:rPr lang="en-US" altLang="en-US" b="1" dirty="0"/>
              <a:t>Choose numbers and types of files</a:t>
            </a:r>
          </a:p>
          <a:p>
            <a:pPr marL="847725" lvl="1" indent="-493713">
              <a:buFontTx/>
              <a:buAutoNum type="arabicParenR"/>
            </a:pPr>
            <a:r>
              <a:rPr lang="en-US" altLang="en-US" b="1" dirty="0"/>
              <a:t>Select the files to review-recall one file can cover many indicators </a:t>
            </a:r>
          </a:p>
          <a:p>
            <a:pPr marL="847725" lvl="1" indent="-493713">
              <a:buFontTx/>
              <a:buAutoNum type="arabicParenR"/>
            </a:pPr>
            <a:r>
              <a:rPr lang="en-US" altLang="en-US" b="1" dirty="0"/>
              <a:t>Conduct the self-assessment November </a:t>
            </a:r>
            <a:r>
              <a:rPr lang="en-US" altLang="en-US" b="1" dirty="0" smtClean="0"/>
              <a:t>2022 </a:t>
            </a:r>
            <a:r>
              <a:rPr lang="en-US" altLang="en-US" b="1" dirty="0"/>
              <a:t>through January </a:t>
            </a:r>
            <a:r>
              <a:rPr lang="en-US" altLang="en-US" b="1" dirty="0" smtClean="0"/>
              <a:t>2023</a:t>
            </a:r>
            <a:endParaRPr lang="en-US" altLang="en-US" b="1" dirty="0"/>
          </a:p>
          <a:p>
            <a:pPr marL="847725" lvl="1" indent="-493713">
              <a:buFontTx/>
              <a:buAutoNum type="arabicParenR"/>
            </a:pPr>
            <a:r>
              <a:rPr lang="en-US" altLang="en-US" b="1" dirty="0"/>
              <a:t>Submit the documentation for DESE desk review verification via upload to IMACS 2.0,-Due Feb 1, </a:t>
            </a:r>
            <a:r>
              <a:rPr lang="en-US" altLang="en-US" b="1" dirty="0" smtClean="0"/>
              <a:t>2023</a:t>
            </a:r>
            <a:endParaRPr lang="en-US" altLang="en-US" b="1" dirty="0"/>
          </a:p>
          <a:p>
            <a:pPr marL="847725" lvl="1" indent="-493713">
              <a:buFontTx/>
              <a:buAutoNum type="arabicParenR"/>
            </a:pPr>
            <a:r>
              <a:rPr lang="en-US" altLang="en-US" b="1" dirty="0"/>
              <a:t>Upload</a:t>
            </a:r>
            <a:r>
              <a:rPr lang="en-US" altLang="en-US" b="1" baseline="0" dirty="0"/>
              <a:t> documentation requested by DESE compliance supervisor by April 1, </a:t>
            </a:r>
            <a:r>
              <a:rPr lang="en-US" altLang="en-US" b="1" baseline="0" dirty="0" smtClean="0"/>
              <a:t>2023</a:t>
            </a:r>
            <a:endParaRPr lang="en-US" altLang="en-US" b="1" dirty="0"/>
          </a:p>
          <a:p>
            <a:pPr marL="847725" lvl="1" indent="-493713">
              <a:buFontTx/>
              <a:buAutoNum type="arabicParenR"/>
            </a:pPr>
            <a:r>
              <a:rPr lang="en-US" altLang="en-US" b="1" dirty="0"/>
              <a:t>Resources: Standards and Indicators Manual and Contact your DESE Supervisor, State Plan for Special Education</a:t>
            </a:r>
          </a:p>
          <a:p>
            <a:pPr marL="847725" lvl="1" indent="-493713">
              <a:buFontTx/>
              <a:buAutoNum type="arabicParenR"/>
            </a:pPr>
            <a:endParaRPr lang="en-US" altLang="en-US" dirty="0"/>
          </a:p>
        </p:txBody>
      </p:sp>
      <p:sp>
        <p:nvSpPr>
          <p:cNvPr id="4" name="Date Placeholder 3"/>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621BAE-CA61-4149-BFD1-2645BBFF5055}" type="datetime1">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10/27/2022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
        <p:nvSpPr>
          <p:cNvPr id="45061"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b="1">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B638E07-AE98-4F3E-8966-981575C7723E}"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altLang="en-US" sz="13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4191917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buFont typeface="Wingdings" panose="05000000000000000000" pitchFamily="2" charset="2"/>
              <a:buChar char="q"/>
            </a:pPr>
            <a:r>
              <a:rPr lang="en-US" altLang="en-US" dirty="0"/>
              <a:t>Review learning objectives</a:t>
            </a:r>
          </a:p>
          <a:p>
            <a:pPr marL="847725" lvl="1" indent="-493713"/>
            <a:endParaRPr lang="en-US" altLang="en-US" dirty="0"/>
          </a:p>
        </p:txBody>
      </p:sp>
      <p:sp>
        <p:nvSpPr>
          <p:cNvPr id="4" name="Date Placeholder 3"/>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6F34A0-B2FE-49F6-8D59-91C0CCAD92BE}" type="datetime1">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10/27/2022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
        <p:nvSpPr>
          <p:cNvPr id="20485"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b="1">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1300B4E-1F14-4358-B025-4857D79646DF}"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3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3813532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36AC3B6-1795-4758-B82D-AFED88A2894D}" type="slidenum">
              <a:rPr lang="en-US" smtClean="0"/>
              <a:t>20</a:t>
            </a:fld>
            <a:endParaRPr lang="en-US"/>
          </a:p>
        </p:txBody>
      </p:sp>
    </p:spTree>
    <p:extLst>
      <p:ext uri="{BB962C8B-B14F-4D97-AF65-F5344CB8AC3E}">
        <p14:creationId xmlns:p14="http://schemas.microsoft.com/office/powerpoint/2010/main" val="21310931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Date Placeholder 3"/>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C9AAE69-08BC-4DB9-8DB5-51B6140123EC}" type="datetime1">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10/27/2022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
        <p:nvSpPr>
          <p:cNvPr id="4710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b="1">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9FB6C20-5FBE-48AD-A64B-823D793B6DF7}"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altLang="en-US" sz="13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5009059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xfrm>
            <a:off x="354013" y="738188"/>
            <a:ext cx="2359025" cy="1327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xfrm>
            <a:off x="701675" y="2287588"/>
            <a:ext cx="5607050" cy="63103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200000"/>
              </a:lnSpc>
              <a:spcBef>
                <a:spcPct val="0"/>
              </a:spcBef>
              <a:buFont typeface="Wingdings" panose="05000000000000000000" pitchFamily="2" charset="2"/>
              <a:buNone/>
            </a:pPr>
            <a:r>
              <a:rPr lang="en-US" altLang="en-US" dirty="0"/>
              <a:t>If you have any questions at any time during this process, you may contact us by either phone or email. Thank you for attending our presentation on Cohort 2 Self-Assessment. If you have any questions, please contact the compliance supervisor identified on the IMACS 2.0 Tiered Monitoring: Monitoring Module page under Assignment Information by calling this number on the slide. Questions will also be answered via the email address. This </a:t>
            </a:r>
            <a:r>
              <a:rPr lang="en-US" altLang="en-US" dirty="0" err="1"/>
              <a:t>powerpoint</a:t>
            </a:r>
            <a:r>
              <a:rPr lang="en-US" altLang="en-US" dirty="0"/>
              <a:t> and handouts associated with it will be posted on the Office of Special Education, Compliance webpage.</a:t>
            </a:r>
          </a:p>
          <a:p>
            <a:pPr eaLnBrk="1" hangingPunct="1">
              <a:lnSpc>
                <a:spcPct val="200000"/>
              </a:lnSpc>
              <a:spcBef>
                <a:spcPct val="0"/>
              </a:spcBef>
              <a:buFont typeface="Wingdings" panose="05000000000000000000" pitchFamily="2" charset="2"/>
              <a:buNone/>
            </a:pPr>
            <a:endParaRPr lang="en-US" altLang="en-US" dirty="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b="1">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13FB600-ED51-4B2C-B485-E5AFB68CC9F0}"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US" altLang="en-US" sz="13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
        <p:nvSpPr>
          <p:cNvPr id="5" name="Date Placeholder 4"/>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7182-4752-4E4B-80EC-9D747778AA67}" type="datetime1">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10/27/2022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321896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Date Placeholder 3"/>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3D1117-A90C-4BE8-A891-5C7992901D22}" type="datetime1">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10/27/2022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
        <p:nvSpPr>
          <p:cNvPr id="51205"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b="1">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692AD67-8651-4D4C-939E-8B8436CAE7EE}"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US" altLang="en-US" sz="13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647314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dirty="0">
              <a:solidFill>
                <a:schemeClr val="tx1"/>
              </a:solidFill>
            </a:endParaRPr>
          </a:p>
        </p:txBody>
      </p:sp>
      <p:sp>
        <p:nvSpPr>
          <p:cNvPr id="4" name="Slide Number Placeholder 3"/>
          <p:cNvSpPr>
            <a:spLocks noGrp="1"/>
          </p:cNvSpPr>
          <p:nvPr>
            <p:ph type="sldNum" sz="quarter" idx="10"/>
          </p:nvPr>
        </p:nvSpPr>
        <p:spPr/>
        <p:txBody>
          <a:bodyPr/>
          <a:lstStyle/>
          <a:p>
            <a:fld id="{B03151D1-B8FA-4A5E-86B2-591A69B7C8A5}" type="slidenum">
              <a:rPr lang="en-US" smtClean="0"/>
              <a:t>3</a:t>
            </a:fld>
            <a:endParaRPr lang="en-US"/>
          </a:p>
        </p:txBody>
      </p:sp>
    </p:spTree>
    <p:extLst>
      <p:ext uri="{BB962C8B-B14F-4D97-AF65-F5344CB8AC3E}">
        <p14:creationId xmlns:p14="http://schemas.microsoft.com/office/powerpoint/2010/main" val="692057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https://dese.mo.gov/media/pdf/tiered-monitoring-flowchart-2022</a:t>
            </a:r>
            <a:endParaRPr lang="en-US" dirty="0"/>
          </a:p>
        </p:txBody>
      </p:sp>
      <p:sp>
        <p:nvSpPr>
          <p:cNvPr id="4" name="Slide Number Placeholder 3"/>
          <p:cNvSpPr>
            <a:spLocks noGrp="1"/>
          </p:cNvSpPr>
          <p:nvPr>
            <p:ph type="sldNum" sz="quarter" idx="10"/>
          </p:nvPr>
        </p:nvSpPr>
        <p:spPr/>
        <p:txBody>
          <a:bodyPr/>
          <a:lstStyle/>
          <a:p>
            <a:fld id="{B03151D1-B8FA-4A5E-86B2-591A69B7C8A5}" type="slidenum">
              <a:rPr lang="en-US" smtClean="0"/>
              <a:t>4</a:t>
            </a:fld>
            <a:endParaRPr lang="en-US"/>
          </a:p>
        </p:txBody>
      </p:sp>
    </p:spTree>
    <p:extLst>
      <p:ext uri="{BB962C8B-B14F-4D97-AF65-F5344CB8AC3E}">
        <p14:creationId xmlns:p14="http://schemas.microsoft.com/office/powerpoint/2010/main" val="3229551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This is a chart showing the steps in the Self-Assessment process and the due dates. Our training today will cover each of these steps in detail.  </a:t>
            </a:r>
          </a:p>
          <a:p>
            <a:r>
              <a:rPr lang="en-US" altLang="en-US" dirty="0"/>
              <a:t> </a:t>
            </a:r>
          </a:p>
          <a:p>
            <a:r>
              <a:rPr lang="en-US" altLang="en-US" dirty="0"/>
              <a:t>A desk review will be conducted by compliance supervisors from April through July. The supervisors use documentation uploaded to IMACS 2.0 to determine whether each indicator being reviewed is in or out of compliance</a:t>
            </a:r>
          </a:p>
          <a:p>
            <a:endParaRPr lang="en-US" altLang="en-US" dirty="0">
              <a:solidFill>
                <a:srgbClr val="FF0000"/>
              </a:solidFill>
            </a:endParaRPr>
          </a:p>
          <a:p>
            <a:r>
              <a:rPr lang="en-US" altLang="en-US" dirty="0">
                <a:solidFill>
                  <a:srgbClr val="FF0000"/>
                </a:solidFill>
              </a:rPr>
              <a:t>.</a:t>
            </a:r>
          </a:p>
        </p:txBody>
      </p:sp>
      <p:sp>
        <p:nvSpPr>
          <p:cNvPr id="4" name="Date Placeholder 3"/>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765129-11D4-436C-882B-11CE71F399AC}" type="datetime1">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10/27/2022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
        <p:nvSpPr>
          <p:cNvPr id="2253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b="1">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BB25CF7-7664-467A-A12E-B2E6CBD73426}"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3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4072230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p:txBody>
          <a:bodyPr wrap="square" numCol="1" anchor="t" anchorCtr="0" compatLnSpc="1">
            <a:prstTxWarp prst="textNoShape">
              <a:avLst/>
            </a:prstTxWarp>
          </a:bodyPr>
          <a:lstStyle/>
          <a:p>
            <a:pPr>
              <a:defRPr/>
            </a:pPr>
            <a:endParaRPr lang="en-US" dirty="0"/>
          </a:p>
        </p:txBody>
      </p:sp>
      <p:sp>
        <p:nvSpPr>
          <p:cNvPr id="4" name="Date Placeholder 3"/>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19769A-369B-49DD-81A6-DB198D3B96C4}" type="datetime1">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10/27/2022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
        <p:nvSpPr>
          <p:cNvPr id="24581"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b="1">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D5B22DB-5C04-4415-B259-3C6899C54AD0}"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3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0722085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t>There are five components in the self-assessment process.</a:t>
            </a:r>
          </a:p>
          <a:p>
            <a:pPr marL="330521" indent="-330521">
              <a:buFontTx/>
              <a:buAutoNum type="arabicPeriod"/>
              <a:defRPr/>
            </a:pPr>
            <a:endParaRPr lang="en-US" dirty="0"/>
          </a:p>
          <a:p>
            <a:pPr marL="330521" indent="-330521">
              <a:buFontTx/>
              <a:buAutoNum type="arabicPeriod"/>
              <a:defRPr/>
            </a:pPr>
            <a:r>
              <a:rPr lang="en-US" dirty="0"/>
              <a:t>Completing the self-assessment File Review</a:t>
            </a:r>
          </a:p>
          <a:p>
            <a:pPr marL="330521" indent="-330521">
              <a:buFontTx/>
              <a:buAutoNum type="arabicPeriod"/>
              <a:defRPr/>
            </a:pPr>
            <a:r>
              <a:rPr lang="en-US" dirty="0"/>
              <a:t>Collecting and submitting initial evaluation timelines</a:t>
            </a:r>
          </a:p>
          <a:p>
            <a:pPr marL="330521" indent="-330521">
              <a:buFontTx/>
              <a:buAutoNum type="arabicPeriod"/>
              <a:defRPr/>
            </a:pPr>
            <a:r>
              <a:rPr lang="en-US" dirty="0"/>
              <a:t>Collecting and submitting C to B transition timelines</a:t>
            </a:r>
          </a:p>
          <a:p>
            <a:pPr marL="330521" indent="-330521">
              <a:buFontTx/>
              <a:buAutoNum type="arabicPeriod"/>
              <a:defRPr/>
            </a:pPr>
            <a:r>
              <a:rPr lang="en-US" dirty="0"/>
              <a:t>Uploading documents for the desk review verification</a:t>
            </a:r>
          </a:p>
          <a:p>
            <a:pPr marL="330521" indent="-330521">
              <a:buFontTx/>
              <a:buAutoNum type="arabicPeriod"/>
              <a:defRPr/>
            </a:pPr>
            <a:r>
              <a:rPr lang="en-US" dirty="0"/>
              <a:t>Facilitating Parent Surveys (typically second semester)</a:t>
            </a:r>
          </a:p>
          <a:p>
            <a:pPr marL="330521" indent="-330521">
              <a:buFontTx/>
              <a:buAutoNum type="arabicPeriod"/>
              <a:defRPr/>
            </a:pPr>
            <a:endParaRPr lang="en-US" dirty="0"/>
          </a:p>
          <a:p>
            <a:pPr>
              <a:defRPr/>
            </a:pPr>
            <a:r>
              <a:rPr lang="en-US" dirty="0"/>
              <a:t>The self-assessment and desk review are tailored to the district based on data collection by DESE on several factors.</a:t>
            </a:r>
          </a:p>
          <a:p>
            <a:endParaRPr lang="en-US" dirty="0"/>
          </a:p>
        </p:txBody>
      </p:sp>
      <p:sp>
        <p:nvSpPr>
          <p:cNvPr id="4" name="Slide Number Placeholder 3"/>
          <p:cNvSpPr>
            <a:spLocks noGrp="1"/>
          </p:cNvSpPr>
          <p:nvPr>
            <p:ph type="sldNum" sz="quarter" idx="5"/>
          </p:nvPr>
        </p:nvSpPr>
        <p:spPr/>
        <p:txBody>
          <a:bodyPr/>
          <a:lstStyle/>
          <a:p>
            <a:fld id="{B03151D1-B8FA-4A5E-86B2-591A69B7C8A5}" type="slidenum">
              <a:rPr lang="en-US" smtClean="0"/>
              <a:t>7</a:t>
            </a:fld>
            <a:endParaRPr lang="en-US"/>
          </a:p>
        </p:txBody>
      </p:sp>
    </p:spTree>
    <p:extLst>
      <p:ext uri="{BB962C8B-B14F-4D97-AF65-F5344CB8AC3E}">
        <p14:creationId xmlns:p14="http://schemas.microsoft.com/office/powerpoint/2010/main" val="22949954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This slide describes the number of files you will review based on the number of students with IEPs reported in your most recent December 1 child count. Files are then selected for the desk review verification. Supervisors will generally select files which serve multiple purposes for review.  For example, files for a high-school student would be used to review reevaluation indicators, IEP indicators and postsecondary transition indicators.  </a:t>
            </a:r>
          </a:p>
          <a:p>
            <a:endParaRPr lang="en-US" altLang="en-US" dirty="0"/>
          </a:p>
          <a:p>
            <a:r>
              <a:rPr lang="en-US" altLang="en-US" dirty="0"/>
              <a:t>This information can be found on the DESE Tiered Monitoring webpage</a:t>
            </a:r>
            <a:r>
              <a:rPr lang="en-US" altLang="en-US" baseline="0" dirty="0"/>
              <a:t> on the Self-Assessment Procedures for Monitoring document.</a:t>
            </a:r>
            <a:endParaRPr lang="en-US" altLang="en-US" dirty="0"/>
          </a:p>
        </p:txBody>
      </p:sp>
      <p:sp>
        <p:nvSpPr>
          <p:cNvPr id="4" name="Date Placeholder 3"/>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83C0E4-882D-46CD-A336-762C27A9FC04}" type="datetime1">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10/27/2022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
        <p:nvSpPr>
          <p:cNvPr id="2662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b="1">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09CEFFD-4FA6-47D4-8081-18EF667703CC}"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en-US" sz="13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037102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Wingdings" panose="05000000000000000000" pitchFamily="2" charset="2"/>
              <a:buNone/>
            </a:pPr>
            <a:r>
              <a:rPr lang="en-US" altLang="en-US" dirty="0"/>
              <a:t> Student selection for self-assessment file review should include</a:t>
            </a:r>
          </a:p>
          <a:p>
            <a:pPr marL="171450" indent="-171450">
              <a:buFont typeface="Arial" panose="020B0604020202020204" pitchFamily="34" charset="0"/>
              <a:buChar char="•"/>
            </a:pPr>
            <a:r>
              <a:rPr lang="en-US" altLang="en-US" dirty="0"/>
              <a:t>a variety of disability categories</a:t>
            </a:r>
          </a:p>
          <a:p>
            <a:pPr marL="171450" indent="-171450">
              <a:buFont typeface="Arial" panose="020B0604020202020204" pitchFamily="34" charset="0"/>
              <a:buChar char="•"/>
            </a:pPr>
            <a:r>
              <a:rPr lang="en-US" altLang="en-US" dirty="0"/>
              <a:t>Initial evaluations and re-evaluations</a:t>
            </a:r>
          </a:p>
          <a:p>
            <a:pPr marL="171450" indent="-171450">
              <a:buFont typeface="Arial" panose="020B0604020202020204" pitchFamily="34" charset="0"/>
              <a:buChar char="•"/>
            </a:pPr>
            <a:r>
              <a:rPr lang="en-US" altLang="en-US" dirty="0"/>
              <a:t>IEPs with postsecondary transition plans and </a:t>
            </a:r>
          </a:p>
          <a:p>
            <a:pPr marL="171450" indent="-171450">
              <a:buFont typeface="Arial" panose="020B0604020202020204" pitchFamily="34" charset="0"/>
              <a:buChar char="•"/>
            </a:pPr>
            <a:r>
              <a:rPr lang="en-US" altLang="en-US" dirty="0"/>
              <a:t>Students from a variety of grade levels including Early Childhood Special Ed. </a:t>
            </a:r>
          </a:p>
          <a:p>
            <a:pPr marL="0" indent="0">
              <a:buFont typeface="Arial" panose="020B0604020202020204" pitchFamily="34" charset="0"/>
              <a:buNone/>
            </a:pPr>
            <a:endParaRPr lang="en-US" altLang="en-US" dirty="0"/>
          </a:p>
          <a:p>
            <a:pPr marL="0" indent="0">
              <a:buFont typeface="Arial" panose="020B0604020202020204" pitchFamily="34" charset="0"/>
              <a:buNone/>
            </a:pPr>
            <a:r>
              <a:rPr lang="en-US" altLang="en-US" dirty="0"/>
              <a:t>Please review the current IEP and initial or most recent reevaluation for selected students.</a:t>
            </a:r>
          </a:p>
          <a:p>
            <a:pPr>
              <a:buFont typeface="Wingdings" panose="05000000000000000000" pitchFamily="2" charset="2"/>
              <a:buNone/>
            </a:pPr>
            <a:endParaRPr lang="en-US" altLang="en-US" dirty="0"/>
          </a:p>
          <a:p>
            <a:pPr>
              <a:buFont typeface="Wingdings" panose="05000000000000000000" pitchFamily="2" charset="2"/>
              <a:buNone/>
            </a:pPr>
            <a:r>
              <a:rPr lang="en-US" altLang="en-US" dirty="0"/>
              <a:t>DO NOT </a:t>
            </a:r>
            <a:r>
              <a:rPr lang="en-US" altLang="en-US" dirty="0" smtClean="0"/>
              <a:t>files </a:t>
            </a:r>
            <a:r>
              <a:rPr lang="en-US" altLang="en-US" dirty="0"/>
              <a:t>that used triennial waivers	</a:t>
            </a:r>
            <a:endParaRPr lang="en-US" altLang="en-US" dirty="0" smtClean="0"/>
          </a:p>
          <a:p>
            <a:pPr>
              <a:buFont typeface="Wingdings" panose="05000000000000000000" pitchFamily="2" charset="2"/>
              <a:buNone/>
            </a:pPr>
            <a:endParaRPr lang="en-US" altLang="en-US" dirty="0" smtClean="0"/>
          </a:p>
          <a:p>
            <a:pPr>
              <a:buFont typeface="Wingdings" panose="05000000000000000000" pitchFamily="2" charset="2"/>
              <a:buNone/>
            </a:pPr>
            <a:r>
              <a:rPr lang="en-US" altLang="en-US" dirty="0" smtClean="0"/>
              <a:t>Avoid</a:t>
            </a:r>
            <a:r>
              <a:rPr lang="en-US" altLang="en-US" baseline="0" dirty="0" smtClean="0"/>
              <a:t> using transfer students, if possible. </a:t>
            </a:r>
          </a:p>
          <a:p>
            <a:pPr>
              <a:buFont typeface="Wingdings" panose="05000000000000000000" pitchFamily="2" charset="2"/>
              <a:buNone/>
            </a:pPr>
            <a:r>
              <a:rPr lang="en-US" altLang="en-US" dirty="0" smtClean="0"/>
              <a:t>MOCAP Host districts will be required to submit a few student files of those with IEPs attending their district’s virtual school. </a:t>
            </a:r>
            <a:endParaRPr lang="en-US" altLang="en-US" dirty="0"/>
          </a:p>
        </p:txBody>
      </p:sp>
      <p:sp>
        <p:nvSpPr>
          <p:cNvPr id="4" name="Date Placeholder 3"/>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6AC380-D9BB-4F14-A9B4-EA86A1E9CFD1}" type="datetime1">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10/27/2022</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
        <p:nvSpPr>
          <p:cNvPr id="28677"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b="1">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F93A919-497E-4A7F-9AE6-659F3CE7D96B}"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en-US" sz="13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2359612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337F"/>
        </a:solidFill>
        <a:effectLst/>
      </p:bgPr>
    </p:bg>
    <p:spTree>
      <p:nvGrpSpPr>
        <p:cNvPr id="1" name=""/>
        <p:cNvGrpSpPr/>
        <p:nvPr/>
      </p:nvGrpSpPr>
      <p:grpSpPr>
        <a:xfrm>
          <a:off x="0" y="0"/>
          <a:ext cx="0" cy="0"/>
          <a:chOff x="0" y="0"/>
          <a:chExt cx="0" cy="0"/>
        </a:xfrm>
      </p:grpSpPr>
      <p:sp>
        <p:nvSpPr>
          <p:cNvPr id="4" name="Rectangle 3"/>
          <p:cNvSpPr/>
          <p:nvPr/>
        </p:nvSpPr>
        <p:spPr bwMode="white">
          <a:xfrm>
            <a:off x="0" y="5970588"/>
            <a:ext cx="12192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sp>
        <p:nvSpPr>
          <p:cNvPr id="5" name="Rectangle 4"/>
          <p:cNvSpPr/>
          <p:nvPr/>
        </p:nvSpPr>
        <p:spPr>
          <a:xfrm>
            <a:off x="-12700" y="6053139"/>
            <a:ext cx="2999317" cy="712787"/>
          </a:xfrm>
          <a:prstGeom prst="rect">
            <a:avLst/>
          </a:prstGeom>
          <a:solidFill>
            <a:srgbClr val="94664B"/>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sp>
        <p:nvSpPr>
          <p:cNvPr id="6" name="Rectangle 5"/>
          <p:cNvSpPr/>
          <p:nvPr/>
        </p:nvSpPr>
        <p:spPr>
          <a:xfrm>
            <a:off x="3145368" y="6043614"/>
            <a:ext cx="9046633" cy="714375"/>
          </a:xfrm>
          <a:prstGeom prst="rect">
            <a:avLst/>
          </a:prstGeom>
          <a:solidFill>
            <a:srgbClr val="3D9833"/>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sp>
        <p:nvSpPr>
          <p:cNvPr id="8" name="Title 7"/>
          <p:cNvSpPr>
            <a:spLocks noGrp="1"/>
          </p:cNvSpPr>
          <p:nvPr>
            <p:ph type="ctrTitle"/>
          </p:nvPr>
        </p:nvSpPr>
        <p:spPr>
          <a:xfrm>
            <a:off x="3149600" y="4038600"/>
            <a:ext cx="8636000" cy="1828800"/>
          </a:xfrm>
        </p:spPr>
        <p:txBody>
          <a:bodyPr anchor="b"/>
          <a:lstStyle>
            <a:lvl1pPr>
              <a:defRPr cap="all" baseline="0"/>
            </a:lvl1pPr>
          </a:lstStyle>
          <a:p>
            <a:r>
              <a:rPr lang="en-US"/>
              <a:t>Click to edit Master title style</a:t>
            </a:r>
            <a:endParaRPr lang="en-US" dirty="0"/>
          </a:p>
        </p:txBody>
      </p:sp>
      <p:sp>
        <p:nvSpPr>
          <p:cNvPr id="9" name="Subtitle 8"/>
          <p:cNvSpPr>
            <a:spLocks noGrp="1"/>
          </p:cNvSpPr>
          <p:nvPr>
            <p:ph type="subTitle" idx="1"/>
          </p:nvPr>
        </p:nvSpPr>
        <p:spPr>
          <a:xfrm>
            <a:off x="3149600" y="6050037"/>
            <a:ext cx="89408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endParaRPr lang="en-US" dirty="0"/>
          </a:p>
        </p:txBody>
      </p:sp>
      <p:sp>
        <p:nvSpPr>
          <p:cNvPr id="7" name="Date Placeholder 27"/>
          <p:cNvSpPr>
            <a:spLocks noGrp="1"/>
          </p:cNvSpPr>
          <p:nvPr>
            <p:ph type="dt" sz="half" idx="10"/>
          </p:nvPr>
        </p:nvSpPr>
        <p:spPr>
          <a:xfrm>
            <a:off x="101600" y="6069013"/>
            <a:ext cx="2743200" cy="685800"/>
          </a:xfrm>
        </p:spPr>
        <p:txBody>
          <a:bodyPr>
            <a:noAutofit/>
          </a:bodyPr>
          <a:lstStyle>
            <a:lvl1pPr algn="ctr">
              <a:defRPr sz="2000">
                <a:solidFill>
                  <a:srgbClr val="FFFFFF"/>
                </a:solidFill>
              </a:defRPr>
            </a:lvl1pPr>
          </a:lstStyle>
          <a:p>
            <a:pPr>
              <a:defRPr/>
            </a:pPr>
            <a:endParaRPr lang="en-US"/>
          </a:p>
        </p:txBody>
      </p:sp>
      <p:sp>
        <p:nvSpPr>
          <p:cNvPr id="10" name="Slide Number Placeholder 28"/>
          <p:cNvSpPr>
            <a:spLocks noGrp="1"/>
          </p:cNvSpPr>
          <p:nvPr>
            <p:ph type="sldNum" sz="quarter" idx="11"/>
          </p:nvPr>
        </p:nvSpPr>
        <p:spPr>
          <a:xfrm>
            <a:off x="10668000" y="228600"/>
            <a:ext cx="1117600" cy="381000"/>
          </a:xfrm>
        </p:spPr>
        <p:txBody>
          <a:bodyPr/>
          <a:lstStyle>
            <a:lvl1pPr>
              <a:defRPr>
                <a:solidFill>
                  <a:schemeClr val="tx2"/>
                </a:solidFill>
              </a:defRPr>
            </a:lvl1pPr>
          </a:lstStyle>
          <a:p>
            <a:pPr>
              <a:defRPr/>
            </a:pPr>
            <a:fld id="{B1D2B84B-AD13-48CB-A406-D47E070A5841}" type="slidenum">
              <a:rPr lang="en-US" altLang="en-US"/>
              <a:pPr>
                <a:defRPr/>
              </a:pPr>
              <a:t>‹#›</a:t>
            </a:fld>
            <a:endParaRPr lang="en-US" altLang="en-US" dirty="0"/>
          </a:p>
        </p:txBody>
      </p:sp>
    </p:spTree>
    <p:extLst>
      <p:ext uri="{BB962C8B-B14F-4D97-AF65-F5344CB8AC3E}">
        <p14:creationId xmlns:p14="http://schemas.microsoft.com/office/powerpoint/2010/main" val="202357164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5" descr="torch-colo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6401" y="5562600"/>
            <a:ext cx="336551"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22"/>
          <p:cNvSpPr>
            <a:spLocks noGrp="1"/>
          </p:cNvSpPr>
          <p:nvPr>
            <p:ph type="sldNum" sz="quarter" idx="10"/>
          </p:nvPr>
        </p:nvSpPr>
        <p:spPr/>
        <p:txBody>
          <a:bodyPr/>
          <a:lstStyle>
            <a:lvl1pPr>
              <a:defRPr/>
            </a:lvl1pPr>
          </a:lstStyle>
          <a:p>
            <a:pPr>
              <a:defRPr/>
            </a:pPr>
            <a:fld id="{DA9E4785-1F85-461C-BA2F-436962147C2A}" type="slidenum">
              <a:rPr lang="en-US" altLang="en-US"/>
              <a:pPr>
                <a:defRPr/>
              </a:pPr>
              <a:t>‹#›</a:t>
            </a:fld>
            <a:endParaRPr lang="en-US" altLang="en-US" dirty="0"/>
          </a:p>
        </p:txBody>
      </p:sp>
    </p:spTree>
    <p:extLst>
      <p:ext uri="{BB962C8B-B14F-4D97-AF65-F5344CB8AC3E}">
        <p14:creationId xmlns:p14="http://schemas.microsoft.com/office/powerpoint/2010/main" val="2182289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8128001" y="0"/>
            <a:ext cx="427567"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sp>
        <p:nvSpPr>
          <p:cNvPr id="5" name="Rectangle 4"/>
          <p:cNvSpPr/>
          <p:nvPr/>
        </p:nvSpPr>
        <p:spPr>
          <a:xfrm>
            <a:off x="8189384" y="609600"/>
            <a:ext cx="304800" cy="6248400"/>
          </a:xfrm>
          <a:prstGeom prst="rect">
            <a:avLst/>
          </a:prstGeom>
          <a:solidFill>
            <a:srgbClr val="00337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sp>
        <p:nvSpPr>
          <p:cNvPr id="6" name="Rectangle 5"/>
          <p:cNvSpPr/>
          <p:nvPr/>
        </p:nvSpPr>
        <p:spPr>
          <a:xfrm>
            <a:off x="8189384" y="0"/>
            <a:ext cx="304800" cy="533400"/>
          </a:xfrm>
          <a:prstGeom prst="rect">
            <a:avLst/>
          </a:prstGeom>
          <a:solidFill>
            <a:srgbClr val="3D9833"/>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pic>
        <p:nvPicPr>
          <p:cNvPr id="7" name="Picture 5" descr="torch-colo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4801" y="5638800"/>
            <a:ext cx="336551"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8737600" y="609601"/>
            <a:ext cx="2743200" cy="5516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609600"/>
            <a:ext cx="7416800" cy="5516564"/>
          </a:xfrm>
        </p:spPr>
        <p:txBody>
          <a:bodyPr vert="eaVert"/>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5"/>
          <p:cNvSpPr>
            <a:spLocks noGrp="1"/>
          </p:cNvSpPr>
          <p:nvPr>
            <p:ph type="sldNum" sz="quarter" idx="10"/>
          </p:nvPr>
        </p:nvSpPr>
        <p:spPr>
          <a:xfrm rot="5400000">
            <a:off x="8104717" y="103717"/>
            <a:ext cx="533400" cy="325967"/>
          </a:xfrm>
        </p:spPr>
        <p:txBody>
          <a:bodyPr/>
          <a:lstStyle>
            <a:lvl1pPr>
              <a:defRPr/>
            </a:lvl1pPr>
          </a:lstStyle>
          <a:p>
            <a:pPr>
              <a:defRPr/>
            </a:pPr>
            <a:fld id="{5A8F7E31-4A54-4BC6-90F1-6ABDD3272073}" type="slidenum">
              <a:rPr lang="en-US" altLang="en-US"/>
              <a:pPr>
                <a:defRPr/>
              </a:pPr>
              <a:t>‹#›</a:t>
            </a:fld>
            <a:endParaRPr lang="en-US" altLang="en-US" dirty="0"/>
          </a:p>
        </p:txBody>
      </p:sp>
    </p:spTree>
    <p:extLst>
      <p:ext uri="{BB962C8B-B14F-4D97-AF65-F5344CB8AC3E}">
        <p14:creationId xmlns:p14="http://schemas.microsoft.com/office/powerpoint/2010/main" val="308553745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5" descr="torch-colo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176001" y="5562600"/>
            <a:ext cx="336551"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816864" y="228600"/>
            <a:ext cx="10871200" cy="990600"/>
          </a:xfrm>
        </p:spPr>
        <p:txBody>
          <a:bodyPr anchor="b"/>
          <a:lstStyle/>
          <a:p>
            <a:r>
              <a:rPr lang="en-US"/>
              <a:t>Click to edit Master title style</a:t>
            </a:r>
            <a:endParaRPr lang="en-US" dirty="0"/>
          </a:p>
        </p:txBody>
      </p:sp>
      <p:sp>
        <p:nvSpPr>
          <p:cNvPr id="8" name="Content Placeholder 7"/>
          <p:cNvSpPr>
            <a:spLocks noGrp="1"/>
          </p:cNvSpPr>
          <p:nvPr>
            <p:ph sz="quarter" idx="1"/>
          </p:nvPr>
        </p:nvSpPr>
        <p:spPr>
          <a:xfrm>
            <a:off x="816864" y="1600200"/>
            <a:ext cx="10871200" cy="4648200"/>
          </a:xfrm>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p:cNvSpPr>
            <a:spLocks noGrp="1"/>
          </p:cNvSpPr>
          <p:nvPr>
            <p:ph type="sldNum" sz="quarter" idx="10"/>
          </p:nvPr>
        </p:nvSpPr>
        <p:spPr>
          <a:xfrm>
            <a:off x="0" y="1279526"/>
            <a:ext cx="711200" cy="244475"/>
          </a:xfrm>
        </p:spPr>
        <p:txBody>
          <a:bodyPr/>
          <a:lstStyle>
            <a:lvl1pPr>
              <a:defRPr/>
            </a:lvl1pPr>
          </a:lstStyle>
          <a:p>
            <a:pPr>
              <a:defRPr/>
            </a:pPr>
            <a:fld id="{EAF707FE-774D-4A3B-8857-8EF4D2B06C30}" type="slidenum">
              <a:rPr lang="en-US" altLang="en-US"/>
              <a:pPr>
                <a:defRPr/>
              </a:pPr>
              <a:t>‹#›</a:t>
            </a:fld>
            <a:endParaRPr lang="en-US" altLang="en-US" dirty="0"/>
          </a:p>
        </p:txBody>
      </p:sp>
    </p:spTree>
    <p:extLst>
      <p:ext uri="{BB962C8B-B14F-4D97-AF65-F5344CB8AC3E}">
        <p14:creationId xmlns:p14="http://schemas.microsoft.com/office/powerpoint/2010/main" val="1062581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bwMode="white">
          <a:xfrm>
            <a:off x="0" y="1524000"/>
            <a:ext cx="12192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sp>
        <p:nvSpPr>
          <p:cNvPr id="5" name="Rectangle 4"/>
          <p:cNvSpPr/>
          <p:nvPr/>
        </p:nvSpPr>
        <p:spPr>
          <a:xfrm>
            <a:off x="0" y="1600200"/>
            <a:ext cx="1727200" cy="990600"/>
          </a:xfrm>
          <a:prstGeom prst="rect">
            <a:avLst/>
          </a:prstGeom>
          <a:solidFill>
            <a:srgbClr val="3D9833"/>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sp>
        <p:nvSpPr>
          <p:cNvPr id="6" name="Rectangle 5"/>
          <p:cNvSpPr/>
          <p:nvPr/>
        </p:nvSpPr>
        <p:spPr>
          <a:xfrm>
            <a:off x="1828800" y="1600200"/>
            <a:ext cx="10363200" cy="990600"/>
          </a:xfrm>
          <a:prstGeom prst="rect">
            <a:avLst/>
          </a:prstGeom>
          <a:solidFill>
            <a:srgbClr val="00337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pic>
        <p:nvPicPr>
          <p:cNvPr id="7" name="Picture 5" descr="torch-color.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1176001" y="5562600"/>
            <a:ext cx="336551"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idx="1"/>
          </p:nvPr>
        </p:nvSpPr>
        <p:spPr>
          <a:xfrm>
            <a:off x="1828801" y="2743200"/>
            <a:ext cx="9497484" cy="1673225"/>
          </a:xfrm>
        </p:spPr>
        <p:txBody>
          <a:bodyPr/>
          <a:lstStyle>
            <a:lvl1pPr marL="0" indent="0">
              <a:buNone/>
              <a:defRPr sz="2800">
                <a:solidFill>
                  <a:schemeClr val="tx2"/>
                </a:solidFill>
                <a:latin typeface="Cambria" pitchFamily="18"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1828800" y="1600200"/>
            <a:ext cx="10160000" cy="990600"/>
          </a:xfrm>
        </p:spPr>
        <p:txBody>
          <a:bodyPr/>
          <a:lstStyle>
            <a:lvl1pPr algn="l">
              <a:buNone/>
              <a:defRPr sz="4400" b="0" cap="none">
                <a:solidFill>
                  <a:srgbClr val="FFFFFF"/>
                </a:solidFill>
              </a:defRPr>
            </a:lvl1pPr>
          </a:lstStyle>
          <a:p>
            <a:r>
              <a:rPr lang="en-US"/>
              <a:t>Click to edit Master title style</a:t>
            </a:r>
            <a:endParaRPr lang="en-US" dirty="0"/>
          </a:p>
        </p:txBody>
      </p:sp>
      <p:sp>
        <p:nvSpPr>
          <p:cNvPr id="8" name="Slide Number Placeholder 12"/>
          <p:cNvSpPr>
            <a:spLocks noGrp="1"/>
          </p:cNvSpPr>
          <p:nvPr>
            <p:ph type="sldNum" sz="quarter" idx="10"/>
          </p:nvPr>
        </p:nvSpPr>
        <p:spPr>
          <a:xfrm>
            <a:off x="0" y="1752601"/>
            <a:ext cx="1727200" cy="701675"/>
          </a:xfrm>
        </p:spPr>
        <p:txBody>
          <a:bodyPr>
            <a:noAutofit/>
          </a:bodyPr>
          <a:lstStyle>
            <a:lvl1pPr>
              <a:defRPr sz="2400"/>
            </a:lvl1pPr>
          </a:lstStyle>
          <a:p>
            <a:pPr>
              <a:defRPr/>
            </a:pPr>
            <a:fld id="{08EDCDA3-FA02-4F72-8BC1-A6CF77073633}" type="slidenum">
              <a:rPr lang="en-US" altLang="en-US"/>
              <a:pPr>
                <a:defRPr/>
              </a:pPr>
              <a:t>‹#›</a:t>
            </a:fld>
            <a:endParaRPr lang="en-US" altLang="en-US" dirty="0"/>
          </a:p>
        </p:txBody>
      </p:sp>
    </p:spTree>
    <p:extLst>
      <p:ext uri="{BB962C8B-B14F-4D97-AF65-F5344CB8AC3E}">
        <p14:creationId xmlns:p14="http://schemas.microsoft.com/office/powerpoint/2010/main" val="194155556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5" descr="torch-colo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176001" y="5562600"/>
            <a:ext cx="336551"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a:latin typeface="Cambria" pitchFamily="18" charset="0"/>
              </a:defRPr>
            </a:lvl1pPr>
          </a:lstStyle>
          <a:p>
            <a:r>
              <a:rPr lang="en-US"/>
              <a:t>Click to edit Master title style</a:t>
            </a:r>
            <a:endParaRPr lang="en-US" dirty="0"/>
          </a:p>
        </p:txBody>
      </p:sp>
      <p:sp>
        <p:nvSpPr>
          <p:cNvPr id="9" name="Content Placeholder 8"/>
          <p:cNvSpPr>
            <a:spLocks noGrp="1"/>
          </p:cNvSpPr>
          <p:nvPr>
            <p:ph sz="quarter" idx="1"/>
          </p:nvPr>
        </p:nvSpPr>
        <p:spPr>
          <a:xfrm>
            <a:off x="812800" y="1589567"/>
            <a:ext cx="5181600" cy="4572000"/>
          </a:xfrm>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2"/>
          </p:nvPr>
        </p:nvSpPr>
        <p:spPr>
          <a:xfrm>
            <a:off x="6459868" y="1589567"/>
            <a:ext cx="5181600" cy="4572000"/>
          </a:xfrm>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9"/>
          <p:cNvSpPr>
            <a:spLocks noGrp="1"/>
          </p:cNvSpPr>
          <p:nvPr>
            <p:ph type="sldNum" sz="quarter" idx="10"/>
          </p:nvPr>
        </p:nvSpPr>
        <p:spPr>
          <a:xfrm>
            <a:off x="0" y="1279526"/>
            <a:ext cx="711200" cy="244475"/>
          </a:xfrm>
        </p:spPr>
        <p:txBody>
          <a:bodyPr/>
          <a:lstStyle>
            <a:lvl1pPr>
              <a:defRPr/>
            </a:lvl1pPr>
          </a:lstStyle>
          <a:p>
            <a:pPr>
              <a:defRPr/>
            </a:pPr>
            <a:fld id="{2B05583F-21B7-4B0C-98C9-4E836CEAC93E}" type="slidenum">
              <a:rPr lang="en-US" altLang="en-US"/>
              <a:pPr>
                <a:defRPr/>
              </a:pPr>
              <a:t>‹#›</a:t>
            </a:fld>
            <a:endParaRPr lang="en-US" altLang="en-US" dirty="0"/>
          </a:p>
        </p:txBody>
      </p:sp>
    </p:spTree>
    <p:extLst>
      <p:ext uri="{BB962C8B-B14F-4D97-AF65-F5344CB8AC3E}">
        <p14:creationId xmlns:p14="http://schemas.microsoft.com/office/powerpoint/2010/main" val="2257662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5" descr="torch-colo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176001" y="5562600"/>
            <a:ext cx="336551"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11200" y="273050"/>
            <a:ext cx="10871200" cy="869950"/>
          </a:xfrm>
        </p:spPr>
        <p:txBody>
          <a:bodyPr/>
          <a:lstStyle>
            <a:lvl1pPr>
              <a:defRPr>
                <a:latin typeface="Cambria" pitchFamily="18" charset="0"/>
              </a:defRPr>
            </a:lvl1pPr>
          </a:lstStyle>
          <a:p>
            <a:r>
              <a:rPr lang="en-US"/>
              <a:t>Click to edit Master title style</a:t>
            </a:r>
            <a:endParaRPr lang="en-US" dirty="0"/>
          </a:p>
        </p:txBody>
      </p:sp>
      <p:sp>
        <p:nvSpPr>
          <p:cNvPr id="11" name="Content Placeholder 10"/>
          <p:cNvSpPr>
            <a:spLocks noGrp="1"/>
          </p:cNvSpPr>
          <p:nvPr>
            <p:ph sz="quarter" idx="2"/>
          </p:nvPr>
        </p:nvSpPr>
        <p:spPr>
          <a:xfrm>
            <a:off x="812800" y="2438400"/>
            <a:ext cx="5181600" cy="3581400"/>
          </a:xfrm>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4"/>
          </p:nvPr>
        </p:nvSpPr>
        <p:spPr>
          <a:xfrm>
            <a:off x="6400800" y="2438400"/>
            <a:ext cx="5181600" cy="3581400"/>
          </a:xfrm>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15"/>
          <p:cNvSpPr>
            <a:spLocks noGrp="1"/>
          </p:cNvSpPr>
          <p:nvPr>
            <p:ph type="body" sz="quarter" idx="1"/>
          </p:nvPr>
        </p:nvSpPr>
        <p:spPr>
          <a:xfrm>
            <a:off x="812800" y="1752600"/>
            <a:ext cx="5181600" cy="640080"/>
          </a:xfrm>
          <a:solidFill>
            <a:srgbClr val="C13828"/>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15" name="Text Placeholder 14"/>
          <p:cNvSpPr>
            <a:spLocks noGrp="1"/>
          </p:cNvSpPr>
          <p:nvPr>
            <p:ph type="body" sz="quarter" idx="3"/>
          </p:nvPr>
        </p:nvSpPr>
        <p:spPr>
          <a:xfrm>
            <a:off x="6400800" y="1752600"/>
            <a:ext cx="5181600" cy="640080"/>
          </a:xfrm>
          <a:solidFill>
            <a:srgbClr val="B59B0C"/>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8" name="Slide Number Placeholder 11"/>
          <p:cNvSpPr>
            <a:spLocks noGrp="1"/>
          </p:cNvSpPr>
          <p:nvPr>
            <p:ph type="sldNum" sz="quarter" idx="10"/>
          </p:nvPr>
        </p:nvSpPr>
        <p:spPr/>
        <p:txBody>
          <a:bodyPr/>
          <a:lstStyle>
            <a:lvl1pPr>
              <a:defRPr/>
            </a:lvl1pPr>
          </a:lstStyle>
          <a:p>
            <a:pPr>
              <a:defRPr/>
            </a:pPr>
            <a:fld id="{1CB8E5D2-93E4-4D00-9F3D-9A39F8E27241}" type="slidenum">
              <a:rPr lang="en-US" altLang="en-US"/>
              <a:pPr>
                <a:defRPr/>
              </a:pPr>
              <a:t>‹#›</a:t>
            </a:fld>
            <a:endParaRPr lang="en-US" altLang="en-US" dirty="0"/>
          </a:p>
        </p:txBody>
      </p:sp>
    </p:spTree>
    <p:extLst>
      <p:ext uri="{BB962C8B-B14F-4D97-AF65-F5344CB8AC3E}">
        <p14:creationId xmlns:p14="http://schemas.microsoft.com/office/powerpoint/2010/main" val="3726592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9" descr="torch-colo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6401" y="5181601"/>
            <a:ext cx="486833"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a:latin typeface="Cambria" pitchFamily="18" charset="0"/>
              </a:defRPr>
            </a:lvl1pPr>
          </a:lstStyle>
          <a:p>
            <a:r>
              <a:rPr lang="en-US"/>
              <a:t>Click to edit Master title style</a:t>
            </a:r>
          </a:p>
        </p:txBody>
      </p:sp>
      <p:sp>
        <p:nvSpPr>
          <p:cNvPr id="4" name="Slide Number Placeholder 4"/>
          <p:cNvSpPr>
            <a:spLocks noGrp="1"/>
          </p:cNvSpPr>
          <p:nvPr>
            <p:ph type="sldNum" sz="quarter" idx="10"/>
          </p:nvPr>
        </p:nvSpPr>
        <p:spPr>
          <a:xfrm>
            <a:off x="0" y="1279526"/>
            <a:ext cx="711200" cy="244475"/>
          </a:xfrm>
        </p:spPr>
        <p:txBody>
          <a:bodyPr/>
          <a:lstStyle>
            <a:lvl1pPr>
              <a:defRPr/>
            </a:lvl1pPr>
          </a:lstStyle>
          <a:p>
            <a:pPr>
              <a:defRPr/>
            </a:pPr>
            <a:fld id="{838105AB-99CC-4A50-8D69-89160D607724}" type="slidenum">
              <a:rPr lang="en-US" altLang="en-US"/>
              <a:pPr>
                <a:defRPr/>
              </a:pPr>
              <a:t>‹#›</a:t>
            </a:fld>
            <a:endParaRPr lang="en-US" altLang="en-US" dirty="0"/>
          </a:p>
        </p:txBody>
      </p:sp>
    </p:spTree>
    <p:extLst>
      <p:ext uri="{BB962C8B-B14F-4D97-AF65-F5344CB8AC3E}">
        <p14:creationId xmlns:p14="http://schemas.microsoft.com/office/powerpoint/2010/main" val="2733868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DESE new 2010">
    <p:spTree>
      <p:nvGrpSpPr>
        <p:cNvPr id="1" name=""/>
        <p:cNvGrpSpPr/>
        <p:nvPr/>
      </p:nvGrpSpPr>
      <p:grpSpPr>
        <a:xfrm>
          <a:off x="0" y="0"/>
          <a:ext cx="0" cy="0"/>
          <a:chOff x="0" y="0"/>
          <a:chExt cx="0" cy="0"/>
        </a:xfrm>
      </p:grpSpPr>
      <p:pic>
        <p:nvPicPr>
          <p:cNvPr id="2" name="Picture 5" descr="torch-colo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176001" y="5562600"/>
            <a:ext cx="336551"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3"/>
          <p:cNvSpPr>
            <a:spLocks noGrp="1"/>
          </p:cNvSpPr>
          <p:nvPr>
            <p:ph type="sldNum" sz="quarter" idx="10"/>
          </p:nvPr>
        </p:nvSpPr>
        <p:spPr>
          <a:xfrm>
            <a:off x="0" y="6248400"/>
            <a:ext cx="711200" cy="381000"/>
          </a:xfrm>
        </p:spPr>
        <p:txBody>
          <a:bodyPr/>
          <a:lstStyle>
            <a:lvl1pPr>
              <a:defRPr>
                <a:solidFill>
                  <a:schemeClr val="tx2"/>
                </a:solidFill>
              </a:defRPr>
            </a:lvl1pPr>
          </a:lstStyle>
          <a:p>
            <a:pPr>
              <a:defRPr/>
            </a:pPr>
            <a:fld id="{3D4B4A12-7B77-45A7-A889-AA3486824D1E}" type="slidenum">
              <a:rPr lang="en-US" altLang="en-US"/>
              <a:pPr>
                <a:defRPr/>
              </a:pPr>
              <a:t>‹#›</a:t>
            </a:fld>
            <a:endParaRPr lang="en-US" altLang="en-US" dirty="0"/>
          </a:p>
        </p:txBody>
      </p:sp>
    </p:spTree>
    <p:extLst>
      <p:ext uri="{BB962C8B-B14F-4D97-AF65-F5344CB8AC3E}">
        <p14:creationId xmlns:p14="http://schemas.microsoft.com/office/powerpoint/2010/main" val="3549996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5" descr="torch-colo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176001" y="5562600"/>
            <a:ext cx="336551"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812800" y="273050"/>
            <a:ext cx="10769600" cy="869950"/>
          </a:xfrm>
        </p:spPr>
        <p:txBody>
          <a:bodyPr/>
          <a:lstStyle>
            <a:lvl1pPr algn="l">
              <a:buNone/>
              <a:defRPr sz="4400" b="0"/>
            </a:lvl1pPr>
          </a:lstStyle>
          <a:p>
            <a:r>
              <a:rPr lang="en-US"/>
              <a:t>Click to edit Master title style</a:t>
            </a:r>
          </a:p>
        </p:txBody>
      </p:sp>
      <p:sp>
        <p:nvSpPr>
          <p:cNvPr id="3" name="Text Placeholder 2"/>
          <p:cNvSpPr>
            <a:spLocks noGrp="1"/>
          </p:cNvSpPr>
          <p:nvPr>
            <p:ph type="body" idx="2"/>
          </p:nvPr>
        </p:nvSpPr>
        <p:spPr>
          <a:xfrm>
            <a:off x="812800" y="1752600"/>
            <a:ext cx="2133600" cy="4343400"/>
          </a:xfrm>
          <a:solidFill>
            <a:srgbClr val="C13828"/>
          </a:solidFill>
          <a:ln w="50800" cap="sq" cmpd="dbl" algn="ctr">
            <a:solidFill>
              <a:srgbClr val="C13828"/>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9" name="Content Placeholder 8"/>
          <p:cNvSpPr>
            <a:spLocks noGrp="1"/>
          </p:cNvSpPr>
          <p:nvPr>
            <p:ph sz="quarter" idx="1"/>
          </p:nvPr>
        </p:nvSpPr>
        <p:spPr>
          <a:xfrm>
            <a:off x="3149600" y="1752600"/>
            <a:ext cx="8534400" cy="4419600"/>
          </a:xfrm>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22"/>
          <p:cNvSpPr>
            <a:spLocks noGrp="1"/>
          </p:cNvSpPr>
          <p:nvPr>
            <p:ph type="sldNum" sz="quarter" idx="10"/>
          </p:nvPr>
        </p:nvSpPr>
        <p:spPr/>
        <p:txBody>
          <a:bodyPr/>
          <a:lstStyle>
            <a:lvl1pPr>
              <a:defRPr/>
            </a:lvl1pPr>
          </a:lstStyle>
          <a:p>
            <a:pPr>
              <a:defRPr/>
            </a:pPr>
            <a:fld id="{78043ED9-E2A3-4FCE-9F2C-6BBAC93F1745}" type="slidenum">
              <a:rPr lang="en-US" altLang="en-US"/>
              <a:pPr>
                <a:defRPr/>
              </a:pPr>
              <a:t>‹#›</a:t>
            </a:fld>
            <a:endParaRPr lang="en-US" altLang="en-US" dirty="0"/>
          </a:p>
        </p:txBody>
      </p:sp>
    </p:spTree>
    <p:extLst>
      <p:ext uri="{BB962C8B-B14F-4D97-AF65-F5344CB8AC3E}">
        <p14:creationId xmlns:p14="http://schemas.microsoft.com/office/powerpoint/2010/main" val="1959546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bwMode="white">
          <a:xfrm>
            <a:off x="-12700" y="4572001"/>
            <a:ext cx="12192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sp>
        <p:nvSpPr>
          <p:cNvPr id="6" name="Rectangle 5"/>
          <p:cNvSpPr/>
          <p:nvPr/>
        </p:nvSpPr>
        <p:spPr>
          <a:xfrm>
            <a:off x="-12699" y="4664075"/>
            <a:ext cx="1951567" cy="712788"/>
          </a:xfrm>
          <a:prstGeom prst="rect">
            <a:avLst/>
          </a:prstGeom>
          <a:solidFill>
            <a:srgbClr val="3D9833"/>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sp>
        <p:nvSpPr>
          <p:cNvPr id="7" name="Rectangle 6"/>
          <p:cNvSpPr/>
          <p:nvPr/>
        </p:nvSpPr>
        <p:spPr>
          <a:xfrm>
            <a:off x="2059517" y="4654550"/>
            <a:ext cx="10132483" cy="712788"/>
          </a:xfrm>
          <a:prstGeom prst="rect">
            <a:avLst/>
          </a:prstGeom>
          <a:solidFill>
            <a:srgbClr val="00337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sp>
        <p:nvSpPr>
          <p:cNvPr id="8" name="Rectangle 7"/>
          <p:cNvSpPr/>
          <p:nvPr/>
        </p:nvSpPr>
        <p:spPr bwMode="white">
          <a:xfrm>
            <a:off x="1930401" y="1"/>
            <a:ext cx="133351"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pic>
        <p:nvPicPr>
          <p:cNvPr id="9" name="Picture 5" descr="torch-color.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2801" y="5638800"/>
            <a:ext cx="336551"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Placeholder 3"/>
          <p:cNvSpPr>
            <a:spLocks noGrp="1"/>
          </p:cNvSpPr>
          <p:nvPr>
            <p:ph type="body" sz="half" idx="2"/>
          </p:nvPr>
        </p:nvSpPr>
        <p:spPr>
          <a:xfrm>
            <a:off x="2133600" y="5486400"/>
            <a:ext cx="9753600" cy="685800"/>
          </a:xfrm>
        </p:spPr>
        <p:txBody>
          <a:bodyPr/>
          <a:lstStyle>
            <a:lvl1pPr marL="0" indent="0">
              <a:buFontTx/>
              <a:buNone/>
              <a:defRPr sz="1700">
                <a:latin typeface="Cambria" pitchFamily="18" charset="0"/>
              </a:defRPr>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2" name="Title 1"/>
          <p:cNvSpPr>
            <a:spLocks noGrp="1"/>
          </p:cNvSpPr>
          <p:nvPr>
            <p:ph type="title"/>
          </p:nvPr>
        </p:nvSpPr>
        <p:spPr>
          <a:xfrm>
            <a:off x="2133600" y="4648200"/>
            <a:ext cx="9753600" cy="685800"/>
          </a:xfrm>
        </p:spPr>
        <p:txBody>
          <a:bodyPr/>
          <a:lstStyle>
            <a:lvl1pPr algn="l">
              <a:buNone/>
              <a:defRPr sz="2800" b="0">
                <a:solidFill>
                  <a:srgbClr val="FFFFFF"/>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2080768" y="0"/>
            <a:ext cx="10111232" cy="4568952"/>
          </a:xfrm>
          <a:noFill/>
          <a:ln>
            <a:noFill/>
          </a:ln>
        </p:spPr>
        <p:txBody>
          <a:bodyPr>
            <a:normAutofit/>
          </a:bodyPr>
          <a:lstStyle>
            <a:lvl1pPr marL="0" indent="0">
              <a:buNone/>
              <a:defRPr sz="3200"/>
            </a:lvl1pPr>
          </a:lstStyle>
          <a:p>
            <a:pPr lvl="0"/>
            <a:r>
              <a:rPr lang="en-US" noProof="0" dirty="0"/>
              <a:t>Click icon to add picture</a:t>
            </a:r>
          </a:p>
        </p:txBody>
      </p:sp>
      <p:sp>
        <p:nvSpPr>
          <p:cNvPr id="10" name="Slide Number Placeholder 12"/>
          <p:cNvSpPr>
            <a:spLocks noGrp="1"/>
          </p:cNvSpPr>
          <p:nvPr>
            <p:ph type="sldNum" sz="quarter" idx="10"/>
          </p:nvPr>
        </p:nvSpPr>
        <p:spPr>
          <a:xfrm>
            <a:off x="0" y="4667251"/>
            <a:ext cx="1930400" cy="663575"/>
          </a:xfrm>
        </p:spPr>
        <p:txBody>
          <a:bodyPr/>
          <a:lstStyle>
            <a:lvl1pPr>
              <a:defRPr sz="2800"/>
            </a:lvl1pPr>
          </a:lstStyle>
          <a:p>
            <a:pPr>
              <a:defRPr/>
            </a:pPr>
            <a:fld id="{6B67A49D-2923-47B6-AB79-FEBAA4E01FF2}" type="slidenum">
              <a:rPr lang="en-US" altLang="en-US"/>
              <a:pPr>
                <a:defRPr/>
              </a:pPr>
              <a:t>‹#›</a:t>
            </a:fld>
            <a:endParaRPr lang="en-US" altLang="en-US" dirty="0"/>
          </a:p>
        </p:txBody>
      </p:sp>
    </p:spTree>
    <p:extLst>
      <p:ext uri="{BB962C8B-B14F-4D97-AF65-F5344CB8AC3E}">
        <p14:creationId xmlns:p14="http://schemas.microsoft.com/office/powerpoint/2010/main" val="192475979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812800" y="228600"/>
            <a:ext cx="10871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12"/>
          <p:cNvSpPr>
            <a:spLocks noGrp="1"/>
          </p:cNvSpPr>
          <p:nvPr>
            <p:ph type="body" idx="1"/>
          </p:nvPr>
        </p:nvSpPr>
        <p:spPr bwMode="auto">
          <a:xfrm>
            <a:off x="817033" y="1600201"/>
            <a:ext cx="108712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8128000" y="6248401"/>
            <a:ext cx="3556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endParaRPr lang="en-US"/>
          </a:p>
        </p:txBody>
      </p:sp>
      <p:sp>
        <p:nvSpPr>
          <p:cNvPr id="3" name="Footer Placeholder 2"/>
          <p:cNvSpPr>
            <a:spLocks noGrp="1"/>
          </p:cNvSpPr>
          <p:nvPr>
            <p:ph type="ftr" sz="quarter" idx="3"/>
          </p:nvPr>
        </p:nvSpPr>
        <p:spPr>
          <a:xfrm>
            <a:off x="812801" y="6248401"/>
            <a:ext cx="7228417"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p>
        </p:txBody>
      </p:sp>
      <p:sp>
        <p:nvSpPr>
          <p:cNvPr id="7" name="Rectangle 6"/>
          <p:cNvSpPr/>
          <p:nvPr/>
        </p:nvSpPr>
        <p:spPr bwMode="white">
          <a:xfrm>
            <a:off x="0" y="1235075"/>
            <a:ext cx="12192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sp>
        <p:nvSpPr>
          <p:cNvPr id="8" name="Rectangle 7"/>
          <p:cNvSpPr/>
          <p:nvPr/>
        </p:nvSpPr>
        <p:spPr>
          <a:xfrm>
            <a:off x="0" y="1279525"/>
            <a:ext cx="711200" cy="228600"/>
          </a:xfrm>
          <a:prstGeom prst="rect">
            <a:avLst/>
          </a:prstGeom>
          <a:solidFill>
            <a:srgbClr val="3D9833"/>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sp>
        <p:nvSpPr>
          <p:cNvPr id="9" name="Rectangle 8"/>
          <p:cNvSpPr/>
          <p:nvPr/>
        </p:nvSpPr>
        <p:spPr>
          <a:xfrm>
            <a:off x="787400" y="1279525"/>
            <a:ext cx="11404600" cy="228600"/>
          </a:xfrm>
          <a:prstGeom prst="rect">
            <a:avLst/>
          </a:prstGeom>
          <a:solidFill>
            <a:srgbClr val="00337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sp>
        <p:nvSpPr>
          <p:cNvPr id="23" name="Slide Number Placeholder 22"/>
          <p:cNvSpPr>
            <a:spLocks noGrp="1"/>
          </p:cNvSpPr>
          <p:nvPr>
            <p:ph type="sldNum" sz="quarter" idx="4"/>
          </p:nvPr>
        </p:nvSpPr>
        <p:spPr>
          <a:xfrm>
            <a:off x="0" y="1066801"/>
            <a:ext cx="711200" cy="244475"/>
          </a:xfrm>
          <a:prstGeom prst="rect">
            <a:avLst/>
          </a:prstGeom>
        </p:spPr>
        <p:txBody>
          <a:bodyPr vert="horz" wrap="square" lIns="91440" tIns="45720" rIns="91440" bIns="45720" numCol="1" anchor="ctr" anchorCtr="0" compatLnSpc="1">
            <a:prstTxWarp prst="textNoShape">
              <a:avLst/>
            </a:prstTxWarp>
            <a:normAutofit/>
          </a:bodyPr>
          <a:lstStyle>
            <a:lvl1pPr algn="ctr" eaLnBrk="1" hangingPunct="1">
              <a:defRPr sz="1400" b="1">
                <a:solidFill>
                  <a:srgbClr val="FFFFFF"/>
                </a:solidFill>
                <a:latin typeface="Tw Cen MT" panose="020B0602020104020603" pitchFamily="34" charset="0"/>
              </a:defRPr>
            </a:lvl1pPr>
          </a:lstStyle>
          <a:p>
            <a:pPr>
              <a:defRPr/>
            </a:pPr>
            <a:fld id="{C788C5C6-4974-4AFA-86A7-4E0900A87527}" type="slidenum">
              <a:rPr lang="en-US" altLang="en-US"/>
              <a:pPr>
                <a:defRPr/>
              </a:pPr>
              <a:t>‹#›</a:t>
            </a:fld>
            <a:endParaRPr lang="en-US" altLang="en-US" dirty="0"/>
          </a:p>
        </p:txBody>
      </p:sp>
    </p:spTree>
    <p:extLst>
      <p:ext uri="{BB962C8B-B14F-4D97-AF65-F5344CB8AC3E}">
        <p14:creationId xmlns:p14="http://schemas.microsoft.com/office/powerpoint/2010/main" val="29778357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eaLnBrk="1" fontAlgn="base" hangingPunct="1">
        <a:spcBef>
          <a:spcPct val="0"/>
        </a:spcBef>
        <a:spcAft>
          <a:spcPct val="0"/>
        </a:spcAft>
        <a:defRPr sz="4400">
          <a:solidFill>
            <a:schemeClr val="tx2"/>
          </a:solidFill>
          <a:latin typeface="Tw Cen MT" pitchFamily="34" charset="0"/>
        </a:defRPr>
      </a:lvl6pPr>
      <a:lvl7pPr marL="914400" algn="l" rtl="0" eaLnBrk="1" fontAlgn="base" hangingPunct="1">
        <a:spcBef>
          <a:spcPct val="0"/>
        </a:spcBef>
        <a:spcAft>
          <a:spcPct val="0"/>
        </a:spcAft>
        <a:defRPr sz="4400">
          <a:solidFill>
            <a:schemeClr val="tx2"/>
          </a:solidFill>
          <a:latin typeface="Tw Cen MT" pitchFamily="34" charset="0"/>
        </a:defRPr>
      </a:lvl7pPr>
      <a:lvl8pPr marL="1371600" algn="l" rtl="0" eaLnBrk="1" fontAlgn="base" hangingPunct="1">
        <a:spcBef>
          <a:spcPct val="0"/>
        </a:spcBef>
        <a:spcAft>
          <a:spcPct val="0"/>
        </a:spcAft>
        <a:defRPr sz="4400">
          <a:solidFill>
            <a:schemeClr val="tx2"/>
          </a:solidFill>
          <a:latin typeface="Tw Cen MT" pitchFamily="34" charset="0"/>
        </a:defRPr>
      </a:lvl8pPr>
      <a:lvl9pPr marL="1828800" algn="l" rtl="0" eaLnBrk="1" fontAlgn="base" hangingPunct="1">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3.xml"/><Relationship Id="rId5" Type="http://schemas.openxmlformats.org/officeDocument/2006/relationships/hyperlink" Target="https://dese.mo.gov/media/pdf/approved-private-agencies-agency-081922" TargetMode="External"/><Relationship Id="rId4" Type="http://schemas.openxmlformats.org/officeDocument/2006/relationships/image" Target="../media/image12.jfif"/></Relationships>
</file>

<file path=ppt/slides/_rels/slide11.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13.jp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13.jp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13.jp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13.jp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18.xml"/><Relationship Id="rId5" Type="http://schemas.openxmlformats.org/officeDocument/2006/relationships/image" Target="../media/image14.emf"/><Relationship Id="rId4" Type="http://schemas.openxmlformats.org/officeDocument/2006/relationships/image" Target="../media/image13.jp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8.jp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s://dese.mo.gov/special-education/compliance/tiered-monitoring-imacs-faqs#yr1" TargetMode="Externa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3.xml"/><Relationship Id="rId1" Type="http://schemas.openxmlformats.org/officeDocument/2006/relationships/tags" Target="../tags/tag19.xml"/><Relationship Id="rId5" Type="http://schemas.openxmlformats.org/officeDocument/2006/relationships/hyperlink" Target="mailto:secompliance@dese.mo.gov" TargetMode="External"/><Relationship Id="rId4" Type="http://schemas.openxmlformats.org/officeDocument/2006/relationships/image" Target="../media/image13.jp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3.xml"/><Relationship Id="rId1" Type="http://schemas.openxmlformats.org/officeDocument/2006/relationships/tags" Target="../tags/tag20.xml"/><Relationship Id="rId4" Type="http://schemas.openxmlformats.org/officeDocument/2006/relationships/image" Target="../media/image15.png"/></Relationships>
</file>

<file path=ppt/slides/_rels/slide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dese.mo.gov/special-education/effective-practices/special-education-directors#202122TopicResource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5.xml"/><Relationship Id="rId7" Type="http://schemas.openxmlformats.org/officeDocument/2006/relationships/tags" Target="../tags/tag9.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tags" Target="../tags/tag8.xml"/><Relationship Id="rId5" Type="http://schemas.openxmlformats.org/officeDocument/2006/relationships/tags" Target="../tags/tag7.xml"/><Relationship Id="rId10" Type="http://schemas.openxmlformats.org/officeDocument/2006/relationships/image" Target="../media/image10.jpg"/><Relationship Id="rId4" Type="http://schemas.openxmlformats.org/officeDocument/2006/relationships/tags" Target="../tags/tag6.xml"/><Relationship Id="rId9"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10.xml"/><Relationship Id="rId4" Type="http://schemas.openxmlformats.org/officeDocument/2006/relationships/image" Target="../media/image10.jpg"/></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1.xml"/><Relationship Id="rId5" Type="http://schemas.openxmlformats.org/officeDocument/2006/relationships/image" Target="../media/image11.png"/><Relationship Id="rId4" Type="http://schemas.openxmlformats.org/officeDocument/2006/relationships/image" Target="../media/image10.jp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12.jf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ctrTitle"/>
          </p:nvPr>
        </p:nvSpPr>
        <p:spPr>
          <a:xfrm>
            <a:off x="2819400" y="381000"/>
            <a:ext cx="7848600" cy="5257800"/>
          </a:xfrm>
        </p:spPr>
        <p:txBody>
          <a:bodyPr/>
          <a:lstStyle/>
          <a:p>
            <a:pPr algn="ctr">
              <a:spcAft>
                <a:spcPts val="600"/>
              </a:spcAft>
              <a:defRPr/>
            </a:pPr>
            <a:r>
              <a:rPr lang="en-US" sz="4000" b="1" i="1" dirty="0">
                <a:latin typeface="Calibri" panose="020F0502020204030204" pitchFamily="34" charset="0"/>
                <a:cs typeface="Calibri" panose="020F0502020204030204" pitchFamily="34" charset="0"/>
              </a:rPr>
              <a:t>Special Education Compliance  </a:t>
            </a:r>
            <a:br>
              <a:rPr lang="en-US" sz="4000" b="1" i="1" dirty="0">
                <a:latin typeface="Calibri" panose="020F0502020204030204" pitchFamily="34" charset="0"/>
                <a:cs typeface="Calibri" panose="020F0502020204030204" pitchFamily="34" charset="0"/>
              </a:rPr>
            </a:br>
            <a:r>
              <a:rPr lang="en-US" sz="4000" b="1" i="1" dirty="0">
                <a:latin typeface="Calibri" panose="020F0502020204030204" pitchFamily="34" charset="0"/>
                <a:cs typeface="Calibri" panose="020F0502020204030204" pitchFamily="34" charset="0"/>
              </a:rPr>
              <a:t>Tiered Federal Monitoring </a:t>
            </a:r>
            <a:br>
              <a:rPr lang="en-US" sz="4000" b="1" i="1" dirty="0">
                <a:latin typeface="Calibri" panose="020F0502020204030204" pitchFamily="34" charset="0"/>
                <a:cs typeface="Calibri" panose="020F0502020204030204" pitchFamily="34" charset="0"/>
              </a:rPr>
            </a:br>
            <a:r>
              <a:rPr lang="en-US" sz="4000" b="1" i="1" dirty="0">
                <a:latin typeface="Calibri" panose="020F0502020204030204" pitchFamily="34" charset="0"/>
                <a:cs typeface="Calibri" panose="020F0502020204030204" pitchFamily="34" charset="0"/>
              </a:rPr>
              <a:t/>
            </a:r>
            <a:br>
              <a:rPr lang="en-US" sz="4000" b="1" i="1" dirty="0">
                <a:latin typeface="Calibri" panose="020F0502020204030204" pitchFamily="34" charset="0"/>
                <a:cs typeface="Calibri" panose="020F0502020204030204" pitchFamily="34" charset="0"/>
              </a:rPr>
            </a:br>
            <a:r>
              <a:rPr lang="en-US" sz="4000" b="1" i="1" dirty="0">
                <a:latin typeface="Calibri" panose="020F0502020204030204" pitchFamily="34" charset="0"/>
                <a:cs typeface="Calibri" panose="020F0502020204030204" pitchFamily="34" charset="0"/>
              </a:rPr>
              <a:t>  Self-assessment </a:t>
            </a:r>
            <a:br>
              <a:rPr lang="en-US" sz="4000" b="1" i="1" dirty="0">
                <a:latin typeface="Calibri" panose="020F0502020204030204" pitchFamily="34" charset="0"/>
                <a:cs typeface="Calibri" panose="020F0502020204030204" pitchFamily="34" charset="0"/>
              </a:rPr>
            </a:br>
            <a:r>
              <a:rPr lang="en-US" sz="4000" b="1" i="1" dirty="0">
                <a:latin typeface="Calibri" panose="020F0502020204030204" pitchFamily="34" charset="0"/>
                <a:cs typeface="Calibri" panose="020F0502020204030204" pitchFamily="34" charset="0"/>
              </a:rPr>
              <a:t>Training</a:t>
            </a:r>
            <a:br>
              <a:rPr lang="en-US" sz="4000" b="1" i="1" dirty="0">
                <a:latin typeface="Calibri" panose="020F0502020204030204" pitchFamily="34" charset="0"/>
                <a:cs typeface="Calibri" panose="020F0502020204030204" pitchFamily="34" charset="0"/>
              </a:rPr>
            </a:br>
            <a:r>
              <a:rPr lang="en-US" sz="4000" b="1" i="1" dirty="0">
                <a:latin typeface="Calibri" panose="020F0502020204030204" pitchFamily="34" charset="0"/>
                <a:cs typeface="Calibri" panose="020F0502020204030204" pitchFamily="34" charset="0"/>
              </a:rPr>
              <a:t/>
            </a:r>
            <a:br>
              <a:rPr lang="en-US" sz="4000" b="1" i="1" dirty="0">
                <a:latin typeface="Calibri" panose="020F0502020204030204" pitchFamily="34" charset="0"/>
                <a:cs typeface="Calibri" panose="020F0502020204030204" pitchFamily="34" charset="0"/>
              </a:rPr>
            </a:br>
            <a:r>
              <a:rPr lang="en-US" sz="4000" b="1" i="1" dirty="0">
                <a:latin typeface="Calibri" panose="020F0502020204030204" pitchFamily="34" charset="0"/>
                <a:cs typeface="Calibri" panose="020F0502020204030204" pitchFamily="34" charset="0"/>
              </a:rPr>
              <a:t>Cohort </a:t>
            </a:r>
            <a:r>
              <a:rPr lang="en-US" sz="4000" b="1" i="1" dirty="0" smtClean="0">
                <a:latin typeface="Calibri" panose="020F0502020204030204" pitchFamily="34" charset="0"/>
                <a:cs typeface="Calibri" panose="020F0502020204030204" pitchFamily="34" charset="0"/>
              </a:rPr>
              <a:t>3</a:t>
            </a:r>
            <a:r>
              <a:rPr lang="en-US" sz="3600" b="1" i="1" dirty="0">
                <a:latin typeface="Calibri" panose="020F0502020204030204" pitchFamily="34" charset="0"/>
                <a:cs typeface="Calibri" panose="020F0502020204030204" pitchFamily="34" charset="0"/>
              </a:rPr>
              <a:t/>
            </a:r>
            <a:br>
              <a:rPr lang="en-US" sz="3600" b="1" i="1" dirty="0">
                <a:latin typeface="Calibri" panose="020F0502020204030204" pitchFamily="34" charset="0"/>
                <a:cs typeface="Calibri" panose="020F0502020204030204" pitchFamily="34" charset="0"/>
              </a:rPr>
            </a:br>
            <a:endParaRPr lang="en-US" sz="3600" b="1" dirty="0">
              <a:solidFill>
                <a:srgbClr val="F9EEAD"/>
              </a:solidFill>
              <a:latin typeface="Calibri" panose="020F0502020204030204" pitchFamily="34" charset="0"/>
              <a:cs typeface="Calibri" panose="020F0502020204030204" pitchFamily="34" charset="0"/>
            </a:endParaRPr>
          </a:p>
        </p:txBody>
      </p:sp>
      <p:sp>
        <p:nvSpPr>
          <p:cNvPr id="15363" name="Subtitle 4"/>
          <p:cNvSpPr>
            <a:spLocks noGrp="1"/>
          </p:cNvSpPr>
          <p:nvPr>
            <p:ph type="subTitle" idx="1"/>
          </p:nvPr>
        </p:nvSpPr>
        <p:spPr>
          <a:xfrm>
            <a:off x="3205779" y="6049963"/>
            <a:ext cx="8896573" cy="685800"/>
          </a:xfrm>
        </p:spPr>
        <p:txBody>
          <a:bodyPr>
            <a:noAutofit/>
          </a:bodyPr>
          <a:lstStyle/>
          <a:p>
            <a:pPr eaLnBrk="1" hangingPunct="1">
              <a:lnSpc>
                <a:spcPct val="80000"/>
              </a:lnSpc>
              <a:defRPr/>
            </a:pPr>
            <a:r>
              <a:rPr lang="en-US" altLang="en-US" sz="2800" dirty="0">
                <a:latin typeface="Calibri" panose="020F0502020204030204" pitchFamily="34" charset="0"/>
                <a:cs typeface="Calibri" panose="020F0502020204030204" pitchFamily="34" charset="0"/>
              </a:rPr>
              <a:t>Missouri Department</a:t>
            </a:r>
            <a:br>
              <a:rPr lang="en-US" altLang="en-US" sz="2800" dirty="0">
                <a:latin typeface="Calibri" panose="020F0502020204030204" pitchFamily="34" charset="0"/>
                <a:cs typeface="Calibri" panose="020F0502020204030204" pitchFamily="34" charset="0"/>
              </a:rPr>
            </a:br>
            <a:r>
              <a:rPr lang="en-US" altLang="en-US" sz="2800" dirty="0">
                <a:latin typeface="Calibri" panose="020F0502020204030204" pitchFamily="34" charset="0"/>
                <a:cs typeface="Calibri" panose="020F0502020204030204" pitchFamily="34" charset="0"/>
              </a:rPr>
              <a:t>of Elementary and Secondary Education</a:t>
            </a:r>
          </a:p>
        </p:txBody>
      </p:sp>
      <p:pic>
        <p:nvPicPr>
          <p:cNvPr id="15364" name="Picture 6" descr="torch-color.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533401"/>
            <a:ext cx="1295400" cy="5108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TextBox 1"/>
          <p:cNvSpPr txBox="1">
            <a:spLocks noChangeArrowheads="1"/>
          </p:cNvSpPr>
          <p:nvPr/>
        </p:nvSpPr>
        <p:spPr bwMode="auto">
          <a:xfrm flipH="1">
            <a:off x="484339" y="6089650"/>
            <a:ext cx="2209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0" fontAlgn="base" hangingPunct="0">
              <a:spcBef>
                <a:spcPct val="0"/>
              </a:spcBef>
              <a:spcAft>
                <a:spcPct val="0"/>
              </a:spcAft>
              <a:defRPr/>
            </a:pPr>
            <a:r>
              <a:rPr lang="en-US" altLang="en-US" sz="3600" dirty="0" smtClean="0">
                <a:solidFill>
                  <a:prstClr val="white"/>
                </a:solidFill>
                <a:latin typeface="Tw Cen MT"/>
              </a:rPr>
              <a:t>2022</a:t>
            </a:r>
            <a:endParaRPr lang="en-US" altLang="en-US" sz="3600" dirty="0">
              <a:solidFill>
                <a:prstClr val="white"/>
              </a:solidFill>
              <a:latin typeface="Tw Cen MT"/>
            </a:endParaRPr>
          </a:p>
        </p:txBody>
      </p:sp>
      <p:sp>
        <p:nvSpPr>
          <p:cNvPr id="15366" name="Slide Number Placeholder 2"/>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fld id="{00EA9905-6F10-4516-BE82-62BE46AC65FD}" type="slidenum">
              <a:rPr lang="en-US" altLang="en-US">
                <a:solidFill>
                  <a:srgbClr val="EEECE1"/>
                </a:solidFill>
                <a:latin typeface="Tw Cen MT" panose="020B0602020104020603" pitchFamily="34" charset="0"/>
              </a:rPr>
              <a:pPr fontAlgn="base">
                <a:spcBef>
                  <a:spcPct val="0"/>
                </a:spcBef>
                <a:spcAft>
                  <a:spcPct val="0"/>
                </a:spcAft>
              </a:pPr>
              <a:t>1</a:t>
            </a:fld>
            <a:endParaRPr lang="en-US" altLang="en-US" dirty="0">
              <a:solidFill>
                <a:srgbClr val="EEECE1"/>
              </a:solidFill>
              <a:latin typeface="Tw Cen MT" panose="020B0602020104020603" pitchFamily="34" charset="0"/>
            </a:endParaRPr>
          </a:p>
        </p:txBody>
      </p:sp>
    </p:spTree>
    <p:custDataLst>
      <p:tags r:id="rId1"/>
    </p:custDataLst>
    <p:extLst>
      <p:ext uri="{BB962C8B-B14F-4D97-AF65-F5344CB8AC3E}">
        <p14:creationId xmlns:p14="http://schemas.microsoft.com/office/powerpoint/2010/main" val="9520598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4">
            <a:alphaModFix amt="12000"/>
            <a:lum/>
          </a:blip>
          <a:srcRect/>
          <a:stretch>
            <a:fillRect t="-9000" b="-9000"/>
          </a:stretch>
        </a:blipFill>
        <a:effectLst/>
      </p:bgPr>
    </p:bg>
    <p:spTree>
      <p:nvGrpSpPr>
        <p:cNvPr id="1" name=""/>
        <p:cNvGrpSpPr/>
        <p:nvPr/>
      </p:nvGrpSpPr>
      <p:grpSpPr>
        <a:xfrm>
          <a:off x="0" y="0"/>
          <a:ext cx="0" cy="0"/>
          <a:chOff x="0" y="0"/>
          <a:chExt cx="0" cy="0"/>
        </a:xfrm>
      </p:grpSpPr>
      <p:sp>
        <p:nvSpPr>
          <p:cNvPr id="27650" name="Title 1"/>
          <p:cNvSpPr>
            <a:spLocks noGrp="1"/>
          </p:cNvSpPr>
          <p:nvPr>
            <p:ph type="title"/>
          </p:nvPr>
        </p:nvSpPr>
        <p:spPr>
          <a:xfrm>
            <a:off x="161365" y="228600"/>
            <a:ext cx="11682803" cy="990600"/>
          </a:xfrm>
        </p:spPr>
        <p:txBody>
          <a:bodyPr/>
          <a:lstStyle/>
          <a:p>
            <a:pPr algn="ctr"/>
            <a:r>
              <a:rPr lang="en-US" altLang="en-US" sz="3600" dirty="0" smtClean="0">
                <a:latin typeface="Calibri" panose="020F0502020204030204" pitchFamily="34" charset="0"/>
                <a:cs typeface="Calibri" panose="020F0502020204030204" pitchFamily="34" charset="0"/>
              </a:rPr>
              <a:t>Students Attending Approved Private Agencies </a:t>
            </a:r>
            <a:br>
              <a:rPr lang="en-US" altLang="en-US" sz="3600" dirty="0" smtClean="0">
                <a:latin typeface="Calibri" panose="020F0502020204030204" pitchFamily="34" charset="0"/>
                <a:cs typeface="Calibri" panose="020F0502020204030204" pitchFamily="34" charset="0"/>
              </a:rPr>
            </a:br>
            <a:r>
              <a:rPr lang="en-US" altLang="en-US" sz="3600" dirty="0" smtClean="0">
                <a:latin typeface="Calibri" panose="020F0502020204030204" pitchFamily="34" charset="0"/>
                <a:cs typeface="Calibri" panose="020F0502020204030204" pitchFamily="34" charset="0"/>
              </a:rPr>
              <a:t>or Enrolled in Virtual Learning</a:t>
            </a:r>
            <a:endParaRPr lang="en-US" altLang="en-US" sz="3600" dirty="0">
              <a:latin typeface="Calibri" panose="020F0502020204030204" pitchFamily="34" charset="0"/>
              <a:cs typeface="Calibri" panose="020F0502020204030204" pitchFamily="34" charset="0"/>
            </a:endParaRPr>
          </a:p>
        </p:txBody>
      </p:sp>
      <p:sp>
        <p:nvSpPr>
          <p:cNvPr id="27651" name="Content Placeholder 2"/>
          <p:cNvSpPr>
            <a:spLocks noGrp="1"/>
          </p:cNvSpPr>
          <p:nvPr>
            <p:ph sz="quarter" idx="1"/>
          </p:nvPr>
        </p:nvSpPr>
        <p:spPr>
          <a:xfrm>
            <a:off x="161365" y="1524000"/>
            <a:ext cx="11887200" cy="5197434"/>
          </a:xfrm>
        </p:spPr>
        <p:txBody>
          <a:bodyPr/>
          <a:lstStyle/>
          <a:p>
            <a:r>
              <a:rPr lang="en-US" altLang="en-US" sz="1800" dirty="0" smtClean="0">
                <a:latin typeface="Calibri" panose="020F0502020204030204" pitchFamily="34" charset="0"/>
                <a:cs typeface="Calibri" panose="020F0502020204030204" pitchFamily="34" charset="0"/>
              </a:rPr>
              <a:t>Districts who have full-time students placed in a </a:t>
            </a:r>
            <a:r>
              <a:rPr lang="en-US" altLang="en-US" sz="1800" dirty="0" smtClean="0">
                <a:latin typeface="Calibri" panose="020F0502020204030204" pitchFamily="34" charset="0"/>
                <a:cs typeface="Calibri" panose="020F0502020204030204" pitchFamily="34" charset="0"/>
                <a:hlinkClick r:id="rId5"/>
              </a:rPr>
              <a:t>DESE Approved Private Agency </a:t>
            </a:r>
            <a:r>
              <a:rPr lang="en-US" altLang="en-US" sz="1800" dirty="0" smtClean="0">
                <a:latin typeface="Calibri" panose="020F0502020204030204" pitchFamily="34" charset="0"/>
                <a:cs typeface="Calibri" panose="020F0502020204030204" pitchFamily="34" charset="0"/>
              </a:rPr>
              <a:t>(APA) must include one or more of those students in their self-assessment file review.  </a:t>
            </a:r>
            <a:endParaRPr lang="en-US" altLang="en-US" sz="1800" dirty="0">
              <a:latin typeface="Calibri" panose="020F0502020204030204" pitchFamily="34" charset="0"/>
              <a:cs typeface="Calibri" panose="020F0502020204030204" pitchFamily="34" charset="0"/>
            </a:endParaRPr>
          </a:p>
          <a:p>
            <a:r>
              <a:rPr lang="en-US" altLang="en-US" sz="1800" u="sng" dirty="0">
                <a:latin typeface="Calibri" panose="020F0502020204030204" pitchFamily="34" charset="0"/>
                <a:cs typeface="Calibri" panose="020F0502020204030204" pitchFamily="34" charset="0"/>
              </a:rPr>
              <a:t>Resident districts </a:t>
            </a:r>
            <a:r>
              <a:rPr lang="en-US" altLang="en-US" sz="1800" dirty="0">
                <a:latin typeface="Calibri" panose="020F0502020204030204" pitchFamily="34" charset="0"/>
                <a:cs typeface="Calibri" panose="020F0502020204030204" pitchFamily="34" charset="0"/>
              </a:rPr>
              <a:t>who have full time students </a:t>
            </a:r>
            <a:r>
              <a:rPr lang="en-US" altLang="en-US" sz="1800" dirty="0" smtClean="0">
                <a:latin typeface="Calibri" panose="020F0502020204030204" pitchFamily="34" charset="0"/>
                <a:cs typeface="Calibri" panose="020F0502020204030204" pitchFamily="34" charset="0"/>
              </a:rPr>
              <a:t>enrolled in virtual learning through </a:t>
            </a:r>
            <a:r>
              <a:rPr lang="en-US" altLang="en-US" sz="1800" dirty="0">
                <a:latin typeface="Calibri" panose="020F0502020204030204" pitchFamily="34" charset="0"/>
                <a:cs typeface="Calibri" panose="020F0502020204030204" pitchFamily="34" charset="0"/>
              </a:rPr>
              <a:t>an </a:t>
            </a:r>
            <a:r>
              <a:rPr lang="en-US" altLang="en-US" sz="1800" dirty="0" smtClean="0">
                <a:latin typeface="Calibri" panose="020F0502020204030204" pitchFamily="34" charset="0"/>
                <a:cs typeface="Calibri" panose="020F0502020204030204" pitchFamily="34" charset="0"/>
              </a:rPr>
              <a:t>Memorandum of Understand (MOU) </a:t>
            </a:r>
            <a:r>
              <a:rPr lang="en-US" altLang="en-US" sz="1800" dirty="0">
                <a:latin typeface="Calibri" panose="020F0502020204030204" pitchFamily="34" charset="0"/>
                <a:cs typeface="Calibri" panose="020F0502020204030204" pitchFamily="34" charset="0"/>
              </a:rPr>
              <a:t>or </a:t>
            </a:r>
            <a:r>
              <a:rPr lang="en-US" altLang="en-US" sz="1800" dirty="0" smtClean="0">
                <a:latin typeface="Calibri" panose="020F0502020204030204" pitchFamily="34" charset="0"/>
                <a:cs typeface="Calibri" panose="020F0502020204030204" pitchFamily="34" charset="0"/>
              </a:rPr>
              <a:t>enrolled with a non-hosted </a:t>
            </a:r>
            <a:r>
              <a:rPr lang="en-US" altLang="en-US" sz="1800" dirty="0">
                <a:latin typeface="Calibri" panose="020F0502020204030204" pitchFamily="34" charset="0"/>
                <a:cs typeface="Calibri" panose="020F0502020204030204" pitchFamily="34" charset="0"/>
              </a:rPr>
              <a:t>MOCAP provider must include one or more of those students in their self-assessment file review. </a:t>
            </a:r>
            <a:endParaRPr lang="en-US" altLang="en-US" sz="1800" dirty="0" smtClean="0">
              <a:latin typeface="Calibri" panose="020F0502020204030204" pitchFamily="34" charset="0"/>
              <a:cs typeface="Calibri" panose="020F0502020204030204" pitchFamily="34" charset="0"/>
            </a:endParaRPr>
          </a:p>
          <a:p>
            <a:r>
              <a:rPr lang="en-US" altLang="en-US" sz="1800" u="sng" dirty="0" smtClean="0">
                <a:latin typeface="Calibri" panose="020F0502020204030204" pitchFamily="34" charset="0"/>
                <a:cs typeface="Calibri" panose="020F0502020204030204" pitchFamily="34" charset="0"/>
              </a:rPr>
              <a:t>Host </a:t>
            </a:r>
            <a:r>
              <a:rPr lang="en-US" altLang="en-US" sz="1800" u="sng" dirty="0">
                <a:latin typeface="Calibri" panose="020F0502020204030204" pitchFamily="34" charset="0"/>
                <a:cs typeface="Calibri" panose="020F0502020204030204" pitchFamily="34" charset="0"/>
              </a:rPr>
              <a:t>districts </a:t>
            </a:r>
            <a:r>
              <a:rPr lang="en-US" altLang="en-US" sz="1800" dirty="0">
                <a:latin typeface="Calibri" panose="020F0502020204030204" pitchFamily="34" charset="0"/>
                <a:cs typeface="Calibri" panose="020F0502020204030204" pitchFamily="34" charset="0"/>
              </a:rPr>
              <a:t>who have full time students enrolled </a:t>
            </a:r>
            <a:r>
              <a:rPr lang="en-US" altLang="en-US" sz="1800" dirty="0" smtClean="0">
                <a:latin typeface="Calibri" panose="020F0502020204030204" pitchFamily="34" charset="0"/>
                <a:cs typeface="Calibri" panose="020F0502020204030204" pitchFamily="34" charset="0"/>
              </a:rPr>
              <a:t>with their hosted </a:t>
            </a:r>
            <a:r>
              <a:rPr lang="en-US" altLang="en-US" sz="1800" dirty="0">
                <a:latin typeface="Calibri" panose="020F0502020204030204" pitchFamily="34" charset="0"/>
                <a:cs typeface="Calibri" panose="020F0502020204030204" pitchFamily="34" charset="0"/>
              </a:rPr>
              <a:t>MOCAP provider must include one or more of those students in their self-assessment file review. </a:t>
            </a:r>
            <a:endParaRPr lang="en-US" altLang="en-US" sz="1800" dirty="0" smtClean="0">
              <a:latin typeface="Calibri" panose="020F0502020204030204" pitchFamily="34" charset="0"/>
              <a:cs typeface="Calibri" panose="020F0502020204030204" pitchFamily="34" charset="0"/>
            </a:endParaRPr>
          </a:p>
          <a:p>
            <a:r>
              <a:rPr lang="en-US" altLang="en-US" sz="1800" dirty="0" smtClean="0">
                <a:latin typeface="Calibri" panose="020F0502020204030204" pitchFamily="34" charset="0"/>
                <a:cs typeface="Calibri" panose="020F0502020204030204" pitchFamily="34" charset="0"/>
              </a:rPr>
              <a:t>APA or virtual learning files selected must </a:t>
            </a:r>
            <a:r>
              <a:rPr lang="en-US" altLang="en-US" sz="1800" dirty="0">
                <a:latin typeface="Calibri" panose="020F0502020204030204" pitchFamily="34" charset="0"/>
                <a:cs typeface="Calibri" panose="020F0502020204030204" pitchFamily="34" charset="0"/>
              </a:rPr>
              <a:t>be an initial evaluation, a reevaluation, or have post-secondary transition IEP completed since August </a:t>
            </a:r>
            <a:r>
              <a:rPr lang="en-US" altLang="en-US" sz="1800" dirty="0" smtClean="0">
                <a:latin typeface="Calibri" panose="020F0502020204030204" pitchFamily="34" charset="0"/>
                <a:cs typeface="Calibri" panose="020F0502020204030204" pitchFamily="34" charset="0"/>
              </a:rPr>
              <a:t>2021 as described in the selection criteria on the previous slide.</a:t>
            </a:r>
            <a:endParaRPr lang="en-US" altLang="en-US" sz="2700" dirty="0" smtClean="0">
              <a:latin typeface="Calibri" panose="020F0502020204030204" pitchFamily="34" charset="0"/>
              <a:cs typeface="Calibri" panose="020F0502020204030204" pitchFamily="34" charset="0"/>
            </a:endParaRPr>
          </a:p>
          <a:p>
            <a:pPr>
              <a:buFont typeface="Wingdings" panose="05000000000000000000" pitchFamily="2" charset="2"/>
              <a:buNone/>
            </a:pPr>
            <a:endParaRPr lang="en-US" altLang="en-US" dirty="0"/>
          </a:p>
          <a:p>
            <a:pPr lvl="1"/>
            <a:endParaRPr lang="en-US" altLang="en-US" dirty="0"/>
          </a:p>
          <a:p>
            <a:endParaRPr lang="en-US" altLang="en-US" dirty="0"/>
          </a:p>
        </p:txBody>
      </p:sp>
      <p:sp>
        <p:nvSpPr>
          <p:cNvPr id="2" name="Slide Number Placeholder 1"/>
          <p:cNvSpPr>
            <a:spLocks noGrp="1"/>
          </p:cNvSpPr>
          <p:nvPr>
            <p:ph type="sldNum" sz="quarter" idx="10"/>
          </p:nvPr>
        </p:nvSpPr>
        <p:spPr/>
        <p:txBody>
          <a:bodyPr>
            <a:noAutofit/>
          </a:bodyPr>
          <a:lstStyle/>
          <a:p>
            <a:pPr fontAlgn="base">
              <a:spcBef>
                <a:spcPct val="0"/>
              </a:spcBef>
              <a:spcAft>
                <a:spcPct val="0"/>
              </a:spcAft>
              <a:defRPr/>
            </a:pPr>
            <a:fld id="{01856AAB-DF84-45D6-B0C1-8D812E09F0A4}" type="slidenum">
              <a:rPr lang="en-US" altLang="en-US" sz="1600">
                <a:cs typeface="Arial" panose="020B0604020202020204" pitchFamily="34" charset="0"/>
              </a:rPr>
              <a:pPr fontAlgn="base">
                <a:spcBef>
                  <a:spcPct val="0"/>
                </a:spcBef>
                <a:spcAft>
                  <a:spcPct val="0"/>
                </a:spcAft>
                <a:defRPr/>
              </a:pPr>
              <a:t>10</a:t>
            </a:fld>
            <a:endParaRPr lang="en-US" altLang="en-US" sz="1600" dirty="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558364237"/>
              </p:ext>
            </p:extLst>
          </p:nvPr>
        </p:nvGraphicFramePr>
        <p:xfrm>
          <a:off x="503434" y="4465915"/>
          <a:ext cx="10598580" cy="2255520"/>
        </p:xfrm>
        <a:graphic>
          <a:graphicData uri="http://schemas.openxmlformats.org/drawingml/2006/table">
            <a:tbl>
              <a:tblPr firstRow="1" bandRow="1">
                <a:tableStyleId>{5C22544A-7EE6-4342-B048-85BDC9FD1C3A}</a:tableStyleId>
              </a:tblPr>
              <a:tblGrid>
                <a:gridCol w="5299290">
                  <a:extLst>
                    <a:ext uri="{9D8B030D-6E8A-4147-A177-3AD203B41FA5}">
                      <a16:colId xmlns:a16="http://schemas.microsoft.com/office/drawing/2014/main" val="689273279"/>
                    </a:ext>
                  </a:extLst>
                </a:gridCol>
                <a:gridCol w="5299290">
                  <a:extLst>
                    <a:ext uri="{9D8B030D-6E8A-4147-A177-3AD203B41FA5}">
                      <a16:colId xmlns:a16="http://schemas.microsoft.com/office/drawing/2014/main" val="3627724971"/>
                    </a:ext>
                  </a:extLst>
                </a:gridCol>
              </a:tblGrid>
              <a:tr h="777581">
                <a:tc>
                  <a:txBody>
                    <a:bodyPr/>
                    <a:lstStyle/>
                    <a:p>
                      <a:pPr algn="ctr"/>
                      <a:r>
                        <a:rPr lang="en-US" dirty="0" smtClean="0"/>
                        <a:t>Number of students placed in an APA, enrolled in virtual learning through</a:t>
                      </a:r>
                      <a:r>
                        <a:rPr lang="en-US" baseline="0" dirty="0" smtClean="0"/>
                        <a:t> their resident district, or enrolled in virtual learning with a host district</a:t>
                      </a:r>
                      <a:endParaRPr lang="en-US" dirty="0"/>
                    </a:p>
                  </a:txBody>
                  <a:tcPr/>
                </a:tc>
                <a:tc>
                  <a:txBody>
                    <a:bodyPr/>
                    <a:lstStyle/>
                    <a:p>
                      <a:pPr algn="ctr"/>
                      <a:r>
                        <a:rPr lang="en-US" dirty="0" smtClean="0"/>
                        <a:t>Number of files included in their</a:t>
                      </a:r>
                    </a:p>
                    <a:p>
                      <a:pPr algn="ctr"/>
                      <a:r>
                        <a:rPr lang="en-US" dirty="0" smtClean="0"/>
                        <a:t> self-assessment</a:t>
                      </a:r>
                      <a:r>
                        <a:rPr lang="en-US" baseline="0" dirty="0" smtClean="0"/>
                        <a:t> selection</a:t>
                      </a:r>
                      <a:endParaRPr lang="en-US" dirty="0"/>
                    </a:p>
                  </a:txBody>
                  <a:tcPr/>
                </a:tc>
                <a:extLst>
                  <a:ext uri="{0D108BD9-81ED-4DB2-BD59-A6C34878D82A}">
                    <a16:rowId xmlns:a16="http://schemas.microsoft.com/office/drawing/2014/main" val="1704194763"/>
                  </a:ext>
                </a:extLst>
              </a:tr>
              <a:tr h="287331">
                <a:tc>
                  <a:txBody>
                    <a:bodyPr/>
                    <a:lstStyle/>
                    <a:p>
                      <a:pPr algn="ctr"/>
                      <a:r>
                        <a:rPr lang="en-US" sz="1600" dirty="0" smtClean="0"/>
                        <a:t>Up to 5 students</a:t>
                      </a:r>
                      <a:endParaRPr lang="en-US" sz="1600" dirty="0"/>
                    </a:p>
                  </a:txBody>
                  <a:tcPr/>
                </a:tc>
                <a:tc>
                  <a:txBody>
                    <a:bodyPr/>
                    <a:lstStyle/>
                    <a:p>
                      <a:pPr algn="ctr"/>
                      <a:r>
                        <a:rPr lang="en-US" sz="1600" dirty="0" smtClean="0"/>
                        <a:t>1 or 2</a:t>
                      </a:r>
                      <a:r>
                        <a:rPr lang="en-US" sz="1600" baseline="0" dirty="0" smtClean="0"/>
                        <a:t> student files</a:t>
                      </a:r>
                      <a:endParaRPr lang="en-US" sz="1600" dirty="0"/>
                    </a:p>
                  </a:txBody>
                  <a:tcPr/>
                </a:tc>
                <a:extLst>
                  <a:ext uri="{0D108BD9-81ED-4DB2-BD59-A6C34878D82A}">
                    <a16:rowId xmlns:a16="http://schemas.microsoft.com/office/drawing/2014/main" val="1044372173"/>
                  </a:ext>
                </a:extLst>
              </a:tr>
              <a:tr h="287331">
                <a:tc>
                  <a:txBody>
                    <a:bodyPr/>
                    <a:lstStyle/>
                    <a:p>
                      <a:pPr algn="ctr"/>
                      <a:r>
                        <a:rPr lang="en-US" sz="1600" dirty="0" smtClean="0"/>
                        <a:t>6 to 10 students</a:t>
                      </a:r>
                      <a:endParaRPr lang="en-US" sz="1600" dirty="0"/>
                    </a:p>
                  </a:txBody>
                  <a:tcPr/>
                </a:tc>
                <a:tc>
                  <a:txBody>
                    <a:bodyPr/>
                    <a:lstStyle/>
                    <a:p>
                      <a:pPr algn="ctr"/>
                      <a:r>
                        <a:rPr lang="en-US" sz="1600" dirty="0" smtClean="0"/>
                        <a:t>3 or 4 student files</a:t>
                      </a:r>
                    </a:p>
                  </a:txBody>
                  <a:tcPr/>
                </a:tc>
                <a:extLst>
                  <a:ext uri="{0D108BD9-81ED-4DB2-BD59-A6C34878D82A}">
                    <a16:rowId xmlns:a16="http://schemas.microsoft.com/office/drawing/2014/main" val="3910211971"/>
                  </a:ext>
                </a:extLst>
              </a:tr>
              <a:tr h="287331">
                <a:tc>
                  <a:txBody>
                    <a:bodyPr/>
                    <a:lstStyle/>
                    <a:p>
                      <a:pPr algn="ctr"/>
                      <a:r>
                        <a:rPr lang="en-US" sz="1600" dirty="0" smtClean="0"/>
                        <a:t>11 to 19</a:t>
                      </a:r>
                      <a:r>
                        <a:rPr lang="en-US" sz="1600" baseline="0" dirty="0" smtClean="0"/>
                        <a:t> students</a:t>
                      </a:r>
                      <a:endParaRPr lang="en-US" sz="1600" dirty="0"/>
                    </a:p>
                  </a:txBody>
                  <a:tcPr/>
                </a:tc>
                <a:tc>
                  <a:txBody>
                    <a:bodyPr/>
                    <a:lstStyle/>
                    <a:p>
                      <a:pPr algn="ctr"/>
                      <a:r>
                        <a:rPr lang="en-US" sz="1600" dirty="0" smtClean="0"/>
                        <a:t>5 or 6 student files</a:t>
                      </a:r>
                      <a:endParaRPr lang="en-US" sz="1600" dirty="0"/>
                    </a:p>
                  </a:txBody>
                  <a:tcPr/>
                </a:tc>
                <a:extLst>
                  <a:ext uri="{0D108BD9-81ED-4DB2-BD59-A6C34878D82A}">
                    <a16:rowId xmlns:a16="http://schemas.microsoft.com/office/drawing/2014/main" val="973179041"/>
                  </a:ext>
                </a:extLst>
              </a:tr>
              <a:tr h="287331">
                <a:tc>
                  <a:txBody>
                    <a:bodyPr/>
                    <a:lstStyle/>
                    <a:p>
                      <a:pPr algn="ctr"/>
                      <a:r>
                        <a:rPr lang="en-US" sz="1600" dirty="0" smtClean="0"/>
                        <a:t>20 or more students</a:t>
                      </a:r>
                      <a:endParaRPr lang="en-US" sz="1600" dirty="0"/>
                    </a:p>
                  </a:txBody>
                  <a:tcPr/>
                </a:tc>
                <a:tc>
                  <a:txBody>
                    <a:bodyPr/>
                    <a:lstStyle/>
                    <a:p>
                      <a:pPr algn="ctr"/>
                      <a:r>
                        <a:rPr lang="en-US" sz="1600" dirty="0" smtClean="0"/>
                        <a:t>7 student files</a:t>
                      </a:r>
                      <a:endParaRPr lang="en-US" sz="1600" dirty="0"/>
                    </a:p>
                  </a:txBody>
                  <a:tcPr/>
                </a:tc>
                <a:extLst>
                  <a:ext uri="{0D108BD9-81ED-4DB2-BD59-A6C34878D82A}">
                    <a16:rowId xmlns:a16="http://schemas.microsoft.com/office/drawing/2014/main" val="2361053236"/>
                  </a:ext>
                </a:extLst>
              </a:tr>
            </a:tbl>
          </a:graphicData>
        </a:graphic>
      </p:graphicFrame>
    </p:spTree>
    <p:custDataLst>
      <p:tags r:id="rId1"/>
    </p:custDataLst>
    <p:extLst>
      <p:ext uri="{BB962C8B-B14F-4D97-AF65-F5344CB8AC3E}">
        <p14:creationId xmlns:p14="http://schemas.microsoft.com/office/powerpoint/2010/main" val="4298464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2000"/>
            <a:lum/>
          </a:blip>
          <a:srcRect/>
          <a:stretch>
            <a:fillRect t="-9000" b="-9000"/>
          </a:stretch>
        </a:blipFill>
        <a:effectLst/>
      </p:bgPr>
    </p:bg>
    <p:spTree>
      <p:nvGrpSpPr>
        <p:cNvPr id="1" name=""/>
        <p:cNvGrpSpPr/>
        <p:nvPr/>
      </p:nvGrpSpPr>
      <p:grpSpPr>
        <a:xfrm>
          <a:off x="0" y="0"/>
          <a:ext cx="0" cy="0"/>
          <a:chOff x="0" y="0"/>
          <a:chExt cx="0" cy="0"/>
        </a:xfrm>
      </p:grpSpPr>
      <p:sp>
        <p:nvSpPr>
          <p:cNvPr id="31746" name="Title 1"/>
          <p:cNvSpPr>
            <a:spLocks noGrp="1"/>
          </p:cNvSpPr>
          <p:nvPr>
            <p:ph type="title"/>
          </p:nvPr>
        </p:nvSpPr>
        <p:spPr>
          <a:xfrm>
            <a:off x="711200" y="184638"/>
            <a:ext cx="10656455" cy="990600"/>
          </a:xfrm>
        </p:spPr>
        <p:txBody>
          <a:bodyPr/>
          <a:lstStyle/>
          <a:p>
            <a:pPr algn="ctr"/>
            <a:r>
              <a:rPr lang="en-US" altLang="en-US" sz="4800" dirty="0">
                <a:latin typeface="Tw Cen MT" panose="020B0602020104020603" pitchFamily="34" charset="0"/>
              </a:rPr>
              <a:t>Required/Conditional Indicators</a:t>
            </a:r>
          </a:p>
        </p:txBody>
      </p:sp>
      <p:sp>
        <p:nvSpPr>
          <p:cNvPr id="31747" name="Content Placeholder 2"/>
          <p:cNvSpPr>
            <a:spLocks noGrp="1"/>
          </p:cNvSpPr>
          <p:nvPr>
            <p:ph sz="quarter" idx="1"/>
          </p:nvPr>
        </p:nvSpPr>
        <p:spPr>
          <a:xfrm>
            <a:off x="0" y="1401763"/>
            <a:ext cx="7099069" cy="5022728"/>
          </a:xfrm>
        </p:spPr>
        <p:txBody>
          <a:bodyPr/>
          <a:lstStyle/>
          <a:p>
            <a:pPr marL="0" indent="0">
              <a:buNone/>
              <a:defRPr/>
            </a:pPr>
            <a:r>
              <a:rPr lang="en-US" altLang="en-US" sz="3400" b="1" u="sng" dirty="0">
                <a:latin typeface="Tw Cen MT" panose="020B0602020104020603" pitchFamily="34" charset="0"/>
              </a:rPr>
              <a:t>Required Indicators</a:t>
            </a:r>
          </a:p>
          <a:p>
            <a:pPr>
              <a:defRPr/>
            </a:pPr>
            <a:r>
              <a:rPr lang="en-US" altLang="en-US" sz="3400" dirty="0">
                <a:latin typeface="Tw Cen MT" panose="020B0602020104020603" pitchFamily="34" charset="0"/>
              </a:rPr>
              <a:t>Referral (initial only)</a:t>
            </a:r>
          </a:p>
          <a:p>
            <a:pPr>
              <a:defRPr/>
            </a:pPr>
            <a:r>
              <a:rPr lang="en-US" altLang="en-US" sz="3400" dirty="0">
                <a:latin typeface="Tw Cen MT" panose="020B0602020104020603" pitchFamily="34" charset="0"/>
              </a:rPr>
              <a:t>Evaluation</a:t>
            </a:r>
          </a:p>
          <a:p>
            <a:pPr>
              <a:defRPr/>
            </a:pPr>
            <a:r>
              <a:rPr lang="en-US" altLang="en-US" sz="3400" dirty="0">
                <a:latin typeface="Tw Cen MT" panose="020B0602020104020603" pitchFamily="34" charset="0"/>
              </a:rPr>
              <a:t>Reevaluation </a:t>
            </a:r>
          </a:p>
          <a:p>
            <a:pPr>
              <a:defRPr/>
            </a:pPr>
            <a:r>
              <a:rPr lang="en-US" altLang="en-US" sz="3400" dirty="0">
                <a:latin typeface="Tw Cen MT" panose="020B0602020104020603" pitchFamily="34" charset="0"/>
              </a:rPr>
              <a:t>IEP</a:t>
            </a:r>
          </a:p>
          <a:p>
            <a:pPr lvl="1">
              <a:defRPr/>
            </a:pPr>
            <a:r>
              <a:rPr lang="en-US" altLang="en-US" sz="3400" dirty="0">
                <a:latin typeface="Tw Cen MT" panose="020B0602020104020603" pitchFamily="34" charset="0"/>
              </a:rPr>
              <a:t>Present Level of Academic and Functional Performance Statement</a:t>
            </a:r>
          </a:p>
          <a:p>
            <a:pPr lvl="1">
              <a:defRPr/>
            </a:pPr>
            <a:r>
              <a:rPr lang="en-US" altLang="en-US" sz="3400" dirty="0">
                <a:latin typeface="Tw Cen MT" panose="020B0602020104020603" pitchFamily="34" charset="0"/>
              </a:rPr>
              <a:t>Annual Goals</a:t>
            </a:r>
          </a:p>
          <a:p>
            <a:pPr lvl="1">
              <a:defRPr/>
            </a:pPr>
            <a:r>
              <a:rPr lang="en-US" altLang="en-US" sz="3400" dirty="0">
                <a:latin typeface="Tw Cen MT" panose="020B0602020104020603" pitchFamily="34" charset="0"/>
              </a:rPr>
              <a:t>Postsecondary Transition</a:t>
            </a:r>
          </a:p>
          <a:p>
            <a:pPr marL="0" indent="0">
              <a:buNone/>
              <a:defRPr/>
            </a:pPr>
            <a:endParaRPr lang="en-US" altLang="en-US" sz="2400" dirty="0">
              <a:latin typeface="Tw Cen MT" panose="020B0602020104020603" pitchFamily="34" charset="0"/>
            </a:endParaRPr>
          </a:p>
        </p:txBody>
      </p:sp>
      <p:sp>
        <p:nvSpPr>
          <p:cNvPr id="31748" name="Content Placeholder 1"/>
          <p:cNvSpPr>
            <a:spLocks noGrp="1"/>
          </p:cNvSpPr>
          <p:nvPr>
            <p:ph sz="quarter" idx="2"/>
          </p:nvPr>
        </p:nvSpPr>
        <p:spPr>
          <a:xfrm>
            <a:off x="6562479" y="1650633"/>
            <a:ext cx="4529074" cy="4845169"/>
          </a:xfrm>
        </p:spPr>
        <p:txBody>
          <a:bodyPr/>
          <a:lstStyle/>
          <a:p>
            <a:pPr marL="0" indent="0">
              <a:buNone/>
            </a:pPr>
            <a:r>
              <a:rPr lang="en-US" altLang="en-US" sz="3400" b="1" u="sng" dirty="0">
                <a:latin typeface="Tw Cen MT" panose="020B0602020104020603" pitchFamily="34" charset="0"/>
              </a:rPr>
              <a:t>Conditional Indicators</a:t>
            </a:r>
          </a:p>
          <a:p>
            <a:r>
              <a:rPr lang="en-US" altLang="en-US" sz="3400" dirty="0">
                <a:latin typeface="Tw Cen MT" panose="020B0602020104020603" pitchFamily="34" charset="0"/>
              </a:rPr>
              <a:t>MAP-A</a:t>
            </a:r>
          </a:p>
          <a:p>
            <a:r>
              <a:rPr lang="en-US" altLang="en-US" sz="3400" dirty="0">
                <a:latin typeface="Tw Cen MT" panose="020B0602020104020603" pitchFamily="34" charset="0"/>
              </a:rPr>
              <a:t>Eligibility (SLD,OHI, ID)</a:t>
            </a:r>
          </a:p>
          <a:p>
            <a:r>
              <a:rPr lang="en-US" altLang="en-US" sz="3400" dirty="0">
                <a:latin typeface="Tw Cen MT" panose="020B0602020104020603" pitchFamily="34" charset="0"/>
              </a:rPr>
              <a:t>Long Term Suspensions</a:t>
            </a:r>
          </a:p>
          <a:p>
            <a:pPr marL="0" indent="0">
              <a:buNone/>
            </a:pPr>
            <a:endParaRPr lang="en-US" altLang="en-US" sz="3400" dirty="0">
              <a:latin typeface="Tw Cen MT" panose="020B0602020104020603" pitchFamily="34" charset="0"/>
            </a:endParaRPr>
          </a:p>
        </p:txBody>
      </p:sp>
      <p:sp>
        <p:nvSpPr>
          <p:cNvPr id="4" name="Slide Number Placeholder 3"/>
          <p:cNvSpPr>
            <a:spLocks noGrp="1"/>
          </p:cNvSpPr>
          <p:nvPr>
            <p:ph type="sldNum" sz="quarter" idx="10"/>
          </p:nvPr>
        </p:nvSpPr>
        <p:spPr/>
        <p:txBody>
          <a:bodyPr>
            <a:noAutofit/>
          </a:bodyPr>
          <a:lstStyle/>
          <a:p>
            <a:pPr fontAlgn="base">
              <a:spcBef>
                <a:spcPct val="0"/>
              </a:spcBef>
              <a:spcAft>
                <a:spcPct val="0"/>
              </a:spcAft>
              <a:defRPr/>
            </a:pPr>
            <a:fld id="{30C45C99-182F-4221-9792-097A2CBB426A}" type="slidenum">
              <a:rPr lang="en-US" altLang="en-US" sz="1600">
                <a:cs typeface="Arial" panose="020B0604020202020204" pitchFamily="34" charset="0"/>
              </a:rPr>
              <a:pPr fontAlgn="base">
                <a:spcBef>
                  <a:spcPct val="0"/>
                </a:spcBef>
                <a:spcAft>
                  <a:spcPct val="0"/>
                </a:spcAft>
                <a:defRPr/>
              </a:pPr>
              <a:t>11</a:t>
            </a:fld>
            <a:endParaRPr lang="en-US" altLang="en-US" sz="1600" dirty="0">
              <a:cs typeface="Arial" panose="020B0604020202020204" pitchFamily="34" charset="0"/>
            </a:endParaRPr>
          </a:p>
        </p:txBody>
      </p:sp>
    </p:spTree>
    <p:extLst>
      <p:ext uri="{BB962C8B-B14F-4D97-AF65-F5344CB8AC3E}">
        <p14:creationId xmlns:p14="http://schemas.microsoft.com/office/powerpoint/2010/main" val="3671997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7000"/>
            <a:lum/>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E552E-FE02-462B-9536-82F876B9E48D}"/>
              </a:ext>
            </a:extLst>
          </p:cNvPr>
          <p:cNvSpPr>
            <a:spLocks noGrp="1"/>
          </p:cNvSpPr>
          <p:nvPr>
            <p:ph type="title"/>
          </p:nvPr>
        </p:nvSpPr>
        <p:spPr/>
        <p:txBody>
          <a:bodyPr/>
          <a:lstStyle/>
          <a:p>
            <a:pPr algn="ctr"/>
            <a:r>
              <a:rPr lang="en-US" dirty="0"/>
              <a:t>File </a:t>
            </a:r>
            <a:r>
              <a:rPr lang="en-US" sz="4800" dirty="0"/>
              <a:t>Review</a:t>
            </a:r>
            <a:r>
              <a:rPr lang="en-US" dirty="0"/>
              <a:t>: Selecting a Variety of Files</a:t>
            </a:r>
          </a:p>
        </p:txBody>
      </p:sp>
      <p:sp>
        <p:nvSpPr>
          <p:cNvPr id="6" name="Content Placeholder 5">
            <a:extLst>
              <a:ext uri="{FF2B5EF4-FFF2-40B4-BE49-F238E27FC236}">
                <a16:creationId xmlns:a16="http://schemas.microsoft.com/office/drawing/2014/main" id="{F6026D0A-A119-4705-AE54-A590BB066E70}"/>
              </a:ext>
            </a:extLst>
          </p:cNvPr>
          <p:cNvSpPr>
            <a:spLocks noGrp="1"/>
          </p:cNvSpPr>
          <p:nvPr>
            <p:ph sz="quarter" idx="1"/>
          </p:nvPr>
        </p:nvSpPr>
        <p:spPr>
          <a:xfrm>
            <a:off x="368135" y="1666505"/>
            <a:ext cx="11319929" cy="5105399"/>
          </a:xfrm>
        </p:spPr>
        <p:txBody>
          <a:bodyPr/>
          <a:lstStyle/>
          <a:p>
            <a:r>
              <a:rPr lang="en-US" sz="2800" b="1" dirty="0"/>
              <a:t>Initial Evaluations</a:t>
            </a:r>
          </a:p>
          <a:p>
            <a:pPr lvl="1"/>
            <a:r>
              <a:rPr lang="en-US" sz="2400" dirty="0"/>
              <a:t>When conditional indicators are triggered, include students eligible using criteria for SLD, ID and OHI </a:t>
            </a:r>
          </a:p>
          <a:p>
            <a:r>
              <a:rPr lang="en-US" sz="2800" b="1" dirty="0"/>
              <a:t>Reevaluations </a:t>
            </a:r>
            <a:r>
              <a:rPr lang="en-US" sz="2800" dirty="0"/>
              <a:t>(with and without assessment)</a:t>
            </a:r>
          </a:p>
          <a:p>
            <a:pPr lvl="1"/>
            <a:r>
              <a:rPr lang="en-US" sz="2800" b="1" dirty="0"/>
              <a:t>NO triennial waivers</a:t>
            </a:r>
            <a:r>
              <a:rPr lang="en-US" sz="2800" dirty="0"/>
              <a:t>, these are </a:t>
            </a:r>
            <a:r>
              <a:rPr lang="en-US" sz="2800" u="sng" dirty="0"/>
              <a:t>NOT</a:t>
            </a:r>
            <a:r>
              <a:rPr lang="en-US" sz="2800" dirty="0"/>
              <a:t> </a:t>
            </a:r>
            <a:r>
              <a:rPr lang="en-US" sz="2800" dirty="0" smtClean="0"/>
              <a:t>reevaluations</a:t>
            </a:r>
            <a:endParaRPr lang="en-US" sz="2800" dirty="0"/>
          </a:p>
          <a:p>
            <a:r>
              <a:rPr lang="en-US" sz="2800" b="1" dirty="0"/>
              <a:t>IEPs</a:t>
            </a:r>
          </a:p>
          <a:p>
            <a:pPr lvl="1"/>
            <a:r>
              <a:rPr lang="en-US" sz="2400" dirty="0"/>
              <a:t>A variety of grade levels </a:t>
            </a:r>
            <a:r>
              <a:rPr lang="en-US" sz="2400" dirty="0" smtClean="0"/>
              <a:t>and placements including one or two ECSE students as well as students enrolled in APAs and virtual learning</a:t>
            </a:r>
            <a:endParaRPr lang="en-US" sz="2400" dirty="0"/>
          </a:p>
          <a:p>
            <a:pPr lvl="1"/>
            <a:r>
              <a:rPr lang="en-US" sz="2400" dirty="0"/>
              <a:t>A minimum of five IEPs with postsecondary transition plans</a:t>
            </a:r>
          </a:p>
          <a:p>
            <a:pPr lvl="1"/>
            <a:r>
              <a:rPr lang="en-US" sz="2400" dirty="0"/>
              <a:t>IEPs for students enrolled in MAP-A when conditional indicators are included</a:t>
            </a:r>
          </a:p>
          <a:p>
            <a:endParaRPr lang="en-US" dirty="0"/>
          </a:p>
          <a:p>
            <a:endParaRPr lang="en-US" dirty="0"/>
          </a:p>
          <a:p>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36B14199-5A19-4049-9B64-6CB9C76A0B86}"/>
              </a:ext>
            </a:extLst>
          </p:cNvPr>
          <p:cNvSpPr>
            <a:spLocks noGrp="1"/>
          </p:cNvSpPr>
          <p:nvPr>
            <p:ph type="sldNum" sz="quarter" idx="10"/>
          </p:nvPr>
        </p:nvSpPr>
        <p:spPr/>
        <p:txBody>
          <a:bodyPr>
            <a:normAutofit fontScale="85000" lnSpcReduction="20000"/>
          </a:bodyPr>
          <a:lstStyle/>
          <a:p>
            <a:pPr>
              <a:defRPr/>
            </a:pPr>
            <a:fld id="{2B05583F-21B7-4B0C-98C9-4E836CEAC93E}" type="slidenum">
              <a:rPr lang="en-US" altLang="en-US" smtClean="0"/>
              <a:pPr>
                <a:defRPr/>
              </a:pPr>
              <a:t>12</a:t>
            </a:fld>
            <a:endParaRPr lang="en-US" altLang="en-US" dirty="0"/>
          </a:p>
        </p:txBody>
      </p:sp>
    </p:spTree>
    <p:extLst>
      <p:ext uri="{BB962C8B-B14F-4D97-AF65-F5344CB8AC3E}">
        <p14:creationId xmlns:p14="http://schemas.microsoft.com/office/powerpoint/2010/main" val="718330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7000"/>
            <a:lum/>
          </a:blip>
          <a:srcRect/>
          <a:stretch>
            <a:fillRect t="-9000" b="-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0629" y="228600"/>
            <a:ext cx="11934701" cy="990600"/>
          </a:xfrm>
        </p:spPr>
        <p:txBody>
          <a:bodyPr/>
          <a:lstStyle/>
          <a:p>
            <a:pPr algn="ctr"/>
            <a:r>
              <a:rPr lang="en-US" sz="4800" dirty="0"/>
              <a:t>Enter Student Demographic Data In IMACS 2.0</a:t>
            </a:r>
          </a:p>
        </p:txBody>
      </p:sp>
      <p:sp>
        <p:nvSpPr>
          <p:cNvPr id="3" name="Content Placeholder 2"/>
          <p:cNvSpPr>
            <a:spLocks noGrp="1"/>
          </p:cNvSpPr>
          <p:nvPr>
            <p:ph sz="quarter" idx="1"/>
          </p:nvPr>
        </p:nvSpPr>
        <p:spPr>
          <a:xfrm>
            <a:off x="863600" y="2076450"/>
            <a:ext cx="10871200" cy="4648200"/>
          </a:xfrm>
        </p:spPr>
        <p:txBody>
          <a:bodyPr/>
          <a:lstStyle/>
          <a:p>
            <a:pPr marL="0" indent="0">
              <a:buNone/>
            </a:pPr>
            <a:r>
              <a:rPr lang="en-US" sz="4800" dirty="0"/>
              <a:t>There are now two ways to add data:</a:t>
            </a:r>
          </a:p>
          <a:p>
            <a:r>
              <a:rPr lang="en-US" sz="4000" dirty="0"/>
              <a:t>Type </a:t>
            </a:r>
            <a:r>
              <a:rPr lang="en-US" sz="4000" dirty="0" smtClean="0"/>
              <a:t>individual student </a:t>
            </a:r>
            <a:r>
              <a:rPr lang="en-US" sz="4000" dirty="0"/>
              <a:t>demographic data in IMACS 2.0</a:t>
            </a:r>
          </a:p>
          <a:p>
            <a:r>
              <a:rPr lang="en-US" sz="4000" dirty="0"/>
              <a:t>Upload </a:t>
            </a:r>
            <a:r>
              <a:rPr lang="en-US" sz="4000" dirty="0" smtClean="0"/>
              <a:t>bulk student </a:t>
            </a:r>
            <a:r>
              <a:rPr lang="en-US" sz="4000" dirty="0"/>
              <a:t>demographic data to IMACS </a:t>
            </a:r>
            <a:r>
              <a:rPr lang="en-US" sz="4000" dirty="0" smtClean="0"/>
              <a:t>2.0 via a CSV file.</a:t>
            </a:r>
            <a:endParaRPr lang="en-US" sz="4000" dirty="0"/>
          </a:p>
        </p:txBody>
      </p:sp>
      <p:sp>
        <p:nvSpPr>
          <p:cNvPr id="4" name="Slide Number Placeholder 3"/>
          <p:cNvSpPr>
            <a:spLocks noGrp="1"/>
          </p:cNvSpPr>
          <p:nvPr>
            <p:ph type="sldNum" sz="quarter" idx="10"/>
          </p:nvPr>
        </p:nvSpPr>
        <p:spPr/>
        <p:txBody>
          <a:bodyPr>
            <a:normAutofit fontScale="85000" lnSpcReduction="20000"/>
          </a:bodyPr>
          <a:lstStyle/>
          <a:p>
            <a:pPr>
              <a:defRPr/>
            </a:pPr>
            <a:fld id="{EAF707FE-774D-4A3B-8857-8EF4D2B06C30}" type="slidenum">
              <a:rPr lang="en-US" altLang="en-US" smtClean="0"/>
              <a:pPr>
                <a:defRPr/>
              </a:pPr>
              <a:t>13</a:t>
            </a:fld>
            <a:endParaRPr lang="en-US" altLang="en-US" dirty="0"/>
          </a:p>
        </p:txBody>
      </p:sp>
    </p:spTree>
    <p:extLst>
      <p:ext uri="{BB962C8B-B14F-4D97-AF65-F5344CB8AC3E}">
        <p14:creationId xmlns:p14="http://schemas.microsoft.com/office/powerpoint/2010/main" val="2636907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2000"/>
            <a:lum/>
          </a:blip>
          <a:srcRect/>
          <a:stretch>
            <a:fillRect t="-9000" b="-9000"/>
          </a:stretch>
        </a:blipFill>
        <a:effectLst/>
      </p:bgPr>
    </p:bg>
    <p:spTree>
      <p:nvGrpSpPr>
        <p:cNvPr id="1" name=""/>
        <p:cNvGrpSpPr/>
        <p:nvPr/>
      </p:nvGrpSpPr>
      <p:grpSpPr>
        <a:xfrm>
          <a:off x="0" y="0"/>
          <a:ext cx="0" cy="0"/>
          <a:chOff x="0" y="0"/>
          <a:chExt cx="0" cy="0"/>
        </a:xfrm>
      </p:grpSpPr>
      <p:sp>
        <p:nvSpPr>
          <p:cNvPr id="35842" name="Title 1"/>
          <p:cNvSpPr>
            <a:spLocks noGrp="1"/>
          </p:cNvSpPr>
          <p:nvPr>
            <p:ph type="title"/>
          </p:nvPr>
        </p:nvSpPr>
        <p:spPr>
          <a:xfrm>
            <a:off x="2136774" y="441326"/>
            <a:ext cx="8730517" cy="822325"/>
          </a:xfrm>
        </p:spPr>
        <p:txBody>
          <a:bodyPr/>
          <a:lstStyle/>
          <a:p>
            <a:r>
              <a:rPr lang="en-US" altLang="en-US" sz="4800" dirty="0"/>
              <a:t>File Review:  Assemble Documents</a:t>
            </a:r>
          </a:p>
        </p:txBody>
      </p:sp>
      <p:sp>
        <p:nvSpPr>
          <p:cNvPr id="35843" name="Content Placeholder 2"/>
          <p:cNvSpPr>
            <a:spLocks noGrp="1"/>
          </p:cNvSpPr>
          <p:nvPr>
            <p:ph sz="quarter" idx="1"/>
          </p:nvPr>
        </p:nvSpPr>
        <p:spPr>
          <a:xfrm>
            <a:off x="711200" y="1828493"/>
            <a:ext cx="10825546" cy="4594166"/>
          </a:xfrm>
        </p:spPr>
        <p:txBody>
          <a:bodyPr/>
          <a:lstStyle/>
          <a:p>
            <a:r>
              <a:rPr lang="en-US" altLang="en-US" sz="3200" b="1" dirty="0">
                <a:latin typeface="Tw Cen MT" panose="020B0602020104020603" pitchFamily="34" charset="0"/>
              </a:rPr>
              <a:t>Initial Evaluations</a:t>
            </a:r>
          </a:p>
          <a:p>
            <a:pPr>
              <a:buFont typeface="Wingdings" panose="05000000000000000000" pitchFamily="2" charset="2"/>
              <a:buChar char="§"/>
            </a:pPr>
            <a:r>
              <a:rPr lang="en-US" altLang="en-US" sz="3200" dirty="0">
                <a:latin typeface="Tw Cen MT" panose="020B0602020104020603" pitchFamily="34" charset="0"/>
              </a:rPr>
              <a:t>Referral, review of existing data, evaluation report and IEP</a:t>
            </a:r>
          </a:p>
          <a:p>
            <a:pPr>
              <a:buFont typeface="Wingdings" panose="05000000000000000000" pitchFamily="2" charset="2"/>
              <a:buChar char="§"/>
            </a:pPr>
            <a:r>
              <a:rPr lang="en-US" altLang="en-US" sz="3200" dirty="0">
                <a:latin typeface="Tw Cen MT" panose="020B0602020104020603" pitchFamily="34" charset="0"/>
              </a:rPr>
              <a:t>Prior Written Notices </a:t>
            </a:r>
            <a:r>
              <a:rPr lang="en-US" altLang="en-US" sz="3200" dirty="0" smtClean="0">
                <a:latin typeface="Tw Cen MT" panose="020B0602020104020603" pitchFamily="34" charset="0"/>
              </a:rPr>
              <a:t>and Meeting Notifications</a:t>
            </a:r>
          </a:p>
          <a:p>
            <a:pPr>
              <a:buFont typeface="Wingdings" panose="05000000000000000000" pitchFamily="2" charset="2"/>
              <a:buChar char="§"/>
            </a:pPr>
            <a:r>
              <a:rPr lang="en-US" altLang="en-US" sz="3200" dirty="0" smtClean="0">
                <a:latin typeface="Tw Cen MT" panose="020B0602020104020603" pitchFamily="34" charset="0"/>
              </a:rPr>
              <a:t>IEP Goal Progress Reports (copies of what was sent to the parent)</a:t>
            </a:r>
            <a:endParaRPr lang="en-US" altLang="en-US" sz="3200" dirty="0">
              <a:latin typeface="Tw Cen MT" panose="020B0602020104020603" pitchFamily="34" charset="0"/>
            </a:endParaRPr>
          </a:p>
          <a:p>
            <a:pPr>
              <a:buFont typeface="Wingdings" panose="05000000000000000000" pitchFamily="2" charset="2"/>
              <a:buChar char="§"/>
            </a:pPr>
            <a:r>
              <a:rPr lang="en-US" altLang="en-US" sz="3200" dirty="0">
                <a:latin typeface="Tw Cen MT" panose="020B0602020104020603" pitchFamily="34" charset="0"/>
              </a:rPr>
              <a:t>Meeting Notes or Contact Logs, if applicable</a:t>
            </a:r>
          </a:p>
          <a:p>
            <a:pPr>
              <a:buFont typeface="Wingdings" panose="05000000000000000000" pitchFamily="2" charset="2"/>
              <a:buChar char="§"/>
            </a:pPr>
            <a:r>
              <a:rPr lang="en-US" altLang="en-US" sz="3200" dirty="0">
                <a:latin typeface="Tw Cen MT" panose="020B0602020104020603" pitchFamily="34" charset="0"/>
              </a:rPr>
              <a:t>Discipline documentation (if discipline is a conditional indicator)</a:t>
            </a:r>
          </a:p>
          <a:p>
            <a:pPr>
              <a:buFont typeface="Wingdings" panose="05000000000000000000" pitchFamily="2" charset="2"/>
              <a:buChar char="§"/>
            </a:pPr>
            <a:r>
              <a:rPr lang="en-US" altLang="en-US" sz="3200" dirty="0">
                <a:latin typeface="Tw Cen MT" panose="020B0602020104020603" pitchFamily="34" charset="0"/>
              </a:rPr>
              <a:t>Documents with </a:t>
            </a:r>
            <a:r>
              <a:rPr lang="en-US" altLang="en-US" sz="3200" dirty="0" smtClean="0">
                <a:latin typeface="Tw Cen MT" panose="020B0602020104020603" pitchFamily="34" charset="0"/>
              </a:rPr>
              <a:t>a Parent </a:t>
            </a:r>
            <a:r>
              <a:rPr lang="en-US" altLang="en-US" sz="3200" dirty="0">
                <a:latin typeface="Tw Cen MT" panose="020B0602020104020603" pitchFamily="34" charset="0"/>
              </a:rPr>
              <a:t>Signature (when required)</a:t>
            </a:r>
          </a:p>
        </p:txBody>
      </p:sp>
      <p:sp>
        <p:nvSpPr>
          <p:cNvPr id="4" name="Slide Number Placeholder 3"/>
          <p:cNvSpPr>
            <a:spLocks noGrp="1"/>
          </p:cNvSpPr>
          <p:nvPr>
            <p:ph type="sldNum" sz="quarter" idx="10"/>
          </p:nvPr>
        </p:nvSpPr>
        <p:spPr/>
        <p:txBody>
          <a:bodyPr>
            <a:noAutofit/>
          </a:bodyPr>
          <a:lstStyle/>
          <a:p>
            <a:pPr fontAlgn="base">
              <a:spcBef>
                <a:spcPct val="0"/>
              </a:spcBef>
              <a:spcAft>
                <a:spcPct val="0"/>
              </a:spcAft>
              <a:defRPr/>
            </a:pPr>
            <a:fld id="{CDAC26D1-65DA-4AC6-983E-88CB9C2D1783}" type="slidenum">
              <a:rPr lang="en-US" altLang="en-US" sz="1600">
                <a:cs typeface="Arial" panose="020B0604020202020204" pitchFamily="34" charset="0"/>
              </a:rPr>
              <a:pPr fontAlgn="base">
                <a:spcBef>
                  <a:spcPct val="0"/>
                </a:spcBef>
                <a:spcAft>
                  <a:spcPct val="0"/>
                </a:spcAft>
                <a:defRPr/>
              </a:pPr>
              <a:t>14</a:t>
            </a:fld>
            <a:endParaRPr lang="en-US" altLang="en-US" sz="1600" dirty="0">
              <a:cs typeface="Arial" panose="020B0604020202020204" pitchFamily="34" charset="0"/>
            </a:endParaRPr>
          </a:p>
        </p:txBody>
      </p:sp>
    </p:spTree>
    <p:extLst>
      <p:ext uri="{BB962C8B-B14F-4D97-AF65-F5344CB8AC3E}">
        <p14:creationId xmlns:p14="http://schemas.microsoft.com/office/powerpoint/2010/main" val="3331032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4">
            <a:alphaModFix amt="12000"/>
            <a:lum/>
          </a:blip>
          <a:srcRect/>
          <a:stretch>
            <a:fillRect t="-9000" b="-9000"/>
          </a:stretch>
        </a:blipFill>
        <a:effectLst/>
      </p:bgPr>
    </p:bg>
    <p:spTree>
      <p:nvGrpSpPr>
        <p:cNvPr id="1" name=""/>
        <p:cNvGrpSpPr/>
        <p:nvPr/>
      </p:nvGrpSpPr>
      <p:grpSpPr>
        <a:xfrm>
          <a:off x="0" y="0"/>
          <a:ext cx="0" cy="0"/>
          <a:chOff x="0" y="0"/>
          <a:chExt cx="0" cy="0"/>
        </a:xfrm>
      </p:grpSpPr>
      <p:sp>
        <p:nvSpPr>
          <p:cNvPr id="37890" name="Title 1"/>
          <p:cNvSpPr>
            <a:spLocks noGrp="1"/>
          </p:cNvSpPr>
          <p:nvPr>
            <p:ph type="title"/>
          </p:nvPr>
        </p:nvSpPr>
        <p:spPr>
          <a:xfrm>
            <a:off x="711200" y="228600"/>
            <a:ext cx="10699750" cy="990600"/>
          </a:xfrm>
        </p:spPr>
        <p:txBody>
          <a:bodyPr/>
          <a:lstStyle/>
          <a:p>
            <a:pPr algn="ctr"/>
            <a:r>
              <a:rPr lang="en-US" altLang="en-US" sz="4800" dirty="0"/>
              <a:t>File Review: Conducting Self Assessment</a:t>
            </a:r>
          </a:p>
        </p:txBody>
      </p:sp>
      <p:sp>
        <p:nvSpPr>
          <p:cNvPr id="37891" name="Content Placeholder 2"/>
          <p:cNvSpPr>
            <a:spLocks noGrp="1"/>
          </p:cNvSpPr>
          <p:nvPr>
            <p:ph sz="quarter" idx="1"/>
          </p:nvPr>
        </p:nvSpPr>
        <p:spPr>
          <a:xfrm>
            <a:off x="711200" y="1524000"/>
            <a:ext cx="10909300" cy="5181600"/>
          </a:xfrm>
        </p:spPr>
        <p:txBody>
          <a:bodyPr/>
          <a:lstStyle/>
          <a:p>
            <a:pPr>
              <a:lnSpc>
                <a:spcPct val="150000"/>
              </a:lnSpc>
            </a:pPr>
            <a:r>
              <a:rPr lang="en-US" altLang="en-US" sz="3200" dirty="0">
                <a:latin typeface="Tw Cen MT" panose="020B0602020104020603" pitchFamily="34" charset="0"/>
              </a:rPr>
              <a:t>Read the </a:t>
            </a:r>
            <a:r>
              <a:rPr lang="en-US" altLang="en-US" sz="3200" b="1" u="sng" dirty="0">
                <a:latin typeface="Tw Cen MT" panose="020B0602020104020603" pitchFamily="34" charset="0"/>
              </a:rPr>
              <a:t>entire</a:t>
            </a:r>
            <a:r>
              <a:rPr lang="en-US" altLang="en-US" sz="3200" b="1" dirty="0">
                <a:latin typeface="Tw Cen MT" panose="020B0602020104020603" pitchFamily="34" charset="0"/>
              </a:rPr>
              <a:t> </a:t>
            </a:r>
            <a:r>
              <a:rPr lang="en-US" altLang="en-US" sz="3200" dirty="0">
                <a:latin typeface="Tw Cen MT" panose="020B0602020104020603" pitchFamily="34" charset="0"/>
              </a:rPr>
              <a:t>indicator. </a:t>
            </a:r>
          </a:p>
          <a:p>
            <a:r>
              <a:rPr lang="en-US" altLang="en-US" sz="3200" dirty="0">
                <a:latin typeface="Tw Cen MT" panose="020B0602020104020603" pitchFamily="34" charset="0"/>
              </a:rPr>
              <a:t>Refer </a:t>
            </a:r>
            <a:r>
              <a:rPr lang="en-US" altLang="en-US" sz="3200" u="sng" dirty="0">
                <a:latin typeface="Tw Cen MT" panose="020B0602020104020603" pitchFamily="34" charset="0"/>
              </a:rPr>
              <a:t>often</a:t>
            </a:r>
            <a:r>
              <a:rPr lang="en-US" altLang="en-US" sz="3200" dirty="0">
                <a:latin typeface="Tw Cen MT" panose="020B0602020104020603" pitchFamily="34" charset="0"/>
              </a:rPr>
              <a:t> to the Special Education Compliance Program Standards and Indicators manual for guidance and clarification.</a:t>
            </a:r>
          </a:p>
          <a:p>
            <a:r>
              <a:rPr lang="en-US" altLang="en-US" sz="3200" dirty="0">
                <a:latin typeface="Tw Cen MT" panose="020B0602020104020603" pitchFamily="34" charset="0"/>
              </a:rPr>
              <a:t>Do </a:t>
            </a:r>
            <a:r>
              <a:rPr lang="en-US" altLang="en-US" sz="3200" u="sng" dirty="0">
                <a:latin typeface="Tw Cen MT" panose="020B0602020104020603" pitchFamily="34" charset="0"/>
              </a:rPr>
              <a:t>not</a:t>
            </a:r>
            <a:r>
              <a:rPr lang="en-US" altLang="en-US" sz="3200" dirty="0">
                <a:latin typeface="Tw Cen MT" panose="020B0602020104020603" pitchFamily="34" charset="0"/>
              </a:rPr>
              <a:t> rely only on the IMACS 2.0 checklist language. </a:t>
            </a:r>
          </a:p>
          <a:p>
            <a:r>
              <a:rPr lang="en-US" altLang="en-US" sz="3200" dirty="0">
                <a:latin typeface="Tw Cen MT" panose="020B0602020104020603" pitchFamily="34" charset="0"/>
              </a:rPr>
              <a:t>Determinations are</a:t>
            </a:r>
          </a:p>
          <a:p>
            <a:pPr marL="366713" lvl="1" indent="0">
              <a:buNone/>
            </a:pPr>
            <a:r>
              <a:rPr lang="en-US" altLang="en-US" sz="3200" b="1" dirty="0">
                <a:solidFill>
                  <a:srgbClr val="3D9833"/>
                </a:solidFill>
                <a:latin typeface="Tw Cen MT" panose="020B0602020104020603" pitchFamily="34" charset="0"/>
              </a:rPr>
              <a:t>Yes</a:t>
            </a:r>
            <a:r>
              <a:rPr lang="en-US" altLang="en-US" sz="3200" dirty="0">
                <a:latin typeface="Tw Cen MT" panose="020B0602020104020603" pitchFamily="34" charset="0"/>
              </a:rPr>
              <a:t> = documentation is present/correct</a:t>
            </a:r>
          </a:p>
          <a:p>
            <a:pPr marL="366713" lvl="1" indent="0">
              <a:buNone/>
            </a:pPr>
            <a:r>
              <a:rPr lang="en-US" altLang="en-US" sz="3200" b="1" dirty="0">
                <a:solidFill>
                  <a:srgbClr val="FF0000"/>
                </a:solidFill>
                <a:latin typeface="Tw Cen MT" panose="020B0602020104020603" pitchFamily="34" charset="0"/>
              </a:rPr>
              <a:t>No</a:t>
            </a:r>
            <a:r>
              <a:rPr lang="en-US" altLang="en-US" sz="3200" dirty="0">
                <a:latin typeface="Tw Cen MT" panose="020B0602020104020603" pitchFamily="34" charset="0"/>
              </a:rPr>
              <a:t> = documentation does not meet compliance</a:t>
            </a:r>
          </a:p>
          <a:p>
            <a:pPr marL="366713" lvl="1" indent="0">
              <a:buNone/>
            </a:pPr>
            <a:r>
              <a:rPr lang="en-US" altLang="en-US" sz="3200" b="1" dirty="0">
                <a:solidFill>
                  <a:srgbClr val="0070C0"/>
                </a:solidFill>
                <a:latin typeface="Tw Cen MT" panose="020B0602020104020603" pitchFamily="34" charset="0"/>
              </a:rPr>
              <a:t>N/A</a:t>
            </a:r>
            <a:r>
              <a:rPr lang="en-US" altLang="en-US" sz="3200" dirty="0">
                <a:latin typeface="Tw Cen MT" panose="020B0602020104020603" pitchFamily="34" charset="0"/>
              </a:rPr>
              <a:t> = indicator doesn’t apply</a:t>
            </a:r>
          </a:p>
        </p:txBody>
      </p:sp>
      <p:sp>
        <p:nvSpPr>
          <p:cNvPr id="2" name="Slide Number Placeholder 1"/>
          <p:cNvSpPr>
            <a:spLocks noGrp="1"/>
          </p:cNvSpPr>
          <p:nvPr>
            <p:ph type="sldNum" sz="quarter" idx="10"/>
          </p:nvPr>
        </p:nvSpPr>
        <p:spPr/>
        <p:txBody>
          <a:bodyPr>
            <a:noAutofit/>
          </a:bodyPr>
          <a:lstStyle/>
          <a:p>
            <a:pPr fontAlgn="base">
              <a:spcBef>
                <a:spcPct val="0"/>
              </a:spcBef>
              <a:spcAft>
                <a:spcPct val="0"/>
              </a:spcAft>
              <a:defRPr/>
            </a:pPr>
            <a:fld id="{4ECFDA43-F0BA-420F-A627-DB2BE2D133D4}" type="slidenum">
              <a:rPr lang="en-US" altLang="en-US" sz="1600">
                <a:cs typeface="Arial" panose="020B0604020202020204" pitchFamily="34" charset="0"/>
              </a:rPr>
              <a:pPr fontAlgn="base">
                <a:spcBef>
                  <a:spcPct val="0"/>
                </a:spcBef>
                <a:spcAft>
                  <a:spcPct val="0"/>
                </a:spcAft>
                <a:defRPr/>
              </a:pPr>
              <a:t>15</a:t>
            </a:fld>
            <a:endParaRPr lang="en-US" altLang="en-US" sz="1600" dirty="0">
              <a:cs typeface="Arial" panose="020B0604020202020204" pitchFamily="34" charset="0"/>
            </a:endParaRPr>
          </a:p>
        </p:txBody>
      </p:sp>
    </p:spTree>
    <p:custDataLst>
      <p:tags r:id="rId1"/>
    </p:custDataLst>
    <p:extLst>
      <p:ext uri="{BB962C8B-B14F-4D97-AF65-F5344CB8AC3E}">
        <p14:creationId xmlns:p14="http://schemas.microsoft.com/office/powerpoint/2010/main" val="36040099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4">
            <a:alphaModFix amt="12000"/>
            <a:lum/>
          </a:blip>
          <a:srcRect/>
          <a:stretch>
            <a:fillRect t="-9000" b="-9000"/>
          </a:stretch>
        </a:blipFill>
        <a:effectLst/>
      </p:bgPr>
    </p:bg>
    <p:spTree>
      <p:nvGrpSpPr>
        <p:cNvPr id="1" name=""/>
        <p:cNvGrpSpPr/>
        <p:nvPr/>
      </p:nvGrpSpPr>
      <p:grpSpPr>
        <a:xfrm>
          <a:off x="0" y="0"/>
          <a:ext cx="0" cy="0"/>
          <a:chOff x="0" y="0"/>
          <a:chExt cx="0" cy="0"/>
        </a:xfrm>
      </p:grpSpPr>
      <p:sp>
        <p:nvSpPr>
          <p:cNvPr id="33794" name="Title 1"/>
          <p:cNvSpPr>
            <a:spLocks noGrp="1" noChangeAspect="1"/>
          </p:cNvSpPr>
          <p:nvPr>
            <p:ph type="title"/>
          </p:nvPr>
        </p:nvSpPr>
        <p:spPr>
          <a:xfrm>
            <a:off x="394855" y="0"/>
            <a:ext cx="11450781" cy="990600"/>
          </a:xfrm>
        </p:spPr>
        <p:txBody>
          <a:bodyPr/>
          <a:lstStyle/>
          <a:p>
            <a:r>
              <a:rPr lang="en-US" altLang="en-US" dirty="0"/>
              <a:t>    Documentation for the Desk Review Verification</a:t>
            </a:r>
          </a:p>
        </p:txBody>
      </p:sp>
      <p:sp>
        <p:nvSpPr>
          <p:cNvPr id="33795" name="Content Placeholder 2"/>
          <p:cNvSpPr>
            <a:spLocks noGrp="1"/>
          </p:cNvSpPr>
          <p:nvPr>
            <p:ph sz="quarter" idx="1"/>
          </p:nvPr>
        </p:nvSpPr>
        <p:spPr>
          <a:xfrm>
            <a:off x="308758" y="1524001"/>
            <a:ext cx="11536878" cy="5101388"/>
          </a:xfrm>
        </p:spPr>
        <p:txBody>
          <a:bodyPr/>
          <a:lstStyle/>
          <a:p>
            <a:pPr>
              <a:buFont typeface="Wingdings" panose="05000000000000000000" pitchFamily="2" charset="2"/>
              <a:buNone/>
              <a:defRPr/>
            </a:pPr>
            <a:endParaRPr lang="en-US" altLang="en-US" sz="800" dirty="0"/>
          </a:p>
          <a:p>
            <a:pPr>
              <a:spcBef>
                <a:spcPts val="0"/>
              </a:spcBef>
              <a:spcAft>
                <a:spcPts val="1200"/>
              </a:spcAft>
              <a:defRPr/>
            </a:pPr>
            <a:r>
              <a:rPr lang="en-US" altLang="en-US" sz="2600" dirty="0">
                <a:latin typeface="Tw Cen MT" panose="020B0602020104020603" pitchFamily="34" charset="0"/>
              </a:rPr>
              <a:t>Upon request by the DESE compliance supervisor, upload documentation from the files of specific students chosen for the desk review. </a:t>
            </a:r>
          </a:p>
          <a:p>
            <a:pPr>
              <a:spcBef>
                <a:spcPts val="0"/>
              </a:spcBef>
              <a:defRPr/>
            </a:pPr>
            <a:r>
              <a:rPr lang="en-US" altLang="en-US" sz="2600" dirty="0">
                <a:latin typeface="Tw Cen MT" panose="020B0602020104020603" pitchFamily="34" charset="0"/>
              </a:rPr>
              <a:t>Upload to IMACS 2.0 no later than </a:t>
            </a:r>
            <a:r>
              <a:rPr lang="en-US" altLang="en-US" sz="2600" u="sng" dirty="0">
                <a:latin typeface="Tw Cen MT" panose="020B0602020104020603" pitchFamily="34" charset="0"/>
              </a:rPr>
              <a:t>April 1, </a:t>
            </a:r>
            <a:r>
              <a:rPr lang="en-US" altLang="en-US" sz="2600" u="sng" dirty="0" smtClean="0">
                <a:latin typeface="Tw Cen MT" panose="020B0602020104020603" pitchFamily="34" charset="0"/>
              </a:rPr>
              <a:t>2023</a:t>
            </a:r>
            <a:r>
              <a:rPr lang="en-US" altLang="en-US" sz="2600" dirty="0" smtClean="0">
                <a:latin typeface="Tw Cen MT" panose="020B0602020104020603" pitchFamily="34" charset="0"/>
              </a:rPr>
              <a:t>.</a:t>
            </a:r>
            <a:endParaRPr lang="en-US" altLang="en-US" sz="2600" u="sng" dirty="0">
              <a:latin typeface="Tw Cen MT" panose="020B0602020104020603" pitchFamily="34" charset="0"/>
            </a:endParaRPr>
          </a:p>
          <a:p>
            <a:pPr>
              <a:spcBef>
                <a:spcPts val="0"/>
              </a:spcBef>
              <a:spcAft>
                <a:spcPts val="1200"/>
              </a:spcAft>
              <a:defRPr/>
            </a:pPr>
            <a:r>
              <a:rPr lang="en-US" altLang="en-US" sz="2600" dirty="0">
                <a:latin typeface="Tw Cen MT" panose="020B0602020104020603" pitchFamily="34" charset="0"/>
              </a:rPr>
              <a:t>DESE supervisors will review and verify each district’s self-assessment in IMACS 2.0 during desk monitoring conducted from </a:t>
            </a:r>
            <a:r>
              <a:rPr lang="en-US" altLang="en-US" sz="2600" u="sng" dirty="0">
                <a:latin typeface="Tw Cen MT" panose="020B0602020104020603" pitchFamily="34" charset="0"/>
              </a:rPr>
              <a:t>April through </a:t>
            </a:r>
            <a:r>
              <a:rPr lang="en-US" altLang="en-US" sz="2600" u="sng" dirty="0" smtClean="0">
                <a:latin typeface="Tw Cen MT" panose="020B0602020104020603" pitchFamily="34" charset="0"/>
              </a:rPr>
              <a:t>August 2023</a:t>
            </a:r>
            <a:r>
              <a:rPr lang="en-US" altLang="en-US" sz="2600" dirty="0" smtClean="0">
                <a:latin typeface="Tw Cen MT" panose="020B0602020104020603" pitchFamily="34" charset="0"/>
              </a:rPr>
              <a:t>.</a:t>
            </a:r>
            <a:endParaRPr lang="en-US" altLang="en-US" sz="2600" dirty="0">
              <a:latin typeface="Tw Cen MT" panose="020B0602020104020603" pitchFamily="34" charset="0"/>
            </a:endParaRPr>
          </a:p>
          <a:p>
            <a:pPr>
              <a:spcBef>
                <a:spcPts val="0"/>
              </a:spcBef>
              <a:spcAft>
                <a:spcPts val="1200"/>
              </a:spcAft>
              <a:defRPr/>
            </a:pPr>
            <a:r>
              <a:rPr lang="en-US" altLang="en-US" sz="2600" dirty="0">
                <a:latin typeface="Tw Cen MT" panose="020B0602020104020603" pitchFamily="34" charset="0"/>
              </a:rPr>
              <a:t>Provide your supervisor with summer contact info (cell phone #, email address) in case of questions or if additional documentation is needed to complete the verification.</a:t>
            </a:r>
          </a:p>
          <a:p>
            <a:pPr>
              <a:spcBef>
                <a:spcPts val="0"/>
              </a:spcBef>
              <a:spcAft>
                <a:spcPts val="1200"/>
              </a:spcAft>
              <a:defRPr/>
            </a:pPr>
            <a:r>
              <a:rPr lang="en-US" altLang="en-US" sz="2600" dirty="0">
                <a:latin typeface="Tw Cen MT" panose="020B0602020104020603" pitchFamily="34" charset="0"/>
              </a:rPr>
              <a:t>Keep an electronic copy of the documents, including those that have signatures, in an easy-to-access, central location.</a:t>
            </a:r>
          </a:p>
          <a:p>
            <a:pPr>
              <a:spcAft>
                <a:spcPts val="1200"/>
              </a:spcAft>
              <a:defRPr/>
            </a:pPr>
            <a:endParaRPr lang="en-US" altLang="en-US" sz="2800" u="sng" dirty="0">
              <a:latin typeface="Tw Cen MT" panose="020B0602020104020603" pitchFamily="34" charset="0"/>
            </a:endParaRPr>
          </a:p>
          <a:p>
            <a:pPr>
              <a:defRPr/>
            </a:pPr>
            <a:endParaRPr lang="en-US" altLang="en-US" u="sng" dirty="0"/>
          </a:p>
          <a:p>
            <a:pPr>
              <a:defRPr/>
            </a:pPr>
            <a:endParaRPr lang="en-US" altLang="en-US" dirty="0"/>
          </a:p>
          <a:p>
            <a:pPr>
              <a:defRPr/>
            </a:pPr>
            <a:endParaRPr lang="en-US" altLang="en-US" dirty="0"/>
          </a:p>
          <a:p>
            <a:pPr>
              <a:defRPr/>
            </a:pPr>
            <a:endParaRPr lang="en-US" altLang="en-US" dirty="0"/>
          </a:p>
        </p:txBody>
      </p:sp>
      <p:sp>
        <p:nvSpPr>
          <p:cNvPr id="2" name="Slide Number Placeholder 1"/>
          <p:cNvSpPr>
            <a:spLocks noGrp="1"/>
          </p:cNvSpPr>
          <p:nvPr>
            <p:ph type="sldNum" sz="quarter" idx="10"/>
          </p:nvPr>
        </p:nvSpPr>
        <p:spPr/>
        <p:txBody>
          <a:bodyPr>
            <a:noAutofit/>
          </a:bodyPr>
          <a:lstStyle/>
          <a:p>
            <a:pPr fontAlgn="base">
              <a:spcBef>
                <a:spcPct val="0"/>
              </a:spcBef>
              <a:spcAft>
                <a:spcPct val="0"/>
              </a:spcAft>
              <a:defRPr/>
            </a:pPr>
            <a:fld id="{5ACDE1F7-8BAF-475B-AD71-9FF338BB50EE}" type="slidenum">
              <a:rPr lang="en-US" altLang="en-US" sz="1600">
                <a:cs typeface="Arial" panose="020B0604020202020204" pitchFamily="34" charset="0"/>
              </a:rPr>
              <a:pPr fontAlgn="base">
                <a:spcBef>
                  <a:spcPct val="0"/>
                </a:spcBef>
                <a:spcAft>
                  <a:spcPct val="0"/>
                </a:spcAft>
                <a:defRPr/>
              </a:pPr>
              <a:t>16</a:t>
            </a:fld>
            <a:endParaRPr lang="en-US" altLang="en-US" sz="1600" dirty="0">
              <a:cs typeface="Arial" panose="020B0604020202020204" pitchFamily="34" charset="0"/>
            </a:endParaRPr>
          </a:p>
        </p:txBody>
      </p:sp>
    </p:spTree>
    <p:custDataLst>
      <p:tags r:id="rId1"/>
    </p:custDataLst>
    <p:extLst>
      <p:ext uri="{BB962C8B-B14F-4D97-AF65-F5344CB8AC3E}">
        <p14:creationId xmlns:p14="http://schemas.microsoft.com/office/powerpoint/2010/main" val="353272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4">
            <a:alphaModFix amt="12000"/>
            <a:lum/>
          </a:blip>
          <a:srcRect/>
          <a:stretch>
            <a:fillRect t="-9000" b="-9000"/>
          </a:stretch>
        </a:blipFill>
        <a:effectLst/>
      </p:bgPr>
    </p:bg>
    <p:spTree>
      <p:nvGrpSpPr>
        <p:cNvPr id="1" name=""/>
        <p:cNvGrpSpPr/>
        <p:nvPr/>
      </p:nvGrpSpPr>
      <p:grpSpPr>
        <a:xfrm>
          <a:off x="0" y="0"/>
          <a:ext cx="0" cy="0"/>
          <a:chOff x="0" y="0"/>
          <a:chExt cx="0" cy="0"/>
        </a:xfrm>
      </p:grpSpPr>
      <p:sp>
        <p:nvSpPr>
          <p:cNvPr id="39938" name="Title 1"/>
          <p:cNvSpPr>
            <a:spLocks noGrp="1"/>
          </p:cNvSpPr>
          <p:nvPr>
            <p:ph type="title"/>
          </p:nvPr>
        </p:nvSpPr>
        <p:spPr>
          <a:xfrm>
            <a:off x="1524000" y="228600"/>
            <a:ext cx="9144000" cy="990600"/>
          </a:xfrm>
        </p:spPr>
        <p:txBody>
          <a:bodyPr/>
          <a:lstStyle/>
          <a:p>
            <a:r>
              <a:rPr lang="en-US" altLang="en-US" dirty="0"/>
              <a:t>    Timelines: Submission</a:t>
            </a:r>
          </a:p>
        </p:txBody>
      </p:sp>
      <p:sp>
        <p:nvSpPr>
          <p:cNvPr id="39939" name="Content Placeholder 2"/>
          <p:cNvSpPr>
            <a:spLocks noGrp="1"/>
          </p:cNvSpPr>
          <p:nvPr>
            <p:ph sz="quarter" idx="1"/>
          </p:nvPr>
        </p:nvSpPr>
        <p:spPr>
          <a:xfrm>
            <a:off x="513347" y="1600200"/>
            <a:ext cx="11036969" cy="4800600"/>
          </a:xfrm>
        </p:spPr>
        <p:txBody>
          <a:bodyPr/>
          <a:lstStyle/>
          <a:p>
            <a:r>
              <a:rPr lang="en-US" altLang="en-US" sz="2800" b="1" dirty="0">
                <a:latin typeface="Tw Cen MT" panose="020B0602020104020603" pitchFamily="34" charset="0"/>
              </a:rPr>
              <a:t>Timeline submission </a:t>
            </a:r>
            <a:r>
              <a:rPr lang="en-US" altLang="en-US" sz="2800" dirty="0">
                <a:latin typeface="Tw Cen MT" panose="020B0602020104020603" pitchFamily="34" charset="0"/>
              </a:rPr>
              <a:t>due </a:t>
            </a:r>
            <a:r>
              <a:rPr lang="en-US" altLang="en-US" sz="2800" u="sng" dirty="0">
                <a:latin typeface="Tw Cen MT" panose="020B0602020104020603" pitchFamily="34" charset="0"/>
              </a:rPr>
              <a:t>May 15, </a:t>
            </a:r>
            <a:r>
              <a:rPr lang="en-US" altLang="en-US" sz="2800" u="sng" dirty="0" smtClean="0">
                <a:latin typeface="Tw Cen MT" panose="020B0602020104020603" pitchFamily="34" charset="0"/>
              </a:rPr>
              <a:t>2023</a:t>
            </a:r>
            <a:r>
              <a:rPr lang="en-US" altLang="en-US" sz="2800" dirty="0" smtClean="0">
                <a:latin typeface="Tw Cen MT" panose="020B0602020104020603" pitchFamily="34" charset="0"/>
              </a:rPr>
              <a:t>.</a:t>
            </a:r>
            <a:endParaRPr lang="en-US" altLang="en-US" sz="2800" u="sng" dirty="0">
              <a:latin typeface="Tw Cen MT" panose="020B0602020104020603" pitchFamily="34" charset="0"/>
            </a:endParaRPr>
          </a:p>
          <a:p>
            <a:pPr lvl="1"/>
            <a:r>
              <a:rPr lang="en-US" altLang="en-US" sz="2800" dirty="0">
                <a:latin typeface="Tw Cen MT" panose="020B0602020104020603" pitchFamily="34" charset="0"/>
              </a:rPr>
              <a:t>Initial Evaluations  </a:t>
            </a:r>
          </a:p>
          <a:p>
            <a:pPr lvl="2"/>
            <a:r>
              <a:rPr lang="en-US" altLang="en-US" sz="2800" dirty="0">
                <a:latin typeface="Tw Cen MT" panose="020B0602020104020603" pitchFamily="34" charset="0"/>
              </a:rPr>
              <a:t>Include all students with initial evaluations (ineligible and eligible).</a:t>
            </a:r>
          </a:p>
          <a:p>
            <a:pPr lvl="2"/>
            <a:r>
              <a:rPr lang="en-US" altLang="en-US" sz="2800" dirty="0">
                <a:latin typeface="Tw Cen MT" panose="020B0602020104020603" pitchFamily="34" charset="0"/>
              </a:rPr>
              <a:t>Include initial evaluations that began after </a:t>
            </a:r>
            <a:r>
              <a:rPr lang="en-US" altLang="en-US" sz="2800" u="sng" dirty="0">
                <a:latin typeface="Tw Cen MT" panose="020B0602020104020603" pitchFamily="34" charset="0"/>
              </a:rPr>
              <a:t>July 1, </a:t>
            </a:r>
            <a:r>
              <a:rPr lang="en-US" altLang="en-US" sz="2800" u="sng" dirty="0" smtClean="0">
                <a:latin typeface="Tw Cen MT" panose="020B0602020104020603" pitchFamily="34" charset="0"/>
              </a:rPr>
              <a:t>2022 </a:t>
            </a:r>
            <a:r>
              <a:rPr lang="en-US" altLang="en-US" sz="2800" dirty="0">
                <a:latin typeface="Tw Cen MT" panose="020B0602020104020603" pitchFamily="34" charset="0"/>
              </a:rPr>
              <a:t>and are finished before </a:t>
            </a:r>
            <a:r>
              <a:rPr lang="en-US" altLang="en-US" sz="2800" u="sng" dirty="0">
                <a:latin typeface="Tw Cen MT" panose="020B0602020104020603" pitchFamily="34" charset="0"/>
              </a:rPr>
              <a:t>April 30, </a:t>
            </a:r>
            <a:r>
              <a:rPr lang="en-US" altLang="en-US" sz="2800" u="sng" dirty="0" smtClean="0">
                <a:latin typeface="Tw Cen MT" panose="020B0602020104020603" pitchFamily="34" charset="0"/>
              </a:rPr>
              <a:t>2023</a:t>
            </a:r>
            <a:endParaRPr lang="en-US" altLang="en-US" sz="2800" u="sng" dirty="0">
              <a:latin typeface="Tw Cen MT" panose="020B0602020104020603" pitchFamily="34" charset="0"/>
            </a:endParaRPr>
          </a:p>
          <a:p>
            <a:pPr lvl="1"/>
            <a:r>
              <a:rPr lang="en-US" altLang="en-US" sz="2800" dirty="0">
                <a:latin typeface="Tw Cen MT" panose="020B0602020104020603" pitchFamily="34" charset="0"/>
              </a:rPr>
              <a:t>Part C to Part B Transition</a:t>
            </a:r>
          </a:p>
          <a:p>
            <a:pPr lvl="2"/>
            <a:r>
              <a:rPr lang="en-US" altLang="en-US" sz="2800" dirty="0">
                <a:latin typeface="Tw Cen MT" panose="020B0602020104020603" pitchFamily="34" charset="0"/>
              </a:rPr>
              <a:t>Include children who were referred from First Steps between </a:t>
            </a:r>
            <a:r>
              <a:rPr lang="en-US" altLang="en-US" sz="2800" u="sng" dirty="0">
                <a:latin typeface="Tw Cen MT" panose="020B0602020104020603" pitchFamily="34" charset="0"/>
              </a:rPr>
              <a:t>July 1, </a:t>
            </a:r>
            <a:r>
              <a:rPr lang="en-US" altLang="en-US" sz="2800" u="sng" dirty="0" smtClean="0">
                <a:latin typeface="Tw Cen MT" panose="020B0602020104020603" pitchFamily="34" charset="0"/>
              </a:rPr>
              <a:t>2022 </a:t>
            </a:r>
            <a:r>
              <a:rPr lang="en-US" altLang="en-US" sz="2800" dirty="0">
                <a:latin typeface="Tw Cen MT" panose="020B0602020104020603" pitchFamily="34" charset="0"/>
              </a:rPr>
              <a:t>and </a:t>
            </a:r>
            <a:r>
              <a:rPr lang="en-US" altLang="en-US" sz="2800" u="sng" dirty="0">
                <a:latin typeface="Tw Cen MT" panose="020B0602020104020603" pitchFamily="34" charset="0"/>
              </a:rPr>
              <a:t>April 30, </a:t>
            </a:r>
            <a:r>
              <a:rPr lang="en-US" altLang="en-US" sz="2800" u="sng" dirty="0" smtClean="0">
                <a:latin typeface="Tw Cen MT" panose="020B0602020104020603" pitchFamily="34" charset="0"/>
              </a:rPr>
              <a:t>2023</a:t>
            </a:r>
            <a:r>
              <a:rPr lang="en-US" altLang="en-US" sz="2800" dirty="0" smtClean="0">
                <a:latin typeface="Tw Cen MT" panose="020B0602020104020603" pitchFamily="34" charset="0"/>
              </a:rPr>
              <a:t> </a:t>
            </a:r>
            <a:r>
              <a:rPr lang="en-US" altLang="en-US" sz="2800" dirty="0">
                <a:latin typeface="Tw Cen MT" panose="020B0602020104020603" pitchFamily="34" charset="0"/>
              </a:rPr>
              <a:t>and whose 3rd birthday </a:t>
            </a:r>
            <a:r>
              <a:rPr lang="en-US" altLang="en-US" sz="2800" dirty="0" smtClean="0">
                <a:latin typeface="Tw Cen MT" panose="020B0602020104020603" pitchFamily="34" charset="0"/>
              </a:rPr>
              <a:t>occurs </a:t>
            </a:r>
            <a:r>
              <a:rPr lang="en-US" altLang="en-US" sz="2800" dirty="0">
                <a:latin typeface="Tw Cen MT" panose="020B0602020104020603" pitchFamily="34" charset="0"/>
              </a:rPr>
              <a:t>before </a:t>
            </a:r>
            <a:r>
              <a:rPr lang="en-US" altLang="en-US" sz="2800" u="sng" dirty="0">
                <a:latin typeface="Tw Cen MT" panose="020B0602020104020603" pitchFamily="34" charset="0"/>
              </a:rPr>
              <a:t>April 30, </a:t>
            </a:r>
            <a:r>
              <a:rPr lang="en-US" altLang="en-US" sz="2800" u="sng" dirty="0" smtClean="0">
                <a:latin typeface="Tw Cen MT" panose="020B0602020104020603" pitchFamily="34" charset="0"/>
              </a:rPr>
              <a:t>2023</a:t>
            </a:r>
            <a:r>
              <a:rPr lang="en-US" altLang="en-US" sz="2800" dirty="0" smtClean="0">
                <a:latin typeface="Tw Cen MT" panose="020B0602020104020603" pitchFamily="34" charset="0"/>
              </a:rPr>
              <a:t>.</a:t>
            </a:r>
            <a:endParaRPr lang="en-US" altLang="en-US" sz="2800" dirty="0">
              <a:latin typeface="Tw Cen MT" panose="020B0602020104020603" pitchFamily="34" charset="0"/>
            </a:endParaRPr>
          </a:p>
          <a:p>
            <a:pPr lvl="2"/>
            <a:endParaRPr lang="en-US" altLang="en-US" sz="2800" dirty="0">
              <a:latin typeface="Tw Cen MT" panose="020B0602020104020603" pitchFamily="34" charset="0"/>
            </a:endParaRPr>
          </a:p>
          <a:p>
            <a:pPr lvl="2"/>
            <a:endParaRPr lang="en-US" altLang="en-US" sz="2800" dirty="0">
              <a:latin typeface="Tw Cen MT" panose="020B0602020104020603" pitchFamily="34" charset="0"/>
            </a:endParaRPr>
          </a:p>
          <a:p>
            <a:pPr marL="0" indent="0">
              <a:buNone/>
            </a:pPr>
            <a:endParaRPr lang="en-US" altLang="en-US" sz="2800" dirty="0">
              <a:latin typeface="Tw Cen MT" panose="020B0602020104020603" pitchFamily="34" charset="0"/>
            </a:endParaRPr>
          </a:p>
          <a:p>
            <a:pPr>
              <a:buFont typeface="Wingdings" panose="05000000000000000000" pitchFamily="2" charset="2"/>
              <a:buNone/>
            </a:pPr>
            <a:endParaRPr lang="en-US" altLang="en-US" sz="800" dirty="0"/>
          </a:p>
        </p:txBody>
      </p:sp>
      <p:sp>
        <p:nvSpPr>
          <p:cNvPr id="2" name="Slide Number Placeholder 1"/>
          <p:cNvSpPr>
            <a:spLocks noGrp="1"/>
          </p:cNvSpPr>
          <p:nvPr>
            <p:ph type="sldNum" sz="quarter" idx="10"/>
          </p:nvPr>
        </p:nvSpPr>
        <p:spPr/>
        <p:txBody>
          <a:bodyPr>
            <a:noAutofit/>
          </a:bodyPr>
          <a:lstStyle/>
          <a:p>
            <a:pPr fontAlgn="base">
              <a:spcBef>
                <a:spcPct val="0"/>
              </a:spcBef>
              <a:spcAft>
                <a:spcPct val="0"/>
              </a:spcAft>
              <a:defRPr/>
            </a:pPr>
            <a:fld id="{B0B2DA9A-94BB-42BA-887E-CC648A7F931A}" type="slidenum">
              <a:rPr lang="en-US" altLang="en-US" sz="1600">
                <a:cs typeface="Arial" panose="020B0604020202020204" pitchFamily="34" charset="0"/>
              </a:rPr>
              <a:pPr fontAlgn="base">
                <a:spcBef>
                  <a:spcPct val="0"/>
                </a:spcBef>
                <a:spcAft>
                  <a:spcPct val="0"/>
                </a:spcAft>
                <a:defRPr/>
              </a:pPr>
              <a:t>17</a:t>
            </a:fld>
            <a:endParaRPr lang="en-US" altLang="en-US" sz="1600" dirty="0">
              <a:cs typeface="Arial" panose="020B0604020202020204" pitchFamily="34" charset="0"/>
            </a:endParaRPr>
          </a:p>
        </p:txBody>
      </p:sp>
    </p:spTree>
    <p:custDataLst>
      <p:tags r:id="rId1"/>
    </p:custDataLst>
    <p:extLst>
      <p:ext uri="{BB962C8B-B14F-4D97-AF65-F5344CB8AC3E}">
        <p14:creationId xmlns:p14="http://schemas.microsoft.com/office/powerpoint/2010/main" val="25779433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4">
            <a:alphaModFix amt="12000"/>
            <a:lum/>
          </a:blip>
          <a:srcRect/>
          <a:stretch>
            <a:fillRect t="-9000" b="-9000"/>
          </a:stretch>
        </a:blipFill>
        <a:effectLst/>
      </p:bgPr>
    </p:bg>
    <p:spTree>
      <p:nvGrpSpPr>
        <p:cNvPr id="1" name=""/>
        <p:cNvGrpSpPr/>
        <p:nvPr/>
      </p:nvGrpSpPr>
      <p:grpSpPr>
        <a:xfrm>
          <a:off x="0" y="0"/>
          <a:ext cx="0" cy="0"/>
          <a:chOff x="0" y="0"/>
          <a:chExt cx="0" cy="0"/>
        </a:xfrm>
      </p:grpSpPr>
      <p:sp>
        <p:nvSpPr>
          <p:cNvPr id="41986" name="Title 1"/>
          <p:cNvSpPr>
            <a:spLocks noGrp="1"/>
          </p:cNvSpPr>
          <p:nvPr>
            <p:ph type="title"/>
          </p:nvPr>
        </p:nvSpPr>
        <p:spPr>
          <a:xfrm>
            <a:off x="2136775" y="228600"/>
            <a:ext cx="8153400" cy="990600"/>
          </a:xfrm>
        </p:spPr>
        <p:txBody>
          <a:bodyPr/>
          <a:lstStyle/>
          <a:p>
            <a:r>
              <a:rPr lang="en-US" altLang="en-US" dirty="0"/>
              <a:t>Parent Surveys</a:t>
            </a:r>
          </a:p>
        </p:txBody>
      </p:sp>
      <p:sp>
        <p:nvSpPr>
          <p:cNvPr id="41987" name="Content Placeholder 2"/>
          <p:cNvSpPr>
            <a:spLocks noGrp="1"/>
          </p:cNvSpPr>
          <p:nvPr>
            <p:ph sz="quarter" idx="1"/>
          </p:nvPr>
        </p:nvSpPr>
        <p:spPr>
          <a:xfrm>
            <a:off x="711200" y="1524001"/>
            <a:ext cx="10658963" cy="4868008"/>
          </a:xfrm>
        </p:spPr>
        <p:txBody>
          <a:bodyPr/>
          <a:lstStyle/>
          <a:p>
            <a:pPr>
              <a:spcBef>
                <a:spcPct val="0"/>
              </a:spcBef>
            </a:pPr>
            <a:r>
              <a:rPr lang="en-US" altLang="en-US" sz="2200" dirty="0">
                <a:latin typeface="Tw Cen MT" panose="020B0602020104020603" pitchFamily="34" charset="0"/>
              </a:rPr>
              <a:t>Purpose is to increase parent engagement and</a:t>
            </a:r>
          </a:p>
          <a:p>
            <a:pPr>
              <a:spcBef>
                <a:spcPct val="0"/>
              </a:spcBef>
            </a:pPr>
            <a:r>
              <a:rPr lang="en-US" altLang="en-US" sz="2200" dirty="0">
                <a:latin typeface="Tw Cen MT" panose="020B0602020104020603" pitchFamily="34" charset="0"/>
              </a:rPr>
              <a:t>Provide data for SPP Indicator 8:</a:t>
            </a:r>
          </a:p>
          <a:p>
            <a:pPr marL="776288" lvl="3" indent="-319088">
              <a:spcBef>
                <a:spcPct val="0"/>
              </a:spcBef>
              <a:buSzPct val="60000"/>
              <a:buNone/>
            </a:pPr>
            <a:r>
              <a:rPr lang="en-US" altLang="en-US" sz="2200" i="1" dirty="0">
                <a:latin typeface="Tw Cen MT" panose="020B0602020104020603" pitchFamily="34" charset="0"/>
              </a:rPr>
              <a:t>Percent of parents with a child receiving special education services</a:t>
            </a:r>
            <a:r>
              <a:rPr lang="en-US" altLang="en-US" sz="2200" i="1" dirty="0" smtClean="0">
                <a:latin typeface="Tw Cen MT" panose="020B0602020104020603" pitchFamily="34" charset="0"/>
              </a:rPr>
              <a:t>, who </a:t>
            </a:r>
            <a:r>
              <a:rPr lang="en-US" altLang="en-US" sz="2200" i="1" dirty="0">
                <a:latin typeface="Tw Cen MT" panose="020B0602020104020603" pitchFamily="34" charset="0"/>
              </a:rPr>
              <a:t>report school facilitated parent involvement as a means </a:t>
            </a:r>
            <a:r>
              <a:rPr lang="en-US" altLang="en-US" sz="2200" i="1" dirty="0" smtClean="0">
                <a:latin typeface="Tw Cen MT" panose="020B0602020104020603" pitchFamily="34" charset="0"/>
              </a:rPr>
              <a:t>of improving </a:t>
            </a:r>
            <a:r>
              <a:rPr lang="en-US" altLang="en-US" sz="2200" i="1" dirty="0">
                <a:latin typeface="Tw Cen MT" panose="020B0602020104020603" pitchFamily="34" charset="0"/>
              </a:rPr>
              <a:t>services and results for children with disabilities.</a:t>
            </a:r>
          </a:p>
          <a:p>
            <a:pPr>
              <a:lnSpc>
                <a:spcPts val="3000"/>
              </a:lnSpc>
              <a:spcBef>
                <a:spcPct val="0"/>
              </a:spcBef>
            </a:pPr>
            <a:r>
              <a:rPr lang="en-US" altLang="en-US" sz="2200" dirty="0">
                <a:latin typeface="Tw Cen MT" panose="020B0602020104020603" pitchFamily="34" charset="0"/>
              </a:rPr>
              <a:t>All parents of students with disabilities served by the LEA should participate in the Parent Survey:</a:t>
            </a:r>
          </a:p>
          <a:p>
            <a:pPr lvl="2">
              <a:lnSpc>
                <a:spcPts val="3000"/>
              </a:lnSpc>
              <a:spcBef>
                <a:spcPct val="0"/>
              </a:spcBef>
            </a:pPr>
            <a:r>
              <a:rPr lang="en-US" altLang="en-US" sz="2200" dirty="0">
                <a:latin typeface="Tw Cen MT" panose="020B0602020104020603" pitchFamily="34" charset="0"/>
              </a:rPr>
              <a:t>During </a:t>
            </a:r>
            <a:r>
              <a:rPr lang="en-US" altLang="en-US" sz="2200" u="sng" dirty="0">
                <a:latin typeface="Tw Cen MT" panose="020B0602020104020603" pitchFamily="34" charset="0"/>
              </a:rPr>
              <a:t>second semester of the </a:t>
            </a:r>
            <a:r>
              <a:rPr lang="en-US" altLang="en-US" sz="2200" u="sng" dirty="0" smtClean="0">
                <a:latin typeface="Tw Cen MT" panose="020B0602020104020603" pitchFamily="34" charset="0"/>
              </a:rPr>
              <a:t>2022-23 </a:t>
            </a:r>
            <a:r>
              <a:rPr lang="en-US" altLang="en-US" sz="2200" dirty="0">
                <a:latin typeface="Tw Cen MT" panose="020B0602020104020603" pitchFamily="34" charset="0"/>
              </a:rPr>
              <a:t>school year, the University of Missouri will send out the survey</a:t>
            </a:r>
          </a:p>
          <a:p>
            <a:pPr lvl="2">
              <a:spcBef>
                <a:spcPct val="0"/>
              </a:spcBef>
            </a:pPr>
            <a:r>
              <a:rPr lang="en-US" altLang="en-US" sz="2200" dirty="0">
                <a:latin typeface="Tw Cen MT" panose="020B0602020104020603" pitchFamily="34" charset="0"/>
              </a:rPr>
              <a:t>Follow instructions for conducting the survey </a:t>
            </a:r>
          </a:p>
          <a:p>
            <a:pPr lvl="3">
              <a:spcBef>
                <a:spcPct val="0"/>
              </a:spcBef>
            </a:pPr>
            <a:r>
              <a:rPr lang="en-US" altLang="en-US" sz="2200" dirty="0">
                <a:latin typeface="Tw Cen MT" panose="020B0602020104020603" pitchFamily="34" charset="0"/>
              </a:rPr>
              <a:t>LEA provides parent with survey</a:t>
            </a:r>
          </a:p>
          <a:p>
            <a:pPr lvl="3">
              <a:spcBef>
                <a:spcPct val="0"/>
              </a:spcBef>
            </a:pPr>
            <a:r>
              <a:rPr lang="en-US" altLang="en-US" sz="2200" dirty="0">
                <a:latin typeface="Tw Cen MT" panose="020B0602020104020603" pitchFamily="34" charset="0"/>
              </a:rPr>
              <a:t>Parent completes and returns survey </a:t>
            </a:r>
          </a:p>
          <a:p>
            <a:pPr>
              <a:spcBef>
                <a:spcPct val="0"/>
              </a:spcBef>
            </a:pPr>
            <a:r>
              <a:rPr lang="en-US" altLang="en-US" sz="2200" dirty="0">
                <a:latin typeface="Tw Cen MT" panose="020B0602020104020603" pitchFamily="34" charset="0"/>
              </a:rPr>
              <a:t>LEA will receive results of surveys to use in planning for increasing parent involvement.</a:t>
            </a:r>
          </a:p>
        </p:txBody>
      </p:sp>
      <p:sp>
        <p:nvSpPr>
          <p:cNvPr id="2" name="Slide Number Placeholder 1"/>
          <p:cNvSpPr>
            <a:spLocks noGrp="1"/>
          </p:cNvSpPr>
          <p:nvPr>
            <p:ph type="sldNum" sz="quarter" idx="10"/>
          </p:nvPr>
        </p:nvSpPr>
        <p:spPr/>
        <p:txBody>
          <a:bodyPr>
            <a:noAutofit/>
          </a:bodyPr>
          <a:lstStyle/>
          <a:p>
            <a:pPr fontAlgn="base">
              <a:spcBef>
                <a:spcPct val="0"/>
              </a:spcBef>
              <a:spcAft>
                <a:spcPct val="0"/>
              </a:spcAft>
              <a:defRPr/>
            </a:pPr>
            <a:fld id="{B0BEF122-6E92-4F3C-B2C8-FCD98566B840}" type="slidenum">
              <a:rPr lang="en-US" altLang="en-US" sz="1600">
                <a:cs typeface="Arial" panose="020B0604020202020204" pitchFamily="34" charset="0"/>
              </a:rPr>
              <a:pPr fontAlgn="base">
                <a:spcBef>
                  <a:spcPct val="0"/>
                </a:spcBef>
                <a:spcAft>
                  <a:spcPct val="0"/>
                </a:spcAft>
                <a:defRPr/>
              </a:pPr>
              <a:t>18</a:t>
            </a:fld>
            <a:endParaRPr lang="en-US" altLang="en-US" sz="1600" dirty="0">
              <a:cs typeface="Arial" panose="020B0604020202020204" pitchFamily="34" charset="0"/>
            </a:endParaRPr>
          </a:p>
        </p:txBody>
      </p:sp>
    </p:spTree>
    <p:custDataLst>
      <p:tags r:id="rId1"/>
    </p:custDataLst>
    <p:extLst>
      <p:ext uri="{BB962C8B-B14F-4D97-AF65-F5344CB8AC3E}">
        <p14:creationId xmlns:p14="http://schemas.microsoft.com/office/powerpoint/2010/main" val="6455754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4">
            <a:alphaModFix amt="12000"/>
            <a:lum/>
          </a:blip>
          <a:srcRect/>
          <a:stretch>
            <a:fillRect t="-9000" b="-9000"/>
          </a:stretch>
        </a:blipFill>
        <a:effectLst/>
      </p:bgPr>
    </p:bg>
    <p:spTree>
      <p:nvGrpSpPr>
        <p:cNvPr id="1" name=""/>
        <p:cNvGrpSpPr/>
        <p:nvPr/>
      </p:nvGrpSpPr>
      <p:grpSpPr>
        <a:xfrm>
          <a:off x="0" y="0"/>
          <a:ext cx="0" cy="0"/>
          <a:chOff x="0" y="0"/>
          <a:chExt cx="0" cy="0"/>
        </a:xfrm>
      </p:grpSpPr>
      <p:sp>
        <p:nvSpPr>
          <p:cNvPr id="44034" name="Title 1"/>
          <p:cNvSpPr>
            <a:spLocks noGrp="1"/>
          </p:cNvSpPr>
          <p:nvPr>
            <p:ph type="title"/>
          </p:nvPr>
        </p:nvSpPr>
        <p:spPr>
          <a:xfrm>
            <a:off x="2133600" y="228600"/>
            <a:ext cx="8534400" cy="990600"/>
          </a:xfrm>
        </p:spPr>
        <p:txBody>
          <a:bodyPr/>
          <a:lstStyle/>
          <a:p>
            <a:r>
              <a:rPr lang="en-US" altLang="en-US" sz="4000" dirty="0"/>
              <a:t>    </a:t>
            </a:r>
            <a:r>
              <a:rPr lang="en-US" altLang="en-US" sz="3600" dirty="0"/>
              <a:t/>
            </a:r>
            <a:br>
              <a:rPr lang="en-US" altLang="en-US" sz="3600" dirty="0"/>
            </a:br>
            <a:r>
              <a:rPr lang="en-US" altLang="en-US" dirty="0"/>
              <a:t>Learning Objectives</a:t>
            </a:r>
          </a:p>
        </p:txBody>
      </p:sp>
      <p:sp>
        <p:nvSpPr>
          <p:cNvPr id="44035" name="Content Placeholder 2"/>
          <p:cNvSpPr>
            <a:spLocks noGrp="1"/>
          </p:cNvSpPr>
          <p:nvPr>
            <p:ph sz="quarter" idx="1"/>
          </p:nvPr>
        </p:nvSpPr>
        <p:spPr>
          <a:xfrm>
            <a:off x="2133600" y="1597270"/>
            <a:ext cx="8534400" cy="4800600"/>
          </a:xfrm>
        </p:spPr>
        <p:txBody>
          <a:bodyPr/>
          <a:lstStyle/>
          <a:p>
            <a:pPr>
              <a:buFont typeface="Wingdings" panose="05000000000000000000" pitchFamily="2" charset="2"/>
              <a:buNone/>
            </a:pPr>
            <a:r>
              <a:rPr lang="en-US" altLang="en-US" sz="4000" dirty="0">
                <a:latin typeface="Tw Cen MT" panose="020B0602020104020603" pitchFamily="34" charset="0"/>
              </a:rPr>
              <a:t>Participants will know</a:t>
            </a:r>
          </a:p>
          <a:p>
            <a:pPr marL="881063" lvl="1" indent="-514350">
              <a:spcAft>
                <a:spcPts val="1200"/>
              </a:spcAft>
              <a:buNone/>
            </a:pPr>
            <a:r>
              <a:rPr lang="en-US" altLang="en-US" sz="3600" dirty="0">
                <a:latin typeface="Tw Cen MT" panose="020B0602020104020603" pitchFamily="34" charset="0"/>
              </a:rPr>
              <a:t>1. the steps in the special education monitoring process for the self-assessment;</a:t>
            </a:r>
          </a:p>
          <a:p>
            <a:pPr marL="881063" lvl="1" indent="-514350">
              <a:buNone/>
            </a:pPr>
            <a:r>
              <a:rPr lang="en-US" altLang="en-US" sz="3600" dirty="0">
                <a:latin typeface="Tw Cen MT" panose="020B0602020104020603" pitchFamily="34" charset="0"/>
              </a:rPr>
              <a:t>2. the required activities included in the self-assessment and due dates for submission;</a:t>
            </a:r>
          </a:p>
          <a:p>
            <a:pPr marL="881063" lvl="1" indent="-514350">
              <a:buNone/>
            </a:pPr>
            <a:r>
              <a:rPr lang="en-US" altLang="en-US" sz="3600" dirty="0">
                <a:latin typeface="Tw Cen MT" panose="020B0602020104020603" pitchFamily="34" charset="0"/>
              </a:rPr>
              <a:t>3. resources for questions and assistance.</a:t>
            </a:r>
          </a:p>
          <a:p>
            <a:pPr marL="881063" lvl="1" indent="-514350">
              <a:buNone/>
            </a:pPr>
            <a:endParaRPr lang="en-US" altLang="en-US" sz="3200" dirty="0"/>
          </a:p>
        </p:txBody>
      </p:sp>
      <p:pic>
        <p:nvPicPr>
          <p:cNvPr id="44036"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28801" y="2335641"/>
            <a:ext cx="75882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28800" y="4213836"/>
            <a:ext cx="75882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8" name="Picture 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28799" y="5912646"/>
            <a:ext cx="75882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0"/>
          </p:nvPr>
        </p:nvSpPr>
        <p:spPr/>
        <p:txBody>
          <a:bodyPr>
            <a:noAutofit/>
          </a:bodyPr>
          <a:lstStyle/>
          <a:p>
            <a:pPr fontAlgn="base">
              <a:spcBef>
                <a:spcPct val="0"/>
              </a:spcBef>
              <a:spcAft>
                <a:spcPct val="0"/>
              </a:spcAft>
              <a:defRPr/>
            </a:pPr>
            <a:fld id="{10580C37-030C-4EFF-9FBE-7974BA431BD5}" type="slidenum">
              <a:rPr lang="en-US" altLang="en-US" sz="1600">
                <a:cs typeface="Arial" panose="020B0604020202020204" pitchFamily="34" charset="0"/>
              </a:rPr>
              <a:pPr fontAlgn="base">
                <a:spcBef>
                  <a:spcPct val="0"/>
                </a:spcBef>
                <a:spcAft>
                  <a:spcPct val="0"/>
                </a:spcAft>
                <a:defRPr/>
              </a:pPr>
              <a:t>19</a:t>
            </a:fld>
            <a:endParaRPr lang="en-US" altLang="en-US" sz="1600" dirty="0">
              <a:cs typeface="Arial" panose="020B0604020202020204" pitchFamily="34" charset="0"/>
            </a:endParaRPr>
          </a:p>
        </p:txBody>
      </p:sp>
    </p:spTree>
    <p:custDataLst>
      <p:tags r:id="rId1"/>
    </p:custDataLst>
    <p:extLst>
      <p:ext uri="{BB962C8B-B14F-4D97-AF65-F5344CB8AC3E}">
        <p14:creationId xmlns:p14="http://schemas.microsoft.com/office/powerpoint/2010/main" val="2614091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4">
            <a:alphaModFix amt="17000"/>
            <a:lum/>
          </a:blip>
          <a:srcRect/>
          <a:stretch>
            <a:fillRect t="-9000" b="-9000"/>
          </a:stretch>
        </a:blipFill>
        <a:effectLst/>
      </p:bgPr>
    </p:bg>
    <p:spTree>
      <p:nvGrpSpPr>
        <p:cNvPr id="1" name=""/>
        <p:cNvGrpSpPr/>
        <p:nvPr/>
      </p:nvGrpSpPr>
      <p:grpSpPr>
        <a:xfrm>
          <a:off x="0" y="0"/>
          <a:ext cx="0" cy="0"/>
          <a:chOff x="0" y="0"/>
          <a:chExt cx="0" cy="0"/>
        </a:xfrm>
      </p:grpSpPr>
      <p:sp>
        <p:nvSpPr>
          <p:cNvPr id="19458" name="Title 1"/>
          <p:cNvSpPr>
            <a:spLocks noGrp="1"/>
          </p:cNvSpPr>
          <p:nvPr>
            <p:ph type="title"/>
          </p:nvPr>
        </p:nvSpPr>
        <p:spPr>
          <a:xfrm>
            <a:off x="1600200" y="228600"/>
            <a:ext cx="9067800" cy="990600"/>
          </a:xfrm>
        </p:spPr>
        <p:txBody>
          <a:bodyPr/>
          <a:lstStyle/>
          <a:p>
            <a:pPr algn="ctr"/>
            <a:r>
              <a:rPr lang="en-US" altLang="en-US" sz="3600" dirty="0"/>
              <a:t>    </a:t>
            </a:r>
            <a:r>
              <a:rPr lang="en-US" altLang="en-US" sz="4800" dirty="0">
                <a:latin typeface="Calibri" panose="020F0502020204030204" pitchFamily="34" charset="0"/>
                <a:cs typeface="Calibri" panose="020F0502020204030204" pitchFamily="34" charset="0"/>
              </a:rPr>
              <a:t>Learning Objectives</a:t>
            </a:r>
          </a:p>
        </p:txBody>
      </p:sp>
      <p:sp>
        <p:nvSpPr>
          <p:cNvPr id="19459" name="Content Placeholder 2"/>
          <p:cNvSpPr>
            <a:spLocks noGrp="1"/>
          </p:cNvSpPr>
          <p:nvPr>
            <p:ph sz="quarter" idx="1"/>
          </p:nvPr>
        </p:nvSpPr>
        <p:spPr>
          <a:xfrm>
            <a:off x="1080655" y="1676400"/>
            <a:ext cx="10200903" cy="5029200"/>
          </a:xfrm>
        </p:spPr>
        <p:txBody>
          <a:bodyPr/>
          <a:lstStyle/>
          <a:p>
            <a:pPr>
              <a:buFont typeface="Wingdings" panose="05000000000000000000" pitchFamily="2" charset="2"/>
              <a:buNone/>
            </a:pPr>
            <a:r>
              <a:rPr lang="en-US" altLang="en-US" sz="3600" dirty="0">
                <a:latin typeface="Calibri" panose="020F0502020204030204" pitchFamily="34" charset="0"/>
                <a:cs typeface="Calibri" panose="020F0502020204030204" pitchFamily="34" charset="0"/>
              </a:rPr>
              <a:t>Participants will learn</a:t>
            </a:r>
          </a:p>
          <a:p>
            <a:pPr marL="881063" lvl="1" indent="-514350">
              <a:spcAft>
                <a:spcPts val="1200"/>
              </a:spcAft>
              <a:buNone/>
            </a:pPr>
            <a:r>
              <a:rPr lang="en-US" altLang="en-US" sz="3600" dirty="0">
                <a:latin typeface="Calibri" panose="020F0502020204030204" pitchFamily="34" charset="0"/>
                <a:cs typeface="Calibri" panose="020F0502020204030204" pitchFamily="34" charset="0"/>
              </a:rPr>
              <a:t>1.  the steps in the special education monitoring process for local agency self-assessment;</a:t>
            </a:r>
          </a:p>
          <a:p>
            <a:pPr marL="881063" lvl="1" indent="-514350">
              <a:buNone/>
            </a:pPr>
            <a:r>
              <a:rPr lang="en-US" altLang="en-US" sz="3600" dirty="0">
                <a:latin typeface="Calibri" panose="020F0502020204030204" pitchFamily="34" charset="0"/>
                <a:cs typeface="Calibri" panose="020F0502020204030204" pitchFamily="34" charset="0"/>
              </a:rPr>
              <a:t>2.  the required activities for the self-assessment and their due dates;              </a:t>
            </a:r>
          </a:p>
          <a:p>
            <a:pPr marL="881063" lvl="1" indent="-514350">
              <a:buNone/>
            </a:pPr>
            <a:r>
              <a:rPr lang="en-US" altLang="en-US" sz="3600" dirty="0">
                <a:latin typeface="Calibri" panose="020F0502020204030204" pitchFamily="34" charset="0"/>
                <a:cs typeface="Calibri" panose="020F0502020204030204" pitchFamily="34" charset="0"/>
              </a:rPr>
              <a:t>3.  how to find resources for assistance with questions.</a:t>
            </a:r>
          </a:p>
          <a:p>
            <a:pPr marL="881063" lvl="1" indent="-514350">
              <a:buNone/>
            </a:pPr>
            <a:endParaRPr lang="en-US" altLang="en-US" sz="3600" dirty="0"/>
          </a:p>
        </p:txBody>
      </p:sp>
      <p:sp>
        <p:nvSpPr>
          <p:cNvPr id="2" name="Slide Number Placeholder 1"/>
          <p:cNvSpPr>
            <a:spLocks noGrp="1"/>
          </p:cNvSpPr>
          <p:nvPr>
            <p:ph type="sldNum" sz="quarter" idx="10"/>
          </p:nvPr>
        </p:nvSpPr>
        <p:spPr/>
        <p:txBody>
          <a:bodyPr>
            <a:noAutofit/>
          </a:bodyPr>
          <a:lstStyle/>
          <a:p>
            <a:pPr fontAlgn="base">
              <a:spcBef>
                <a:spcPct val="0"/>
              </a:spcBef>
              <a:spcAft>
                <a:spcPct val="0"/>
              </a:spcAft>
              <a:defRPr/>
            </a:pPr>
            <a:fld id="{D0F20A16-E22E-4C57-BA10-7C35C4EAD9BD}" type="slidenum">
              <a:rPr lang="en-US" altLang="en-US" sz="1600">
                <a:cs typeface="Arial" panose="020B0604020202020204" pitchFamily="34" charset="0"/>
              </a:rPr>
              <a:pPr fontAlgn="base">
                <a:spcBef>
                  <a:spcPct val="0"/>
                </a:spcBef>
                <a:spcAft>
                  <a:spcPct val="0"/>
                </a:spcAft>
                <a:defRPr/>
              </a:pPr>
              <a:t>2</a:t>
            </a:fld>
            <a:endParaRPr lang="en-US" altLang="en-US" sz="1600" dirty="0">
              <a:cs typeface="Arial" panose="020B0604020202020204" pitchFamily="34" charset="0"/>
            </a:endParaRPr>
          </a:p>
        </p:txBody>
      </p:sp>
    </p:spTree>
    <p:custDataLst>
      <p:tags r:id="rId1"/>
    </p:custDataLst>
    <p:extLst>
      <p:ext uri="{BB962C8B-B14F-4D97-AF65-F5344CB8AC3E}">
        <p14:creationId xmlns:p14="http://schemas.microsoft.com/office/powerpoint/2010/main" val="7636410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kern="1200" dirty="0">
                <a:latin typeface="Times New Roman" panose="02020603050405020304" pitchFamily="18" charset="0"/>
                <a:cs typeface="Times New Roman" panose="02020603050405020304" pitchFamily="18" charset="0"/>
              </a:rPr>
              <a:t>Compliance Consultants</a:t>
            </a:r>
            <a:endParaRPr lang="en-US" dirty="0"/>
          </a:p>
        </p:txBody>
      </p:sp>
      <p:sp>
        <p:nvSpPr>
          <p:cNvPr id="5" name="Rectangle 4"/>
          <p:cNvSpPr/>
          <p:nvPr/>
        </p:nvSpPr>
        <p:spPr>
          <a:xfrm>
            <a:off x="6019800" y="3276600"/>
            <a:ext cx="1219200" cy="304800"/>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p:cNvGraphicFramePr>
            <a:graphicFrameLocks noGrp="1"/>
          </p:cNvGraphicFramePr>
          <p:nvPr>
            <p:extLst>
              <p:ext uri="{D42A27DB-BD31-4B8C-83A1-F6EECF244321}">
                <p14:modId xmlns:p14="http://schemas.microsoft.com/office/powerpoint/2010/main" val="2683727606"/>
              </p:ext>
            </p:extLst>
          </p:nvPr>
        </p:nvGraphicFramePr>
        <p:xfrm>
          <a:off x="817562" y="1600201"/>
          <a:ext cx="9861323" cy="5004705"/>
        </p:xfrm>
        <a:graphic>
          <a:graphicData uri="http://schemas.openxmlformats.org/drawingml/2006/table">
            <a:tbl>
              <a:tblPr firstRow="1" firstCol="1" bandRow="1"/>
              <a:tblGrid>
                <a:gridCol w="2521324">
                  <a:extLst>
                    <a:ext uri="{9D8B030D-6E8A-4147-A177-3AD203B41FA5}">
                      <a16:colId xmlns:a16="http://schemas.microsoft.com/office/drawing/2014/main" val="3539358189"/>
                    </a:ext>
                  </a:extLst>
                </a:gridCol>
                <a:gridCol w="2522103">
                  <a:extLst>
                    <a:ext uri="{9D8B030D-6E8A-4147-A177-3AD203B41FA5}">
                      <a16:colId xmlns:a16="http://schemas.microsoft.com/office/drawing/2014/main" val="640642001"/>
                    </a:ext>
                  </a:extLst>
                </a:gridCol>
                <a:gridCol w="1813384">
                  <a:extLst>
                    <a:ext uri="{9D8B030D-6E8A-4147-A177-3AD203B41FA5}">
                      <a16:colId xmlns:a16="http://schemas.microsoft.com/office/drawing/2014/main" val="4291507594"/>
                    </a:ext>
                  </a:extLst>
                </a:gridCol>
                <a:gridCol w="3004512">
                  <a:extLst>
                    <a:ext uri="{9D8B030D-6E8A-4147-A177-3AD203B41FA5}">
                      <a16:colId xmlns:a16="http://schemas.microsoft.com/office/drawing/2014/main" val="1543015872"/>
                    </a:ext>
                  </a:extLst>
                </a:gridCol>
              </a:tblGrid>
              <a:tr h="485278">
                <a:tc>
                  <a:txBody>
                    <a:bodyPr/>
                    <a:lstStyle/>
                    <a:p>
                      <a:pPr marL="0" marR="0" algn="ctr">
                        <a:lnSpc>
                          <a:spcPct val="107000"/>
                        </a:lnSpc>
                        <a:spcBef>
                          <a:spcPts val="0"/>
                        </a:spcBef>
                        <a:spcAft>
                          <a:spcPts val="0"/>
                        </a:spcAft>
                      </a:pPr>
                      <a:r>
                        <a:rPr lang="en-US" sz="1100" b="1" dirty="0">
                          <a:solidFill>
                            <a:srgbClr val="FFFFFF"/>
                          </a:solidFill>
                          <a:effectLst/>
                          <a:latin typeface="Calibri" panose="020F0502020204030204" pitchFamily="34" charset="0"/>
                          <a:ea typeface="Calibri" panose="020F0502020204030204" pitchFamily="34" charset="0"/>
                        </a:rPr>
                        <a:t>Region</a:t>
                      </a:r>
                      <a:endParaRPr lang="en-US" sz="900" dirty="0">
                        <a:solidFill>
                          <a:srgbClr val="000000"/>
                        </a:solidFill>
                        <a:effectLst/>
                        <a:latin typeface="Calibri" panose="020F0502020204030204" pitchFamily="34" charset="0"/>
                        <a:ea typeface="Calibri" panose="020F0502020204030204" pitchFamily="34" charset="0"/>
                      </a:endParaRP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marL="0" marR="0" algn="ctr">
                        <a:lnSpc>
                          <a:spcPct val="107000"/>
                        </a:lnSpc>
                        <a:spcBef>
                          <a:spcPts val="0"/>
                        </a:spcBef>
                        <a:spcAft>
                          <a:spcPts val="0"/>
                        </a:spcAft>
                      </a:pPr>
                      <a:r>
                        <a:rPr lang="en-US" sz="1100" b="1">
                          <a:solidFill>
                            <a:srgbClr val="FFFFFF"/>
                          </a:solidFill>
                          <a:effectLst/>
                          <a:latin typeface="Calibri" panose="020F0502020204030204" pitchFamily="34" charset="0"/>
                          <a:ea typeface="Calibri" panose="020F0502020204030204" pitchFamily="34" charset="0"/>
                        </a:rPr>
                        <a:t>Compliance Consultant</a:t>
                      </a:r>
                      <a:endParaRPr lang="en-US" sz="900">
                        <a:solidFill>
                          <a:srgbClr val="000000"/>
                        </a:solidFill>
                        <a:effectLst/>
                        <a:latin typeface="Calibri" panose="020F0502020204030204" pitchFamily="34" charset="0"/>
                        <a:ea typeface="Calibri" panose="020F0502020204030204" pitchFamily="34" charset="0"/>
                      </a:endParaRP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marL="0" marR="0" algn="ctr">
                        <a:lnSpc>
                          <a:spcPct val="107000"/>
                        </a:lnSpc>
                        <a:spcBef>
                          <a:spcPts val="0"/>
                        </a:spcBef>
                        <a:spcAft>
                          <a:spcPts val="0"/>
                        </a:spcAft>
                      </a:pPr>
                      <a:r>
                        <a:rPr lang="en-US" sz="1100" b="1">
                          <a:solidFill>
                            <a:srgbClr val="FFFFFF"/>
                          </a:solidFill>
                          <a:effectLst/>
                          <a:latin typeface="Calibri" panose="020F0502020204030204" pitchFamily="34" charset="0"/>
                          <a:ea typeface="Calibri" panose="020F0502020204030204" pitchFamily="34" charset="0"/>
                        </a:rPr>
                        <a:t>Phone Number</a:t>
                      </a:r>
                      <a:endParaRPr lang="en-US" sz="900">
                        <a:solidFill>
                          <a:srgbClr val="000000"/>
                        </a:solidFill>
                        <a:effectLst/>
                        <a:latin typeface="Calibri" panose="020F0502020204030204" pitchFamily="34" charset="0"/>
                        <a:ea typeface="Calibri" panose="020F0502020204030204" pitchFamily="34" charset="0"/>
                      </a:endParaRP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marL="0" marR="0" algn="ctr">
                        <a:lnSpc>
                          <a:spcPct val="107000"/>
                        </a:lnSpc>
                        <a:spcBef>
                          <a:spcPts val="0"/>
                        </a:spcBef>
                        <a:spcAft>
                          <a:spcPts val="0"/>
                        </a:spcAft>
                      </a:pPr>
                      <a:r>
                        <a:rPr lang="en-US" sz="1100" b="1" dirty="0">
                          <a:solidFill>
                            <a:srgbClr val="FFFFFF"/>
                          </a:solidFill>
                          <a:effectLst/>
                          <a:latin typeface="Calibri" panose="020F0502020204030204" pitchFamily="34" charset="0"/>
                          <a:ea typeface="Calibri" panose="020F0502020204030204" pitchFamily="34" charset="0"/>
                        </a:rPr>
                        <a:t>Email</a:t>
                      </a:r>
                      <a:endParaRPr lang="en-US" sz="900" dirty="0">
                        <a:solidFill>
                          <a:srgbClr val="000000"/>
                        </a:solidFill>
                        <a:effectLst/>
                        <a:latin typeface="Calibri" panose="020F0502020204030204" pitchFamily="34" charset="0"/>
                        <a:ea typeface="Calibri" panose="020F0502020204030204" pitchFamily="34" charset="0"/>
                      </a:endParaRP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val="5036362"/>
                  </a:ext>
                </a:extLst>
              </a:tr>
              <a:tr h="485278">
                <a:tc>
                  <a:txBody>
                    <a:bodyPr/>
                    <a:lstStyle/>
                    <a:p>
                      <a:pPr marL="342900" marR="0" lvl="0" indent="-342900" algn="just">
                        <a:lnSpc>
                          <a:spcPct val="107000"/>
                        </a:lnSpc>
                        <a:spcBef>
                          <a:spcPts val="0"/>
                        </a:spcBef>
                        <a:spcAft>
                          <a:spcPts val="0"/>
                        </a:spcAft>
                        <a:buFont typeface="+mj-lt"/>
                        <a:buAutoNum type="arabicPeriod"/>
                      </a:pPr>
                      <a:r>
                        <a:rPr lang="en-US" sz="1400">
                          <a:solidFill>
                            <a:srgbClr val="000000"/>
                          </a:solidFill>
                          <a:effectLst/>
                          <a:latin typeface="Calibri" panose="020F0502020204030204" pitchFamily="34" charset="0"/>
                          <a:ea typeface="Calibri" panose="020F0502020204030204" pitchFamily="34" charset="0"/>
                        </a:rPr>
                        <a:t>Southeast</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rPr>
                        <a:t>Tiffiney Smith</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rPr>
                        <a:t>573-651-2621</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rPr>
                        <a:t>tdsmith@semo.edu</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extLst>
                  <a:ext uri="{0D108BD9-81ED-4DB2-BD59-A6C34878D82A}">
                    <a16:rowId xmlns:a16="http://schemas.microsoft.com/office/drawing/2014/main" val="231315598"/>
                  </a:ext>
                </a:extLst>
              </a:tr>
              <a:tr h="485278">
                <a:tc>
                  <a:txBody>
                    <a:bodyPr/>
                    <a:lstStyle/>
                    <a:p>
                      <a:pPr marL="0" marR="0" lvl="0" indent="0" algn="just">
                        <a:lnSpc>
                          <a:spcPct val="107000"/>
                        </a:lnSpc>
                        <a:spcBef>
                          <a:spcPts val="0"/>
                        </a:spcBef>
                        <a:spcAft>
                          <a:spcPts val="0"/>
                        </a:spcAft>
                        <a:buFont typeface="+mj-lt"/>
                        <a:buNone/>
                      </a:pPr>
                      <a:r>
                        <a:rPr lang="en-US" sz="1400" dirty="0" smtClean="0">
                          <a:solidFill>
                            <a:srgbClr val="000000"/>
                          </a:solidFill>
                          <a:effectLst/>
                          <a:latin typeface="Calibri" panose="020F0502020204030204" pitchFamily="34" charset="0"/>
                          <a:ea typeface="Calibri" panose="020F0502020204030204" pitchFamily="34" charset="0"/>
                        </a:rPr>
                        <a:t>2.     Heart </a:t>
                      </a:r>
                      <a:r>
                        <a:rPr lang="en-US" sz="1400" dirty="0">
                          <a:solidFill>
                            <a:srgbClr val="000000"/>
                          </a:solidFill>
                          <a:effectLst/>
                          <a:latin typeface="Calibri" panose="020F0502020204030204" pitchFamily="34" charset="0"/>
                          <a:ea typeface="Calibri" panose="020F0502020204030204" pitchFamily="34" charset="0"/>
                        </a:rPr>
                        <a:t>of Missouri</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rPr>
                        <a:t>Lynn Lynch</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rPr>
                        <a:t>573-882-7553</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rPr>
                        <a:t>lynchly@missouri.edu</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9360764"/>
                  </a:ext>
                </a:extLst>
              </a:tr>
              <a:tr h="485278">
                <a:tc>
                  <a:txBody>
                    <a:bodyPr/>
                    <a:lstStyle/>
                    <a:p>
                      <a:pPr marL="0" marR="0" lvl="0" indent="0" algn="just">
                        <a:lnSpc>
                          <a:spcPct val="107000"/>
                        </a:lnSpc>
                        <a:spcBef>
                          <a:spcPts val="0"/>
                        </a:spcBef>
                        <a:spcAft>
                          <a:spcPts val="0"/>
                        </a:spcAft>
                        <a:buFont typeface="+mj-lt"/>
                        <a:buNone/>
                      </a:pPr>
                      <a:r>
                        <a:rPr lang="en-US" sz="1400" dirty="0" smtClean="0">
                          <a:solidFill>
                            <a:srgbClr val="000000"/>
                          </a:solidFill>
                          <a:effectLst/>
                          <a:latin typeface="Calibri" panose="020F0502020204030204" pitchFamily="34" charset="0"/>
                          <a:ea typeface="Calibri" panose="020F0502020204030204" pitchFamily="34" charset="0"/>
                        </a:rPr>
                        <a:t>3.      Kansas </a:t>
                      </a:r>
                      <a:r>
                        <a:rPr lang="en-US" sz="1400" dirty="0">
                          <a:solidFill>
                            <a:srgbClr val="000000"/>
                          </a:solidFill>
                          <a:effectLst/>
                          <a:latin typeface="Calibri" panose="020F0502020204030204" pitchFamily="34" charset="0"/>
                          <a:ea typeface="Calibri" panose="020F0502020204030204" pitchFamily="34" charset="0"/>
                        </a:rPr>
                        <a:t>City</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rPr>
                        <a:t>Bailey Tennesen</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rPr>
                        <a:t>816-235-5957</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rPr>
                        <a:t>tennesenb@umkc.edu</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extLst>
                  <a:ext uri="{0D108BD9-81ED-4DB2-BD59-A6C34878D82A}">
                    <a16:rowId xmlns:a16="http://schemas.microsoft.com/office/drawing/2014/main" val="3556568047"/>
                  </a:ext>
                </a:extLst>
              </a:tr>
              <a:tr h="485278">
                <a:tc>
                  <a:txBody>
                    <a:bodyPr/>
                    <a:lstStyle/>
                    <a:p>
                      <a:pPr marL="0" marR="0" lvl="0" indent="0" algn="just">
                        <a:lnSpc>
                          <a:spcPct val="107000"/>
                        </a:lnSpc>
                        <a:spcBef>
                          <a:spcPts val="0"/>
                        </a:spcBef>
                        <a:spcAft>
                          <a:spcPts val="0"/>
                        </a:spcAft>
                        <a:buFont typeface="+mj-lt"/>
                        <a:buNone/>
                      </a:pPr>
                      <a:r>
                        <a:rPr lang="en-US" sz="1400" dirty="0" smtClean="0">
                          <a:solidFill>
                            <a:srgbClr val="000000"/>
                          </a:solidFill>
                          <a:effectLst/>
                          <a:latin typeface="Calibri" panose="020F0502020204030204" pitchFamily="34" charset="0"/>
                          <a:ea typeface="Calibri" panose="020F0502020204030204" pitchFamily="34" charset="0"/>
                        </a:rPr>
                        <a:t>4.      Northeast</a:t>
                      </a:r>
                      <a:endParaRPr lang="en-US" sz="1400" dirty="0">
                        <a:solidFill>
                          <a:srgbClr val="000000"/>
                        </a:solidFill>
                        <a:effectLst/>
                        <a:latin typeface="Calibri" panose="020F0502020204030204" pitchFamily="34" charset="0"/>
                        <a:ea typeface="Calibri" panose="020F0502020204030204" pitchFamily="34" charset="0"/>
                      </a:endParaRP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smtClean="0">
                          <a:solidFill>
                            <a:srgbClr val="000000"/>
                          </a:solidFill>
                          <a:effectLst/>
                          <a:latin typeface="Calibri" panose="020F0502020204030204" pitchFamily="34" charset="0"/>
                          <a:ea typeface="Calibri" panose="020F0502020204030204" pitchFamily="34" charset="0"/>
                        </a:rPr>
                        <a:t>Dawn Lichtenberg</a:t>
                      </a:r>
                      <a:endParaRPr lang="en-US" sz="1400" dirty="0">
                        <a:solidFill>
                          <a:srgbClr val="000000"/>
                        </a:solidFill>
                        <a:effectLst/>
                        <a:latin typeface="Calibri" panose="020F0502020204030204" pitchFamily="34" charset="0"/>
                        <a:ea typeface="Calibri" panose="020F0502020204030204" pitchFamily="34" charset="0"/>
                      </a:endParaRP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rPr>
                        <a:t>660-785-4310</a:t>
                      </a:r>
                      <a:endParaRPr lang="en-US" sz="1400" dirty="0">
                        <a:solidFill>
                          <a:schemeClr val="tx1"/>
                        </a:solidFill>
                        <a:effectLst/>
                        <a:latin typeface="Calibri" panose="020F0502020204030204" pitchFamily="34" charset="0"/>
                        <a:ea typeface="Calibri" panose="020F0502020204030204" pitchFamily="34" charset="0"/>
                      </a:endParaRP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smtClean="0">
                          <a:solidFill>
                            <a:srgbClr val="000000"/>
                          </a:solidFill>
                          <a:effectLst/>
                          <a:latin typeface="Calibri" panose="020F0502020204030204" pitchFamily="34" charset="0"/>
                          <a:ea typeface="Calibri" panose="020F0502020204030204" pitchFamily="34" charset="0"/>
                        </a:rPr>
                        <a:t>dlichtenberg@truman.edu</a:t>
                      </a:r>
                      <a:endParaRPr lang="en-US" sz="1400" dirty="0">
                        <a:solidFill>
                          <a:srgbClr val="000000"/>
                        </a:solidFill>
                        <a:effectLst/>
                        <a:latin typeface="Calibri" panose="020F0502020204030204" pitchFamily="34" charset="0"/>
                        <a:ea typeface="Calibri" panose="020F0502020204030204" pitchFamily="34" charset="0"/>
                      </a:endParaRP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43086103"/>
                  </a:ext>
                </a:extLst>
              </a:tr>
              <a:tr h="485278">
                <a:tc>
                  <a:txBody>
                    <a:bodyPr/>
                    <a:lstStyle/>
                    <a:p>
                      <a:pPr marL="0" marR="0" lvl="0" indent="0" algn="just">
                        <a:lnSpc>
                          <a:spcPct val="107000"/>
                        </a:lnSpc>
                        <a:spcBef>
                          <a:spcPts val="0"/>
                        </a:spcBef>
                        <a:spcAft>
                          <a:spcPts val="0"/>
                        </a:spcAft>
                        <a:buFont typeface="+mj-lt"/>
                        <a:buNone/>
                      </a:pPr>
                      <a:r>
                        <a:rPr lang="en-US" sz="1400" dirty="0" smtClean="0">
                          <a:solidFill>
                            <a:srgbClr val="000000"/>
                          </a:solidFill>
                          <a:effectLst/>
                          <a:latin typeface="Calibri" panose="020F0502020204030204" pitchFamily="34" charset="0"/>
                          <a:ea typeface="Calibri" panose="020F0502020204030204" pitchFamily="34" charset="0"/>
                        </a:rPr>
                        <a:t>5.      Northwest</a:t>
                      </a:r>
                      <a:endParaRPr lang="en-US" sz="1400" dirty="0">
                        <a:solidFill>
                          <a:srgbClr val="000000"/>
                        </a:solidFill>
                        <a:effectLst/>
                        <a:latin typeface="Calibri" panose="020F0502020204030204" pitchFamily="34" charset="0"/>
                        <a:ea typeface="Calibri" panose="020F0502020204030204" pitchFamily="34" charset="0"/>
                      </a:endParaRP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400" dirty="0" smtClean="0">
                          <a:solidFill>
                            <a:srgbClr val="000000"/>
                          </a:solidFill>
                          <a:effectLst/>
                          <a:latin typeface="Calibri" panose="020F0502020204030204" pitchFamily="34" charset="0"/>
                          <a:ea typeface="Calibri" panose="020F0502020204030204" pitchFamily="34" charset="0"/>
                        </a:rPr>
                        <a:t>Julia</a:t>
                      </a:r>
                      <a:r>
                        <a:rPr lang="en-US" sz="1400" baseline="0" dirty="0" smtClean="0">
                          <a:solidFill>
                            <a:srgbClr val="000000"/>
                          </a:solidFill>
                          <a:effectLst/>
                          <a:latin typeface="Calibri" panose="020F0502020204030204" pitchFamily="34" charset="0"/>
                          <a:ea typeface="Calibri" panose="020F0502020204030204" pitchFamily="34" charset="0"/>
                        </a:rPr>
                        <a:t> Schmitz</a:t>
                      </a:r>
                      <a:endParaRPr lang="en-US" sz="1400" dirty="0">
                        <a:solidFill>
                          <a:srgbClr val="000000"/>
                        </a:solidFill>
                        <a:effectLst/>
                        <a:latin typeface="Calibri" panose="020F0502020204030204" pitchFamily="34" charset="0"/>
                        <a:ea typeface="Calibri" panose="020F0502020204030204" pitchFamily="34" charset="0"/>
                      </a:endParaRP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rPr>
                        <a:t>660-562-1995</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400" dirty="0" smtClean="0">
                          <a:solidFill>
                            <a:srgbClr val="000000"/>
                          </a:solidFill>
                          <a:effectLst/>
                          <a:latin typeface="Calibri" panose="020F0502020204030204" pitchFamily="34" charset="0"/>
                          <a:ea typeface="Calibri" panose="020F0502020204030204" pitchFamily="34" charset="0"/>
                        </a:rPr>
                        <a:t>julia@nwmissouri.edu</a:t>
                      </a:r>
                      <a:endParaRPr lang="en-US" sz="1400" dirty="0">
                        <a:solidFill>
                          <a:srgbClr val="000000"/>
                        </a:solidFill>
                        <a:effectLst/>
                        <a:latin typeface="Calibri" panose="020F0502020204030204" pitchFamily="34" charset="0"/>
                        <a:ea typeface="Calibri" panose="020F0502020204030204" pitchFamily="34" charset="0"/>
                      </a:endParaRP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extLst>
                  <a:ext uri="{0D108BD9-81ED-4DB2-BD59-A6C34878D82A}">
                    <a16:rowId xmlns:a16="http://schemas.microsoft.com/office/drawing/2014/main" val="3184856321"/>
                  </a:ext>
                </a:extLst>
              </a:tr>
              <a:tr h="485278">
                <a:tc>
                  <a:txBody>
                    <a:bodyPr/>
                    <a:lstStyle/>
                    <a:p>
                      <a:pPr marL="0" marR="0" lvl="0" indent="0" algn="just">
                        <a:lnSpc>
                          <a:spcPct val="107000"/>
                        </a:lnSpc>
                        <a:spcBef>
                          <a:spcPts val="0"/>
                        </a:spcBef>
                        <a:spcAft>
                          <a:spcPts val="0"/>
                        </a:spcAft>
                        <a:buFont typeface="+mj-lt"/>
                        <a:buNone/>
                      </a:pPr>
                      <a:r>
                        <a:rPr lang="en-US" sz="1400" dirty="0" smtClean="0">
                          <a:solidFill>
                            <a:srgbClr val="000000"/>
                          </a:solidFill>
                          <a:effectLst/>
                          <a:latin typeface="Calibri" panose="020F0502020204030204" pitchFamily="34" charset="0"/>
                          <a:ea typeface="Calibri" panose="020F0502020204030204" pitchFamily="34" charset="0"/>
                        </a:rPr>
                        <a:t>6.      South </a:t>
                      </a:r>
                      <a:r>
                        <a:rPr lang="en-US" sz="1400" dirty="0">
                          <a:solidFill>
                            <a:srgbClr val="000000"/>
                          </a:solidFill>
                          <a:effectLst/>
                          <a:latin typeface="Calibri" panose="020F0502020204030204" pitchFamily="34" charset="0"/>
                          <a:ea typeface="Calibri" panose="020F0502020204030204" pitchFamily="34" charset="0"/>
                        </a:rPr>
                        <a:t>Central</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smtClean="0">
                          <a:solidFill>
                            <a:srgbClr val="000000"/>
                          </a:solidFill>
                          <a:effectLst/>
                          <a:latin typeface="Calibri" panose="020F0502020204030204" pitchFamily="34" charset="0"/>
                          <a:ea typeface="Calibri" panose="020F0502020204030204" pitchFamily="34" charset="0"/>
                        </a:rPr>
                        <a:t>Leasa Day</a:t>
                      </a:r>
                      <a:endParaRPr lang="en-US" sz="1400" dirty="0">
                        <a:solidFill>
                          <a:srgbClr val="000000"/>
                        </a:solidFill>
                        <a:effectLst/>
                        <a:latin typeface="Calibri" panose="020F0502020204030204" pitchFamily="34" charset="0"/>
                        <a:ea typeface="Calibri" panose="020F0502020204030204" pitchFamily="34" charset="0"/>
                      </a:endParaRP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rPr>
                        <a:t>800-667-0665</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smtClean="0">
                          <a:solidFill>
                            <a:srgbClr val="000000"/>
                          </a:solidFill>
                          <a:effectLst/>
                          <a:latin typeface="Calibri" panose="020F0502020204030204" pitchFamily="34" charset="0"/>
                          <a:ea typeface="Calibri" panose="020F0502020204030204" pitchFamily="34" charset="0"/>
                        </a:rPr>
                        <a:t>ldnd3@mst.edu</a:t>
                      </a:r>
                      <a:endParaRPr lang="en-US" sz="1400" dirty="0">
                        <a:solidFill>
                          <a:srgbClr val="000000"/>
                        </a:solidFill>
                        <a:effectLst/>
                        <a:latin typeface="Calibri" panose="020F0502020204030204" pitchFamily="34" charset="0"/>
                        <a:ea typeface="Calibri" panose="020F0502020204030204" pitchFamily="34" charset="0"/>
                      </a:endParaRP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2628826"/>
                  </a:ext>
                </a:extLst>
              </a:tr>
              <a:tr h="637203">
                <a:tc>
                  <a:txBody>
                    <a:bodyPr/>
                    <a:lstStyle/>
                    <a:p>
                      <a:pPr marL="0" marR="0" lvl="0" indent="0" algn="just">
                        <a:lnSpc>
                          <a:spcPct val="107000"/>
                        </a:lnSpc>
                        <a:spcBef>
                          <a:spcPts val="0"/>
                        </a:spcBef>
                        <a:spcAft>
                          <a:spcPts val="0"/>
                        </a:spcAft>
                        <a:buFont typeface="+mj-lt"/>
                        <a:buNone/>
                      </a:pPr>
                      <a:r>
                        <a:rPr lang="en-US" sz="1400" dirty="0" smtClean="0">
                          <a:solidFill>
                            <a:srgbClr val="000000"/>
                          </a:solidFill>
                          <a:effectLst/>
                          <a:latin typeface="Calibri" panose="020F0502020204030204" pitchFamily="34" charset="0"/>
                          <a:ea typeface="Calibri" panose="020F0502020204030204" pitchFamily="34" charset="0"/>
                        </a:rPr>
                        <a:t>7.      Southwest</a:t>
                      </a:r>
                      <a:endParaRPr lang="en-US" sz="1400" dirty="0">
                        <a:solidFill>
                          <a:srgbClr val="000000"/>
                        </a:solidFill>
                        <a:effectLst/>
                        <a:latin typeface="Calibri" panose="020F0502020204030204" pitchFamily="34" charset="0"/>
                        <a:ea typeface="Calibri" panose="020F0502020204030204" pitchFamily="34" charset="0"/>
                      </a:endParaRP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rPr>
                        <a:t>Amy Phipps</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rPr>
                        <a:t>417-836-4082</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rPr>
                        <a:t>amyphipps@missouristate.edu</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extLst>
                  <a:ext uri="{0D108BD9-81ED-4DB2-BD59-A6C34878D82A}">
                    <a16:rowId xmlns:a16="http://schemas.microsoft.com/office/drawing/2014/main" val="3617197800"/>
                  </a:ext>
                </a:extLst>
              </a:tr>
              <a:tr h="485278">
                <a:tc>
                  <a:txBody>
                    <a:bodyPr/>
                    <a:lstStyle/>
                    <a:p>
                      <a:pPr marL="0" marR="0" lvl="0" indent="0" algn="just">
                        <a:lnSpc>
                          <a:spcPct val="107000"/>
                        </a:lnSpc>
                        <a:spcBef>
                          <a:spcPts val="0"/>
                        </a:spcBef>
                        <a:spcAft>
                          <a:spcPts val="0"/>
                        </a:spcAft>
                        <a:buFont typeface="+mj-lt"/>
                        <a:buNone/>
                      </a:pPr>
                      <a:r>
                        <a:rPr lang="en-US" sz="1400" dirty="0" smtClean="0">
                          <a:solidFill>
                            <a:srgbClr val="000000"/>
                          </a:solidFill>
                          <a:effectLst/>
                          <a:latin typeface="Calibri" panose="020F0502020204030204" pitchFamily="34" charset="0"/>
                          <a:ea typeface="Calibri" panose="020F0502020204030204" pitchFamily="34" charset="0"/>
                        </a:rPr>
                        <a:t>8.      St</a:t>
                      </a:r>
                      <a:r>
                        <a:rPr lang="en-US" sz="1400" dirty="0">
                          <a:solidFill>
                            <a:srgbClr val="000000"/>
                          </a:solidFill>
                          <a:effectLst/>
                          <a:latin typeface="Calibri" panose="020F0502020204030204" pitchFamily="34" charset="0"/>
                          <a:ea typeface="Calibri" panose="020F0502020204030204" pitchFamily="34" charset="0"/>
                        </a:rPr>
                        <a:t>. Louis</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rPr>
                        <a:t>Jeanne Rothermel</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rPr>
                        <a:t>314-724-6736</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rPr>
                        <a:t>jrothermel@edplus.org</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9526985"/>
                  </a:ext>
                </a:extLst>
              </a:tr>
              <a:tr h="485278">
                <a:tc>
                  <a:txBody>
                    <a:bodyPr/>
                    <a:lstStyle/>
                    <a:p>
                      <a:pPr marL="0" marR="0" lvl="0" indent="0" algn="just">
                        <a:lnSpc>
                          <a:spcPct val="107000"/>
                        </a:lnSpc>
                        <a:spcBef>
                          <a:spcPts val="0"/>
                        </a:spcBef>
                        <a:spcAft>
                          <a:spcPts val="0"/>
                        </a:spcAft>
                        <a:buFont typeface="+mj-lt"/>
                        <a:buNone/>
                      </a:pPr>
                      <a:r>
                        <a:rPr lang="en-US" sz="1400" dirty="0" smtClean="0">
                          <a:solidFill>
                            <a:srgbClr val="000000"/>
                          </a:solidFill>
                          <a:effectLst/>
                          <a:latin typeface="Calibri" panose="020F0502020204030204" pitchFamily="34" charset="0"/>
                          <a:ea typeface="Calibri" panose="020F0502020204030204" pitchFamily="34" charset="0"/>
                        </a:rPr>
                        <a:t>9.      Central</a:t>
                      </a:r>
                      <a:endParaRPr lang="en-US" sz="1400" dirty="0">
                        <a:solidFill>
                          <a:srgbClr val="000000"/>
                        </a:solidFill>
                        <a:effectLst/>
                        <a:latin typeface="Calibri" panose="020F0502020204030204" pitchFamily="34" charset="0"/>
                        <a:ea typeface="Calibri" panose="020F0502020204030204" pitchFamily="34" charset="0"/>
                      </a:endParaRP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rPr>
                        <a:t>Julie Harris</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rPr>
                        <a:t>660-543-4274</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pPr marL="0" marR="0">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rPr>
                        <a:t>jlharris@ucmo.edu</a:t>
                      </a:r>
                    </a:p>
                  </a:txBody>
                  <a:tcPr marL="55880" marR="55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extLst>
                  <a:ext uri="{0D108BD9-81ED-4DB2-BD59-A6C34878D82A}">
                    <a16:rowId xmlns:a16="http://schemas.microsoft.com/office/drawing/2014/main" val="2037596594"/>
                  </a:ext>
                </a:extLst>
              </a:tr>
            </a:tbl>
          </a:graphicData>
        </a:graphic>
      </p:graphicFrame>
    </p:spTree>
    <p:extLst>
      <p:ext uri="{BB962C8B-B14F-4D97-AF65-F5344CB8AC3E}">
        <p14:creationId xmlns:p14="http://schemas.microsoft.com/office/powerpoint/2010/main" val="38293320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2000"/>
            <a:lum/>
          </a:blip>
          <a:srcRect/>
          <a:stretch>
            <a:fillRect t="-9000" b="-9000"/>
          </a:stretch>
        </a:blipFill>
        <a:effectLst/>
      </p:bgPr>
    </p:bg>
    <p:spTree>
      <p:nvGrpSpPr>
        <p:cNvPr id="1" name=""/>
        <p:cNvGrpSpPr/>
        <p:nvPr/>
      </p:nvGrpSpPr>
      <p:grpSpPr>
        <a:xfrm>
          <a:off x="0" y="0"/>
          <a:ext cx="0" cy="0"/>
          <a:chOff x="0" y="0"/>
          <a:chExt cx="0" cy="0"/>
        </a:xfrm>
      </p:grpSpPr>
      <p:sp>
        <p:nvSpPr>
          <p:cNvPr id="46082" name="Title 1"/>
          <p:cNvSpPr>
            <a:spLocks noGrp="1"/>
          </p:cNvSpPr>
          <p:nvPr>
            <p:ph type="title"/>
          </p:nvPr>
        </p:nvSpPr>
        <p:spPr>
          <a:xfrm>
            <a:off x="1785770" y="227703"/>
            <a:ext cx="9170405" cy="762000"/>
          </a:xfrm>
        </p:spPr>
        <p:txBody>
          <a:bodyPr/>
          <a:lstStyle/>
          <a:p>
            <a:pPr algn="ctr"/>
            <a:r>
              <a:rPr lang="en-US" altLang="en-US" sz="3600" dirty="0"/>
              <a:t/>
            </a:r>
            <a:br>
              <a:rPr lang="en-US" altLang="en-US" sz="3600" dirty="0"/>
            </a:br>
            <a:r>
              <a:rPr lang="en-US" altLang="en-US" sz="3600" dirty="0"/>
              <a:t/>
            </a:r>
            <a:br>
              <a:rPr lang="en-US" altLang="en-US" sz="3600" dirty="0"/>
            </a:br>
            <a:r>
              <a:rPr lang="en-US" altLang="en-US" sz="3600" dirty="0">
                <a:solidFill>
                  <a:schemeClr val="tx1"/>
                </a:solidFill>
              </a:rPr>
              <a:t>Helpful Links for Tiered Monitoring and IMACS </a:t>
            </a:r>
          </a:p>
        </p:txBody>
      </p:sp>
      <p:sp>
        <p:nvSpPr>
          <p:cNvPr id="4" name="Slide Number Placeholder 3"/>
          <p:cNvSpPr>
            <a:spLocks noGrp="1"/>
          </p:cNvSpPr>
          <p:nvPr>
            <p:ph type="sldNum" sz="quarter" idx="10"/>
          </p:nvPr>
        </p:nvSpPr>
        <p:spPr/>
        <p:txBody>
          <a:bodyPr>
            <a:normAutofit fontScale="85000" lnSpcReduction="20000"/>
          </a:bodyPr>
          <a:lstStyle/>
          <a:p>
            <a:pPr fontAlgn="base">
              <a:spcBef>
                <a:spcPct val="0"/>
              </a:spcBef>
              <a:spcAft>
                <a:spcPct val="0"/>
              </a:spcAft>
              <a:defRPr/>
            </a:pPr>
            <a:fld id="{E5250396-E49E-466A-B540-779D4DB7B7FA}" type="slidenum">
              <a:rPr lang="en-US" altLang="en-US">
                <a:cs typeface="Arial" panose="020B0604020202020204" pitchFamily="34" charset="0"/>
              </a:rPr>
              <a:pPr fontAlgn="base">
                <a:spcBef>
                  <a:spcPct val="0"/>
                </a:spcBef>
                <a:spcAft>
                  <a:spcPct val="0"/>
                </a:spcAft>
                <a:defRPr/>
              </a:pPr>
              <a:t>21</a:t>
            </a:fld>
            <a:endParaRPr lang="en-US" altLang="en-US" dirty="0">
              <a:cs typeface="Arial" panose="020B0604020202020204" pitchFamily="34" charset="0"/>
            </a:endParaRPr>
          </a:p>
        </p:txBody>
      </p:sp>
      <p:sp>
        <p:nvSpPr>
          <p:cNvPr id="2" name="Content Placeholder 1"/>
          <p:cNvSpPr>
            <a:spLocks noGrp="1"/>
          </p:cNvSpPr>
          <p:nvPr>
            <p:ph sz="quarter" idx="1"/>
          </p:nvPr>
        </p:nvSpPr>
        <p:spPr/>
        <p:txBody>
          <a:bodyPr/>
          <a:lstStyle/>
          <a:p>
            <a:r>
              <a:rPr lang="en-US" smtClean="0">
                <a:hlinkClick r:id="rId4"/>
              </a:rPr>
              <a:t>DESE’s </a:t>
            </a:r>
            <a:r>
              <a:rPr lang="en-US" dirty="0">
                <a:hlinkClick r:id="rId4"/>
              </a:rPr>
              <a:t>Self-Assessment (Year 1) Guidance and Resources</a:t>
            </a:r>
            <a:endParaRPr lang="en-US" dirty="0"/>
          </a:p>
          <a:p>
            <a:pPr lvl="1"/>
            <a:r>
              <a:rPr lang="en-US" dirty="0"/>
              <a:t>Copies of both PowerPoints presented today</a:t>
            </a:r>
          </a:p>
          <a:p>
            <a:pPr lvl="1">
              <a:spcBef>
                <a:spcPts val="0"/>
              </a:spcBef>
            </a:pPr>
            <a:r>
              <a:rPr lang="en-US" dirty="0"/>
              <a:t>List of Things to Remember for Self-Assessment</a:t>
            </a:r>
          </a:p>
          <a:p>
            <a:pPr lvl="1">
              <a:spcBef>
                <a:spcPts val="0"/>
              </a:spcBef>
            </a:pPr>
            <a:r>
              <a:rPr lang="en-US" dirty="0"/>
              <a:t>Self-Assessment Procedures for Monitoring </a:t>
            </a:r>
          </a:p>
          <a:p>
            <a:pPr lvl="1">
              <a:spcBef>
                <a:spcPts val="0"/>
              </a:spcBef>
            </a:pPr>
            <a:r>
              <a:rPr lang="en-US" dirty="0"/>
              <a:t>LEA Special Education Compliance Monitoring Checklist  </a:t>
            </a:r>
          </a:p>
          <a:p>
            <a:pPr lvl="1">
              <a:spcBef>
                <a:spcPts val="0"/>
              </a:spcBef>
            </a:pPr>
            <a:r>
              <a:rPr lang="en-US" dirty="0"/>
              <a:t>Tiered Monitoring Flowchart </a:t>
            </a:r>
          </a:p>
          <a:p>
            <a:endParaRPr lang="en-US" dirty="0"/>
          </a:p>
        </p:txBody>
      </p:sp>
    </p:spTree>
    <p:extLst>
      <p:ext uri="{BB962C8B-B14F-4D97-AF65-F5344CB8AC3E}">
        <p14:creationId xmlns:p14="http://schemas.microsoft.com/office/powerpoint/2010/main" val="42208575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4">
            <a:alphaModFix amt="12000"/>
            <a:lum/>
          </a:blip>
          <a:srcRect/>
          <a:stretch>
            <a:fillRect t="-9000" b="-9000"/>
          </a:stretch>
        </a:blipFill>
        <a:effectLst/>
      </p:bgPr>
    </p:bg>
    <p:spTree>
      <p:nvGrpSpPr>
        <p:cNvPr id="1" name=""/>
        <p:cNvGrpSpPr/>
        <p:nvPr/>
      </p:nvGrpSpPr>
      <p:grpSpPr>
        <a:xfrm>
          <a:off x="0" y="0"/>
          <a:ext cx="0" cy="0"/>
          <a:chOff x="0" y="0"/>
          <a:chExt cx="0" cy="0"/>
        </a:xfrm>
      </p:grpSpPr>
      <p:sp>
        <p:nvSpPr>
          <p:cNvPr id="48130" name="Text Placeholder 1"/>
          <p:cNvSpPr>
            <a:spLocks noGrp="1"/>
          </p:cNvSpPr>
          <p:nvPr>
            <p:ph type="body" idx="1"/>
          </p:nvPr>
        </p:nvSpPr>
        <p:spPr>
          <a:xfrm>
            <a:off x="2895600" y="2819400"/>
            <a:ext cx="7696200" cy="2362200"/>
          </a:xfrm>
        </p:spPr>
        <p:txBody>
          <a:bodyPr/>
          <a:lstStyle/>
          <a:p>
            <a:pPr eaLnBrk="1" hangingPunct="1"/>
            <a:r>
              <a:rPr lang="en-US" altLang="en-US" sz="3200" b="1" dirty="0">
                <a:latin typeface="Tw Cen MT" panose="020B0602020104020603" pitchFamily="34" charset="0"/>
              </a:rPr>
              <a:t>Office of Special Education</a:t>
            </a:r>
          </a:p>
          <a:p>
            <a:pPr eaLnBrk="1" hangingPunct="1"/>
            <a:r>
              <a:rPr lang="en-US" altLang="en-US" sz="3200" b="1" dirty="0">
                <a:latin typeface="Tw Cen MT" panose="020B0602020104020603" pitchFamily="34" charset="0"/>
              </a:rPr>
              <a:t>Special Education Compliance (Part B)</a:t>
            </a:r>
          </a:p>
          <a:p>
            <a:pPr eaLnBrk="1" hangingPunct="1"/>
            <a:r>
              <a:rPr lang="en-US" altLang="en-US" sz="3200" b="1" dirty="0">
                <a:latin typeface="Tw Cen MT" panose="020B0602020104020603" pitchFamily="34" charset="0"/>
              </a:rPr>
              <a:t>P.O. Box 480, Jefferson City, MO  65102-0480</a:t>
            </a:r>
          </a:p>
          <a:p>
            <a:pPr eaLnBrk="1" hangingPunct="1"/>
            <a:r>
              <a:rPr lang="en-US" altLang="en-US" sz="3200" b="1" dirty="0">
                <a:latin typeface="Tw Cen MT" panose="020B0602020104020603" pitchFamily="34" charset="0"/>
              </a:rPr>
              <a:t>Phone:  573-751-0699</a:t>
            </a:r>
          </a:p>
          <a:p>
            <a:pPr eaLnBrk="1" hangingPunct="1"/>
            <a:r>
              <a:rPr lang="en-US" altLang="en-US" sz="3200" b="1" dirty="0">
                <a:latin typeface="Tw Cen MT" panose="020B0602020104020603" pitchFamily="34" charset="0"/>
              </a:rPr>
              <a:t>Email:  </a:t>
            </a:r>
            <a:r>
              <a:rPr lang="en-US" altLang="en-US" sz="3200" b="1" dirty="0">
                <a:latin typeface="Tw Cen MT" panose="020B0602020104020603" pitchFamily="34" charset="0"/>
                <a:hlinkClick r:id="rId5"/>
              </a:rPr>
              <a:t>secompliance@dese.mo.gov</a:t>
            </a:r>
            <a:endParaRPr lang="en-US" altLang="en-US" sz="3200" b="1" dirty="0">
              <a:latin typeface="Tw Cen MT" panose="020B0602020104020603" pitchFamily="34" charset="0"/>
            </a:endParaRPr>
          </a:p>
          <a:p>
            <a:pPr eaLnBrk="1" hangingPunct="1"/>
            <a:endParaRPr lang="en-US" altLang="en-US" sz="2400" dirty="0"/>
          </a:p>
          <a:p>
            <a:pPr eaLnBrk="1" hangingPunct="1"/>
            <a:r>
              <a:rPr lang="en-US" altLang="en-US" sz="2400" dirty="0"/>
              <a:t> </a:t>
            </a:r>
          </a:p>
          <a:p>
            <a:pPr eaLnBrk="1" hangingPunct="1"/>
            <a:endParaRPr lang="en-US" altLang="en-US" sz="4000" dirty="0"/>
          </a:p>
        </p:txBody>
      </p:sp>
      <p:sp>
        <p:nvSpPr>
          <p:cNvPr id="48131" name="Title 2"/>
          <p:cNvSpPr>
            <a:spLocks noGrp="1"/>
          </p:cNvSpPr>
          <p:nvPr>
            <p:ph type="title"/>
          </p:nvPr>
        </p:nvSpPr>
        <p:spPr/>
        <p:txBody>
          <a:bodyPr/>
          <a:lstStyle/>
          <a:p>
            <a:pPr eaLnBrk="1" hangingPunct="1"/>
            <a:r>
              <a:rPr lang="en-US" altLang="en-US" sz="3600"/>
              <a:t>Questions?  Please contact:</a:t>
            </a:r>
          </a:p>
        </p:txBody>
      </p:sp>
      <p:sp>
        <p:nvSpPr>
          <p:cNvPr id="48132"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fld id="{3AE02560-BF8A-496D-B5D5-1CF7178C33C7}" type="slidenum">
              <a:rPr lang="en-US" altLang="en-US">
                <a:solidFill>
                  <a:srgbClr val="FFFFFF"/>
                </a:solidFill>
                <a:latin typeface="Tw Cen MT" panose="020B0602020104020603" pitchFamily="34" charset="0"/>
              </a:rPr>
              <a:pPr fontAlgn="base">
                <a:spcBef>
                  <a:spcPct val="0"/>
                </a:spcBef>
                <a:spcAft>
                  <a:spcPct val="0"/>
                </a:spcAft>
              </a:pPr>
              <a:t>22</a:t>
            </a:fld>
            <a:endParaRPr lang="en-US" altLang="en-US">
              <a:solidFill>
                <a:srgbClr val="FFFFFF"/>
              </a:solidFill>
              <a:latin typeface="Tw Cen MT" panose="020B0602020104020603" pitchFamily="34" charset="0"/>
            </a:endParaRPr>
          </a:p>
        </p:txBody>
      </p:sp>
    </p:spTree>
    <p:custDataLst>
      <p:tags r:id="rId1"/>
    </p:custDataLst>
    <p:extLst>
      <p:ext uri="{BB962C8B-B14F-4D97-AF65-F5344CB8AC3E}">
        <p14:creationId xmlns:p14="http://schemas.microsoft.com/office/powerpoint/2010/main" val="34771550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3200400"/>
            <a:ext cx="53340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0179" name="Rectangle 4"/>
          <p:cNvSpPr>
            <a:spLocks noChangeArrowheads="1"/>
          </p:cNvSpPr>
          <p:nvPr/>
        </p:nvSpPr>
        <p:spPr bwMode="auto">
          <a:xfrm>
            <a:off x="2667000" y="5237164"/>
            <a:ext cx="685800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just" fontAlgn="base">
              <a:lnSpc>
                <a:spcPts val="1400"/>
              </a:lnSpc>
              <a:spcBef>
                <a:spcPct val="0"/>
              </a:spcBef>
              <a:spcAft>
                <a:spcPct val="0"/>
              </a:spcAft>
              <a:buClrTx/>
              <a:buSzTx/>
              <a:buNone/>
            </a:pPr>
            <a:r>
              <a:rPr lang="en-US" altLang="en-US" sz="1000">
                <a:solidFill>
                  <a:prstClr val="black"/>
                </a:solidFill>
                <a:latin typeface="Arial" panose="020B0604020202020204" pitchFamily="34" charset="0"/>
                <a:cs typeface="Arial" panose="020B0604020202020204" pitchFamily="34" charset="0"/>
              </a:rPr>
              <a:t>The Department of Elementary and Secondary Education does not discriminate on the basis of race, color, religion, gender, national origin, age, or disability in its programs and activities.  Inquiries related to Department programs and to the location of services, activities, and facilities that are accessible by persons with disabilities may be directed to the Jefferson State Office Building, Office of the General Counsel, Coordinator – Civil Rights Compliance (Title VI/Title IX/504/ADA/Age Act), 6th Floor, 205 Jefferson Street, P.O. Box 480, Jefferson City, MO 65102-0480; telephone number 573-526-4757 or TTY 800-735-2966; fax number 573-522-4883; email civilrights@dese.mo.gov</a:t>
            </a:r>
          </a:p>
        </p:txBody>
      </p:sp>
      <p:sp>
        <p:nvSpPr>
          <p:cNvPr id="50180"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fld id="{9DB5802C-DF78-4A58-B43D-60748717AA83}" type="slidenum">
              <a:rPr lang="en-US" altLang="en-US">
                <a:solidFill>
                  <a:srgbClr val="FFFFFF"/>
                </a:solidFill>
                <a:latin typeface="Tw Cen MT" panose="020B0602020104020603" pitchFamily="34" charset="0"/>
              </a:rPr>
              <a:pPr fontAlgn="base">
                <a:spcBef>
                  <a:spcPct val="0"/>
                </a:spcBef>
                <a:spcAft>
                  <a:spcPct val="0"/>
                </a:spcAft>
              </a:pPr>
              <a:t>23</a:t>
            </a:fld>
            <a:endParaRPr lang="en-US" altLang="en-US">
              <a:solidFill>
                <a:srgbClr val="FFFFFF"/>
              </a:solidFill>
              <a:latin typeface="Tw Cen MT" panose="020B0602020104020603" pitchFamily="34" charset="0"/>
            </a:endParaRPr>
          </a:p>
        </p:txBody>
      </p:sp>
    </p:spTree>
    <p:custDataLst>
      <p:tags r:id="rId1"/>
    </p:custDataLst>
    <p:extLst>
      <p:ext uri="{BB962C8B-B14F-4D97-AF65-F5344CB8AC3E}">
        <p14:creationId xmlns:p14="http://schemas.microsoft.com/office/powerpoint/2010/main" val="5639772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4000"/>
            <a:lum/>
          </a:blip>
          <a:srcRect/>
          <a:stretch>
            <a:fillRect t="-9000" b="-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8648" y="215153"/>
            <a:ext cx="10871200" cy="844062"/>
          </a:xfrm>
        </p:spPr>
        <p:txBody>
          <a:bodyPr/>
          <a:lstStyle/>
          <a:p>
            <a:pPr algn="ctr"/>
            <a:r>
              <a:rPr lang="en-US" sz="4800" dirty="0">
                <a:latin typeface="Calibri" panose="020F0502020204030204" pitchFamily="34" charset="0"/>
                <a:cs typeface="Calibri" panose="020F0502020204030204" pitchFamily="34" charset="0"/>
              </a:rPr>
              <a:t>Program Monitoring of Districts</a:t>
            </a:r>
          </a:p>
        </p:txBody>
      </p:sp>
      <p:sp>
        <p:nvSpPr>
          <p:cNvPr id="3" name="Content Placeholder 2"/>
          <p:cNvSpPr>
            <a:spLocks noGrp="1"/>
          </p:cNvSpPr>
          <p:nvPr>
            <p:ph sz="quarter" idx="1"/>
          </p:nvPr>
        </p:nvSpPr>
        <p:spPr>
          <a:xfrm>
            <a:off x="294468" y="1600199"/>
            <a:ext cx="11778712" cy="5048573"/>
          </a:xfrm>
        </p:spPr>
        <p:txBody>
          <a:bodyPr/>
          <a:lstStyle/>
          <a:p>
            <a:pPr marL="0" indent="0">
              <a:buNone/>
            </a:pPr>
            <a:r>
              <a:rPr lang="en-US" sz="3600" dirty="0">
                <a:latin typeface="Calibri" panose="020F0502020204030204" pitchFamily="34" charset="0"/>
                <a:cs typeface="Calibri" panose="020F0502020204030204" pitchFamily="34" charset="0"/>
              </a:rPr>
              <a:t>Once every three years each district will go through the cyclical monitoring process.  </a:t>
            </a:r>
          </a:p>
          <a:p>
            <a:pPr marL="0" indent="0">
              <a:buNone/>
            </a:pPr>
            <a:r>
              <a:rPr lang="en-US" sz="3600" dirty="0">
                <a:latin typeface="Calibri" panose="020F0502020204030204" pitchFamily="34" charset="0"/>
                <a:cs typeface="Calibri" panose="020F0502020204030204" pitchFamily="34" charset="0"/>
              </a:rPr>
              <a:t>The cyclical monitoring process includes:</a:t>
            </a:r>
          </a:p>
          <a:p>
            <a:pPr>
              <a:buClr>
                <a:schemeClr val="accent5">
                  <a:lumMod val="75000"/>
                </a:schemeClr>
              </a:buClr>
              <a:defRPr/>
            </a:pPr>
            <a:r>
              <a:rPr lang="en-US" sz="3200" dirty="0">
                <a:latin typeface="Calibri" panose="020F0502020204030204" pitchFamily="34" charset="0"/>
                <a:cs typeface="Calibri" panose="020F0502020204030204" pitchFamily="34" charset="0"/>
              </a:rPr>
              <a:t>Self-Assessment (Year 1) </a:t>
            </a:r>
          </a:p>
          <a:p>
            <a:pPr>
              <a:buClr>
                <a:schemeClr val="accent5">
                  <a:lumMod val="75000"/>
                </a:schemeClr>
              </a:buClr>
              <a:defRPr/>
            </a:pPr>
            <a:r>
              <a:rPr lang="en-US" sz="3200" dirty="0">
                <a:latin typeface="Calibri" panose="020F0502020204030204" pitchFamily="34" charset="0"/>
                <a:cs typeface="Calibri" panose="020F0502020204030204" pitchFamily="34" charset="0"/>
              </a:rPr>
              <a:t>Corrective Action (Year 2)</a:t>
            </a:r>
          </a:p>
          <a:p>
            <a:pPr>
              <a:buClr>
                <a:schemeClr val="accent5">
                  <a:lumMod val="75000"/>
                </a:schemeClr>
              </a:buClr>
              <a:defRPr/>
            </a:pPr>
            <a:r>
              <a:rPr lang="en-US" sz="3200" dirty="0">
                <a:latin typeface="Calibri" panose="020F0502020204030204" pitchFamily="34" charset="0"/>
                <a:cs typeface="Calibri" panose="020F0502020204030204" pitchFamily="34" charset="0"/>
              </a:rPr>
              <a:t>Maintain &amp; Retrain (Year 3)</a:t>
            </a:r>
          </a:p>
          <a:p>
            <a:pPr lvl="1">
              <a:buClr>
                <a:schemeClr val="accent5">
                  <a:lumMod val="75000"/>
                </a:schemeClr>
              </a:buClr>
              <a:defRPr/>
            </a:pPr>
            <a:r>
              <a:rPr lang="en-US" sz="2100" dirty="0">
                <a:latin typeface="Calibri" panose="020F0502020204030204" pitchFamily="34" charset="0"/>
                <a:cs typeface="Calibri" panose="020F0502020204030204" pitchFamily="34" charset="0"/>
              </a:rPr>
              <a:t>Focused </a:t>
            </a:r>
            <a:r>
              <a:rPr lang="en-US" sz="2100" dirty="0" smtClean="0">
                <a:latin typeface="Calibri" panose="020F0502020204030204" pitchFamily="34" charset="0"/>
                <a:cs typeface="Calibri" panose="020F0502020204030204" pitchFamily="34" charset="0"/>
              </a:rPr>
              <a:t>Educational Benefit Reviews (EBR) - </a:t>
            </a:r>
            <a:r>
              <a:rPr lang="en-US" sz="2100" dirty="0">
                <a:latin typeface="Calibri" panose="020F0502020204030204" pitchFamily="34" charset="0"/>
                <a:cs typeface="Calibri" panose="020F0502020204030204" pitchFamily="34" charset="0"/>
              </a:rPr>
              <a:t>Approximately 5-10% of LEAS in each cohort will be chosen to participate annually. </a:t>
            </a:r>
            <a:r>
              <a:rPr lang="en-US" sz="2100" dirty="0" smtClean="0">
                <a:latin typeface="Calibri" panose="020F0502020204030204" pitchFamily="34" charset="0"/>
                <a:cs typeface="Calibri" panose="020F0502020204030204" pitchFamily="34" charset="0"/>
                <a:hlinkClick r:id="rId4"/>
              </a:rPr>
              <a:t>May 19, 2022 Zoom over Educational Benefit Review (EBR)</a:t>
            </a:r>
            <a:endParaRPr lang="en-US" sz="2100" dirty="0">
              <a:latin typeface="Calibri" panose="020F0502020204030204" pitchFamily="34" charset="0"/>
              <a:cs typeface="Calibri" panose="020F0502020204030204" pitchFamily="34" charset="0"/>
            </a:endParaRPr>
          </a:p>
          <a:p>
            <a:pPr>
              <a:buClr>
                <a:schemeClr val="accent5">
                  <a:lumMod val="75000"/>
                </a:schemeClr>
              </a:buClr>
              <a:defRPr/>
            </a:pPr>
            <a:endParaRPr lang="en-US" sz="3200" dirty="0"/>
          </a:p>
          <a:p>
            <a:pPr marL="0" indent="0">
              <a:buNone/>
            </a:pPr>
            <a:endParaRPr lang="en-US" sz="3200" dirty="0"/>
          </a:p>
          <a:p>
            <a:endParaRPr lang="en-US" dirty="0"/>
          </a:p>
        </p:txBody>
      </p:sp>
      <p:sp>
        <p:nvSpPr>
          <p:cNvPr id="4" name="Slide Number Placeholder 3"/>
          <p:cNvSpPr>
            <a:spLocks noGrp="1"/>
          </p:cNvSpPr>
          <p:nvPr>
            <p:ph type="sldNum" sz="quarter" idx="10"/>
          </p:nvPr>
        </p:nvSpPr>
        <p:spPr>
          <a:xfrm>
            <a:off x="0" y="1219200"/>
            <a:ext cx="711200" cy="304801"/>
          </a:xfrm>
        </p:spPr>
        <p:txBody>
          <a:bodyPr>
            <a:noAutofit/>
          </a:bodyPr>
          <a:lstStyle/>
          <a:p>
            <a:pPr>
              <a:defRPr/>
            </a:pPr>
            <a:fld id="{EAF707FE-774D-4A3B-8857-8EF4D2B06C30}" type="slidenum">
              <a:rPr lang="en-US" altLang="en-US" sz="1600" smtClean="0"/>
              <a:pPr>
                <a:defRPr/>
              </a:pPr>
              <a:t>3</a:t>
            </a:fld>
            <a:endParaRPr lang="en-US" altLang="en-US" sz="1600" dirty="0"/>
          </a:p>
        </p:txBody>
      </p:sp>
    </p:spTree>
    <p:extLst>
      <p:ext uri="{BB962C8B-B14F-4D97-AF65-F5344CB8AC3E}">
        <p14:creationId xmlns:p14="http://schemas.microsoft.com/office/powerpoint/2010/main" val="30869042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91306" y="209550"/>
            <a:ext cx="10871200" cy="844062"/>
          </a:xfrm>
        </p:spPr>
        <p:txBody>
          <a:bodyPr/>
          <a:lstStyle/>
          <a:p>
            <a:pPr algn="ctr"/>
            <a:r>
              <a:rPr lang="en-US" sz="4000" dirty="0">
                <a:latin typeface="Calibri" panose="020F0502020204030204" pitchFamily="34" charset="0"/>
                <a:cs typeface="Calibri" panose="020F0502020204030204" pitchFamily="34" charset="0"/>
              </a:rPr>
              <a:t>The Special Education Tiered Monitoring Process</a:t>
            </a:r>
          </a:p>
        </p:txBody>
      </p:sp>
      <p:sp>
        <p:nvSpPr>
          <p:cNvPr id="3" name="Content Placeholder 2"/>
          <p:cNvSpPr>
            <a:spLocks noGrp="1"/>
          </p:cNvSpPr>
          <p:nvPr>
            <p:ph sz="quarter" idx="1"/>
          </p:nvPr>
        </p:nvSpPr>
        <p:spPr>
          <a:xfrm>
            <a:off x="294468" y="1600199"/>
            <a:ext cx="11778712" cy="5048573"/>
          </a:xfrm>
        </p:spPr>
        <p:txBody>
          <a:bodyPr/>
          <a:lstStyle/>
          <a:p>
            <a:pPr marL="0" indent="0">
              <a:buNone/>
            </a:pPr>
            <a:endParaRPr lang="en-US" sz="3200" dirty="0"/>
          </a:p>
          <a:p>
            <a:endParaRPr lang="en-US" dirty="0"/>
          </a:p>
        </p:txBody>
      </p:sp>
      <p:sp>
        <p:nvSpPr>
          <p:cNvPr id="4" name="Slide Number Placeholder 3"/>
          <p:cNvSpPr>
            <a:spLocks noGrp="1"/>
          </p:cNvSpPr>
          <p:nvPr>
            <p:ph type="sldNum" sz="quarter" idx="10"/>
          </p:nvPr>
        </p:nvSpPr>
        <p:spPr>
          <a:xfrm>
            <a:off x="0" y="1219200"/>
            <a:ext cx="711200" cy="304801"/>
          </a:xfrm>
        </p:spPr>
        <p:txBody>
          <a:bodyPr>
            <a:noAutofit/>
          </a:bodyPr>
          <a:lstStyle/>
          <a:p>
            <a:pPr>
              <a:defRPr/>
            </a:pPr>
            <a:fld id="{EAF707FE-774D-4A3B-8857-8EF4D2B06C30}" type="slidenum">
              <a:rPr lang="en-US" altLang="en-US" sz="1600" smtClean="0"/>
              <a:pPr>
                <a:defRPr/>
              </a:pPr>
              <a:t>4</a:t>
            </a:fld>
            <a:endParaRPr lang="en-US" altLang="en-US" sz="1600" dirty="0"/>
          </a:p>
        </p:txBody>
      </p:sp>
      <p:pic>
        <p:nvPicPr>
          <p:cNvPr id="6" name="Picture 5"/>
          <p:cNvPicPr>
            <a:picLocks noChangeAspect="1"/>
          </p:cNvPicPr>
          <p:nvPr/>
        </p:nvPicPr>
        <p:blipFill>
          <a:blip r:embed="rId3"/>
          <a:stretch>
            <a:fillRect/>
          </a:stretch>
        </p:blipFill>
        <p:spPr>
          <a:xfrm>
            <a:off x="2334408" y="1524001"/>
            <a:ext cx="7734749" cy="5256703"/>
          </a:xfrm>
          <a:prstGeom prst="rect">
            <a:avLst/>
          </a:prstGeom>
        </p:spPr>
      </p:pic>
    </p:spTree>
    <p:extLst>
      <p:ext uri="{BB962C8B-B14F-4D97-AF65-F5344CB8AC3E}">
        <p14:creationId xmlns:p14="http://schemas.microsoft.com/office/powerpoint/2010/main" val="7665996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10">
            <a:alphaModFix amt="14000"/>
            <a:lum/>
          </a:blip>
          <a:srcRect/>
          <a:stretch>
            <a:fillRect t="-9000" b="-9000"/>
          </a:stretch>
        </a:blipFill>
        <a:effectLst/>
      </p:bgPr>
    </p:bg>
    <p:spTree>
      <p:nvGrpSpPr>
        <p:cNvPr id="1" name=""/>
        <p:cNvGrpSpPr/>
        <p:nvPr/>
      </p:nvGrpSpPr>
      <p:grpSpPr>
        <a:xfrm>
          <a:off x="0" y="0"/>
          <a:ext cx="0" cy="0"/>
          <a:chOff x="0" y="0"/>
          <a:chExt cx="0" cy="0"/>
        </a:xfrm>
      </p:grpSpPr>
      <p:cxnSp>
        <p:nvCxnSpPr>
          <p:cNvPr id="96" name="Straight Arrow Connector 95"/>
          <p:cNvCxnSpPr/>
          <p:nvPr/>
        </p:nvCxnSpPr>
        <p:spPr>
          <a:xfrm flipH="1">
            <a:off x="6134100" y="3134411"/>
            <a:ext cx="0" cy="5524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a:off x="6172200" y="2181911"/>
            <a:ext cx="0" cy="5524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p:nvPr/>
        </p:nvCxnSpPr>
        <p:spPr>
          <a:xfrm>
            <a:off x="6134100" y="3980148"/>
            <a:ext cx="0" cy="5524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p:nvPr/>
        </p:nvCxnSpPr>
        <p:spPr>
          <a:xfrm>
            <a:off x="6067569" y="5476294"/>
            <a:ext cx="0" cy="5524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506" name="Title 7"/>
          <p:cNvSpPr>
            <a:spLocks noGrp="1"/>
          </p:cNvSpPr>
          <p:nvPr>
            <p:ph type="title"/>
            <p:custDataLst>
              <p:tags r:id="rId2"/>
            </p:custDataLst>
          </p:nvPr>
        </p:nvSpPr>
        <p:spPr>
          <a:xfrm>
            <a:off x="2136775" y="228600"/>
            <a:ext cx="8153400" cy="990600"/>
          </a:xfrm>
        </p:spPr>
        <p:txBody>
          <a:bodyPr/>
          <a:lstStyle/>
          <a:p>
            <a:r>
              <a:rPr lang="en-US" altLang="en-US" dirty="0"/>
              <a:t>        </a:t>
            </a:r>
            <a:r>
              <a:rPr lang="en-US" altLang="en-US" sz="4800" dirty="0">
                <a:latin typeface="Calibri" panose="020F0502020204030204" pitchFamily="34" charset="0"/>
                <a:cs typeface="Calibri" panose="020F0502020204030204" pitchFamily="34" charset="0"/>
              </a:rPr>
              <a:t>Self-Assessment Year 1 </a:t>
            </a:r>
          </a:p>
        </p:txBody>
      </p:sp>
      <p:sp>
        <p:nvSpPr>
          <p:cNvPr id="56" name="Rectangle 55"/>
          <p:cNvSpPr/>
          <p:nvPr>
            <p:custDataLst>
              <p:tags r:id="rId3"/>
            </p:custDataLst>
          </p:nvPr>
        </p:nvSpPr>
        <p:spPr>
          <a:xfrm>
            <a:off x="2380894" y="1781861"/>
            <a:ext cx="7506415" cy="646331"/>
          </a:xfrm>
          <a:prstGeom prst="rect">
            <a:avLst/>
          </a:prstGeom>
        </p:spPr>
        <p:style>
          <a:lnRef idx="1">
            <a:schemeClr val="accent1"/>
          </a:lnRef>
          <a:fillRef idx="2">
            <a:schemeClr val="accent1"/>
          </a:fillRef>
          <a:effectRef idx="1">
            <a:schemeClr val="accent1"/>
          </a:effectRef>
          <a:fontRef idx="minor">
            <a:schemeClr val="dk1"/>
          </a:fontRef>
        </p:style>
        <p:txBody>
          <a:bodyPr wrap="none" anchor="ctr">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base">
              <a:spcBef>
                <a:spcPct val="0"/>
              </a:spcBef>
              <a:spcAft>
                <a:spcPct val="0"/>
              </a:spcAft>
              <a:defRPr/>
            </a:pPr>
            <a:r>
              <a:rPr lang="en-US" sz="3600" dirty="0">
                <a:solidFill>
                  <a:prstClr val="black"/>
                </a:solidFill>
                <a:latin typeface="Calibri" panose="020F0502020204030204" pitchFamily="34" charset="0"/>
                <a:cs typeface="Calibri" panose="020F0502020204030204" pitchFamily="34" charset="0"/>
              </a:rPr>
              <a:t>Training for Self-Assessment - </a:t>
            </a:r>
            <a:r>
              <a:rPr lang="en-US" sz="3600" b="1" dirty="0">
                <a:solidFill>
                  <a:prstClr val="black"/>
                </a:solidFill>
                <a:latin typeface="Calibri" panose="020F0502020204030204" pitchFamily="34" charset="0"/>
                <a:cs typeface="Calibri" panose="020F0502020204030204" pitchFamily="34" charset="0"/>
              </a:rPr>
              <a:t>Oct </a:t>
            </a:r>
            <a:r>
              <a:rPr lang="en-US" sz="3600" b="1" dirty="0" smtClean="0">
                <a:solidFill>
                  <a:prstClr val="black"/>
                </a:solidFill>
                <a:latin typeface="Calibri" panose="020F0502020204030204" pitchFamily="34" charset="0"/>
                <a:cs typeface="Calibri" panose="020F0502020204030204" pitchFamily="34" charset="0"/>
              </a:rPr>
              <a:t>2022</a:t>
            </a:r>
            <a:endParaRPr lang="en-US" sz="3600" b="1" dirty="0">
              <a:solidFill>
                <a:prstClr val="black"/>
              </a:solidFill>
              <a:latin typeface="Calibri" panose="020F0502020204030204" pitchFamily="34" charset="0"/>
              <a:cs typeface="Calibri" panose="020F0502020204030204" pitchFamily="34" charset="0"/>
            </a:endParaRPr>
          </a:p>
        </p:txBody>
      </p:sp>
      <p:sp>
        <p:nvSpPr>
          <p:cNvPr id="57" name="Rectangle 56"/>
          <p:cNvSpPr/>
          <p:nvPr>
            <p:custDataLst>
              <p:tags r:id="rId4"/>
            </p:custDataLst>
          </p:nvPr>
        </p:nvSpPr>
        <p:spPr>
          <a:xfrm>
            <a:off x="1568236" y="2734361"/>
            <a:ext cx="9131732" cy="646331"/>
          </a:xfrm>
          <a:prstGeom prst="rect">
            <a:avLst/>
          </a:prstGeom>
        </p:spPr>
        <p:style>
          <a:lnRef idx="1">
            <a:schemeClr val="accent1"/>
          </a:lnRef>
          <a:fillRef idx="2">
            <a:schemeClr val="accent1"/>
          </a:fillRef>
          <a:effectRef idx="1">
            <a:schemeClr val="accent1"/>
          </a:effectRef>
          <a:fontRef idx="minor">
            <a:schemeClr val="dk1"/>
          </a:fontRef>
        </p:style>
        <p:txBody>
          <a:bodyPr wrap="none" anchor="ctr">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base">
              <a:spcBef>
                <a:spcPct val="0"/>
              </a:spcBef>
              <a:spcAft>
                <a:spcPct val="0"/>
              </a:spcAft>
              <a:defRPr/>
            </a:pPr>
            <a:r>
              <a:rPr lang="en-US" sz="3600" dirty="0">
                <a:solidFill>
                  <a:prstClr val="black"/>
                </a:solidFill>
                <a:latin typeface="Calibri" panose="020F0502020204030204" pitchFamily="34" charset="0"/>
                <a:cs typeface="Calibri" panose="020F0502020204030204" pitchFamily="34" charset="0"/>
              </a:rPr>
              <a:t>Conduct Self-Assessment - </a:t>
            </a:r>
            <a:r>
              <a:rPr lang="en-US" sz="3600" b="1" dirty="0">
                <a:solidFill>
                  <a:prstClr val="black"/>
                </a:solidFill>
                <a:latin typeface="Calibri" panose="020F0502020204030204" pitchFamily="34" charset="0"/>
                <a:cs typeface="Calibri" panose="020F0502020204030204" pitchFamily="34" charset="0"/>
              </a:rPr>
              <a:t>Nov </a:t>
            </a:r>
            <a:r>
              <a:rPr lang="en-US" sz="3600" b="1" dirty="0" smtClean="0">
                <a:solidFill>
                  <a:prstClr val="black"/>
                </a:solidFill>
                <a:latin typeface="Calibri" panose="020F0502020204030204" pitchFamily="34" charset="0"/>
                <a:cs typeface="Calibri" panose="020F0502020204030204" pitchFamily="34" charset="0"/>
              </a:rPr>
              <a:t>2022 </a:t>
            </a:r>
            <a:r>
              <a:rPr lang="en-US" sz="3600" b="1" dirty="0">
                <a:solidFill>
                  <a:prstClr val="black"/>
                </a:solidFill>
                <a:latin typeface="Calibri" panose="020F0502020204030204" pitchFamily="34" charset="0"/>
                <a:cs typeface="Calibri" panose="020F0502020204030204" pitchFamily="34" charset="0"/>
              </a:rPr>
              <a:t>- Jan </a:t>
            </a:r>
            <a:r>
              <a:rPr lang="en-US" sz="3600" b="1" dirty="0" smtClean="0">
                <a:solidFill>
                  <a:prstClr val="black"/>
                </a:solidFill>
                <a:latin typeface="Calibri" panose="020F0502020204030204" pitchFamily="34" charset="0"/>
                <a:cs typeface="Calibri" panose="020F0502020204030204" pitchFamily="34" charset="0"/>
              </a:rPr>
              <a:t>2023</a:t>
            </a:r>
            <a:endParaRPr lang="en-US" sz="3600" b="1" dirty="0">
              <a:solidFill>
                <a:prstClr val="black"/>
              </a:solidFill>
              <a:latin typeface="Calibri" panose="020F0502020204030204" pitchFamily="34" charset="0"/>
              <a:cs typeface="Calibri" panose="020F0502020204030204" pitchFamily="34" charset="0"/>
            </a:endParaRPr>
          </a:p>
        </p:txBody>
      </p:sp>
      <p:sp>
        <p:nvSpPr>
          <p:cNvPr id="58" name="Rectangle 57"/>
          <p:cNvSpPr/>
          <p:nvPr>
            <p:custDataLst>
              <p:tags r:id="rId5"/>
            </p:custDataLst>
          </p:nvPr>
        </p:nvSpPr>
        <p:spPr>
          <a:xfrm>
            <a:off x="1294887" y="3686861"/>
            <a:ext cx="9680022" cy="646331"/>
          </a:xfrm>
          <a:prstGeom prst="rect">
            <a:avLst/>
          </a:prstGeom>
        </p:spPr>
        <p:style>
          <a:lnRef idx="1">
            <a:schemeClr val="accent1"/>
          </a:lnRef>
          <a:fillRef idx="2">
            <a:schemeClr val="accent1"/>
          </a:fillRef>
          <a:effectRef idx="1">
            <a:schemeClr val="accent1"/>
          </a:effectRef>
          <a:fontRef idx="minor">
            <a:schemeClr val="dk1"/>
          </a:fontRef>
        </p:style>
        <p:txBody>
          <a:bodyPr wrap="none" anchor="ctr">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base">
              <a:spcBef>
                <a:spcPct val="0"/>
              </a:spcBef>
              <a:spcAft>
                <a:spcPct val="0"/>
              </a:spcAft>
              <a:defRPr/>
            </a:pPr>
            <a:r>
              <a:rPr lang="en-US" sz="3600" dirty="0">
                <a:solidFill>
                  <a:prstClr val="black"/>
                </a:solidFill>
                <a:latin typeface="Calibri" panose="020F0502020204030204" pitchFamily="34" charset="0"/>
                <a:cs typeface="Calibri" panose="020F0502020204030204" pitchFamily="34" charset="0"/>
              </a:rPr>
              <a:t>Submit Self-Assessment in IMACS 2.0 – </a:t>
            </a:r>
            <a:r>
              <a:rPr lang="en-US" sz="3600" b="1" dirty="0">
                <a:solidFill>
                  <a:prstClr val="black"/>
                </a:solidFill>
                <a:latin typeface="Calibri" panose="020F0502020204030204" pitchFamily="34" charset="0"/>
                <a:cs typeface="Calibri" panose="020F0502020204030204" pitchFamily="34" charset="0"/>
              </a:rPr>
              <a:t>Feb 1, </a:t>
            </a:r>
            <a:r>
              <a:rPr lang="en-US" sz="3600" b="1" dirty="0" smtClean="0">
                <a:solidFill>
                  <a:prstClr val="black"/>
                </a:solidFill>
                <a:latin typeface="Calibri" panose="020F0502020204030204" pitchFamily="34" charset="0"/>
                <a:cs typeface="Calibri" panose="020F0502020204030204" pitchFamily="34" charset="0"/>
              </a:rPr>
              <a:t>2023</a:t>
            </a:r>
            <a:endParaRPr lang="en-US" sz="3600" b="1" dirty="0">
              <a:solidFill>
                <a:prstClr val="black"/>
              </a:solidFill>
              <a:latin typeface="Calibri" panose="020F0502020204030204" pitchFamily="34" charset="0"/>
              <a:cs typeface="Calibri" panose="020F0502020204030204" pitchFamily="34" charset="0"/>
            </a:endParaRPr>
          </a:p>
        </p:txBody>
      </p:sp>
      <p:sp>
        <p:nvSpPr>
          <p:cNvPr id="59" name="Rectangle 58"/>
          <p:cNvSpPr/>
          <p:nvPr>
            <p:custDataLst>
              <p:tags r:id="rId6"/>
            </p:custDataLst>
          </p:nvPr>
        </p:nvSpPr>
        <p:spPr>
          <a:xfrm>
            <a:off x="933450" y="4532598"/>
            <a:ext cx="10582276"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anchor="ctr">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base">
              <a:spcBef>
                <a:spcPct val="0"/>
              </a:spcBef>
              <a:spcAft>
                <a:spcPct val="0"/>
              </a:spcAft>
              <a:defRPr/>
            </a:pPr>
            <a:r>
              <a:rPr lang="en-US" sz="3600" dirty="0">
                <a:solidFill>
                  <a:prstClr val="black"/>
                </a:solidFill>
                <a:latin typeface="Calibri" panose="020F0502020204030204" pitchFamily="34" charset="0"/>
                <a:cs typeface="Calibri" panose="020F0502020204030204" pitchFamily="34" charset="0"/>
              </a:rPr>
              <a:t>Submit Verification Documentation for the Desk </a:t>
            </a:r>
            <a:r>
              <a:rPr lang="en-US" sz="3600" dirty="0" smtClean="0">
                <a:solidFill>
                  <a:prstClr val="black"/>
                </a:solidFill>
                <a:latin typeface="Calibri" panose="020F0502020204030204" pitchFamily="34" charset="0"/>
                <a:cs typeface="Calibri" panose="020F0502020204030204" pitchFamily="34" charset="0"/>
              </a:rPr>
              <a:t>Review-</a:t>
            </a:r>
            <a:r>
              <a:rPr lang="en-US" sz="3600" b="1" dirty="0" smtClean="0">
                <a:solidFill>
                  <a:prstClr val="black"/>
                </a:solidFill>
                <a:latin typeface="Calibri" panose="020F0502020204030204" pitchFamily="34" charset="0"/>
                <a:cs typeface="Calibri" panose="020F0502020204030204" pitchFamily="34" charset="0"/>
              </a:rPr>
              <a:t>Apr1,2023</a:t>
            </a:r>
            <a:endParaRPr lang="en-US" sz="3600" b="1" dirty="0">
              <a:solidFill>
                <a:prstClr val="black"/>
              </a:solidFill>
              <a:latin typeface="Calibri" panose="020F0502020204030204" pitchFamily="34" charset="0"/>
              <a:cs typeface="Calibri" panose="020F0502020204030204" pitchFamily="34" charset="0"/>
            </a:endParaRPr>
          </a:p>
        </p:txBody>
      </p:sp>
      <p:sp>
        <p:nvSpPr>
          <p:cNvPr id="60" name="Rectangle 59"/>
          <p:cNvSpPr/>
          <p:nvPr>
            <p:custDataLst>
              <p:tags r:id="rId7"/>
            </p:custDataLst>
          </p:nvPr>
        </p:nvSpPr>
        <p:spPr>
          <a:xfrm>
            <a:off x="1608233" y="6028744"/>
            <a:ext cx="8975534" cy="646331"/>
          </a:xfrm>
          <a:prstGeom prst="rect">
            <a:avLst/>
          </a:prstGeom>
        </p:spPr>
        <p:style>
          <a:lnRef idx="1">
            <a:schemeClr val="accent1"/>
          </a:lnRef>
          <a:fillRef idx="2">
            <a:schemeClr val="accent1"/>
          </a:fillRef>
          <a:effectRef idx="1">
            <a:schemeClr val="accent1"/>
          </a:effectRef>
          <a:fontRef idx="minor">
            <a:schemeClr val="dk1"/>
          </a:fontRef>
        </p:style>
        <p:txBody>
          <a:bodyPr wrap="none" anchor="ctr">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base">
              <a:spcBef>
                <a:spcPct val="0"/>
              </a:spcBef>
              <a:spcAft>
                <a:spcPct val="0"/>
              </a:spcAft>
              <a:defRPr/>
            </a:pPr>
            <a:r>
              <a:rPr lang="en-US" sz="3600" dirty="0">
                <a:solidFill>
                  <a:prstClr val="black"/>
                </a:solidFill>
                <a:latin typeface="Calibri" panose="020F0502020204030204" pitchFamily="34" charset="0"/>
                <a:cs typeface="Calibri" panose="020F0502020204030204" pitchFamily="34" charset="0"/>
              </a:rPr>
              <a:t>Submit Timelines (Initial/C to B) - </a:t>
            </a:r>
            <a:r>
              <a:rPr lang="en-US" sz="3600" b="1" dirty="0">
                <a:solidFill>
                  <a:prstClr val="black"/>
                </a:solidFill>
                <a:latin typeface="Calibri" panose="020F0502020204030204" pitchFamily="34" charset="0"/>
                <a:cs typeface="Calibri" panose="020F0502020204030204" pitchFamily="34" charset="0"/>
              </a:rPr>
              <a:t>May 15, </a:t>
            </a:r>
            <a:r>
              <a:rPr lang="en-US" sz="3600" b="1" dirty="0" smtClean="0">
                <a:solidFill>
                  <a:prstClr val="black"/>
                </a:solidFill>
                <a:latin typeface="Calibri" panose="020F0502020204030204" pitchFamily="34" charset="0"/>
                <a:cs typeface="Calibri" panose="020F0502020204030204" pitchFamily="34" charset="0"/>
              </a:rPr>
              <a:t>2023</a:t>
            </a:r>
            <a:endParaRPr lang="en-US" sz="3600" b="1" dirty="0">
              <a:solidFill>
                <a:prstClr val="black"/>
              </a:solidFill>
              <a:latin typeface="Calibri" panose="020F0502020204030204" pitchFamily="34" charset="0"/>
              <a:cs typeface="Calibri" panose="020F0502020204030204" pitchFamily="34" charset="0"/>
            </a:endParaRPr>
          </a:p>
        </p:txBody>
      </p:sp>
      <p:sp>
        <p:nvSpPr>
          <p:cNvPr id="2" name="Slide Number Placeholder 1"/>
          <p:cNvSpPr>
            <a:spLocks noGrp="1"/>
          </p:cNvSpPr>
          <p:nvPr>
            <p:ph type="sldNum" sz="quarter" idx="10"/>
          </p:nvPr>
        </p:nvSpPr>
        <p:spPr/>
        <p:txBody>
          <a:bodyPr>
            <a:noAutofit/>
          </a:bodyPr>
          <a:lstStyle/>
          <a:p>
            <a:pPr fontAlgn="base">
              <a:spcBef>
                <a:spcPct val="0"/>
              </a:spcBef>
              <a:spcAft>
                <a:spcPct val="0"/>
              </a:spcAft>
              <a:defRPr/>
            </a:pPr>
            <a:fld id="{BCACF0B6-2DFE-44ED-92B1-D8D42A23CB25}" type="slidenum">
              <a:rPr lang="en-US" altLang="en-US" sz="1600">
                <a:cs typeface="Arial" panose="020B0604020202020204" pitchFamily="34" charset="0"/>
              </a:rPr>
              <a:pPr fontAlgn="base">
                <a:spcBef>
                  <a:spcPct val="0"/>
                </a:spcBef>
                <a:spcAft>
                  <a:spcPct val="0"/>
                </a:spcAft>
                <a:defRPr/>
              </a:pPr>
              <a:t>5</a:t>
            </a:fld>
            <a:endParaRPr lang="en-US" altLang="en-US" sz="1600" dirty="0">
              <a:cs typeface="Arial" panose="020B0604020202020204" pitchFamily="34" charset="0"/>
            </a:endParaRPr>
          </a:p>
        </p:txBody>
      </p:sp>
    </p:spTree>
    <p:custDataLst>
      <p:tags r:id="rId1"/>
    </p:custDataLst>
    <p:extLst>
      <p:ext uri="{BB962C8B-B14F-4D97-AF65-F5344CB8AC3E}">
        <p14:creationId xmlns:p14="http://schemas.microsoft.com/office/powerpoint/2010/main" val="4948240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4">
            <a:alphaModFix amt="14000"/>
            <a:lum/>
          </a:blip>
          <a:srcRect/>
          <a:stretch>
            <a:fillRect t="-9000" b="-9000"/>
          </a:stretch>
        </a:blipFill>
        <a:effectLst/>
      </p:bgPr>
    </p:bg>
    <p:spTree>
      <p:nvGrpSpPr>
        <p:cNvPr id="1" name=""/>
        <p:cNvGrpSpPr/>
        <p:nvPr/>
      </p:nvGrpSpPr>
      <p:grpSpPr>
        <a:xfrm>
          <a:off x="0" y="0"/>
          <a:ext cx="0" cy="0"/>
          <a:chOff x="0" y="0"/>
          <a:chExt cx="0" cy="0"/>
        </a:xfrm>
      </p:grpSpPr>
      <p:sp>
        <p:nvSpPr>
          <p:cNvPr id="23554" name="Title 2"/>
          <p:cNvSpPr>
            <a:spLocks noGrp="1"/>
          </p:cNvSpPr>
          <p:nvPr>
            <p:ph type="title"/>
          </p:nvPr>
        </p:nvSpPr>
        <p:spPr/>
        <p:txBody>
          <a:bodyPr/>
          <a:lstStyle/>
          <a:p>
            <a:r>
              <a:rPr lang="en-US" altLang="en-US" sz="4800" dirty="0">
                <a:latin typeface="Calibri" panose="020F0502020204030204" pitchFamily="34" charset="0"/>
                <a:cs typeface="Calibri" panose="020F0502020204030204" pitchFamily="34" charset="0"/>
              </a:rPr>
              <a:t>Conducting the Self-Assessment</a:t>
            </a:r>
          </a:p>
        </p:txBody>
      </p:sp>
      <p:sp>
        <p:nvSpPr>
          <p:cNvPr id="23557"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fld id="{86F1AF3F-1994-4CD1-8DCF-65E0FFA96190}" type="slidenum">
              <a:rPr lang="en-US" altLang="en-US">
                <a:solidFill>
                  <a:srgbClr val="FFFFFF"/>
                </a:solidFill>
                <a:latin typeface="Tw Cen MT" panose="020B0602020104020603" pitchFamily="34" charset="0"/>
              </a:rPr>
              <a:pPr fontAlgn="base">
                <a:spcBef>
                  <a:spcPct val="0"/>
                </a:spcBef>
                <a:spcAft>
                  <a:spcPct val="0"/>
                </a:spcAft>
              </a:pPr>
              <a:t>6</a:t>
            </a:fld>
            <a:endParaRPr lang="en-US" altLang="en-US" dirty="0">
              <a:solidFill>
                <a:srgbClr val="FFFFFF"/>
              </a:solidFill>
              <a:latin typeface="Tw Cen MT" panose="020B0602020104020603" pitchFamily="34" charset="0"/>
            </a:endParaRPr>
          </a:p>
        </p:txBody>
      </p:sp>
    </p:spTree>
    <p:custDataLst>
      <p:tags r:id="rId1"/>
    </p:custDataLst>
    <p:extLst>
      <p:ext uri="{BB962C8B-B14F-4D97-AF65-F5344CB8AC3E}">
        <p14:creationId xmlns:p14="http://schemas.microsoft.com/office/powerpoint/2010/main" val="1626136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7000"/>
            <a:lum/>
          </a:blip>
          <a:srcRect/>
          <a:stretch>
            <a:fillRect t="-9000" b="-9000"/>
          </a:stretch>
        </a:blip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72F1E3C-3E44-4C92-A257-A64CDBAD1739}"/>
              </a:ext>
            </a:extLst>
          </p:cNvPr>
          <p:cNvSpPr>
            <a:spLocks noGrp="1"/>
          </p:cNvSpPr>
          <p:nvPr>
            <p:ph type="title"/>
          </p:nvPr>
        </p:nvSpPr>
        <p:spPr/>
        <p:txBody>
          <a:bodyPr/>
          <a:lstStyle/>
          <a:p>
            <a:pPr algn="ctr"/>
            <a:r>
              <a:rPr lang="en-US" sz="4800" dirty="0">
                <a:latin typeface="Calibri" panose="020F0502020204030204" pitchFamily="34" charset="0"/>
                <a:cs typeface="Calibri" panose="020F0502020204030204" pitchFamily="34" charset="0"/>
              </a:rPr>
              <a:t>Five Components of the Self Assessment</a:t>
            </a:r>
          </a:p>
        </p:txBody>
      </p:sp>
      <p:sp>
        <p:nvSpPr>
          <p:cNvPr id="6" name="Content Placeholder 5">
            <a:extLst>
              <a:ext uri="{FF2B5EF4-FFF2-40B4-BE49-F238E27FC236}">
                <a16:creationId xmlns:a16="http://schemas.microsoft.com/office/drawing/2014/main" id="{C9D47CCC-4A2F-4FDF-9362-B70497E74CB0}"/>
              </a:ext>
            </a:extLst>
          </p:cNvPr>
          <p:cNvSpPr>
            <a:spLocks noGrp="1"/>
          </p:cNvSpPr>
          <p:nvPr>
            <p:ph sz="quarter" idx="1"/>
          </p:nvPr>
        </p:nvSpPr>
        <p:spPr>
          <a:xfrm>
            <a:off x="816864" y="1911926"/>
            <a:ext cx="10871200" cy="4336473"/>
          </a:xfrm>
        </p:spPr>
        <p:txBody>
          <a:bodyPr/>
          <a:lstStyle/>
          <a:p>
            <a:pPr marL="514350" indent="-514350">
              <a:buFont typeface="+mj-lt"/>
              <a:buAutoNum type="arabicPeriod"/>
            </a:pPr>
            <a:r>
              <a:rPr lang="en-US" sz="4400" dirty="0">
                <a:latin typeface="Calibri" panose="020F0502020204030204" pitchFamily="34" charset="0"/>
                <a:cs typeface="Calibri" panose="020F0502020204030204" pitchFamily="34" charset="0"/>
              </a:rPr>
              <a:t>File Review</a:t>
            </a:r>
          </a:p>
          <a:p>
            <a:pPr marL="514350" indent="-514350">
              <a:buFont typeface="+mj-lt"/>
              <a:buAutoNum type="arabicPeriod"/>
            </a:pPr>
            <a:r>
              <a:rPr lang="en-US" sz="4400" dirty="0">
                <a:latin typeface="Calibri" panose="020F0502020204030204" pitchFamily="34" charset="0"/>
                <a:cs typeface="Calibri" panose="020F0502020204030204" pitchFamily="34" charset="0"/>
              </a:rPr>
              <a:t>Initial Evaluation Timelines</a:t>
            </a:r>
          </a:p>
          <a:p>
            <a:pPr marL="514350" indent="-514350">
              <a:buFont typeface="+mj-lt"/>
              <a:buAutoNum type="arabicPeriod"/>
            </a:pPr>
            <a:r>
              <a:rPr lang="en-US" sz="4400" dirty="0">
                <a:latin typeface="Calibri" panose="020F0502020204030204" pitchFamily="34" charset="0"/>
                <a:cs typeface="Calibri" panose="020F0502020204030204" pitchFamily="34" charset="0"/>
              </a:rPr>
              <a:t>C to B Transition Timelines</a:t>
            </a:r>
          </a:p>
          <a:p>
            <a:pPr marL="514350" indent="-514350">
              <a:buFont typeface="+mj-lt"/>
              <a:buAutoNum type="arabicPeriod"/>
            </a:pPr>
            <a:r>
              <a:rPr lang="en-US" sz="4400" dirty="0">
                <a:latin typeface="Calibri" panose="020F0502020204030204" pitchFamily="34" charset="0"/>
                <a:cs typeface="Calibri" panose="020F0502020204030204" pitchFamily="34" charset="0"/>
              </a:rPr>
              <a:t>Upload requested documents in IMACS 2.0</a:t>
            </a:r>
          </a:p>
          <a:p>
            <a:pPr marL="514350" indent="-514350">
              <a:buFont typeface="+mj-lt"/>
              <a:buAutoNum type="arabicPeriod"/>
            </a:pPr>
            <a:r>
              <a:rPr lang="en-US" sz="4400" dirty="0">
                <a:latin typeface="Calibri" panose="020F0502020204030204" pitchFamily="34" charset="0"/>
                <a:cs typeface="Calibri" panose="020F0502020204030204" pitchFamily="34" charset="0"/>
              </a:rPr>
              <a:t>Parent Surveys </a:t>
            </a:r>
          </a:p>
        </p:txBody>
      </p:sp>
      <p:sp>
        <p:nvSpPr>
          <p:cNvPr id="4" name="Slide Number Placeholder 3">
            <a:extLst>
              <a:ext uri="{FF2B5EF4-FFF2-40B4-BE49-F238E27FC236}">
                <a16:creationId xmlns:a16="http://schemas.microsoft.com/office/drawing/2014/main" id="{92FC349D-5434-447C-A308-99A3719DF30F}"/>
              </a:ext>
            </a:extLst>
          </p:cNvPr>
          <p:cNvSpPr>
            <a:spLocks noGrp="1"/>
          </p:cNvSpPr>
          <p:nvPr>
            <p:ph type="sldNum" sz="quarter" idx="10"/>
          </p:nvPr>
        </p:nvSpPr>
        <p:spPr/>
        <p:txBody>
          <a:bodyPr>
            <a:normAutofit fontScale="85000" lnSpcReduction="20000"/>
          </a:bodyPr>
          <a:lstStyle/>
          <a:p>
            <a:pPr>
              <a:defRPr/>
            </a:pPr>
            <a:fld id="{08EDCDA3-FA02-4F72-8BC1-A6CF77073633}" type="slidenum">
              <a:rPr lang="en-US" altLang="en-US" smtClean="0"/>
              <a:pPr>
                <a:defRPr/>
              </a:pPr>
              <a:t>7</a:t>
            </a:fld>
            <a:endParaRPr lang="en-US" altLang="en-US" dirty="0"/>
          </a:p>
        </p:txBody>
      </p:sp>
    </p:spTree>
    <p:extLst>
      <p:ext uri="{BB962C8B-B14F-4D97-AF65-F5344CB8AC3E}">
        <p14:creationId xmlns:p14="http://schemas.microsoft.com/office/powerpoint/2010/main" val="3282004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4">
            <a:alphaModFix amt="14000"/>
            <a:lum/>
          </a:blip>
          <a:srcRect/>
          <a:stretch>
            <a:fillRect t="-9000" b="-9000"/>
          </a:stretch>
        </a:blipFill>
        <a:effectLst/>
      </p:bgPr>
    </p:bg>
    <p:spTree>
      <p:nvGrpSpPr>
        <p:cNvPr id="1" name=""/>
        <p:cNvGrpSpPr/>
        <p:nvPr/>
      </p:nvGrpSpPr>
      <p:grpSpPr>
        <a:xfrm>
          <a:off x="0" y="0"/>
          <a:ext cx="0" cy="0"/>
          <a:chOff x="0" y="0"/>
          <a:chExt cx="0" cy="0"/>
        </a:xfrm>
      </p:grpSpPr>
      <p:sp>
        <p:nvSpPr>
          <p:cNvPr id="25602" name="Title 1"/>
          <p:cNvSpPr>
            <a:spLocks noGrp="1"/>
          </p:cNvSpPr>
          <p:nvPr>
            <p:ph type="title"/>
          </p:nvPr>
        </p:nvSpPr>
        <p:spPr>
          <a:xfrm>
            <a:off x="963256" y="0"/>
            <a:ext cx="10459452" cy="990600"/>
          </a:xfrm>
        </p:spPr>
        <p:txBody>
          <a:bodyPr/>
          <a:lstStyle/>
          <a:p>
            <a:r>
              <a:rPr lang="en-US" altLang="en-US" sz="4000" dirty="0">
                <a:latin typeface="Calibri" panose="020F0502020204030204" pitchFamily="34" charset="0"/>
                <a:cs typeface="Calibri" panose="020F0502020204030204" pitchFamily="34" charset="0"/>
              </a:rPr>
              <a:t>File Review: Number of Student Files Included</a:t>
            </a:r>
          </a:p>
        </p:txBody>
      </p:sp>
      <p:sp>
        <p:nvSpPr>
          <p:cNvPr id="5" name="Content Placeholder 2"/>
          <p:cNvSpPr>
            <a:spLocks noGrp="1"/>
          </p:cNvSpPr>
          <p:nvPr>
            <p:ph sz="quarter" idx="1"/>
          </p:nvPr>
        </p:nvSpPr>
        <p:spPr>
          <a:xfrm>
            <a:off x="519546" y="1401763"/>
            <a:ext cx="11346872" cy="2267712"/>
          </a:xfrm>
        </p:spPr>
        <p:txBody>
          <a:bodyPr/>
          <a:lstStyle/>
          <a:p>
            <a:pPr>
              <a:defRPr/>
            </a:pPr>
            <a:r>
              <a:rPr lang="en-US" sz="3600" dirty="0">
                <a:latin typeface="Calibri" panose="020F0502020204030204" pitchFamily="34" charset="0"/>
                <a:cs typeface="Calibri" panose="020F0502020204030204" pitchFamily="34" charset="0"/>
              </a:rPr>
              <a:t>Number of files to select:</a:t>
            </a:r>
          </a:p>
          <a:p>
            <a:pPr lvl="1">
              <a:defRPr/>
            </a:pPr>
            <a:r>
              <a:rPr lang="en-US" sz="3200" dirty="0">
                <a:latin typeface="Calibri" panose="020F0502020204030204" pitchFamily="34" charset="0"/>
                <a:cs typeface="Calibri" panose="020F0502020204030204" pitchFamily="34" charset="0"/>
              </a:rPr>
              <a:t>Based on the December 1, </a:t>
            </a:r>
            <a:r>
              <a:rPr lang="en-US" sz="3200" dirty="0" smtClean="0">
                <a:latin typeface="Calibri" panose="020F0502020204030204" pitchFamily="34" charset="0"/>
                <a:cs typeface="Calibri" panose="020F0502020204030204" pitchFamily="34" charset="0"/>
              </a:rPr>
              <a:t>2021 </a:t>
            </a:r>
            <a:r>
              <a:rPr lang="en-US" sz="3200" dirty="0">
                <a:latin typeface="Calibri" panose="020F0502020204030204" pitchFamily="34" charset="0"/>
                <a:cs typeface="Calibri" panose="020F0502020204030204" pitchFamily="34" charset="0"/>
              </a:rPr>
              <a:t>child count for the agency, the following number of files should be used as a guideline for determining the total number of files reviewed:</a:t>
            </a:r>
          </a:p>
          <a:p>
            <a:pPr marL="366713" lvl="1" indent="0">
              <a:buNone/>
              <a:defRPr/>
            </a:pPr>
            <a:endParaRPr lang="en-US" sz="2200" b="1" u="sng" dirty="0">
              <a:latin typeface="Tw Cen MT" panose="020B0602020104020603" pitchFamily="34" charset="0"/>
            </a:endParaRPr>
          </a:p>
        </p:txBody>
      </p:sp>
      <p:sp>
        <p:nvSpPr>
          <p:cNvPr id="2" name="Slide Number Placeholder 1"/>
          <p:cNvSpPr>
            <a:spLocks noGrp="1"/>
          </p:cNvSpPr>
          <p:nvPr>
            <p:ph type="sldNum" sz="quarter" idx="10"/>
          </p:nvPr>
        </p:nvSpPr>
        <p:spPr/>
        <p:txBody>
          <a:bodyPr>
            <a:noAutofit/>
          </a:bodyPr>
          <a:lstStyle/>
          <a:p>
            <a:pPr fontAlgn="base">
              <a:spcBef>
                <a:spcPct val="0"/>
              </a:spcBef>
              <a:spcAft>
                <a:spcPct val="0"/>
              </a:spcAft>
              <a:defRPr/>
            </a:pPr>
            <a:fld id="{90B1BF63-32A0-497C-94BE-1EC8A8E63856}" type="slidenum">
              <a:rPr lang="en-US" altLang="en-US" sz="1600">
                <a:cs typeface="Arial" panose="020B0604020202020204" pitchFamily="34" charset="0"/>
              </a:rPr>
              <a:pPr fontAlgn="base">
                <a:spcBef>
                  <a:spcPct val="0"/>
                </a:spcBef>
                <a:spcAft>
                  <a:spcPct val="0"/>
                </a:spcAft>
                <a:defRPr/>
              </a:pPr>
              <a:t>8</a:t>
            </a:fld>
            <a:endParaRPr lang="en-US" altLang="en-US" sz="1600" dirty="0">
              <a:cs typeface="Arial" panose="020B0604020202020204" pitchFamily="34" charset="0"/>
            </a:endParaRPr>
          </a:p>
        </p:txBody>
      </p:sp>
      <p:pic>
        <p:nvPicPr>
          <p:cNvPr id="3" name="Picture 2"/>
          <p:cNvPicPr>
            <a:picLocks noChangeAspect="1"/>
          </p:cNvPicPr>
          <p:nvPr/>
        </p:nvPicPr>
        <p:blipFill>
          <a:blip r:embed="rId5"/>
          <a:stretch>
            <a:fillRect/>
          </a:stretch>
        </p:blipFill>
        <p:spPr>
          <a:xfrm>
            <a:off x="2776412" y="3669475"/>
            <a:ext cx="7609155" cy="2783837"/>
          </a:xfrm>
          <a:prstGeom prst="rect">
            <a:avLst/>
          </a:prstGeom>
        </p:spPr>
      </p:pic>
    </p:spTree>
    <p:custDataLst>
      <p:tags r:id="rId1"/>
    </p:custDataLst>
    <p:extLst>
      <p:ext uri="{BB962C8B-B14F-4D97-AF65-F5344CB8AC3E}">
        <p14:creationId xmlns:p14="http://schemas.microsoft.com/office/powerpoint/2010/main" val="38057783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4">
            <a:alphaModFix amt="12000"/>
            <a:lum/>
          </a:blip>
          <a:srcRect/>
          <a:stretch>
            <a:fillRect t="-9000" b="-9000"/>
          </a:stretch>
        </a:blipFill>
        <a:effectLst/>
      </p:bgPr>
    </p:bg>
    <p:spTree>
      <p:nvGrpSpPr>
        <p:cNvPr id="1" name=""/>
        <p:cNvGrpSpPr/>
        <p:nvPr/>
      </p:nvGrpSpPr>
      <p:grpSpPr>
        <a:xfrm>
          <a:off x="0" y="0"/>
          <a:ext cx="0" cy="0"/>
          <a:chOff x="0" y="0"/>
          <a:chExt cx="0" cy="0"/>
        </a:xfrm>
      </p:grpSpPr>
      <p:sp>
        <p:nvSpPr>
          <p:cNvPr id="27650" name="Title 1"/>
          <p:cNvSpPr>
            <a:spLocks noGrp="1"/>
          </p:cNvSpPr>
          <p:nvPr>
            <p:ph type="title"/>
          </p:nvPr>
        </p:nvSpPr>
        <p:spPr>
          <a:xfrm>
            <a:off x="1558636" y="228600"/>
            <a:ext cx="8731539" cy="990600"/>
          </a:xfrm>
        </p:spPr>
        <p:txBody>
          <a:bodyPr/>
          <a:lstStyle/>
          <a:p>
            <a:pPr algn="ctr"/>
            <a:r>
              <a:rPr lang="en-US" altLang="en-US" dirty="0">
                <a:latin typeface="Calibri" panose="020F0502020204030204" pitchFamily="34" charset="0"/>
                <a:cs typeface="Calibri" panose="020F0502020204030204" pitchFamily="34" charset="0"/>
              </a:rPr>
              <a:t>File Review: Selecting Student Files</a:t>
            </a:r>
          </a:p>
        </p:txBody>
      </p:sp>
      <p:sp>
        <p:nvSpPr>
          <p:cNvPr id="27651" name="Content Placeholder 2"/>
          <p:cNvSpPr>
            <a:spLocks noGrp="1"/>
          </p:cNvSpPr>
          <p:nvPr>
            <p:ph sz="quarter" idx="1"/>
          </p:nvPr>
        </p:nvSpPr>
        <p:spPr>
          <a:xfrm>
            <a:off x="161365" y="1524000"/>
            <a:ext cx="11887200" cy="5197434"/>
          </a:xfrm>
        </p:spPr>
        <p:txBody>
          <a:bodyPr/>
          <a:lstStyle/>
          <a:p>
            <a:r>
              <a:rPr lang="en-US" altLang="en-US" sz="2400" dirty="0">
                <a:latin typeface="Calibri" panose="020F0502020204030204" pitchFamily="34" charset="0"/>
                <a:cs typeface="Calibri" panose="020F0502020204030204" pitchFamily="34" charset="0"/>
              </a:rPr>
              <a:t>Student files selected by the district for self-assessment should </a:t>
            </a:r>
            <a:r>
              <a:rPr lang="en-US" altLang="en-US" sz="2400" dirty="0" smtClean="0">
                <a:latin typeface="Calibri" panose="020F0502020204030204" pitchFamily="34" charset="0"/>
                <a:cs typeface="Calibri" panose="020F0502020204030204" pitchFamily="34" charset="0"/>
              </a:rPr>
              <a:t>represent:</a:t>
            </a:r>
            <a:endParaRPr lang="en-US" altLang="en-US" sz="2400" dirty="0">
              <a:latin typeface="Calibri" panose="020F0502020204030204" pitchFamily="34" charset="0"/>
              <a:cs typeface="Calibri" panose="020F0502020204030204" pitchFamily="34" charset="0"/>
            </a:endParaRPr>
          </a:p>
          <a:p>
            <a:pPr lvl="1"/>
            <a:r>
              <a:rPr lang="en-US" altLang="en-US" sz="2000" dirty="0">
                <a:latin typeface="Calibri" panose="020F0502020204030204" pitchFamily="34" charset="0"/>
                <a:cs typeface="Calibri" panose="020F0502020204030204" pitchFamily="34" charset="0"/>
              </a:rPr>
              <a:t> </a:t>
            </a:r>
            <a:r>
              <a:rPr lang="en-US" altLang="en-US" sz="2000" dirty="0" smtClean="0">
                <a:latin typeface="Calibri" panose="020F0502020204030204" pitchFamily="34" charset="0"/>
                <a:cs typeface="Calibri" panose="020F0502020204030204" pitchFamily="34" charset="0"/>
              </a:rPr>
              <a:t>A </a:t>
            </a:r>
            <a:r>
              <a:rPr lang="en-US" altLang="en-US" sz="2000" dirty="0">
                <a:latin typeface="Calibri" panose="020F0502020204030204" pitchFamily="34" charset="0"/>
                <a:cs typeface="Calibri" panose="020F0502020204030204" pitchFamily="34" charset="0"/>
              </a:rPr>
              <a:t>cross section of ages, grade levels and buildings </a:t>
            </a:r>
            <a:r>
              <a:rPr lang="en-US" altLang="en-US" sz="2000" dirty="0" smtClean="0">
                <a:latin typeface="Calibri" panose="020F0502020204030204" pitchFamily="34" charset="0"/>
                <a:cs typeface="Calibri" panose="020F0502020204030204" pitchFamily="34" charset="0"/>
              </a:rPr>
              <a:t>within </a:t>
            </a:r>
            <a:r>
              <a:rPr lang="en-US" altLang="en-US" sz="2000" dirty="0">
                <a:latin typeface="Calibri" panose="020F0502020204030204" pitchFamily="34" charset="0"/>
                <a:cs typeface="Calibri" panose="020F0502020204030204" pitchFamily="34" charset="0"/>
              </a:rPr>
              <a:t>the </a:t>
            </a:r>
            <a:r>
              <a:rPr lang="en-US" altLang="en-US" sz="2000" dirty="0" smtClean="0">
                <a:latin typeface="Calibri" panose="020F0502020204030204" pitchFamily="34" charset="0"/>
                <a:cs typeface="Calibri" panose="020F0502020204030204" pitchFamily="34" charset="0"/>
              </a:rPr>
              <a:t>district, </a:t>
            </a:r>
            <a:r>
              <a:rPr lang="en-US" altLang="en-US" sz="2000" u="sng" dirty="0">
                <a:latin typeface="Calibri" panose="020F0502020204030204" pitchFamily="34" charset="0"/>
                <a:cs typeface="Calibri" panose="020F0502020204030204" pitchFamily="34" charset="0"/>
              </a:rPr>
              <a:t>including </a:t>
            </a:r>
            <a:r>
              <a:rPr lang="en-US" altLang="en-US" sz="2000" u="sng" dirty="0" smtClean="0">
                <a:latin typeface="Calibri" panose="020F0502020204030204" pitchFamily="34" charset="0"/>
                <a:cs typeface="Calibri" panose="020F0502020204030204" pitchFamily="34" charset="0"/>
              </a:rPr>
              <a:t>ECSE students </a:t>
            </a:r>
            <a:r>
              <a:rPr lang="en-US" altLang="en-US" sz="2000" u="sng" dirty="0">
                <a:latin typeface="Calibri" panose="020F0502020204030204" pitchFamily="34" charset="0"/>
                <a:cs typeface="Calibri" panose="020F0502020204030204" pitchFamily="34" charset="0"/>
              </a:rPr>
              <a:t>and </a:t>
            </a:r>
            <a:r>
              <a:rPr lang="en-US" altLang="en-US" sz="2000" u="sng" dirty="0" smtClean="0">
                <a:latin typeface="Calibri" panose="020F0502020204030204" pitchFamily="34" charset="0"/>
                <a:cs typeface="Calibri" panose="020F0502020204030204" pitchFamily="34" charset="0"/>
              </a:rPr>
              <a:t>students with postsecondary transition plans</a:t>
            </a:r>
            <a:r>
              <a:rPr lang="en-US" altLang="en-US" sz="2000" dirty="0" smtClean="0">
                <a:latin typeface="Calibri" panose="020F0502020204030204" pitchFamily="34" charset="0"/>
                <a:cs typeface="Calibri" panose="020F0502020204030204" pitchFamily="34" charset="0"/>
              </a:rPr>
              <a:t>, that have had </a:t>
            </a:r>
            <a:r>
              <a:rPr lang="en-US" altLang="en-US" sz="2000" dirty="0">
                <a:latin typeface="Calibri" panose="020F0502020204030204" pitchFamily="34" charset="0"/>
                <a:cs typeface="Calibri" panose="020F0502020204030204" pitchFamily="34" charset="0"/>
              </a:rPr>
              <a:t>an initial evaluation, a reevaluation, or </a:t>
            </a:r>
            <a:r>
              <a:rPr lang="en-US" altLang="en-US" sz="2000" dirty="0" smtClean="0">
                <a:latin typeface="Calibri" panose="020F0502020204030204" pitchFamily="34" charset="0"/>
                <a:cs typeface="Calibri" panose="020F0502020204030204" pitchFamily="34" charset="0"/>
              </a:rPr>
              <a:t>have post-secondary transition </a:t>
            </a:r>
            <a:r>
              <a:rPr lang="en-US" altLang="en-US" sz="2000" dirty="0">
                <a:latin typeface="Calibri" panose="020F0502020204030204" pitchFamily="34" charset="0"/>
                <a:cs typeface="Calibri" panose="020F0502020204030204" pitchFamily="34" charset="0"/>
              </a:rPr>
              <a:t>IEP completed since August </a:t>
            </a:r>
            <a:r>
              <a:rPr lang="en-US" altLang="en-US" sz="2000" dirty="0" smtClean="0">
                <a:latin typeface="Calibri" panose="020F0502020204030204" pitchFamily="34" charset="0"/>
                <a:cs typeface="Calibri" panose="020F0502020204030204" pitchFamily="34" charset="0"/>
              </a:rPr>
              <a:t>2021 </a:t>
            </a:r>
            <a:endParaRPr lang="en-US" altLang="en-US" sz="2000" dirty="0">
              <a:latin typeface="Calibri" panose="020F0502020204030204" pitchFamily="34" charset="0"/>
              <a:cs typeface="Calibri" panose="020F0502020204030204" pitchFamily="34" charset="0"/>
            </a:endParaRPr>
          </a:p>
          <a:p>
            <a:pPr lvl="1"/>
            <a:r>
              <a:rPr lang="en-US" altLang="en-US" sz="2000" dirty="0">
                <a:latin typeface="Calibri" panose="020F0502020204030204" pitchFamily="34" charset="0"/>
                <a:cs typeface="Calibri" panose="020F0502020204030204" pitchFamily="34" charset="0"/>
              </a:rPr>
              <a:t> Provide a variety of disabilities and </a:t>
            </a:r>
            <a:r>
              <a:rPr lang="en-US" altLang="en-US" sz="2000" dirty="0" smtClean="0">
                <a:latin typeface="Calibri" panose="020F0502020204030204" pitchFamily="34" charset="0"/>
                <a:cs typeface="Calibri" panose="020F0502020204030204" pitchFamily="34" charset="0"/>
              </a:rPr>
              <a:t>placements. Select districts will be asked for a specific conditional areas such as: </a:t>
            </a:r>
            <a:r>
              <a:rPr lang="en-US" altLang="en-US" sz="2000" dirty="0">
                <a:latin typeface="Calibri" panose="020F0502020204030204" pitchFamily="34" charset="0"/>
                <a:cs typeface="Calibri" panose="020F0502020204030204" pitchFamily="34" charset="0"/>
              </a:rPr>
              <a:t>Intellectual Disabilities (ID), Other Health Impaired (OHI), </a:t>
            </a:r>
            <a:r>
              <a:rPr lang="en-US" altLang="en-US" sz="2000" dirty="0" smtClean="0">
                <a:latin typeface="Calibri" panose="020F0502020204030204" pitchFamily="34" charset="0"/>
                <a:cs typeface="Calibri" panose="020F0502020204030204" pitchFamily="34" charset="0"/>
              </a:rPr>
              <a:t>and Specific </a:t>
            </a:r>
            <a:r>
              <a:rPr lang="en-US" altLang="en-US" sz="2000" dirty="0">
                <a:latin typeface="Calibri" panose="020F0502020204030204" pitchFamily="34" charset="0"/>
                <a:cs typeface="Calibri" panose="020F0502020204030204" pitchFamily="34" charset="0"/>
              </a:rPr>
              <a:t>Learning Disability (SLD</a:t>
            </a:r>
            <a:r>
              <a:rPr lang="en-US" altLang="en-US" sz="2000" dirty="0" smtClean="0">
                <a:latin typeface="Calibri" panose="020F0502020204030204" pitchFamily="34" charset="0"/>
                <a:cs typeface="Calibri" panose="020F0502020204030204" pitchFamily="34" charset="0"/>
              </a:rPr>
              <a:t>)</a:t>
            </a:r>
          </a:p>
          <a:p>
            <a:pPr lvl="1"/>
            <a:r>
              <a:rPr lang="en-US" altLang="en-US" sz="2000" dirty="0" smtClean="0">
                <a:latin typeface="Calibri" panose="020F0502020204030204" pitchFamily="34" charset="0"/>
                <a:cs typeface="Calibri" panose="020F0502020204030204" pitchFamily="34" charset="0"/>
              </a:rPr>
              <a:t>students from your districts who are enrolled in an Approved Private Agency or virtual learning. (see next slide for more information)</a:t>
            </a:r>
          </a:p>
          <a:p>
            <a:r>
              <a:rPr lang="en-US" altLang="en-US" sz="2400" dirty="0" smtClean="0">
                <a:latin typeface="Calibri" panose="020F0502020204030204" pitchFamily="34" charset="0"/>
                <a:cs typeface="Calibri" panose="020F0502020204030204" pitchFamily="34" charset="0"/>
              </a:rPr>
              <a:t>Select files for students evaluated or reevaluated in the current (22/23) and prior school year(21/22).</a:t>
            </a:r>
          </a:p>
          <a:p>
            <a:r>
              <a:rPr lang="en-US" altLang="en-US" sz="2400" dirty="0" smtClean="0">
                <a:latin typeface="Calibri" panose="020F0502020204030204" pitchFamily="34" charset="0"/>
                <a:cs typeface="Calibri" panose="020F0502020204030204" pitchFamily="34" charset="0"/>
              </a:rPr>
              <a:t>DO </a:t>
            </a:r>
            <a:r>
              <a:rPr lang="en-US" altLang="en-US" sz="2400" dirty="0">
                <a:latin typeface="Calibri" panose="020F0502020204030204" pitchFamily="34" charset="0"/>
                <a:cs typeface="Calibri" panose="020F0502020204030204" pitchFamily="34" charset="0"/>
              </a:rPr>
              <a:t>NOT </a:t>
            </a:r>
            <a:r>
              <a:rPr lang="en-US" altLang="en-US" sz="2400" dirty="0" smtClean="0">
                <a:latin typeface="Calibri" panose="020F0502020204030204" pitchFamily="34" charset="0"/>
                <a:cs typeface="Calibri" panose="020F0502020204030204" pitchFamily="34" charset="0"/>
              </a:rPr>
              <a:t>submit files </a:t>
            </a:r>
            <a:r>
              <a:rPr lang="en-US" altLang="en-US" sz="2400" dirty="0">
                <a:latin typeface="Calibri" panose="020F0502020204030204" pitchFamily="34" charset="0"/>
                <a:cs typeface="Calibri" panose="020F0502020204030204" pitchFamily="34" charset="0"/>
              </a:rPr>
              <a:t>that used triennial waivers</a:t>
            </a:r>
            <a:r>
              <a:rPr lang="en-US" altLang="en-US" sz="2400" dirty="0" smtClean="0">
                <a:latin typeface="Calibri" panose="020F0502020204030204" pitchFamily="34" charset="0"/>
                <a:cs typeface="Calibri" panose="020F0502020204030204" pitchFamily="34" charset="0"/>
              </a:rPr>
              <a:t>.</a:t>
            </a:r>
          </a:p>
          <a:p>
            <a:r>
              <a:rPr lang="en-US" altLang="en-US" sz="2400" dirty="0" smtClean="0">
                <a:latin typeface="Calibri" panose="020F0502020204030204" pitchFamily="34" charset="0"/>
                <a:cs typeface="Calibri" panose="020F0502020204030204" pitchFamily="34" charset="0"/>
              </a:rPr>
              <a:t>Avoid using transfer student’s files, if possible.</a:t>
            </a:r>
            <a:endParaRPr lang="en-US" altLang="en-US" sz="2400" dirty="0">
              <a:latin typeface="Calibri" panose="020F0502020204030204" pitchFamily="34" charset="0"/>
              <a:cs typeface="Calibri" panose="020F0502020204030204" pitchFamily="34" charset="0"/>
            </a:endParaRPr>
          </a:p>
          <a:p>
            <a:pPr>
              <a:buFont typeface="Wingdings" panose="05000000000000000000" pitchFamily="2" charset="2"/>
              <a:buNone/>
            </a:pPr>
            <a:endParaRPr lang="en-US" altLang="en-US" dirty="0"/>
          </a:p>
          <a:p>
            <a:pPr lvl="1"/>
            <a:endParaRPr lang="en-US" altLang="en-US" dirty="0"/>
          </a:p>
          <a:p>
            <a:endParaRPr lang="en-US" altLang="en-US" dirty="0"/>
          </a:p>
        </p:txBody>
      </p:sp>
      <p:sp>
        <p:nvSpPr>
          <p:cNvPr id="2" name="Slide Number Placeholder 1"/>
          <p:cNvSpPr>
            <a:spLocks noGrp="1"/>
          </p:cNvSpPr>
          <p:nvPr>
            <p:ph type="sldNum" sz="quarter" idx="10"/>
          </p:nvPr>
        </p:nvSpPr>
        <p:spPr/>
        <p:txBody>
          <a:bodyPr>
            <a:noAutofit/>
          </a:bodyPr>
          <a:lstStyle/>
          <a:p>
            <a:pPr fontAlgn="base">
              <a:spcBef>
                <a:spcPct val="0"/>
              </a:spcBef>
              <a:spcAft>
                <a:spcPct val="0"/>
              </a:spcAft>
              <a:defRPr/>
            </a:pPr>
            <a:fld id="{01856AAB-DF84-45D6-B0C1-8D812E09F0A4}" type="slidenum">
              <a:rPr lang="en-US" altLang="en-US" sz="1600">
                <a:cs typeface="Arial" panose="020B0604020202020204" pitchFamily="34" charset="0"/>
              </a:rPr>
              <a:pPr fontAlgn="base">
                <a:spcBef>
                  <a:spcPct val="0"/>
                </a:spcBef>
                <a:spcAft>
                  <a:spcPct val="0"/>
                </a:spcAft>
                <a:defRPr/>
              </a:pPr>
              <a:t>9</a:t>
            </a:fld>
            <a:endParaRPr lang="en-US" altLang="en-US" sz="1600" dirty="0">
              <a:cs typeface="Arial" panose="020B0604020202020204" pitchFamily="34" charset="0"/>
            </a:endParaRPr>
          </a:p>
        </p:txBody>
      </p:sp>
    </p:spTree>
    <p:custDataLst>
      <p:tags r:id="rId1"/>
    </p:custDataLst>
    <p:extLst>
      <p:ext uri="{BB962C8B-B14F-4D97-AF65-F5344CB8AC3E}">
        <p14:creationId xmlns:p14="http://schemas.microsoft.com/office/powerpoint/2010/main" val="281791247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PSNARRATION" val="1,977055449,Q:\Si\msdata\WORD\OFFICE\Self-Assessment webinar 2017\1.Self-Assessment Training for Cohort 1 - Fall 2017.revision 4\Media.ppcx"/>
</p:tagLst>
</file>

<file path=ppt/tags/tag10.xml><?xml version="1.0" encoding="utf-8"?>
<p:tagLst xmlns:a="http://schemas.openxmlformats.org/drawingml/2006/main" xmlns:r="http://schemas.openxmlformats.org/officeDocument/2006/relationships" xmlns:p="http://schemas.openxmlformats.org/presentationml/2006/main">
  <p:tag name="PPSNARRATION" val="4,977055449,Q:\Si\msdata\WORD\OFFICE\Self-Assessment webinar 2017\1.Self-Assessment Training for Cohort 1 - Fall 2017.revision 4\Media.ppcx"/>
</p:tagLst>
</file>

<file path=ppt/tags/tag11.xml><?xml version="1.0" encoding="utf-8"?>
<p:tagLst xmlns:a="http://schemas.openxmlformats.org/drawingml/2006/main" xmlns:r="http://schemas.openxmlformats.org/officeDocument/2006/relationships" xmlns:p="http://schemas.openxmlformats.org/presentationml/2006/main">
  <p:tag name="PPSNARRATION" val="6,977055449,Q:\Si\msdata\WORD\OFFICE\Self-Assessment webinar 2017\1.Self-Assessment Training for Cohort 1 - Fall 2017.revision 4\Media.ppcx"/>
</p:tagLst>
</file>

<file path=ppt/tags/tag12.xml><?xml version="1.0" encoding="utf-8"?>
<p:tagLst xmlns:a="http://schemas.openxmlformats.org/drawingml/2006/main" xmlns:r="http://schemas.openxmlformats.org/officeDocument/2006/relationships" xmlns:p="http://schemas.openxmlformats.org/presentationml/2006/main">
  <p:tag name="PPSNARRATION" val="8,977055449,Q:\Si\msdata\WORD\OFFICE\Self-Assessment webinar 2017\1.Self-Assessment Training for Cohort 1 - Fall 2017.revision 4\Media.ppcx"/>
</p:tagLst>
</file>

<file path=ppt/tags/tag13.xml><?xml version="1.0" encoding="utf-8"?>
<p:tagLst xmlns:a="http://schemas.openxmlformats.org/drawingml/2006/main" xmlns:r="http://schemas.openxmlformats.org/officeDocument/2006/relationships" xmlns:p="http://schemas.openxmlformats.org/presentationml/2006/main">
  <p:tag name="PPSNARRATION" val="8,977055449,Q:\Si\msdata\WORD\OFFICE\Self-Assessment webinar 2017\1.Self-Assessment Training for Cohort 1 - Fall 2017.revision 4\Media.ppcx"/>
</p:tagLst>
</file>

<file path=ppt/tags/tag14.xml><?xml version="1.0" encoding="utf-8"?>
<p:tagLst xmlns:a="http://schemas.openxmlformats.org/drawingml/2006/main" xmlns:r="http://schemas.openxmlformats.org/officeDocument/2006/relationships" xmlns:p="http://schemas.openxmlformats.org/presentationml/2006/main">
  <p:tag name="PPSNARRATION" val="9,977055449,Q:\Si\msdata\WORD\OFFICE\Self-Assessment webinar 2017\1.Self-Assessment Training for Cohort 1 - Fall 2017.revision 4\Media.ppcx"/>
</p:tagLst>
</file>

<file path=ppt/tags/tag15.xml><?xml version="1.0" encoding="utf-8"?>
<p:tagLst xmlns:a="http://schemas.openxmlformats.org/drawingml/2006/main" xmlns:r="http://schemas.openxmlformats.org/officeDocument/2006/relationships" xmlns:p="http://schemas.openxmlformats.org/presentationml/2006/main">
  <p:tag name="PPSNARRATION" val="11,977055449,Q:\Si\msdata\WORD\OFFICE\Self-Assessment webinar 2017\1.Self-Assessment Training for Cohort 1 - Fall 2017.revision 4\Media.ppcx"/>
</p:tagLst>
</file>

<file path=ppt/tags/tag16.xml><?xml version="1.0" encoding="utf-8"?>
<p:tagLst xmlns:a="http://schemas.openxmlformats.org/drawingml/2006/main" xmlns:r="http://schemas.openxmlformats.org/officeDocument/2006/relationships" xmlns:p="http://schemas.openxmlformats.org/presentationml/2006/main">
  <p:tag name="PPSNARRATION" val="10,977055449,Q:\Si\msdata\WORD\OFFICE\Self-Assessment webinar 2017\1.Self-Assessment Training for Cohort 1 - Fall 2017.revision 4\Media.ppcx"/>
</p:tagLst>
</file>

<file path=ppt/tags/tag17.xml><?xml version="1.0" encoding="utf-8"?>
<p:tagLst xmlns:a="http://schemas.openxmlformats.org/drawingml/2006/main" xmlns:r="http://schemas.openxmlformats.org/officeDocument/2006/relationships" xmlns:p="http://schemas.openxmlformats.org/presentationml/2006/main">
  <p:tag name="PPSNARRATION" val="12,977055449,Q:\Si\msdata\WORD\OFFICE\Self-Assessment webinar 2017\1.Self-Assessment Training for Cohort 1 - Fall 2017.revision 4\Media.ppcx"/>
</p:tagLst>
</file>

<file path=ppt/tags/tag18.xml><?xml version="1.0" encoding="utf-8"?>
<p:tagLst xmlns:a="http://schemas.openxmlformats.org/drawingml/2006/main" xmlns:r="http://schemas.openxmlformats.org/officeDocument/2006/relationships" xmlns:p="http://schemas.openxmlformats.org/presentationml/2006/main">
  <p:tag name="PPSNARRATION" val="35,977055449,Q:\Si\msdata\WORD\OFFICE\Self-Assessment webinar 2017\1.Self-Assessment Training for Cohort 1 - Fall 2017.revision 4\Media.ppcx"/>
</p:tagLst>
</file>

<file path=ppt/tags/tag19.xml><?xml version="1.0" encoding="utf-8"?>
<p:tagLst xmlns:a="http://schemas.openxmlformats.org/drawingml/2006/main" xmlns:r="http://schemas.openxmlformats.org/officeDocument/2006/relationships" xmlns:p="http://schemas.openxmlformats.org/presentationml/2006/main">
  <p:tag name="PPSNARRATION" val="34,977055449,Q:\Si\msdata\WORD\OFFICE\Self-Assessment webinar 2017\1.Self-Assessment Training for Cohort 1 - Fall 2017.revision 4\Media.ppcx"/>
</p:tagLst>
</file>

<file path=ppt/tags/tag2.xml><?xml version="1.0" encoding="utf-8"?>
<p:tagLst xmlns:a="http://schemas.openxmlformats.org/drawingml/2006/main" xmlns:r="http://schemas.openxmlformats.org/officeDocument/2006/relationships" xmlns:p="http://schemas.openxmlformats.org/presentationml/2006/main">
  <p:tag name="PPSNARRATION" val="2,977055449,Q:\Si\msdata\WORD\OFFICE\Self-Assessment webinar 2017\1.Self-Assessment Training for Cohort 1 - Fall 2017.revision 4\Media.ppcx"/>
</p:tagLst>
</file>

<file path=ppt/tags/tag20.xml><?xml version="1.0" encoding="utf-8"?>
<p:tagLst xmlns:a="http://schemas.openxmlformats.org/drawingml/2006/main" xmlns:r="http://schemas.openxmlformats.org/officeDocument/2006/relationships" xmlns:p="http://schemas.openxmlformats.org/presentationml/2006/main">
  <p:tag name="PPSNARRATION" val="36,977055449,Q:\Si\msdata\WORD\OFFICE\Self-Assessment webinar 2017\1.Self-Assessment Training for Cohort 1 - Fall 2017.revision 4\Media.ppcx"/>
</p:tagLst>
</file>

<file path=ppt/tags/tag3.xml><?xml version="1.0" encoding="utf-8"?>
<p:tagLst xmlns:a="http://schemas.openxmlformats.org/drawingml/2006/main" xmlns:r="http://schemas.openxmlformats.org/officeDocument/2006/relationships" xmlns:p="http://schemas.openxmlformats.org/presentationml/2006/main">
  <p:tag name="PPSNARRATION" val="3,977055449,Q:\Si\msdata\WORD\OFFICE\Self-Assessment webinar 2017\1.Self-Assessment Training for Cohort 1 - Fall 2017.revision 4\Media.ppcx"/>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8&quot;/&gt;&lt;/TableIndex&gt;&lt;/ShapeTextInfo&gt;"/>
  <p:tag name="PRESENTER_SHAPEINFO" val="&lt;ThreeDShapeInfo&gt;&lt;uuid val=&quot;{170A58F0-7897-4508-A846-22C42942AE10}&quot;/&gt;&lt;isInvalidForFieldText val=&quot;0&quot;/&gt;&lt;Image&gt;&lt;filename val=&quot;C:\Users\nthomas4\AppData\Local\Temp\PR\data\asimages\{170A58F0-7897-4508-A846-22C42942AE10}_7.png&quot;/&gt;&lt;left val=&quot;193&quot;/&gt;&lt;top val=&quot;146&quot;/&gt;&lt;width val=&quot;340&quot;/&gt;&lt;height val=&quot;43&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3&quot;/&gt;&lt;/TableIndex&gt;&lt;/ShapeTextInfo&gt;"/>
  <p:tag name="PRESENTER_SHAPEINFO" val="&lt;ThreeDShapeInfo&gt;&lt;uuid val=&quot;{8C22B14D-A041-406E-8848-E3FDC1179173}&quot;/&gt;&lt;isInvalidForFieldText val=&quot;0&quot;/&gt;&lt;Image&gt;&lt;filename val=&quot;C:\Users\nthomas4\AppData\Local\Temp\PR\data\asimages\{8C22B14D-A041-406E-8848-E3FDC1179173}_7.png&quot;/&gt;&lt;left val=&quot;207&quot;/&gt;&lt;top val=&quot;221&quot;/&gt;&lt;width val=&quot;313&quot;/&gt;&lt;height val=&quot;43&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9&quot;/&gt;&lt;/TableIndex&gt;&lt;/ShapeTextInfo&gt;"/>
  <p:tag name="PRESENTER_SHAPEINFO" val="&lt;ThreeDShapeInfo&gt;&lt;uuid val=&quot;{54D2C8B8-E712-4A17-AC27-0ACCB2C3C4C8}&quot;/&gt;&lt;isInvalidForFieldText val=&quot;0&quot;/&gt;&lt;Image&gt;&lt;filename val=&quot;C:\Users\nthomas4\AppData\Local\Temp\PR\data\asimages\{54D2C8B8-E712-4A17-AC27-0ACCB2C3C4C8}_7.png&quot;/&gt;&lt;left val=&quot;186&quot;/&gt;&lt;top val=&quot;296&quot;/&gt;&lt;width val=&quot;354&quot;/&gt;&lt;height val=&quot;43&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62&quot;/&gt;&lt;/TableIndex&gt;&lt;/ShapeTextInfo&gt;"/>
  <p:tag name="PRESENTER_SHAPEINFO" val="&lt;ThreeDShapeInfo&gt;&lt;uuid val=&quot;{69ECF8AD-CA4D-42A9-9FEE-DB5E9371953F}&quot;/&gt;&lt;isInvalidForFieldText val=&quot;0&quot;/&gt;&lt;Image&gt;&lt;filename val=&quot;C:\Users\nthomas4\AppData\Local\Temp\PR\data\asimages\{69ECF8AD-CA4D-42A9-9FEE-DB5E9371953F}_7.png&quot;/&gt;&lt;left val=&quot;114&quot;/&gt;&lt;top val=&quot;374&quot;/&gt;&lt;width val=&quot;532&quot;/&gt;&lt;height val=&quot;43&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2&quot;/&gt;&lt;/TableIndex&gt;&lt;/ShapeTextInfo&gt;"/>
  <p:tag name="PRESENTER_SHAPEINFO" val="&lt;ThreeDShapeInfo&gt;&lt;uuid val=&quot;{6FE1DC08-C22D-4C78-8898-5F8115405B9C}&quot;/&gt;&lt;isInvalidForFieldText val=&quot;0&quot;/&gt;&lt;Image&gt;&lt;filename val=&quot;C:\Users\nthomas4\AppData\Local\Temp\PR\data\asimages\{6FE1DC08-C22D-4C78-8898-5F8115405B9C}_7.png&quot;/&gt;&lt;left val=&quot;183&quot;/&gt;&lt;top val=&quot;446&quot;/&gt;&lt;width val=&quot;358&quot;/&gt;&lt;height val=&quot;43&quot;/&gt;&lt;hasText val=&quot;1&quot;/&gt;&lt;/Image&gt;&lt;/ThreeDShapeInfo&gt;"/>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EMPLATE-Jan2011">
  <a:themeElements>
    <a:clrScheme name="DESE">
      <a:dk1>
        <a:sysClr val="windowText" lastClr="000000"/>
      </a:dk1>
      <a:lt1>
        <a:sysClr val="window" lastClr="FFFFFF"/>
      </a:lt1>
      <a:dk2>
        <a:srgbClr val="00829B"/>
      </a:dk2>
      <a:lt2>
        <a:srgbClr val="EEECE1"/>
      </a:lt2>
      <a:accent1>
        <a:srgbClr val="3D9833"/>
      </a:accent1>
      <a:accent2>
        <a:srgbClr val="843F0F"/>
      </a:accent2>
      <a:accent3>
        <a:srgbClr val="00337F"/>
      </a:accent3>
      <a:accent4>
        <a:srgbClr val="B59B0C"/>
      </a:accent4>
      <a:accent5>
        <a:srgbClr val="C13828"/>
      </a:accent5>
      <a:accent6>
        <a:srgbClr val="939905"/>
      </a:accent6>
      <a:hlink>
        <a:srgbClr val="4C280F"/>
      </a:hlink>
      <a:folHlink>
        <a:srgbClr val="BF7F3F"/>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DESE">
    <a:dk1>
      <a:sysClr val="windowText" lastClr="000000"/>
    </a:dk1>
    <a:lt1>
      <a:sysClr val="window" lastClr="FFFFFF"/>
    </a:lt1>
    <a:dk2>
      <a:srgbClr val="00829B"/>
    </a:dk2>
    <a:lt2>
      <a:srgbClr val="EEECE1"/>
    </a:lt2>
    <a:accent1>
      <a:srgbClr val="3D9833"/>
    </a:accent1>
    <a:accent2>
      <a:srgbClr val="843F0F"/>
    </a:accent2>
    <a:accent3>
      <a:srgbClr val="00337F"/>
    </a:accent3>
    <a:accent4>
      <a:srgbClr val="B59B0C"/>
    </a:accent4>
    <a:accent5>
      <a:srgbClr val="C13828"/>
    </a:accent5>
    <a:accent6>
      <a:srgbClr val="939905"/>
    </a:accent6>
    <a:hlink>
      <a:srgbClr val="4C280F"/>
    </a:hlink>
    <a:folHlink>
      <a:srgbClr val="BF7F3F"/>
    </a:folHlink>
  </a:clrScheme>
</a:themeOverride>
</file>

<file path=docProps/app.xml><?xml version="1.0" encoding="utf-8"?>
<Properties xmlns="http://schemas.openxmlformats.org/officeDocument/2006/extended-properties" xmlns:vt="http://schemas.openxmlformats.org/officeDocument/2006/docPropsVTypes">
  <TotalTime>8177</TotalTime>
  <Words>3305</Words>
  <Application>Microsoft Office PowerPoint</Application>
  <PresentationFormat>Widescreen</PresentationFormat>
  <Paragraphs>335</Paragraphs>
  <Slides>23</Slides>
  <Notes>23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Cambria</vt:lpstr>
      <vt:lpstr>Times New Roman</vt:lpstr>
      <vt:lpstr>Tw Cen MT</vt:lpstr>
      <vt:lpstr>Wingdings</vt:lpstr>
      <vt:lpstr>Wingdings 2</vt:lpstr>
      <vt:lpstr>TEMPLATE-Jan2011</vt:lpstr>
      <vt:lpstr>Special Education Compliance   Tiered Federal Monitoring     Self-assessment  Training  Cohort 3 </vt:lpstr>
      <vt:lpstr>    Learning Objectives</vt:lpstr>
      <vt:lpstr>Program Monitoring of Districts</vt:lpstr>
      <vt:lpstr>The Special Education Tiered Monitoring Process</vt:lpstr>
      <vt:lpstr>        Self-Assessment Year 1 </vt:lpstr>
      <vt:lpstr>Conducting the Self-Assessment</vt:lpstr>
      <vt:lpstr>Five Components of the Self Assessment</vt:lpstr>
      <vt:lpstr>File Review: Number of Student Files Included</vt:lpstr>
      <vt:lpstr>File Review: Selecting Student Files</vt:lpstr>
      <vt:lpstr>Students Attending Approved Private Agencies  or Enrolled in Virtual Learning</vt:lpstr>
      <vt:lpstr>Required/Conditional Indicators</vt:lpstr>
      <vt:lpstr>File Review: Selecting a Variety of Files</vt:lpstr>
      <vt:lpstr>Enter Student Demographic Data In IMACS 2.0</vt:lpstr>
      <vt:lpstr>File Review:  Assemble Documents</vt:lpstr>
      <vt:lpstr>File Review: Conducting Self Assessment</vt:lpstr>
      <vt:lpstr>    Documentation for the Desk Review Verification</vt:lpstr>
      <vt:lpstr>    Timelines: Submission</vt:lpstr>
      <vt:lpstr>Parent Surveys</vt:lpstr>
      <vt:lpstr>     Learning Objectives</vt:lpstr>
      <vt:lpstr>Compliance Consultants</vt:lpstr>
      <vt:lpstr>  Helpful Links for Tiered Monitoring and IMACS </vt:lpstr>
      <vt:lpstr>Questions?  Please contact:</vt:lpstr>
      <vt:lpstr>PowerPoint Presentation</vt:lpstr>
    </vt:vector>
  </TitlesOfParts>
  <Company>State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Abercrombie, Lori</dc:creator>
  <cp:lastModifiedBy>Buchmiller, Ashley</cp:lastModifiedBy>
  <cp:revision>127</cp:revision>
  <dcterms:created xsi:type="dcterms:W3CDTF">2019-07-08T17:53:42Z</dcterms:created>
  <dcterms:modified xsi:type="dcterms:W3CDTF">2022-10-27T18:04:54Z</dcterms:modified>
</cp:coreProperties>
</file>