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7772400" cy="10058400"/>
  <p:embeddedFontLst>
    <p:embeddedFont>
      <p:font typeface="Calibri" panose="020F0502020204030204" pitchFamily="34" charset="0"/>
      <p:regular r:id="rId64"/>
      <p:bold r:id="rId65"/>
      <p:italic r:id="rId66"/>
      <p:boldItalic r:id="rId67"/>
    </p:embeddedFont>
    <p:embeddedFont>
      <p:font typeface="Roboto" panose="020000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hdoMjMW/z+vfii4jrwpIvHXeN5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368675" cy="5048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402138" y="0"/>
            <a:ext cx="3368675" cy="5048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53575"/>
            <a:ext cx="3368675" cy="5048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402138" y="9553575"/>
            <a:ext cx="3368675" cy="5048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Bailey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Good Morning, my name is Bailey Tennesen and I am the Kansas City RPDC- Special Education Compliance Consultant. With me today is my dear friend and colleague Leasa Day who is a SPED Compliance Consultant  from the South Central RPDC</a:t>
            </a:r>
            <a:endParaRPr/>
          </a:p>
        </p:txBody>
      </p:sp>
      <p:sp>
        <p:nvSpPr>
          <p:cNvPr id="85" name="Google Shape;85;p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a83819473_0_13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a83819473_0_13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highlight>
                  <a:srgbClr val="FFFFFF"/>
                </a:highlight>
                <a:latin typeface="Arial"/>
                <a:ea typeface="Arial"/>
                <a:cs typeface="Arial"/>
                <a:sym typeface="Arial"/>
              </a:rPr>
              <a:t>The entire section of Speech Implementer has been removed due to LEAs will no longer being allowed to use the speech implementer model. This went into effect at the beginning with the 2022 -23 school year.</a:t>
            </a:r>
            <a:endParaRPr sz="1300">
              <a:highlight>
                <a:srgbClr val="FFFFFF"/>
              </a:highlight>
              <a:latin typeface="Arial"/>
              <a:ea typeface="Arial"/>
              <a:cs typeface="Arial"/>
              <a:sym typeface="Arial"/>
            </a:endParaRPr>
          </a:p>
          <a:p>
            <a:pPr marL="0" lvl="0" indent="0" algn="l" rtl="0">
              <a:spcBef>
                <a:spcPts val="0"/>
              </a:spcBef>
              <a:spcAft>
                <a:spcPts val="0"/>
              </a:spcAft>
              <a:buNone/>
            </a:pPr>
            <a:r>
              <a:rPr lang="en-US"/>
              <a:t> </a:t>
            </a:r>
            <a:endParaRPr/>
          </a:p>
        </p:txBody>
      </p:sp>
      <p:sp>
        <p:nvSpPr>
          <p:cNvPr id="149" name="Google Shape;149;g13a83819473_0_13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a83819473_0_14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a83819473_0_143: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1550">
                <a:highlight>
                  <a:srgbClr val="FFFFFF"/>
                </a:highlight>
                <a:latin typeface="Arial"/>
                <a:ea typeface="Arial"/>
                <a:cs typeface="Arial"/>
                <a:sym typeface="Arial"/>
              </a:rPr>
              <a:t>The last portion of the state plan to be updated was the MSSD section. In the MSSD referral section in the state plan we revised this section to make it clear that local public agencies are responsible for determining placement in the least restrictive environment. This alsoincludes when MSSD is no longer the appropriate placement.</a:t>
            </a:r>
            <a:endParaRPr sz="1550">
              <a:highlight>
                <a:srgbClr val="FFFFFF"/>
              </a:highlight>
              <a:latin typeface="Arial"/>
              <a:ea typeface="Arial"/>
              <a:cs typeface="Arial"/>
              <a:sym typeface="Arial"/>
            </a:endParaRPr>
          </a:p>
          <a:p>
            <a:pPr marL="0" lvl="0" indent="0" algn="l" rtl="0">
              <a:spcBef>
                <a:spcPts val="0"/>
              </a:spcBef>
              <a:spcAft>
                <a:spcPts val="0"/>
              </a:spcAft>
              <a:buNone/>
            </a:pPr>
            <a:endParaRPr/>
          </a:p>
          <a:p>
            <a:pPr marL="0" lvl="0" indent="0" algn="l" rtl="0">
              <a:spcBef>
                <a:spcPts val="100"/>
              </a:spcBef>
              <a:spcAft>
                <a:spcPts val="0"/>
              </a:spcAft>
              <a:buClr>
                <a:schemeClr val="dk1"/>
              </a:buClr>
              <a:buSzPts val="1100"/>
              <a:buFont typeface="Arial"/>
              <a:buNone/>
            </a:pPr>
            <a:endParaRPr/>
          </a:p>
        </p:txBody>
      </p:sp>
      <p:sp>
        <p:nvSpPr>
          <p:cNvPr id="156" name="Google Shape;156;g13a83819473_0_143: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a83819473_0_15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a83819473_0_15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1550">
                <a:highlight>
                  <a:srgbClr val="FFFFFF"/>
                </a:highlight>
                <a:latin typeface="Arial"/>
                <a:ea typeface="Arial"/>
                <a:cs typeface="Arial"/>
                <a:sym typeface="Arial"/>
              </a:rPr>
              <a:t>We then decided to Remove the reasons why MSSD would no longer be able to provide FAPE in the LRE because IEP teams should apply the process for determining least restrictive environment. These two examples are not the only two possible reasons for changing least restrictive environment.</a:t>
            </a:r>
            <a:endParaRPr/>
          </a:p>
        </p:txBody>
      </p:sp>
      <p:sp>
        <p:nvSpPr>
          <p:cNvPr id="163" name="Google Shape;163;g13a83819473_0_15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a83819473_0_15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a83819473_0_15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Last but not least , when MSSD is no longer the appropriate placement, the public agency convenes the IEP team to change the placement in the least restrictive environment. </a:t>
            </a:r>
            <a:endParaRPr sz="115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endParaRPr sz="115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We also removed the reference to the transfer student process because the local public agency is responsible for </a:t>
            </a:r>
            <a:r>
              <a:rPr lang="en-US">
                <a:highlight>
                  <a:srgbClr val="FFFFFF"/>
                </a:highlight>
                <a:latin typeface="Arial"/>
                <a:ea typeface="Arial"/>
                <a:cs typeface="Arial"/>
                <a:sym typeface="Arial"/>
              </a:rPr>
              <a:t>determining placement when the </a:t>
            </a:r>
            <a:r>
              <a:rPr lang="en-US" sz="1150">
                <a:highlight>
                  <a:srgbClr val="FFFFFF"/>
                </a:highlight>
                <a:latin typeface="Arial"/>
                <a:ea typeface="Arial"/>
                <a:cs typeface="Arial"/>
                <a:sym typeface="Arial"/>
              </a:rPr>
              <a:t>student attends MSSD and continues to be responsible when placement in the LRE changes.</a:t>
            </a:r>
            <a:endParaRPr sz="1150">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170" name="Google Shape;170;g13a83819473_0_15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701040" y="4415790"/>
            <a:ext cx="5608200" cy="41835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350">
                <a:latin typeface="Times New Roman"/>
                <a:ea typeface="Times New Roman"/>
                <a:cs typeface="Times New Roman"/>
                <a:sym typeface="Times New Roman"/>
              </a:rPr>
              <a:t>Federal regulations implementing Part B of the Individuals with Disabilities Education Act (IDEA) require responsible public agencies providing for the education of children with disabilities within their jurisdiction to have in effect policies, procedures, and programs that are consistent with the state policies established under applicable federal regulations. At this time, the Office of Special Education has published an updated model Local Plan for Compliance which is consistent with the provisions in the Missouri State Plan for Special Education which became effective June 30, 2022. This document is available on our website at http://dese.mo.gov/local-compliance-plan. </a:t>
            </a:r>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a83819473_0_6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a83819473_0_63: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that public agencies must adopt or adapt their local compliance plan by October 1st, 2022. This means that you will want to make sure that the local compliance plan is apart of the agenda for September school board meeting </a:t>
            </a:r>
            <a:endParaRPr/>
          </a:p>
        </p:txBody>
      </p:sp>
      <p:sp>
        <p:nvSpPr>
          <p:cNvPr id="182" name="Google Shape;182;g13a83819473_0_63: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a83819473_0_5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a83819473_0_57: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50">
                <a:latin typeface="Times New Roman"/>
                <a:ea typeface="Times New Roman"/>
                <a:cs typeface="Times New Roman"/>
                <a:sym typeface="Times New Roman"/>
              </a:rPr>
              <a:t>Step 1. Your agency must choose one of the following options for their local compliance plan</a:t>
            </a:r>
            <a:endParaRPr/>
          </a:p>
        </p:txBody>
      </p:sp>
      <p:sp>
        <p:nvSpPr>
          <p:cNvPr id="189" name="Google Shape;189;g13a83819473_0_57: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a83819473_0_7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a83819473_0_7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3a83819473_0_7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a83819473_0_8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a83819473_0_8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this webpage- you can access instructions on your local compliance options and also view the Model Missouri Local Compliance Plan</a:t>
            </a:r>
            <a:endParaRPr/>
          </a:p>
        </p:txBody>
      </p:sp>
      <p:sp>
        <p:nvSpPr>
          <p:cNvPr id="203" name="Google Shape;203;g13a83819473_0_8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a83819473_0_8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a83819473_0_8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3a83819473_0_8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471bd01253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471bd01253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chat, please type a number of how you are feeling today... if you also want to add an explanation feel free to! </a:t>
            </a:r>
            <a:endParaRPr/>
          </a:p>
        </p:txBody>
      </p:sp>
      <p:sp>
        <p:nvSpPr>
          <p:cNvPr id="93" name="Google Shape;93;g1471bd01253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71bd01253_0_1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71bd01253_0_17: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PLease note that it should be signed by the board president, the superintendent and the compliance plan contact person (typically the sped director). </a:t>
            </a:r>
            <a:endParaRPr/>
          </a:p>
        </p:txBody>
      </p:sp>
      <p:sp>
        <p:nvSpPr>
          <p:cNvPr id="217" name="Google Shape;217;g1471bd01253_0_17: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last big updates that I would like to speak with you all is on our new and improved Special Education Forms. </a:t>
            </a:r>
            <a:endParaRPr/>
          </a:p>
        </p:txBody>
      </p:sp>
      <p:sp>
        <p:nvSpPr>
          <p:cNvPr id="224" name="Google Shape;224;p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f83ea7e91_0_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f83ea7e91_0_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The first form that we will discuss is the RED. We have now split up the health and motor sections into two.  The reasoning behind this is that we wanted to accurately gather data and get more information regarding students health and motor issues.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The next change we made is to remove the term Central Auditory Processing from the Hearing section and move it to  the Language Section. The reasoning behind this is that CAP is the neurobiological activity that underlies processing and consists of mechanisms that preserve, refine, analyze, modify, organize, and interpret information from the auditory periphery. It is not just hearing something.</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In the event that the team determines they have sufficient evidence to continue eligibility without assessment, DESE has  included a section asking for the team to provide data to support this decision since this form replaces the evaluation report.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The last change was just a formatting change which was that we changed page 5 from vertical to horizontal for the team conclusions and decisions. </a:t>
            </a:r>
            <a:endParaRPr sz="1100"/>
          </a:p>
        </p:txBody>
      </p:sp>
      <p:sp>
        <p:nvSpPr>
          <p:cNvPr id="230" name="Google Shape;230;g13f83ea7e91_0_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f83ea7e91_0_1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3f83ea7e91_0_14: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a:highlight>
                  <a:srgbClr val="FFFFFF"/>
                </a:highlight>
                <a:latin typeface="Arial"/>
                <a:ea typeface="Arial"/>
                <a:cs typeface="Arial"/>
                <a:sym typeface="Arial"/>
              </a:rPr>
              <a:t>In the NOM we added “individual qualified to conduct diagnostic examinations as a required team member at the eligibility meeting when SLD is suspected ”. We also added an explanation in the notes on when you need them. </a:t>
            </a:r>
            <a:endParaRPr sz="1150">
              <a:highlight>
                <a:srgbClr val="FFFFFF"/>
              </a:highlight>
              <a:latin typeface="Arial"/>
              <a:ea typeface="Arial"/>
              <a:cs typeface="Arial"/>
              <a:sym typeface="Arial"/>
            </a:endParaRPr>
          </a:p>
          <a:p>
            <a:pPr marL="0" lvl="0" indent="0" algn="l" rtl="0">
              <a:spcBef>
                <a:spcPts val="0"/>
              </a:spcBef>
              <a:spcAft>
                <a:spcPts val="0"/>
              </a:spcAft>
              <a:buNone/>
            </a:pPr>
            <a:endParaRPr sz="1150">
              <a:highlight>
                <a:srgbClr val="FFFFFF"/>
              </a:highlight>
              <a:latin typeface="Arial"/>
              <a:ea typeface="Arial"/>
              <a:cs typeface="Arial"/>
              <a:sym typeface="Arial"/>
            </a:endParaRPr>
          </a:p>
          <a:p>
            <a:pPr marL="0" lvl="0" indent="0" algn="l" rtl="0">
              <a:spcBef>
                <a:spcPts val="0"/>
              </a:spcBef>
              <a:spcAft>
                <a:spcPts val="0"/>
              </a:spcAft>
              <a:buNone/>
            </a:pPr>
            <a:r>
              <a:rPr lang="en-US" sz="1100"/>
              <a:t>At the state level it was determined that there is a HUGE issue with under qualified personnel making SLD eligibility determination. When we do our desk reviews every summer we see many children identified as SLD that should not be due the teams misunderstanding of the assessment results. In order to reverse this trend we are really pushing for the people who actually understand the nuance behind the numbers to attend the meeting , in person or virtually. </a:t>
            </a:r>
            <a:r>
              <a:rPr lang="en-US" sz="1150">
                <a:highlight>
                  <a:schemeClr val="lt1"/>
                </a:highlight>
                <a:latin typeface="Arial"/>
                <a:ea typeface="Arial"/>
                <a:cs typeface="Arial"/>
                <a:sym typeface="Arial"/>
              </a:rPr>
              <a:t>We are trying to stress to LEAs that there is a difference between an individual who can interpret assessment results and an individual who is qualified to conduct assessments.</a:t>
            </a:r>
            <a:endParaRPr sz="1150">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50">
              <a:highlight>
                <a:schemeClr val="lt1"/>
              </a:highlight>
              <a:latin typeface="Arial"/>
              <a:ea typeface="Arial"/>
              <a:cs typeface="Arial"/>
              <a:sym typeface="Arial"/>
            </a:endParaRPr>
          </a:p>
          <a:p>
            <a:pPr marL="0" lvl="0" indent="0" algn="l" rtl="0">
              <a:spcBef>
                <a:spcPts val="0"/>
              </a:spcBef>
              <a:spcAft>
                <a:spcPts val="0"/>
              </a:spcAft>
              <a:buNone/>
            </a:pPr>
            <a:endParaRPr sz="1100"/>
          </a:p>
          <a:p>
            <a:pPr marL="0" lvl="0" indent="0" algn="l" rtl="0">
              <a:spcBef>
                <a:spcPts val="0"/>
              </a:spcBef>
              <a:spcAft>
                <a:spcPts val="0"/>
              </a:spcAft>
              <a:buNone/>
            </a:pPr>
            <a:endParaRPr sz="1150">
              <a:highlight>
                <a:srgbClr val="FFFFFF"/>
              </a:highlight>
              <a:latin typeface="Arial"/>
              <a:ea typeface="Arial"/>
              <a:cs typeface="Arial"/>
              <a:sym typeface="Arial"/>
            </a:endParaRPr>
          </a:p>
          <a:p>
            <a:pPr marL="0" lvl="0" indent="0" algn="l" rtl="0">
              <a:spcBef>
                <a:spcPts val="0"/>
              </a:spcBef>
              <a:spcAft>
                <a:spcPts val="0"/>
              </a:spcAft>
              <a:buNone/>
            </a:pPr>
            <a:r>
              <a:rPr lang="en-US" sz="1150">
                <a:highlight>
                  <a:srgbClr val="FFFFFF"/>
                </a:highlight>
                <a:latin typeface="Arial"/>
                <a:ea typeface="Arial"/>
                <a:cs typeface="Arial"/>
                <a:sym typeface="Arial"/>
              </a:rPr>
              <a:t>Notice the asterisks and when particular team members are required. This was to provide further clarification. </a:t>
            </a:r>
            <a:endParaRPr sz="1150">
              <a:highlight>
                <a:srgbClr val="FFFFFF"/>
              </a:highlight>
              <a:latin typeface="Arial"/>
              <a:ea typeface="Arial"/>
              <a:cs typeface="Arial"/>
              <a:sym typeface="Arial"/>
            </a:endParaRPr>
          </a:p>
        </p:txBody>
      </p:sp>
      <p:sp>
        <p:nvSpPr>
          <p:cNvPr id="240" name="Google Shape;240;g13f83ea7e91_0_14: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f83ea7e91_0_4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f83ea7e91_0_43: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3f83ea7e91_0_43: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3f83ea7e91_0_2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3f83ea7e91_0_2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TYPO issue- we had the word alcohol instead of weapons :( </a:t>
            </a:r>
            <a:endParaRPr/>
          </a:p>
        </p:txBody>
      </p:sp>
      <p:sp>
        <p:nvSpPr>
          <p:cNvPr id="258" name="Google Shape;258;g13f83ea7e91_0_2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f83ea7e91_0_3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f83ea7e91_0_33: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a:highlight>
                  <a:srgbClr val="FFFFFF"/>
                </a:highlight>
                <a:latin typeface="Arial"/>
                <a:ea typeface="Arial"/>
                <a:cs typeface="Arial"/>
                <a:sym typeface="Arial"/>
              </a:rPr>
              <a:t>No change in requirements. Error was corrected on page 4 was corrected.</a:t>
            </a:r>
            <a:endParaRPr/>
          </a:p>
        </p:txBody>
      </p:sp>
      <p:sp>
        <p:nvSpPr>
          <p:cNvPr id="267" name="Google Shape;267;g13f83ea7e91_0_33: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3f83ea7e91_0_5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3f83ea7e91_0_5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last changes that we made to the forms are on the annual IEP goal page </a:t>
            </a:r>
            <a:endParaRPr/>
          </a:p>
        </p:txBody>
      </p:sp>
      <p:sp>
        <p:nvSpPr>
          <p:cNvPr id="276" name="Google Shape;276;g13f83ea7e91_0_5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83819473_0_17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83819473_0_17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Leasa</a:t>
            </a:r>
            <a:endParaRPr/>
          </a:p>
        </p:txBody>
      </p:sp>
      <p:sp>
        <p:nvSpPr>
          <p:cNvPr id="285" name="Google Shape;285;g13a83819473_0_17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a83819473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3a83819473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3a83819473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a83819473_0_16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a83819473_0_16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endParaRPr/>
          </a:p>
        </p:txBody>
      </p:sp>
      <p:sp>
        <p:nvSpPr>
          <p:cNvPr id="100" name="Google Shape;100;g13a83819473_0_16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a83819473_1_16:notes"/>
          <p:cNvSpPr>
            <a:spLocks noGrp="1" noRot="1" noChangeAspect="1"/>
          </p:cNvSpPr>
          <p:nvPr>
            <p:ph type="sldImg" idx="2"/>
          </p:nvPr>
        </p:nvSpPr>
        <p:spPr>
          <a:xfrm>
            <a:off x="566738" y="768350"/>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3a83819473_1_16:notes"/>
          <p:cNvSpPr txBox="1">
            <a:spLocks noGrp="1"/>
          </p:cNvSpPr>
          <p:nvPr>
            <p:ph type="body" idx="1"/>
          </p:nvPr>
        </p:nvSpPr>
        <p:spPr>
          <a:xfrm>
            <a:off x="795954" y="4864006"/>
            <a:ext cx="6367500" cy="4608000"/>
          </a:xfrm>
          <a:prstGeom prst="rect">
            <a:avLst/>
          </a:prstGeom>
          <a:noFill/>
          <a:ln>
            <a:noFill/>
          </a:ln>
        </p:spPr>
        <p:txBody>
          <a:bodyPr spcFirstLastPara="1" wrap="square" lIns="105875" tIns="52950" rIns="105875" bIns="52950" anchor="t" anchorCtr="0">
            <a:noAutofit/>
          </a:bodyPr>
          <a:lstStyle/>
          <a:p>
            <a:pPr marL="0" lvl="0" indent="0" algn="l" rtl="0">
              <a:spcBef>
                <a:spcPts val="0"/>
              </a:spcBef>
              <a:spcAft>
                <a:spcPts val="0"/>
              </a:spcAft>
              <a:buClr>
                <a:schemeClr val="dk1"/>
              </a:buClr>
              <a:buSzPts val="1600"/>
              <a:buFont typeface="Calibri"/>
              <a:buNone/>
            </a:pPr>
            <a:r>
              <a:rPr lang="en-US" sz="1600"/>
              <a:t>Because this is one of the first activities that will occur at the start of the new school year, we will go through the transfer process compliance requirements a little bit more in depth to ensure a timely and seamless transfer from one school district to another for students with disabilities. </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When receiving a new student in your district, school staff will need to look and listen for any indications the enrolling student may have been identified as a student with a disability.   </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The first place to begin determining if a new student is a student with a disability is with the initial contact with the school district and through the enrollment paperwork.  It is important to know who in your district is responsible for this initial contact. In some districts, this can be the school building secretary or the school counselor.  In other districts, it could be the principal or the registrar.  No matter who it is, these staff should be trained to “look” and “listen” for indications that the new enrollee is a student with a disability since not all new students arrive at their new school with their IEP and Evaluation in hand.  It is very important that these staff ensure that enrollment forms are thoroughly completed.  Don’t be afraid to ask questions to clarify information the parent provides on the enrollment form!</a:t>
            </a:r>
            <a:endParaRPr sz="1600"/>
          </a:p>
          <a:p>
            <a:pPr marL="0" lvl="0" indent="0" algn="l" rtl="0">
              <a:spcBef>
                <a:spcPts val="0"/>
              </a:spcBef>
              <a:spcAft>
                <a:spcPts val="0"/>
              </a:spcAft>
              <a:buClr>
                <a:schemeClr val="dk1"/>
              </a:buClr>
              <a:buSzPts val="1600"/>
              <a:buFont typeface="Calibri"/>
              <a:buNone/>
            </a:pPr>
            <a:endParaRPr sz="16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3a83819473_1_32:notes"/>
          <p:cNvSpPr>
            <a:spLocks noGrp="1" noRot="1" noChangeAspect="1"/>
          </p:cNvSpPr>
          <p:nvPr>
            <p:ph type="sldImg" idx="2"/>
          </p:nvPr>
        </p:nvSpPr>
        <p:spPr>
          <a:xfrm>
            <a:off x="566738" y="768350"/>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3a83819473_1_32:notes"/>
          <p:cNvSpPr txBox="1">
            <a:spLocks noGrp="1"/>
          </p:cNvSpPr>
          <p:nvPr>
            <p:ph type="body" idx="1"/>
          </p:nvPr>
        </p:nvSpPr>
        <p:spPr>
          <a:xfrm>
            <a:off x="795954" y="4864006"/>
            <a:ext cx="6367500" cy="4608000"/>
          </a:xfrm>
          <a:prstGeom prst="rect">
            <a:avLst/>
          </a:prstGeom>
          <a:noFill/>
          <a:ln>
            <a:noFill/>
          </a:ln>
        </p:spPr>
        <p:txBody>
          <a:bodyPr spcFirstLastPara="1" wrap="square" lIns="105875" tIns="52950" rIns="105875" bIns="52950" anchor="t" anchorCtr="0">
            <a:noAutofit/>
          </a:bodyPr>
          <a:lstStyle/>
          <a:p>
            <a:pPr marL="0" lvl="0" indent="0" algn="l" rtl="0">
              <a:spcBef>
                <a:spcPts val="0"/>
              </a:spcBef>
              <a:spcAft>
                <a:spcPts val="0"/>
              </a:spcAft>
              <a:buClr>
                <a:schemeClr val="dk1"/>
              </a:buClr>
              <a:buSzPts val="1600"/>
              <a:buFont typeface="Calibri"/>
              <a:buNone/>
            </a:pPr>
            <a:r>
              <a:rPr lang="en-US" sz="1600"/>
              <a:t>In Missouri, the Safe Schools Act requires that receiving school districts request student records within two (2) days of enrollment.  Sending Missouri school districts are required to send records within five (5) business days of receiving a request for records.  Remember that FERPA allows for student records to be exchanged between LEAs when students transfer.</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*Very important ---the receiving school cannot keep a student out of school pending the receipt of school records.  In other words, districts cannot refuse to allow a student to begin attending school on the basis of waiting for the receipt of the special education records for a student.</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Another way to gain information is the interview process. Interviews will provide valuable information.  Interviews can be in person or over the phone. Interviews can be conducted with the student’s parents, with previous school staff such as the special education teacher, the school counselor, the building principal,  the special education process coordinator, etc.  Interviewing will provide a better picture of the types and amounts of services that a student received at their previous school than enrollment documents alone.</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endParaRPr sz="16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a83819473_1_42:notes"/>
          <p:cNvSpPr>
            <a:spLocks noGrp="1" noRot="1" noChangeAspect="1"/>
          </p:cNvSpPr>
          <p:nvPr>
            <p:ph type="sldImg" idx="2"/>
          </p:nvPr>
        </p:nvSpPr>
        <p:spPr>
          <a:xfrm>
            <a:off x="566738" y="768350"/>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3a83819473_1_42:notes"/>
          <p:cNvSpPr txBox="1">
            <a:spLocks noGrp="1"/>
          </p:cNvSpPr>
          <p:nvPr>
            <p:ph type="body" idx="1"/>
          </p:nvPr>
        </p:nvSpPr>
        <p:spPr>
          <a:xfrm>
            <a:off x="795954" y="4864006"/>
            <a:ext cx="6367500" cy="4608000"/>
          </a:xfrm>
          <a:prstGeom prst="rect">
            <a:avLst/>
          </a:prstGeom>
          <a:noFill/>
          <a:ln>
            <a:noFill/>
          </a:ln>
        </p:spPr>
        <p:txBody>
          <a:bodyPr spcFirstLastPara="1" wrap="square" lIns="105875" tIns="52950" rIns="105875" bIns="52950" anchor="t" anchorCtr="0">
            <a:noAutofit/>
          </a:bodyPr>
          <a:lstStyle/>
          <a:p>
            <a:pPr marL="0" lvl="0" indent="0" algn="l" rtl="0">
              <a:spcBef>
                <a:spcPts val="0"/>
              </a:spcBef>
              <a:spcAft>
                <a:spcPts val="0"/>
              </a:spcAft>
              <a:buClr>
                <a:schemeClr val="dk1"/>
              </a:buClr>
              <a:buSzPts val="1600"/>
              <a:buFont typeface="Calibri"/>
              <a:buNone/>
            </a:pPr>
            <a:r>
              <a:rPr lang="en-US" sz="1600"/>
              <a:t>In-state transfer requirements are found in the 500’s while compliance requirements for out of state transfers is found in the 550’s.  There are model Transfer Documentation forms to assist LEA staff in documenting and following all of the steps in the process.   These can be found in the Form section of Compliance’s website.  </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In some cases, students arrive at their new school with complete copies of evaluation reports and IEPs; in other instances, students enroll with little or no paperwork and incorrect information from parents regarding past special education services. The model forms are designed specifically to address the required considerations for various transfer scenarios.  In addition, the Standards and Indicators Manual describes the steps in the process clearly for both options.</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Key elements during the transfer process are:</a:t>
            </a:r>
            <a:endParaRPr sz="1600"/>
          </a:p>
          <a:p>
            <a:pPr marL="0" lvl="0" indent="0" algn="l" rtl="0">
              <a:spcBef>
                <a:spcPts val="0"/>
              </a:spcBef>
              <a:spcAft>
                <a:spcPts val="0"/>
              </a:spcAft>
              <a:buClr>
                <a:schemeClr val="dk1"/>
              </a:buClr>
              <a:buSzPts val="1600"/>
              <a:buFont typeface="Calibri"/>
              <a:buNone/>
            </a:pPr>
            <a:endParaRPr sz="1600" b="1" u="sng"/>
          </a:p>
          <a:p>
            <a:pPr marL="0" lvl="0" indent="0" algn="l" rtl="0">
              <a:spcBef>
                <a:spcPts val="0"/>
              </a:spcBef>
              <a:spcAft>
                <a:spcPts val="0"/>
              </a:spcAft>
              <a:buClr>
                <a:schemeClr val="dk1"/>
              </a:buClr>
              <a:buSzPts val="1600"/>
              <a:buFont typeface="Calibri"/>
              <a:buNone/>
            </a:pPr>
            <a:r>
              <a:rPr lang="en-US" sz="1600" b="1"/>
              <a:t>Incoming Evaluation Report </a:t>
            </a:r>
            <a:r>
              <a:rPr lang="en-US" sz="1600"/>
              <a:t>- One of the biggest differences between an in-state transfer and an out-of state transfer is how the evaluation report is handled. A LEA can accept a transfer evaluation report if they believe it is compliant and includes all information necessary to determine eligibility in the State of Missouri.  If a LEA does NOT accept a transfer evaluation report because it is not compliant then:</a:t>
            </a:r>
            <a:endParaRPr sz="1600"/>
          </a:p>
          <a:p>
            <a:pPr marL="0" lvl="0" indent="0" algn="l" rtl="0">
              <a:spcBef>
                <a:spcPts val="0"/>
              </a:spcBef>
              <a:spcAft>
                <a:spcPts val="0"/>
              </a:spcAft>
              <a:buClr>
                <a:schemeClr val="dk1"/>
              </a:buClr>
              <a:buSzPts val="1600"/>
              <a:buFont typeface="Calibri"/>
              <a:buNone/>
            </a:pPr>
            <a:r>
              <a:rPr lang="en-US" sz="1600"/>
              <a:t>An in-state transfer goes through the reevaluation process.</a:t>
            </a:r>
            <a:endParaRPr sz="1600"/>
          </a:p>
          <a:p>
            <a:pPr marL="0" lvl="0" indent="0" algn="l" rtl="0">
              <a:spcBef>
                <a:spcPts val="0"/>
              </a:spcBef>
              <a:spcAft>
                <a:spcPts val="0"/>
              </a:spcAft>
              <a:buClr>
                <a:schemeClr val="dk1"/>
              </a:buClr>
              <a:buSzPts val="1600"/>
              <a:buFont typeface="Calibri"/>
              <a:buNone/>
            </a:pPr>
            <a:r>
              <a:rPr lang="en-US" sz="1600"/>
              <a:t>An out-of state transfer goes through the initial evaluation process.</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b="1" u="sng"/>
              <a:t>IEP</a:t>
            </a:r>
            <a:r>
              <a:rPr lang="en-US" sz="1600"/>
              <a:t> – If there is an IEP, the IDEA makes it clear that FAPE must be provided.  There should be NO DELAY in providing special education and related services to students with disabilities that transfer between schools.  Those services can be guided by accepting the previous school’s IEP, the receiving school developing a new annual IEP, OR the receiving school providing comparable services to the previous IEP until a new annual IEP can be developed.</a:t>
            </a:r>
            <a:endParaRPr sz="1600"/>
          </a:p>
          <a:p>
            <a:pPr marL="0" lvl="0" indent="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600"/>
              <a:buFont typeface="Calibri"/>
              <a:buNone/>
            </a:pPr>
            <a:r>
              <a:rPr lang="en-US" sz="1600"/>
              <a:t>Another point is that if your district decides to ACCEPT the IEP from the previous school, that means that the IEP from the previous school has to be implemented EXACTLY as written.  That means you cannot make an amendment to a transfer IEP since it has to be implemented as written.  If (or when) the team determines that the previous IEP is no longer appropriate, the previous IEP is REJECTED and a new annual IEP must be developed.  Remember that there is no longer the need to develop an Interim IEP – the IEP Team will be developing the annual IEP at this point and the annual IEP can be amended or re-written as the IEP Team determines is necessary for the individual student.</a:t>
            </a:r>
            <a:endParaRPr sz="1600"/>
          </a:p>
          <a:p>
            <a:pPr marL="0" lvl="0" indent="0" algn="l" rtl="0">
              <a:spcBef>
                <a:spcPts val="0"/>
              </a:spcBef>
              <a:spcAft>
                <a:spcPts val="0"/>
              </a:spcAft>
              <a:buClr>
                <a:schemeClr val="dk1"/>
              </a:buClr>
              <a:buSzPts val="1600"/>
              <a:buFont typeface="Calibri"/>
              <a:buNone/>
            </a:pPr>
            <a:endParaRPr sz="16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3a83819473_1_53:notes"/>
          <p:cNvSpPr txBox="1">
            <a:spLocks noGrp="1"/>
          </p:cNvSpPr>
          <p:nvPr>
            <p:ph type="body" idx="1"/>
          </p:nvPr>
        </p:nvSpPr>
        <p:spPr>
          <a:xfrm>
            <a:off x="777240" y="4840605"/>
            <a:ext cx="6217800" cy="3960600"/>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23" name="Google Shape;323;g13a83819473_1_5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a83819473_1_59:notes"/>
          <p:cNvSpPr txBox="1">
            <a:spLocks noGrp="1"/>
          </p:cNvSpPr>
          <p:nvPr>
            <p:ph type="body" idx="1"/>
          </p:nvPr>
        </p:nvSpPr>
        <p:spPr>
          <a:xfrm>
            <a:off x="777240" y="4840605"/>
            <a:ext cx="6217800" cy="3960600"/>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29" name="Google Shape;329;g13a83819473_1_5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a83819473_1_65:notes"/>
          <p:cNvSpPr txBox="1">
            <a:spLocks noGrp="1"/>
          </p:cNvSpPr>
          <p:nvPr>
            <p:ph type="body" idx="1"/>
          </p:nvPr>
        </p:nvSpPr>
        <p:spPr>
          <a:xfrm>
            <a:off x="777240" y="4840605"/>
            <a:ext cx="6217800" cy="3960600"/>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35" name="Google Shape;335;g13a83819473_1_6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a83819473_1_71:notes"/>
          <p:cNvSpPr txBox="1">
            <a:spLocks noGrp="1"/>
          </p:cNvSpPr>
          <p:nvPr>
            <p:ph type="body" idx="1"/>
          </p:nvPr>
        </p:nvSpPr>
        <p:spPr>
          <a:xfrm>
            <a:off x="777240" y="4840605"/>
            <a:ext cx="6217800" cy="3960600"/>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41" name="Google Shape;341;g13a83819473_1_7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a83819473_1_77:notes"/>
          <p:cNvSpPr txBox="1">
            <a:spLocks noGrp="1"/>
          </p:cNvSpPr>
          <p:nvPr>
            <p:ph type="body" idx="1"/>
          </p:nvPr>
        </p:nvSpPr>
        <p:spPr>
          <a:xfrm>
            <a:off x="777240" y="4840605"/>
            <a:ext cx="6217800" cy="3960600"/>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47" name="Google Shape;347;g13a83819473_1_7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a83819473_1_83:notes"/>
          <p:cNvSpPr txBox="1">
            <a:spLocks noGrp="1"/>
          </p:cNvSpPr>
          <p:nvPr>
            <p:ph type="body" idx="1"/>
          </p:nvPr>
        </p:nvSpPr>
        <p:spPr>
          <a:xfrm>
            <a:off x="777240" y="4840605"/>
            <a:ext cx="6217800" cy="3960600"/>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53" name="Google Shape;353;g13a83819473_1_8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a83819473_0_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3a83819473_0_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13a83819473_0_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106" name="Google Shape;106;p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a83819473_6_7: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66" name="Google Shape;366;g13a83819473_6_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a83819473_6_13: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r>
              <a:rPr lang="en-US"/>
              <a:t>MAKE SURE TO CHECK YOUR DISTRICT POLICY ON SECLUSION AND RESTRAINT-  </a:t>
            </a:r>
            <a:endParaRPr/>
          </a:p>
        </p:txBody>
      </p:sp>
      <p:sp>
        <p:nvSpPr>
          <p:cNvPr id="372" name="Google Shape;372;g13a83819473_6_1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a83819473_6_20: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379" name="Google Shape;379;g13a83819473_6_2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42ecef13a9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42ecef13a9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142ecef13a9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42ecef13a9_0_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42ecef13a9_0_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142ecef13a9_0_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3a83819473_6_26: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402" name="Google Shape;402;g13a83819473_6_2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3a83819473_6_31: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408" name="Google Shape;408;g13a83819473_6_3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50880e5bde_3_1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50880e5bde_3_1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150880e5bde_3_1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f87e22bcf_4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3f87e22bcf_4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13f87e22bcf_4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f87e22bcf_5_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f87e22bcf_5_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 website </a:t>
            </a:r>
            <a:endParaRPr/>
          </a:p>
        </p:txBody>
      </p:sp>
      <p:sp>
        <p:nvSpPr>
          <p:cNvPr id="431" name="Google Shape;431;g13f87e22bcf_5_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going to get things started with the Missouri State Plan Updates. These updates have been effective since June 30th 2022. One suggestion that I would have is that you print off a new/updated copy of both the Missouri State Plan and Standards and Indicator and place them in a binder and have them readily available. They will come in handy as the school year kicks off</a:t>
            </a:r>
            <a:endParaRPr/>
          </a:p>
        </p:txBody>
      </p:sp>
      <p:sp>
        <p:nvSpPr>
          <p:cNvPr id="114" name="Google Shape;114;p3: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f87e22bcf_6_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3f87e22bcf_6_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13f87e22bcf_6_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a83819473_6_37: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445" name="Google Shape;445;g13a83819473_6_3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3a83819473_0_19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3a83819473_0_19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13a83819473_0_19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3a83819473_0_18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3a83819473_0_184: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13a83819473_0_184: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3a83819473_0_2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3a83819473_0_2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13a83819473_0_2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3a83819473_11_0: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471" name="Google Shape;471;g13a83819473_11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3a83819473_11_9:notes"/>
          <p:cNvSpPr txBox="1">
            <a:spLocks noGrp="1"/>
          </p:cNvSpPr>
          <p:nvPr>
            <p:ph type="body" idx="1"/>
          </p:nvPr>
        </p:nvSpPr>
        <p:spPr>
          <a:xfrm>
            <a:off x="777240" y="4840605"/>
            <a:ext cx="6217920" cy="3960495"/>
          </a:xfrm>
          <a:prstGeom prst="rect">
            <a:avLst/>
          </a:prstGeom>
        </p:spPr>
        <p:txBody>
          <a:bodyPr spcFirstLastPara="1" wrap="square" lIns="102600" tIns="102600" rIns="102600" bIns="102600" anchor="t" anchorCtr="0">
            <a:noAutofit/>
          </a:bodyPr>
          <a:lstStyle/>
          <a:p>
            <a:pPr marL="0" lvl="0" indent="0" algn="l" rtl="0">
              <a:spcBef>
                <a:spcPts val="0"/>
              </a:spcBef>
              <a:spcAft>
                <a:spcPts val="0"/>
              </a:spcAft>
              <a:buNone/>
            </a:pPr>
            <a:endParaRPr/>
          </a:p>
        </p:txBody>
      </p:sp>
      <p:sp>
        <p:nvSpPr>
          <p:cNvPr id="479" name="Google Shape;479;g13a83819473_11_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3a83819473_0_19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3a83819473_0_19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13a83819473_0_19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3a83819473_0_20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3a83819473_0_20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50">
                <a:solidFill>
                  <a:srgbClr val="444444"/>
                </a:solidFill>
                <a:highlight>
                  <a:srgbClr val="FFFFFF"/>
                </a:highlight>
                <a:latin typeface="Arial"/>
                <a:ea typeface="Arial"/>
                <a:cs typeface="Arial"/>
                <a:sym typeface="Arial"/>
              </a:rPr>
              <a:t> On this page you will find a calendar with important dates and resources to help you meet requirements as well as technical assistance delivered through the Special Education Director Academy.   </a:t>
            </a:r>
            <a:endParaRPr/>
          </a:p>
        </p:txBody>
      </p:sp>
      <p:sp>
        <p:nvSpPr>
          <p:cNvPr id="494" name="Google Shape;494;g13a83819473_0_20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6: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a83819473_0_4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a83819473_0_4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The first update that we will talk about today is in regards to Other Health Impairment qualifications: </a:t>
            </a:r>
            <a:endParaRPr sz="115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endParaRPr sz="115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Reasoning for Change: Physician assistants and advanced practice registered nurses are </a:t>
            </a:r>
            <a:r>
              <a:rPr lang="en-US">
                <a:highlight>
                  <a:srgbClr val="FFFFFF"/>
                </a:highlight>
                <a:latin typeface="Arial"/>
                <a:ea typeface="Arial"/>
                <a:cs typeface="Arial"/>
                <a:sym typeface="Arial"/>
              </a:rPr>
              <a:t>authorized to evaluate and treat </a:t>
            </a:r>
            <a:r>
              <a:rPr lang="en-US" sz="1150">
                <a:highlight>
                  <a:srgbClr val="FFFFFF"/>
                </a:highlight>
                <a:latin typeface="Arial"/>
                <a:ea typeface="Arial"/>
                <a:cs typeface="Arial"/>
                <a:sym typeface="Arial"/>
              </a:rPr>
              <a:t>patients, including prescribing medications, under the direct supervision of a licensed medical </a:t>
            </a:r>
            <a:r>
              <a:rPr lang="en-US">
                <a:highlight>
                  <a:srgbClr val="FFFFFF"/>
                </a:highlight>
                <a:latin typeface="Arial"/>
                <a:ea typeface="Arial"/>
                <a:cs typeface="Arial"/>
                <a:sym typeface="Arial"/>
              </a:rPr>
              <a:t>doctor. Accepting diagnostic </a:t>
            </a:r>
            <a:r>
              <a:rPr lang="en-US" sz="1150">
                <a:highlight>
                  <a:srgbClr val="FFFFFF"/>
                </a:highlight>
                <a:latin typeface="Arial"/>
                <a:ea typeface="Arial"/>
                <a:cs typeface="Arial"/>
                <a:sym typeface="Arial"/>
              </a:rPr>
              <a:t>reports from physician assistants and nurse practitioners will make it easier for parents and school </a:t>
            </a:r>
            <a:r>
              <a:rPr lang="en-US">
                <a:highlight>
                  <a:srgbClr val="FFFFFF"/>
                </a:highlight>
                <a:latin typeface="Arial"/>
                <a:ea typeface="Arial"/>
                <a:cs typeface="Arial"/>
                <a:sym typeface="Arial"/>
              </a:rPr>
              <a:t>staff to get access to medical </a:t>
            </a:r>
            <a:r>
              <a:rPr lang="en-US" sz="1150">
                <a:highlight>
                  <a:srgbClr val="FFFFFF"/>
                </a:highlight>
                <a:latin typeface="Arial"/>
                <a:ea typeface="Arial"/>
                <a:cs typeface="Arial"/>
                <a:sym typeface="Arial"/>
              </a:rPr>
              <a:t>personnel qualified to evaluate children.</a:t>
            </a:r>
            <a:endParaRPr sz="1150">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121" name="Google Shape;121;g13a83819473_0_4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3ee8cde31b_0_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3ee8cde31b_0_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13ee8cde31b_0_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71bd01253_0_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471bd01253_0_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1471bd01253_0_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a83819473_0_11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a83819473_0_11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next change comes on page 52 and this change deals with ensuring parent participation at IEP meetings. DESE has now included video conferences as an alternative mean of parents participating in meetings. This change is consistent with IDEA 34 CFR 300.328</a:t>
            </a:r>
            <a:endParaRPr/>
          </a:p>
          <a:p>
            <a:pPr marL="0" lvl="0" indent="0" algn="l" rtl="0">
              <a:spcBef>
                <a:spcPts val="0"/>
              </a:spcBef>
              <a:spcAft>
                <a:spcPts val="0"/>
              </a:spcAft>
              <a:buNone/>
            </a:pPr>
            <a:endParaRPr/>
          </a:p>
        </p:txBody>
      </p:sp>
      <p:sp>
        <p:nvSpPr>
          <p:cNvPr id="128" name="Google Shape;128;g13a83819473_0_11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a83819473_0_11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3a83819473_0_11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Our next change is on page 54 of the state plan which deals with In -State Transfers.  During the time a reevaluation is being conducted, the agency should implement the IEP as written from the sending agency and provide comparable services until the reevaluation is complete. We took out that school districts need to develop an interim IEP which is consistent with 330.323. </a:t>
            </a:r>
            <a:endParaRPr sz="115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endParaRPr sz="1150">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135" name="Google Shape;135;g13a83819473_0_11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a83819473_0_12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a83819473_0_127: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1300">
                <a:highlight>
                  <a:srgbClr val="FFFFFF"/>
                </a:highlight>
                <a:latin typeface="Arial"/>
                <a:ea typeface="Arial"/>
                <a:cs typeface="Arial"/>
                <a:sym typeface="Arial"/>
              </a:rPr>
              <a:t>When looking at page 66 which discusses parental consent for reevaluations.  </a:t>
            </a:r>
            <a:endParaRPr sz="130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endParaRPr sz="1300">
              <a:highlight>
                <a:srgbClr val="FFFFFF"/>
              </a:highlight>
              <a:latin typeface="Arial"/>
              <a:ea typeface="Arial"/>
              <a:cs typeface="Arial"/>
              <a:sym typeface="Arial"/>
            </a:endParaRPr>
          </a:p>
          <a:p>
            <a:pPr marL="0" lvl="0" indent="0" algn="l" rtl="0">
              <a:spcBef>
                <a:spcPts val="100"/>
              </a:spcBef>
              <a:spcAft>
                <a:spcPts val="0"/>
              </a:spcAft>
              <a:buClr>
                <a:schemeClr val="dk1"/>
              </a:buClr>
              <a:buSzPts val="1100"/>
              <a:buFont typeface="Arial"/>
              <a:buNone/>
            </a:pPr>
            <a:r>
              <a:rPr lang="en-US" sz="1300">
                <a:highlight>
                  <a:srgbClr val="FFFFFF"/>
                </a:highlight>
                <a:latin typeface="Arial"/>
                <a:ea typeface="Arial"/>
                <a:cs typeface="Arial"/>
                <a:sym typeface="Arial"/>
              </a:rPr>
              <a:t>In this section it discusses how the LEA must obtain informed parental consent, prior to conducting any reevaluation of a student with a disability. If the parent refuses to consent to the reevaluation, the public agency may but not required to purse the re evaluation by using the consent override procedures (mediation/ due process).  The public agency does not violate its obligation under child find or evaluation if it declines to purse the evaluation or reevaluation. After this portion, DESE compliance added a sentence describing an exception to the consent requirement included in 34 CFR § 300.300(c) to make this section consistent with IDEA regulations. Please note that it states </a:t>
            </a:r>
            <a:r>
              <a:rPr lang="en-US" sz="1300" b="1">
                <a:highlight>
                  <a:srgbClr val="FFFFFF"/>
                </a:highlight>
                <a:latin typeface="Arial"/>
                <a:ea typeface="Arial"/>
                <a:cs typeface="Arial"/>
                <a:sym typeface="Arial"/>
              </a:rPr>
              <a:t>FAILED TO RESPOND</a:t>
            </a:r>
            <a:r>
              <a:rPr lang="en-US" sz="1300">
                <a:highlight>
                  <a:srgbClr val="FFFFFF"/>
                </a:highlight>
                <a:latin typeface="Arial"/>
                <a:ea typeface="Arial"/>
                <a:cs typeface="Arial"/>
                <a:sym typeface="Arial"/>
              </a:rPr>
              <a:t> this is different than a parent refusing to sign. </a:t>
            </a:r>
            <a:endParaRPr sz="1300">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142" name="Google Shape;142;g13a83819473_0_127: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0"/>
        <p:cNvGrpSpPr/>
        <p:nvPr/>
      </p:nvGrpSpPr>
      <p:grpSpPr>
        <a:xfrm>
          <a:off x="0" y="0"/>
          <a:ext cx="0" cy="0"/>
          <a:chOff x="0" y="0"/>
          <a:chExt cx="0" cy="0"/>
        </a:xfrm>
      </p:grpSpPr>
      <p:pic>
        <p:nvPicPr>
          <p:cNvPr id="11" name="Google Shape;11;p38"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2" name="Google Shape;12;p38"/>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5333"/>
              <a:buFont typeface="Arial"/>
              <a:buNone/>
              <a:defRPr sz="5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8"/>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667"/>
              <a:buFont typeface="Arial"/>
              <a:buNone/>
              <a:defRPr sz="2667"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38"/>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rgbClr val="000000"/>
              </a:buClr>
              <a:buSzPts val="2667"/>
              <a:buFont typeface="Arial"/>
              <a:buNone/>
              <a:defRPr sz="2667" b="0" i="1"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body" idx="1"/>
          </p:nvPr>
        </p:nvSpPr>
        <p:spPr>
          <a:xfrm>
            <a:off x="609600" y="1600203"/>
            <a:ext cx="5384800" cy="41909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47"/>
          <p:cNvSpPr txBox="1">
            <a:spLocks noGrp="1"/>
          </p:cNvSpPr>
          <p:nvPr>
            <p:ph type="body" idx="2"/>
          </p:nvPr>
        </p:nvSpPr>
        <p:spPr>
          <a:xfrm>
            <a:off x="6197600" y="1600203"/>
            <a:ext cx="5384800" cy="41909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48"/>
          <p:cNvSpPr txBox="1">
            <a:spLocks noGrp="1"/>
          </p:cNvSpPr>
          <p:nvPr>
            <p:ph type="body" idx="1"/>
          </p:nvPr>
        </p:nvSpPr>
        <p:spPr>
          <a:xfrm>
            <a:off x="609600" y="1828805"/>
            <a:ext cx="10972800" cy="3962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3"/>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600"/>
              </a:spcBef>
              <a:spcAft>
                <a:spcPts val="0"/>
              </a:spcAft>
              <a:buClr>
                <a:schemeClr val="accent3"/>
              </a:buClr>
              <a:buSzPts val="2100"/>
              <a:buFont typeface="Arial"/>
              <a:buChar char="•"/>
              <a:defRPr sz="2100" b="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00000"/>
              </a:lnSpc>
              <a:spcBef>
                <a:spcPts val="360"/>
              </a:spcBef>
              <a:spcAft>
                <a:spcPts val="0"/>
              </a:spcAft>
              <a:buClr>
                <a:schemeClr val="accent6"/>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3pPr>
            <a:lvl4pPr marL="1828800" marR="0" lvl="3" indent="-323850" algn="l" rtl="0">
              <a:lnSpc>
                <a:spcPct val="100000"/>
              </a:lnSpc>
              <a:spcBef>
                <a:spcPts val="300"/>
              </a:spcBef>
              <a:spcAft>
                <a:spcPts val="0"/>
              </a:spcAft>
              <a:buClr>
                <a:schemeClr val="accent6"/>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4pPr>
            <a:lvl5pPr marL="2286000" marR="0" lvl="4"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dk1"/>
                </a:solidFill>
                <a:latin typeface="Twentieth Century"/>
                <a:ea typeface="Twentieth Century"/>
                <a:cs typeface="Twentieth Century"/>
                <a:sym typeface="Twentieth Century"/>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 name="Google Shape;52;p48"/>
          <p:cNvSpPr txBox="1">
            <a:spLocks noGrp="1"/>
          </p:cNvSpPr>
          <p:nvPr>
            <p:ph type="title"/>
          </p:nvPr>
        </p:nvSpPr>
        <p:spPr>
          <a:xfrm>
            <a:off x="609600" y="601664"/>
            <a:ext cx="10972800" cy="1097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3"/>
        <p:cNvGrpSpPr/>
        <p:nvPr/>
      </p:nvGrpSpPr>
      <p:grpSpPr>
        <a:xfrm>
          <a:off x="0" y="0"/>
          <a:ext cx="0" cy="0"/>
          <a:chOff x="0" y="0"/>
          <a:chExt cx="0" cy="0"/>
        </a:xfrm>
      </p:grpSpPr>
      <p:cxnSp>
        <p:nvCxnSpPr>
          <p:cNvPr id="54" name="Google Shape;54;p49"/>
          <p:cNvCxnSpPr/>
          <p:nvPr/>
        </p:nvCxnSpPr>
        <p:spPr>
          <a:xfrm>
            <a:off x="0" y="6019800"/>
            <a:ext cx="12192000" cy="0"/>
          </a:xfrm>
          <a:prstGeom prst="straightConnector1">
            <a:avLst/>
          </a:prstGeom>
          <a:noFill/>
          <a:ln w="38100" cap="flat" cmpd="sng">
            <a:solidFill>
              <a:schemeClr val="dk2"/>
            </a:solidFill>
            <a:prstDash val="solid"/>
            <a:round/>
            <a:headEnd type="none" w="sm" len="sm"/>
            <a:tailEnd type="none" w="sm" len="sm"/>
          </a:ln>
        </p:spPr>
      </p:cxnSp>
      <p:sp>
        <p:nvSpPr>
          <p:cNvPr id="55" name="Google Shape;55;p4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49"/>
          <p:cNvSpPr txBox="1">
            <a:spLocks noGrp="1"/>
          </p:cNvSpPr>
          <p:nvPr>
            <p:ph type="body" idx="1"/>
          </p:nvPr>
        </p:nvSpPr>
        <p:spPr>
          <a:xfrm>
            <a:off x="609600" y="1828804"/>
            <a:ext cx="10972800" cy="3962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7"/>
        <p:cNvGrpSpPr/>
        <p:nvPr/>
      </p:nvGrpSpPr>
      <p:grpSpPr>
        <a:xfrm>
          <a:off x="0" y="0"/>
          <a:ext cx="0" cy="0"/>
          <a:chOff x="0" y="0"/>
          <a:chExt cx="0" cy="0"/>
        </a:xfrm>
      </p:grpSpPr>
      <p:sp>
        <p:nvSpPr>
          <p:cNvPr id="58" name="Google Shape;58;p50"/>
          <p:cNvSpPr txBox="1">
            <a:spLocks noGrp="1"/>
          </p:cNvSpPr>
          <p:nvPr>
            <p:ph type="title"/>
          </p:nvPr>
        </p:nvSpPr>
        <p:spPr>
          <a:xfrm>
            <a:off x="914400" y="152400"/>
            <a:ext cx="9160933" cy="1600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50"/>
          <p:cNvSpPr txBox="1">
            <a:spLocks noGrp="1"/>
          </p:cNvSpPr>
          <p:nvPr>
            <p:ph type="body" idx="1"/>
          </p:nvPr>
        </p:nvSpPr>
        <p:spPr>
          <a:xfrm>
            <a:off x="914400" y="1828800"/>
            <a:ext cx="50292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50"/>
          <p:cNvSpPr txBox="1">
            <a:spLocks noGrp="1"/>
          </p:cNvSpPr>
          <p:nvPr>
            <p:ph type="body" idx="2"/>
          </p:nvPr>
        </p:nvSpPr>
        <p:spPr>
          <a:xfrm>
            <a:off x="6146800" y="1828800"/>
            <a:ext cx="50292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50"/>
          <p:cNvSpPr txBox="1">
            <a:spLocks noGrp="1"/>
          </p:cNvSpPr>
          <p:nvPr>
            <p:ph type="body" idx="3"/>
          </p:nvPr>
        </p:nvSpPr>
        <p:spPr>
          <a:xfrm>
            <a:off x="6146800" y="3733800"/>
            <a:ext cx="50292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50"/>
          <p:cNvSpPr txBox="1">
            <a:spLocks noGrp="1"/>
          </p:cNvSpPr>
          <p:nvPr>
            <p:ph type="dt" idx="10"/>
          </p:nvPr>
        </p:nvSpPr>
        <p:spPr>
          <a:xfrm>
            <a:off x="18288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50"/>
          <p:cNvSpPr txBox="1">
            <a:spLocks noGrp="1"/>
          </p:cNvSpPr>
          <p:nvPr>
            <p:ph type="ftr" idx="11"/>
          </p:nvPr>
        </p:nvSpPr>
        <p:spPr>
          <a:xfrm>
            <a:off x="4741333" y="6248400"/>
            <a:ext cx="3860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50"/>
          <p:cNvSpPr txBox="1">
            <a:spLocks noGrp="1"/>
          </p:cNvSpPr>
          <p:nvPr>
            <p:ph type="sldNum" idx="12"/>
          </p:nvPr>
        </p:nvSpPr>
        <p:spPr>
          <a:xfrm>
            <a:off x="8957733" y="6248400"/>
            <a:ext cx="2540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4">
  <p:cSld name="Closing slide 4">
    <p:spTree>
      <p:nvGrpSpPr>
        <p:cNvPr id="1" name="Shape 65"/>
        <p:cNvGrpSpPr/>
        <p:nvPr/>
      </p:nvGrpSpPr>
      <p:grpSpPr>
        <a:xfrm>
          <a:off x="0" y="0"/>
          <a:ext cx="0" cy="0"/>
          <a:chOff x="0" y="0"/>
          <a:chExt cx="0" cy="0"/>
        </a:xfrm>
      </p:grpSpPr>
      <p:pic>
        <p:nvPicPr>
          <p:cNvPr id="66" name="Google Shape;66;g13a83819473_1_7"/>
          <p:cNvPicPr preferRelativeResize="0"/>
          <p:nvPr/>
        </p:nvPicPr>
        <p:blipFill rotWithShape="1">
          <a:blip r:embed="rId2">
            <a:alphaModFix/>
          </a:blip>
          <a:srcRect/>
          <a:stretch/>
        </p:blipFill>
        <p:spPr>
          <a:xfrm>
            <a:off x="9550400" y="5765801"/>
            <a:ext cx="2480277" cy="892900"/>
          </a:xfrm>
          <a:prstGeom prst="rect">
            <a:avLst/>
          </a:prstGeom>
          <a:noFill/>
          <a:ln>
            <a:noFill/>
          </a:ln>
        </p:spPr>
      </p:pic>
      <p:sp>
        <p:nvSpPr>
          <p:cNvPr id="67" name="Google Shape;67;g13a83819473_1_7"/>
          <p:cNvSpPr/>
          <p:nvPr/>
        </p:nvSpPr>
        <p:spPr>
          <a:xfrm>
            <a:off x="0" y="0"/>
            <a:ext cx="12192000" cy="8890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68" name="Google Shape;68;g13a83819473_1_7"/>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69" name="Google Shape;69;g13a83819473_1_7"/>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0" name="Google Shape;70;g13a83819473_1_7"/>
          <p:cNvSpPr txBox="1">
            <a:spLocks noGrp="1"/>
          </p:cNvSpPr>
          <p:nvPr>
            <p:ph type="sldNum" idx="12"/>
          </p:nvPr>
        </p:nvSpPr>
        <p:spPr>
          <a:xfrm>
            <a:off x="10972800" y="261938"/>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1pPr>
            <a:lvl2pPr marL="0" lvl="1"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2pPr>
            <a:lvl3pPr marL="0" lvl="2"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3pPr>
            <a:lvl4pPr marL="0" lvl="3"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4pPr>
            <a:lvl5pPr marL="0" lvl="4"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5pPr>
            <a:lvl6pPr marL="0" lvl="5"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6pPr>
            <a:lvl7pPr marL="0" lvl="6"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7pPr>
            <a:lvl8pPr marL="0" lvl="7"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8pPr>
            <a:lvl9pPr marL="0" lvl="8"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g13a83819473_1_7"/>
          <p:cNvPicPr preferRelativeResize="0"/>
          <p:nvPr/>
        </p:nvPicPr>
        <p:blipFill rotWithShape="1">
          <a:blip r:embed="rId3">
            <a:alphaModFix/>
          </a:blip>
          <a:srcRect/>
          <a:stretch/>
        </p:blipFill>
        <p:spPr>
          <a:xfrm>
            <a:off x="508000" y="0"/>
            <a:ext cx="1754605" cy="6858000"/>
          </a:xfrm>
          <a:prstGeom prst="rect">
            <a:avLst/>
          </a:prstGeom>
          <a:noFill/>
          <a:ln>
            <a:noFill/>
          </a:ln>
        </p:spPr>
      </p:pic>
      <p:sp>
        <p:nvSpPr>
          <p:cNvPr id="72" name="Google Shape;72;g13a83819473_1_7"/>
          <p:cNvSpPr txBox="1">
            <a:spLocks noGrp="1"/>
          </p:cNvSpPr>
          <p:nvPr>
            <p:ph type="body" idx="1"/>
          </p:nvPr>
        </p:nvSpPr>
        <p:spPr>
          <a:xfrm>
            <a:off x="2987723" y="2108200"/>
            <a:ext cx="8534400" cy="355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533"/>
              </a:spcBef>
              <a:spcAft>
                <a:spcPts val="0"/>
              </a:spcAft>
              <a:buClr>
                <a:srgbClr val="003399"/>
              </a:buClr>
              <a:buSzPts val="2000"/>
              <a:buNone/>
              <a:defRPr sz="2667">
                <a:solidFill>
                  <a:srgbClr val="003399"/>
                </a:solidFill>
              </a:defRPr>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73" name="Google Shape;73;g13a83819473_1_7"/>
          <p:cNvSpPr txBox="1">
            <a:spLocks noGrp="1"/>
          </p:cNvSpPr>
          <p:nvPr>
            <p:ph type="body" idx="2"/>
          </p:nvPr>
        </p:nvSpPr>
        <p:spPr>
          <a:xfrm>
            <a:off x="3048000" y="1092200"/>
            <a:ext cx="8475133" cy="711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47"/>
              </a:spcBef>
              <a:spcAft>
                <a:spcPts val="0"/>
              </a:spcAft>
              <a:buClr>
                <a:schemeClr val="dk1"/>
              </a:buClr>
              <a:buSzPts val="2800"/>
              <a:buNone/>
              <a:defRPr sz="3733" b="1">
                <a:solidFill>
                  <a:schemeClr val="dk1"/>
                </a:solidFill>
                <a:latin typeface="Calibri"/>
                <a:ea typeface="Calibri"/>
                <a:cs typeface="Calibri"/>
                <a:sym typeface="Calibri"/>
              </a:defRPr>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74"/>
        <p:cNvGrpSpPr/>
        <p:nvPr/>
      </p:nvGrpSpPr>
      <p:grpSpPr>
        <a:xfrm>
          <a:off x="0" y="0"/>
          <a:ext cx="0" cy="0"/>
          <a:chOff x="0" y="0"/>
          <a:chExt cx="0" cy="0"/>
        </a:xfrm>
      </p:grpSpPr>
      <p:sp>
        <p:nvSpPr>
          <p:cNvPr id="75" name="Google Shape;75;g13a83819473_1_23"/>
          <p:cNvSpPr/>
          <p:nvPr/>
        </p:nvSpPr>
        <p:spPr>
          <a:xfrm>
            <a:off x="0" y="0"/>
            <a:ext cx="12192000" cy="8890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6" name="Google Shape;76;g13a83819473_1_23"/>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7" name="Google Shape;77;g13a83819473_1_23"/>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8" name="Google Shape;78;g13a83819473_1_23"/>
          <p:cNvSpPr txBox="1">
            <a:spLocks noGrp="1"/>
          </p:cNvSpPr>
          <p:nvPr>
            <p:ph type="sldNum" idx="12"/>
          </p:nvPr>
        </p:nvSpPr>
        <p:spPr>
          <a:xfrm>
            <a:off x="11379200" y="261938"/>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1pPr>
            <a:lvl2pPr marL="0" lvl="1"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2pPr>
            <a:lvl3pPr marL="0" lvl="2"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3pPr>
            <a:lvl4pPr marL="0" lvl="3"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4pPr>
            <a:lvl5pPr marL="0" lvl="4"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5pPr>
            <a:lvl6pPr marL="0" lvl="5"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6pPr>
            <a:lvl7pPr marL="0" lvl="6"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7pPr>
            <a:lvl8pPr marL="0" lvl="7"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8pPr>
            <a:lvl9pPr marL="0" lvl="8"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g13a83819473_1_23"/>
          <p:cNvPicPr preferRelativeResize="0"/>
          <p:nvPr/>
        </p:nvPicPr>
        <p:blipFill rotWithShape="1">
          <a:blip r:embed="rId2">
            <a:alphaModFix/>
          </a:blip>
          <a:srcRect r="89795" b="19641"/>
          <a:stretch/>
        </p:blipFill>
        <p:spPr>
          <a:xfrm>
            <a:off x="10871200" y="24973"/>
            <a:ext cx="304800" cy="864027"/>
          </a:xfrm>
          <a:prstGeom prst="rect">
            <a:avLst/>
          </a:prstGeom>
          <a:noFill/>
          <a:ln>
            <a:noFill/>
          </a:ln>
        </p:spPr>
      </p:pic>
      <p:sp>
        <p:nvSpPr>
          <p:cNvPr id="80" name="Google Shape;80;g13a83819473_1_23"/>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853"/>
              </a:spcBef>
              <a:spcAft>
                <a:spcPts val="0"/>
              </a:spcAft>
              <a:buClr>
                <a:schemeClr val="dk1"/>
              </a:buClr>
              <a:buSzPts val="3200"/>
              <a:buChar char="•"/>
              <a:defRPr/>
            </a:lvl1pPr>
            <a:lvl2pPr marL="914400" lvl="1" indent="-297180" algn="l">
              <a:lnSpc>
                <a:spcPct val="90000"/>
              </a:lnSpc>
              <a:spcBef>
                <a:spcPts val="480"/>
              </a:spcBef>
              <a:spcAft>
                <a:spcPts val="0"/>
              </a:spcAft>
              <a:buClr>
                <a:schemeClr val="dk1"/>
              </a:buClr>
              <a:buSzPts val="1080"/>
              <a:buChar char="❑"/>
              <a:defRPr/>
            </a:lvl2pPr>
            <a:lvl3pPr marL="1371600" lvl="2" indent="-401319" algn="l">
              <a:lnSpc>
                <a:spcPct val="90000"/>
              </a:lnSpc>
              <a:spcBef>
                <a:spcPts val="853"/>
              </a:spcBef>
              <a:spcAft>
                <a:spcPts val="0"/>
              </a:spcAft>
              <a:buClr>
                <a:schemeClr val="dk1"/>
              </a:buClr>
              <a:buSzPts val="2720"/>
              <a:buChar char="o"/>
              <a:defRPr sz="4267"/>
            </a:lvl3pPr>
            <a:lvl4pPr marL="1828800" lvl="3" indent="-391160" algn="l">
              <a:lnSpc>
                <a:spcPct val="90000"/>
              </a:lnSpc>
              <a:spcBef>
                <a:spcPts val="853"/>
              </a:spcBef>
              <a:spcAft>
                <a:spcPts val="0"/>
              </a:spcAft>
              <a:buClr>
                <a:schemeClr val="dk1"/>
              </a:buClr>
              <a:buSzPts val="2560"/>
              <a:buChar char="❖"/>
              <a:defRPr sz="4267"/>
            </a:lvl4pPr>
            <a:lvl5pPr marL="2286000" lvl="4" indent="-431800" algn="l">
              <a:lnSpc>
                <a:spcPct val="90000"/>
              </a:lnSpc>
              <a:spcBef>
                <a:spcPts val="853"/>
              </a:spcBef>
              <a:spcAft>
                <a:spcPts val="0"/>
              </a:spcAft>
              <a:buClr>
                <a:schemeClr val="dk1"/>
              </a:buClr>
              <a:buSzPts val="3200"/>
              <a:buChar char="•"/>
              <a:defRPr sz="4267"/>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81" name="Google Shape;81;g13a83819473_1_23"/>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853"/>
              </a:spcBef>
              <a:spcAft>
                <a:spcPts val="0"/>
              </a:spcAft>
              <a:buClr>
                <a:schemeClr val="lt1"/>
              </a:buClr>
              <a:buSzPts val="3200"/>
              <a:buNone/>
              <a:defRPr>
                <a:solidFill>
                  <a:schemeClr val="lt1"/>
                </a:solidFill>
              </a:defRPr>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82" name="Google Shape;82;g13a83819473_1_23"/>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73"/>
              </a:spcBef>
              <a:spcAft>
                <a:spcPts val="0"/>
              </a:spcAft>
              <a:buClr>
                <a:schemeClr val="dk1"/>
              </a:buClr>
              <a:buSzPts val="1400"/>
              <a:buNone/>
              <a:defRPr sz="1867"/>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15"/>
        <p:cNvGrpSpPr/>
        <p:nvPr/>
      </p:nvGrpSpPr>
      <p:grpSpPr>
        <a:xfrm>
          <a:off x="0" y="0"/>
          <a:ext cx="0" cy="0"/>
          <a:chOff x="0" y="0"/>
          <a:chExt cx="0" cy="0"/>
        </a:xfrm>
      </p:grpSpPr>
      <p:pic>
        <p:nvPicPr>
          <p:cNvPr id="16" name="Google Shape;16;p39"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17" name="Google Shape;17;p39"/>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19" name="Google Shape;19;p3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333"/>
              <a:buFont typeface="Calibri"/>
              <a:buNone/>
              <a:defRPr sz="5333"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20"/>
        <p:cNvGrpSpPr/>
        <p:nvPr/>
      </p:nvGrpSpPr>
      <p:grpSpPr>
        <a:xfrm>
          <a:off x="0" y="0"/>
          <a:ext cx="0" cy="0"/>
          <a:chOff x="0" y="0"/>
          <a:chExt cx="0" cy="0"/>
        </a:xfrm>
      </p:grpSpPr>
      <p:pic>
        <p:nvPicPr>
          <p:cNvPr id="21" name="Google Shape;21;p40"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2" name="Google Shape;22;p40"/>
          <p:cNvSpPr txBox="1">
            <a:spLocks noGrp="1"/>
          </p:cNvSpPr>
          <p:nvPr>
            <p:ph type="body" idx="1"/>
          </p:nvPr>
        </p:nvSpPr>
        <p:spPr>
          <a:xfrm>
            <a:off x="203200" y="3733800"/>
            <a:ext cx="11684000" cy="861775"/>
          </a:xfrm>
          <a:prstGeom prst="rect">
            <a:avLst/>
          </a:prstGeom>
          <a:noFill/>
          <a:ln>
            <a:noFill/>
          </a:ln>
        </p:spPr>
        <p:txBody>
          <a:bodyPr spcFirstLastPara="1" wrap="square" lIns="91425" tIns="45700" rIns="91425" bIns="45700" anchor="ctr" anchorCtr="0">
            <a:spAutoFit/>
          </a:bodyPr>
          <a:lstStyle>
            <a:lvl1pPr marL="457200" marR="0" lvl="0" indent="-228600" algn="ctr" rtl="0">
              <a:lnSpc>
                <a:spcPct val="100000"/>
              </a:lnSpc>
              <a:spcBef>
                <a:spcPts val="0"/>
              </a:spcBef>
              <a:spcAft>
                <a:spcPts val="0"/>
              </a:spcAft>
              <a:buClr>
                <a:srgbClr val="000000"/>
              </a:buClr>
              <a:buSzPts val="4800"/>
              <a:buFont typeface="Calibri"/>
              <a:buNone/>
              <a:defRPr sz="48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0"/>
          <p:cNvSpPr txBox="1">
            <a:spLocks noGrp="1"/>
          </p:cNvSpPr>
          <p:nvPr>
            <p:ph type="sldNum" idx="12"/>
          </p:nvPr>
        </p:nvSpPr>
        <p:spPr>
          <a:xfrm>
            <a:off x="10972800" y="63246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0"/>
          <p:cNvSpPr txBox="1"/>
          <p:nvPr/>
        </p:nvSpPr>
        <p:spPr>
          <a:xfrm>
            <a:off x="10972800" y="279400"/>
            <a:ext cx="1016000" cy="365125"/>
          </a:xfrm>
          <a:prstGeom prst="rect">
            <a:avLst/>
          </a:prstGeom>
          <a:noFill/>
          <a:ln>
            <a:noFill/>
          </a:ln>
        </p:spPr>
        <p:txBody>
          <a:bodyPr spcFirstLastPara="1" wrap="square" lIns="121900" tIns="60950" rIns="121900" bIns="6095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5"/>
        <p:cNvGrpSpPr/>
        <p:nvPr/>
      </p:nvGrpSpPr>
      <p:grpSpPr>
        <a:xfrm>
          <a:off x="0" y="0"/>
          <a:ext cx="0" cy="0"/>
          <a:chOff x="0" y="0"/>
          <a:chExt cx="0" cy="0"/>
        </a:xfrm>
      </p:grpSpPr>
      <p:pic>
        <p:nvPicPr>
          <p:cNvPr id="26" name="Google Shape;26;p41"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27" name="Google Shape;27;p41"/>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41"/>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5333"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Option 1">
  <p:cSld name="1_Section Break Option 1">
    <p:spTree>
      <p:nvGrpSpPr>
        <p:cNvPr id="1" name="Shape 30"/>
        <p:cNvGrpSpPr/>
        <p:nvPr/>
      </p:nvGrpSpPr>
      <p:grpSpPr>
        <a:xfrm>
          <a:off x="0" y="0"/>
          <a:ext cx="0" cy="0"/>
          <a:chOff x="0" y="0"/>
          <a:chExt cx="0" cy="0"/>
        </a:xfrm>
      </p:grpSpPr>
      <p:pic>
        <p:nvPicPr>
          <p:cNvPr id="31" name="Google Shape;31;p42"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2" name="Google Shape;32;p42"/>
          <p:cNvSpPr txBox="1">
            <a:spLocks noGrp="1"/>
          </p:cNvSpPr>
          <p:nvPr>
            <p:ph type="body" idx="1"/>
          </p:nvPr>
        </p:nvSpPr>
        <p:spPr>
          <a:xfrm>
            <a:off x="203200" y="3733800"/>
            <a:ext cx="11684000" cy="86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96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3" name="Google Shape;33;p42"/>
          <p:cNvSpPr txBox="1">
            <a:spLocks noGrp="1"/>
          </p:cNvSpPr>
          <p:nvPr>
            <p:ph type="sldNum" idx="12"/>
          </p:nvPr>
        </p:nvSpPr>
        <p:spPr>
          <a:xfrm>
            <a:off x="10972800" y="63246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2"/>
          <p:cNvSpPr txBox="1"/>
          <p:nvPr/>
        </p:nvSpPr>
        <p:spPr>
          <a:xfrm>
            <a:off x="10972800" y="279400"/>
            <a:ext cx="1016000" cy="3652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5"/>
        <p:cNvGrpSpPr/>
        <p:nvPr/>
      </p:nvGrpSpPr>
      <p:grpSpPr>
        <a:xfrm>
          <a:off x="0" y="0"/>
          <a:ext cx="0" cy="0"/>
          <a:chOff x="0" y="0"/>
          <a:chExt cx="0" cy="0"/>
        </a:xfrm>
      </p:grpSpPr>
      <p:pic>
        <p:nvPicPr>
          <p:cNvPr id="36" name="Google Shape;36;p43" descr="R:\COM\COMM\Branding\PPT Templates\widescreen\Widescreen Powerpoint 5.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37" name="Google Shape;37;p43"/>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8" name="Google Shape;38;p43"/>
          <p:cNvSpPr txBox="1">
            <a:spLocks noGrp="1"/>
          </p:cNvSpPr>
          <p:nvPr>
            <p:ph type="title"/>
          </p:nvPr>
        </p:nvSpPr>
        <p:spPr>
          <a:xfrm>
            <a:off x="203200" y="990600"/>
            <a:ext cx="11785600" cy="1066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9" name="Google Shape;39;p43"/>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40"/>
        <p:cNvGrpSpPr/>
        <p:nvPr/>
      </p:nvGrpSpPr>
      <p:grpSpPr>
        <a:xfrm>
          <a:off x="0" y="0"/>
          <a:ext cx="0" cy="0"/>
          <a:chOff x="0" y="0"/>
          <a:chExt cx="0" cy="0"/>
        </a:xfrm>
      </p:grpSpPr>
      <p:pic>
        <p:nvPicPr>
          <p:cNvPr id="41" name="Google Shape;41;p44" descr="R:\COM\COMM\Branding\PPT Templates\widescreen\Widescreen Powerpoint 5.jpg"/>
          <p:cNvPicPr preferRelativeResize="0"/>
          <p:nvPr/>
        </p:nvPicPr>
        <p:blipFill rotWithShape="1">
          <a:blip r:embed="rId2">
            <a:alphaModFix/>
          </a:blip>
          <a:srcRect/>
          <a:stretch/>
        </p:blipFill>
        <p:spPr>
          <a:xfrm>
            <a:off x="2" y="0"/>
            <a:ext cx="12198356" cy="6864096"/>
          </a:xfrm>
          <a:prstGeom prst="rect">
            <a:avLst/>
          </a:prstGeom>
          <a:noFill/>
          <a:ln>
            <a:noFill/>
          </a:ln>
        </p:spPr>
      </p:pic>
      <p:sp>
        <p:nvSpPr>
          <p:cNvPr id="42" name="Google Shape;42;p44"/>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44"/>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ese.mo.gov/local-compliance-plan"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e.mo.gov/local-compliance-pla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se.mo.gov/media/pdf/certification-stat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ese.mo.gov/media/pdf/certification-stateme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dese.mo.gov/media/file/secompliancereviewofexistingdata20220docx"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ese.mo.gov/media/file/secompliancenotificationofmeeting20221doc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ocs.google.com/document/d/1y_RKgZy0GOmv8Mv-9tUADvBlc57ybs3yjBQhLcVUsRg/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ese.mo.gov/media/file/secompliancereviewofexistingdata20220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ese.mo.gov/media/file/secomplianceoutofstatetransfer20221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ese.mo.gov/media/file/individualized-education-program-iep-form-august-202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e.mo.gov/media/file/transfer-state-documentation-form-0"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dese.mo.gov/media/pdf/out-state-transfer-flowchart" TargetMode="External"/><Relationship Id="rId5" Type="http://schemas.openxmlformats.org/officeDocument/2006/relationships/hyperlink" Target="https://dese.mo.gov/media/file/transfer-out-state-documentation" TargetMode="External"/><Relationship Id="rId4" Type="http://schemas.openxmlformats.org/officeDocument/2006/relationships/hyperlink" Target="https://dese.mo.gov/media/pdf/state-transfer-flowchar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dese.mo.gov/media/pdf/transfer-process-2021"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dese.mo.gov/media/pdf/model-policy-seclusion-and-restraint-0"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dese.mo.gov/media/pdf/model-policy-seclusion-and-restraint-0"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dese.mo.gov/media/pdf/model-policy-seclusion-and-restraint-0"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hyperlink" Target="https://dese.mo.gov/seclusion-and-restraint-policy-requirements"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dese.mo.gov/data-system-management/core-datamosis/documentatio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hyperlink" Target="https://dese.mo.gov/data-system-management/core-datamosis/documentation"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g"/></Relationships>
</file>

<file path=ppt/slides/_rels/slide56.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https://dese.mo.gov/special-education/effective-practices/special-education-directors" TargetMode="Externa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4572000" y="1474275"/>
            <a:ext cx="7620000" cy="1828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4400"/>
              <a:t>Beginning of the School Year Special Education Hot Topics</a:t>
            </a:r>
            <a:endParaRPr sz="4400"/>
          </a:p>
        </p:txBody>
      </p:sp>
      <p:sp>
        <p:nvSpPr>
          <p:cNvPr id="88" name="Google Shape;88;p1"/>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800"/>
              <a:buFont typeface="Arial"/>
              <a:buNone/>
            </a:pPr>
            <a:r>
              <a:rPr lang="en-US" sz="1800"/>
              <a:t>August 2022</a:t>
            </a:r>
            <a:endParaRPr/>
          </a:p>
        </p:txBody>
      </p:sp>
      <p:sp>
        <p:nvSpPr>
          <p:cNvPr id="89" name="Google Shape;89;p1"/>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600"/>
              <a:buNone/>
            </a:pPr>
            <a:r>
              <a:rPr lang="en-US">
                <a:solidFill>
                  <a:schemeClr val="dk2"/>
                </a:solidFill>
              </a:rPr>
              <a:t>Bailey Tennesen KC-RPDC &amp; Leasa Day South Central RPDC</a:t>
            </a:r>
            <a:endParaRPr>
              <a:solidFill>
                <a:schemeClr val="dk2"/>
              </a:solidFill>
            </a:endParaRPr>
          </a:p>
          <a:p>
            <a:pPr marL="0" lvl="0" indent="0" algn="ctr" rtl="0">
              <a:lnSpc>
                <a:spcPct val="100000"/>
              </a:lnSpc>
              <a:spcBef>
                <a:spcPts val="0"/>
              </a:spcBef>
              <a:spcAft>
                <a:spcPts val="0"/>
              </a:spcAft>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3a83819473_0_13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00000"/>
              </a:lnSpc>
              <a:spcBef>
                <a:spcPts val="100"/>
              </a:spcBef>
              <a:spcAft>
                <a:spcPts val="0"/>
              </a:spcAft>
              <a:buClr>
                <a:schemeClr val="dk1"/>
              </a:buClr>
              <a:buSzPts val="1100"/>
              <a:buFont typeface="Arial"/>
              <a:buNone/>
            </a:pPr>
            <a:endParaRPr sz="2500" b="1">
              <a:solidFill>
                <a:schemeClr val="dk1"/>
              </a:solidFill>
              <a:highlight>
                <a:srgbClr val="FFFFFF"/>
              </a:highlight>
            </a:endParaRPr>
          </a:p>
          <a:p>
            <a:pPr marL="0" lvl="0" indent="0" algn="l" rtl="0">
              <a:lnSpc>
                <a:spcPct val="100000"/>
              </a:lnSpc>
              <a:spcBef>
                <a:spcPts val="100"/>
              </a:spcBef>
              <a:spcAft>
                <a:spcPts val="0"/>
              </a:spcAft>
              <a:buClr>
                <a:schemeClr val="dk1"/>
              </a:buClr>
              <a:buSzPts val="1100"/>
              <a:buFont typeface="Arial"/>
              <a:buNone/>
            </a:pPr>
            <a:r>
              <a:rPr lang="en-US" sz="2500" b="1">
                <a:solidFill>
                  <a:schemeClr val="dk1"/>
                </a:solidFill>
                <a:highlight>
                  <a:srgbClr val="FFFFFF"/>
                </a:highlight>
              </a:rPr>
              <a:t>Page 105</a:t>
            </a:r>
            <a:endParaRPr sz="2500" b="1">
              <a:solidFill>
                <a:schemeClr val="dk1"/>
              </a:solidFill>
              <a:highlight>
                <a:srgbClr val="FFFFFF"/>
              </a:highlight>
            </a:endParaRPr>
          </a:p>
          <a:p>
            <a:pPr marL="0" lvl="0" indent="0" algn="l" rtl="0">
              <a:lnSpc>
                <a:spcPct val="100000"/>
              </a:lnSpc>
              <a:spcBef>
                <a:spcPts val="100"/>
              </a:spcBef>
              <a:spcAft>
                <a:spcPts val="0"/>
              </a:spcAft>
              <a:buNone/>
            </a:pPr>
            <a:endParaRPr sz="2500">
              <a:solidFill>
                <a:schemeClr val="dk1"/>
              </a:solidFill>
              <a:highlight>
                <a:srgbClr val="FFFFFF"/>
              </a:highlight>
            </a:endParaRPr>
          </a:p>
          <a:p>
            <a:pPr marL="0" lvl="0" indent="0" algn="l" rtl="0">
              <a:lnSpc>
                <a:spcPct val="100000"/>
              </a:lnSpc>
              <a:spcBef>
                <a:spcPts val="100"/>
              </a:spcBef>
              <a:spcAft>
                <a:spcPts val="0"/>
              </a:spcAft>
              <a:buNone/>
            </a:pPr>
            <a:r>
              <a:rPr lang="en-US" sz="2500">
                <a:solidFill>
                  <a:schemeClr val="dk1"/>
                </a:solidFill>
                <a:highlight>
                  <a:srgbClr val="FFFFFF"/>
                </a:highlight>
              </a:rPr>
              <a:t>Removed the title, responsibilities, educational qualifications and certificates or license requirements for Speech</a:t>
            </a:r>
            <a:endParaRPr sz="2500">
              <a:solidFill>
                <a:schemeClr val="dk1"/>
              </a:solidFill>
              <a:highlight>
                <a:srgbClr val="FFFFFF"/>
              </a:highlight>
            </a:endParaRPr>
          </a:p>
          <a:p>
            <a:pPr marL="0" lvl="0" indent="0" algn="l" rtl="0">
              <a:lnSpc>
                <a:spcPct val="100000"/>
              </a:lnSpc>
              <a:spcBef>
                <a:spcPts val="100"/>
              </a:spcBef>
              <a:spcAft>
                <a:spcPts val="0"/>
              </a:spcAft>
              <a:buNone/>
            </a:pPr>
            <a:r>
              <a:rPr lang="en-US" sz="2500">
                <a:solidFill>
                  <a:schemeClr val="dk1"/>
                </a:solidFill>
                <a:highlight>
                  <a:srgbClr val="FFFFFF"/>
                </a:highlight>
              </a:rPr>
              <a:t>Implementer. LEAs will no longer be allowed to use the speech implementer model beginning with the 2022 - 23 school year.</a:t>
            </a:r>
            <a:endParaRPr sz="2500">
              <a:solidFill>
                <a:schemeClr val="dk1"/>
              </a:solidFill>
              <a:highlight>
                <a:srgbClr val="FFFFFF"/>
              </a:highlight>
            </a:endParaRPr>
          </a:p>
          <a:p>
            <a:pPr marL="0" lvl="0" indent="0" algn="l" rtl="0">
              <a:lnSpc>
                <a:spcPct val="100000"/>
              </a:lnSpc>
              <a:spcBef>
                <a:spcPts val="100"/>
              </a:spcBef>
              <a:spcAft>
                <a:spcPts val="0"/>
              </a:spcAft>
              <a:buNone/>
            </a:pPr>
            <a:endParaRPr sz="2500"/>
          </a:p>
        </p:txBody>
      </p:sp>
      <p:sp>
        <p:nvSpPr>
          <p:cNvPr id="152" name="Google Shape;152;g13a83819473_0_13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VIII</a:t>
            </a:r>
            <a:endParaRPr/>
          </a:p>
          <a:p>
            <a:pPr marL="0" lvl="0" indent="0" algn="l" rtl="0">
              <a:spcBef>
                <a:spcPts val="0"/>
              </a:spcBef>
              <a:spcAft>
                <a:spcPts val="0"/>
              </a:spcAft>
              <a:buNone/>
            </a:pPr>
            <a:r>
              <a:rPr lang="en-US"/>
              <a:t>Speech Implementer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3a83819473_0_143"/>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500"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b="1">
                <a:solidFill>
                  <a:schemeClr val="dk1"/>
                </a:solidFill>
                <a:highlight>
                  <a:srgbClr val="FFFFFF"/>
                </a:highlight>
              </a:rPr>
              <a:t>Page 152</a:t>
            </a:r>
            <a:endParaRPr sz="2500" b="1">
              <a:solidFill>
                <a:schemeClr val="dk1"/>
              </a:solidFill>
              <a:highlight>
                <a:srgbClr val="FFFFFF"/>
              </a:highlight>
            </a:endParaRPr>
          </a:p>
          <a:p>
            <a:pPr marL="0" lvl="0" indent="0" algn="l" rtl="0">
              <a:lnSpc>
                <a:spcPct val="115000"/>
              </a:lnSpc>
              <a:spcBef>
                <a:spcPts val="0"/>
              </a:spcBef>
              <a:spcAft>
                <a:spcPts val="0"/>
              </a:spcAft>
              <a:buNone/>
            </a:pPr>
            <a:r>
              <a:rPr lang="en-US" sz="2500" strike="sngStrike">
                <a:solidFill>
                  <a:schemeClr val="dk1"/>
                </a:solidFill>
                <a:highlight>
                  <a:srgbClr val="FFFFFF"/>
                </a:highlight>
              </a:rPr>
              <a:t>(9) </a:t>
            </a:r>
            <a:r>
              <a:rPr lang="en-US" sz="2500" b="1">
                <a:solidFill>
                  <a:srgbClr val="980000"/>
                </a:solidFill>
                <a:highlight>
                  <a:srgbClr val="FFFF00"/>
                </a:highlight>
              </a:rPr>
              <a:t>(3)</a:t>
            </a:r>
            <a:endParaRPr sz="2500" b="1">
              <a:solidFill>
                <a:srgbClr val="980000"/>
              </a:solidFill>
              <a:highlight>
                <a:srgbClr val="FFFF00"/>
              </a:highlight>
            </a:endParaRPr>
          </a:p>
          <a:p>
            <a:pPr marL="0" lvl="0" indent="0" algn="l" rtl="0">
              <a:lnSpc>
                <a:spcPct val="115000"/>
              </a:lnSpc>
              <a:spcBef>
                <a:spcPts val="0"/>
              </a:spcBef>
              <a:spcAft>
                <a:spcPts val="0"/>
              </a:spcAft>
              <a:buNone/>
            </a:pPr>
            <a:endParaRPr sz="2500" b="1">
              <a:solidFill>
                <a:srgbClr val="980000"/>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sz="2500">
                <a:solidFill>
                  <a:schemeClr val="dk1"/>
                </a:solidFill>
                <a:highlight>
                  <a:srgbClr val="FFFFFF"/>
                </a:highlight>
              </a:rPr>
              <a:t>At any time the IEP Team may determine, based on general functioning level and IEP goal progress </a:t>
            </a:r>
            <a:r>
              <a:rPr lang="en-US" sz="2500" strike="sngStrike">
                <a:solidFill>
                  <a:schemeClr val="dk1"/>
                </a:solidFill>
                <a:highlight>
                  <a:srgbClr val="FFFFFF"/>
                </a:highlight>
              </a:rPr>
              <a:t>shown</a:t>
            </a:r>
            <a:r>
              <a:rPr lang="en-US" sz="2500">
                <a:solidFill>
                  <a:schemeClr val="dk1"/>
                </a:solidFill>
                <a:highlight>
                  <a:srgbClr val="FFFFFF"/>
                </a:highlight>
              </a:rPr>
              <a:t>, that the student is no longer eligible for MSSD, </a:t>
            </a:r>
            <a:r>
              <a:rPr lang="en-US" sz="2500" strike="sngStrike">
                <a:solidFill>
                  <a:schemeClr val="dk1"/>
                </a:solidFill>
                <a:highlight>
                  <a:srgbClr val="FFFFFF"/>
                </a:highlight>
              </a:rPr>
              <a:t>either</a:t>
            </a:r>
            <a:r>
              <a:rPr lang="en-US" sz="2500">
                <a:solidFill>
                  <a:schemeClr val="dk1"/>
                </a:solidFill>
                <a:highlight>
                  <a:srgbClr val="FFFFFF"/>
                </a:highlight>
              </a:rPr>
              <a:t> because </a:t>
            </a:r>
            <a:r>
              <a:rPr lang="en-US" sz="2500" b="1">
                <a:solidFill>
                  <a:srgbClr val="980000"/>
                </a:solidFill>
                <a:highlight>
                  <a:srgbClr val="FFFF00"/>
                </a:highlight>
              </a:rPr>
              <a:t>MSSD can no longer provide FAPE in the least restrictive environment.</a:t>
            </a:r>
            <a:endParaRPr sz="2500" b="1">
              <a:solidFill>
                <a:srgbClr val="980000"/>
              </a:solidFill>
              <a:highlight>
                <a:srgbClr val="FFFF00"/>
              </a:highlight>
            </a:endParaRPr>
          </a:p>
          <a:p>
            <a:pPr marL="0" lvl="0" indent="0" algn="l" rtl="0">
              <a:spcBef>
                <a:spcPts val="1000"/>
              </a:spcBef>
              <a:spcAft>
                <a:spcPts val="0"/>
              </a:spcAft>
              <a:buNone/>
            </a:pPr>
            <a:endParaRPr/>
          </a:p>
        </p:txBody>
      </p:sp>
      <p:sp>
        <p:nvSpPr>
          <p:cNvPr id="159" name="Google Shape;159;g13a83819473_0_14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XVI</a:t>
            </a:r>
            <a:endParaRPr/>
          </a:p>
          <a:p>
            <a:pPr marL="0" lvl="0" indent="0" algn="l" rtl="0">
              <a:spcBef>
                <a:spcPts val="0"/>
              </a:spcBef>
              <a:spcAft>
                <a:spcPts val="0"/>
              </a:spcAft>
              <a:buNone/>
            </a:pPr>
            <a:r>
              <a:rPr lang="en-US"/>
              <a:t>MSSD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3a83819473_0_152"/>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
              </a:spcBef>
              <a:spcAft>
                <a:spcPts val="0"/>
              </a:spcAft>
              <a:buClr>
                <a:schemeClr val="dk1"/>
              </a:buClr>
              <a:buSzPct val="44000"/>
              <a:buFont typeface="Arial"/>
              <a:buNone/>
            </a:pP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r>
              <a:rPr lang="en-US" sz="2500" strike="sngStrike">
                <a:solidFill>
                  <a:schemeClr val="dk1"/>
                </a:solidFill>
                <a:highlight>
                  <a:srgbClr val="FFFFFF"/>
                </a:highlight>
              </a:rPr>
              <a:t>a.</a:t>
            </a: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r>
              <a:rPr lang="en-US" sz="2500" strike="sngStrike">
                <a:solidFill>
                  <a:schemeClr val="dk1"/>
                </a:solidFill>
                <a:highlight>
                  <a:srgbClr val="FFFFFF"/>
                </a:highlight>
              </a:rPr>
              <a:t>The student’s cognitive and adaptive levels of functioning and performance at school no longer demonstrate a need for pervasive levels of supports across all life areas and a separate school placement no longer appears to be the student’s least restrictive environment, </a:t>
            </a: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r>
              <a:rPr lang="en-US" sz="2500" strike="sngStrike">
                <a:solidFill>
                  <a:schemeClr val="dk1"/>
                </a:solidFill>
                <a:highlight>
                  <a:srgbClr val="FFFFFF"/>
                </a:highlight>
              </a:rPr>
              <a:t>or</a:t>
            </a: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r>
              <a:rPr lang="en-US" sz="2500" strike="sngStrike">
                <a:solidFill>
                  <a:schemeClr val="dk1"/>
                </a:solidFill>
                <a:highlight>
                  <a:srgbClr val="FFFFFF"/>
                </a:highlight>
              </a:rPr>
              <a:t>b.</a:t>
            </a: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r>
              <a:rPr lang="en-US" sz="2500" strike="sngStrike">
                <a:solidFill>
                  <a:schemeClr val="dk1"/>
                </a:solidFill>
                <a:highlight>
                  <a:srgbClr val="FFFFFF"/>
                </a:highlight>
              </a:rPr>
              <a:t>A separate school placement is no longer the student’s least restrictive environment because he or she demonstrates a need for homebound instruction that exceeds the scope of what would reasonably be considered intermittent in nature.</a:t>
            </a:r>
            <a:endParaRPr sz="2500" strike="sngStrike">
              <a:solidFill>
                <a:schemeClr val="dk1"/>
              </a:solidFill>
              <a:highlight>
                <a:srgbClr val="FFFFFF"/>
              </a:highlight>
            </a:endParaRPr>
          </a:p>
          <a:p>
            <a:pPr marL="0" lvl="0" indent="0" algn="l" rtl="0">
              <a:lnSpc>
                <a:spcPct val="100000"/>
              </a:lnSpc>
              <a:spcBef>
                <a:spcPts val="100"/>
              </a:spcBef>
              <a:spcAft>
                <a:spcPts val="0"/>
              </a:spcAft>
              <a:buClr>
                <a:schemeClr val="dk1"/>
              </a:buClr>
              <a:buSzPct val="44000"/>
              <a:buFont typeface="Arial"/>
              <a:buNone/>
            </a:pPr>
            <a:endParaRPr sz="2500">
              <a:solidFill>
                <a:schemeClr val="dk1"/>
              </a:solidFill>
              <a:highlight>
                <a:srgbClr val="FFFFFF"/>
              </a:highlight>
            </a:endParaRPr>
          </a:p>
          <a:p>
            <a:pPr marL="0" lvl="0" indent="0" algn="l" rtl="0">
              <a:lnSpc>
                <a:spcPct val="115000"/>
              </a:lnSpc>
              <a:spcBef>
                <a:spcPts val="0"/>
              </a:spcBef>
              <a:spcAft>
                <a:spcPts val="0"/>
              </a:spcAft>
              <a:buClr>
                <a:schemeClr val="dk1"/>
              </a:buClr>
              <a:buSzPct val="44000"/>
              <a:buFont typeface="Arial"/>
              <a:buNone/>
            </a:pPr>
            <a:endParaRPr sz="2500">
              <a:solidFill>
                <a:schemeClr val="dk1"/>
              </a:solidFill>
              <a:highlight>
                <a:srgbClr val="FFFFFF"/>
              </a:highlight>
            </a:endParaRPr>
          </a:p>
          <a:p>
            <a:pPr marL="0" lvl="0" indent="0" algn="l" rtl="0">
              <a:spcBef>
                <a:spcPts val="1000"/>
              </a:spcBef>
              <a:spcAft>
                <a:spcPts val="0"/>
              </a:spcAft>
              <a:buClr>
                <a:schemeClr val="dk1"/>
              </a:buClr>
              <a:buSzPct val="61111"/>
              <a:buFont typeface="Arial"/>
              <a:buNone/>
            </a:pPr>
            <a:endParaRPr>
              <a:solidFill>
                <a:schemeClr val="dk1"/>
              </a:solidFill>
            </a:endParaRPr>
          </a:p>
          <a:p>
            <a:pPr marL="0" lvl="0" indent="0" algn="l" rtl="0">
              <a:spcBef>
                <a:spcPts val="1000"/>
              </a:spcBef>
              <a:spcAft>
                <a:spcPts val="0"/>
              </a:spcAft>
              <a:buNone/>
            </a:pPr>
            <a:endParaRPr/>
          </a:p>
        </p:txBody>
      </p:sp>
      <p:sp>
        <p:nvSpPr>
          <p:cNvPr id="166" name="Google Shape;166;g13a83819473_0_15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XVI</a:t>
            </a:r>
            <a:endParaRPr/>
          </a:p>
          <a:p>
            <a:pPr marL="0" lvl="0" indent="0" algn="l" rtl="0">
              <a:spcBef>
                <a:spcPts val="0"/>
              </a:spcBef>
              <a:spcAft>
                <a:spcPts val="0"/>
              </a:spcAft>
              <a:buNone/>
            </a:pPr>
            <a:r>
              <a:rPr lang="en-US"/>
              <a:t>MSSD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3a83819473_0_15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Clr>
                <a:schemeClr val="dk1"/>
              </a:buClr>
              <a:buSzPts val="1100"/>
              <a:buFont typeface="Arial"/>
              <a:buNone/>
            </a:pPr>
            <a:endParaRPr sz="25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solidFill>
                  <a:schemeClr val="dk1"/>
                </a:solidFill>
                <a:highlight>
                  <a:srgbClr val="FFFFFF"/>
                </a:highlight>
              </a:rPr>
              <a:t>In such instances, </a:t>
            </a:r>
            <a:r>
              <a:rPr lang="en-US" sz="2500" b="1">
                <a:solidFill>
                  <a:srgbClr val="980000"/>
                </a:solidFill>
                <a:highlight>
                  <a:srgbClr val="FFFF00"/>
                </a:highlight>
              </a:rPr>
              <a:t>the public agency representative convenes</a:t>
            </a:r>
            <a:r>
              <a:rPr lang="en-US" sz="2500">
                <a:solidFill>
                  <a:schemeClr val="dk1"/>
                </a:solidFill>
                <a:highlight>
                  <a:srgbClr val="FFFFFF"/>
                </a:highlight>
              </a:rPr>
              <a:t> the IEP Team, including a representative of MSSD, </a:t>
            </a:r>
            <a:r>
              <a:rPr lang="en-US" sz="2500" strike="sngStrike">
                <a:solidFill>
                  <a:schemeClr val="dk1"/>
                </a:solidFill>
                <a:highlight>
                  <a:srgbClr val="FFFFFF"/>
                </a:highlight>
              </a:rPr>
              <a:t>convenes</a:t>
            </a:r>
            <a:r>
              <a:rPr lang="en-US" sz="2500">
                <a:solidFill>
                  <a:schemeClr val="dk1"/>
                </a:solidFill>
                <a:highlight>
                  <a:srgbClr val="FFFFFF"/>
                </a:highlight>
              </a:rPr>
              <a:t> to review/revise the IEP to </a:t>
            </a:r>
            <a:r>
              <a:rPr lang="en-US" sz="2500" strike="sngStrike">
                <a:solidFill>
                  <a:schemeClr val="dk1"/>
                </a:solidFill>
                <a:highlight>
                  <a:srgbClr val="FFFFFF"/>
                </a:highlight>
              </a:rPr>
              <a:t>consider </a:t>
            </a:r>
            <a:r>
              <a:rPr lang="en-US" sz="2500" b="1">
                <a:solidFill>
                  <a:srgbClr val="980000"/>
                </a:solidFill>
                <a:highlight>
                  <a:srgbClr val="FFFF00"/>
                </a:highlight>
              </a:rPr>
              <a:t>determine</a:t>
            </a:r>
            <a:r>
              <a:rPr lang="en-US" sz="2500">
                <a:solidFill>
                  <a:schemeClr val="dk1"/>
                </a:solidFill>
                <a:highlight>
                  <a:srgbClr val="FFFFFF"/>
                </a:highlight>
              </a:rPr>
              <a:t> placement in the least restrictive environment. The Team should consider IEP goal progress data, other existing data in the education record, information </a:t>
            </a:r>
            <a:r>
              <a:rPr lang="en-US" sz="2500" strike="sngStrike">
                <a:solidFill>
                  <a:schemeClr val="dk1"/>
                </a:solidFill>
                <a:highlight>
                  <a:srgbClr val="FFFFFF"/>
                </a:highlight>
              </a:rPr>
              <a:t>in</a:t>
            </a:r>
            <a:r>
              <a:rPr lang="en-US" sz="2500">
                <a:solidFill>
                  <a:schemeClr val="dk1"/>
                </a:solidFill>
                <a:highlight>
                  <a:srgbClr val="FFFFFF"/>
                </a:highlight>
              </a:rPr>
              <a:t> </a:t>
            </a:r>
            <a:r>
              <a:rPr lang="en-US" sz="2500" b="1">
                <a:solidFill>
                  <a:srgbClr val="980000"/>
                </a:solidFill>
                <a:highlight>
                  <a:srgbClr val="FFFF00"/>
                </a:highlight>
              </a:rPr>
              <a:t>from</a:t>
            </a:r>
            <a:r>
              <a:rPr lang="en-US" sz="2500">
                <a:solidFill>
                  <a:schemeClr val="dk1"/>
                </a:solidFill>
                <a:highlight>
                  <a:srgbClr val="FFFFFF"/>
                </a:highlight>
              </a:rPr>
              <a:t> the most recent reevaluation, and any relevant medical information. </a:t>
            </a:r>
            <a:r>
              <a:rPr lang="en-US" sz="2500" strike="sngStrike">
                <a:solidFill>
                  <a:schemeClr val="dk1"/>
                </a:solidFill>
                <a:highlight>
                  <a:srgbClr val="FFFFFF"/>
                </a:highlight>
              </a:rPr>
              <a:t>MSSD will develop an IEP based on the IEP Team’s decisions, including services and IEP goals to be implemented by the public agency in accordance with the IDEA transfer processes, when the student re-enrolls at the public agency.</a:t>
            </a:r>
            <a:r>
              <a:rPr lang="en-US" sz="2500">
                <a:solidFill>
                  <a:schemeClr val="dk1"/>
                </a:solidFill>
                <a:highlight>
                  <a:srgbClr val="FFFFFF"/>
                </a:highlight>
              </a:rPr>
              <a:t> The public agency will provide the parent with prior written notice of the change in placement and change in services</a:t>
            </a:r>
            <a:endParaRPr sz="2500">
              <a:solidFill>
                <a:schemeClr val="dk1"/>
              </a:solidFill>
              <a:highlight>
                <a:srgbClr val="FFFFFF"/>
              </a:highlight>
            </a:endParaRPr>
          </a:p>
          <a:p>
            <a:pPr marL="0" lvl="0" indent="0" algn="l" rtl="0">
              <a:spcBef>
                <a:spcPts val="1000"/>
              </a:spcBef>
              <a:spcAft>
                <a:spcPts val="0"/>
              </a:spcAft>
              <a:buNone/>
            </a:pPr>
            <a:endParaRPr/>
          </a:p>
        </p:txBody>
      </p:sp>
      <p:sp>
        <p:nvSpPr>
          <p:cNvPr id="173" name="Google Shape;173;g13a83819473_0_15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XVI</a:t>
            </a:r>
            <a:endParaRPr/>
          </a:p>
          <a:p>
            <a:pPr marL="0" lvl="0" indent="0" algn="l" rtl="0">
              <a:spcBef>
                <a:spcPts val="0"/>
              </a:spcBef>
              <a:spcAft>
                <a:spcPts val="0"/>
              </a:spcAft>
              <a:buNone/>
            </a:pPr>
            <a:r>
              <a:rPr lang="en-US"/>
              <a:t>MSSD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body" idx="1"/>
          </p:nvPr>
        </p:nvSpPr>
        <p:spPr>
          <a:xfrm>
            <a:off x="203200" y="3733800"/>
            <a:ext cx="11684100" cy="8616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3600"/>
              <a:buNone/>
            </a:pPr>
            <a:endParaRPr sz="5333"/>
          </a:p>
          <a:p>
            <a:pPr marL="0" lvl="0" indent="0" algn="ctr" rtl="0">
              <a:lnSpc>
                <a:spcPct val="100000"/>
              </a:lnSpc>
              <a:spcBef>
                <a:spcPts val="0"/>
              </a:spcBef>
              <a:spcAft>
                <a:spcPts val="0"/>
              </a:spcAft>
              <a:buSzPts val="3600"/>
              <a:buNone/>
            </a:pPr>
            <a:endParaRPr sz="5333"/>
          </a:p>
          <a:p>
            <a:pPr marL="0" lvl="0" indent="0" algn="ctr" rtl="0">
              <a:lnSpc>
                <a:spcPct val="100000"/>
              </a:lnSpc>
              <a:spcBef>
                <a:spcPts val="0"/>
              </a:spcBef>
              <a:spcAft>
                <a:spcPts val="0"/>
              </a:spcAft>
              <a:buSzPts val="3600"/>
              <a:buNone/>
            </a:pPr>
            <a:r>
              <a:rPr lang="en-US" sz="5333"/>
              <a:t>Adopting/Adapting the Local Compliance Plan </a:t>
            </a:r>
            <a:endParaRPr sz="5333"/>
          </a:p>
          <a:p>
            <a:pPr marL="0" lvl="0" indent="0" algn="r" rtl="0">
              <a:spcBef>
                <a:spcPts val="0"/>
              </a:spcBef>
              <a:spcAft>
                <a:spcPts val="0"/>
              </a:spcAft>
              <a:buClr>
                <a:schemeClr val="dk1"/>
              </a:buClr>
              <a:buSzPts val="1400"/>
              <a:buFont typeface="Arial"/>
              <a:buNone/>
            </a:pPr>
            <a:r>
              <a:rPr lang="en-US" sz="5333"/>
              <a:t>                                                                   </a:t>
            </a:r>
            <a:r>
              <a:rPr lang="en-US" sz="1350" b="0" u="sng">
                <a:solidFill>
                  <a:schemeClr val="hlink"/>
                </a:solidFill>
                <a:latin typeface="Times New Roman"/>
                <a:ea typeface="Times New Roman"/>
                <a:cs typeface="Times New Roman"/>
                <a:sym typeface="Times New Roman"/>
                <a:hlinkClick r:id="rId3"/>
              </a:rPr>
              <a:t>http://dese.mo.gov/local-compliance-plan</a:t>
            </a:r>
            <a:r>
              <a:rPr lang="en-US" sz="1350" b="0">
                <a:latin typeface="Times New Roman"/>
                <a:ea typeface="Times New Roman"/>
                <a:cs typeface="Times New Roman"/>
                <a:sym typeface="Times New Roman"/>
              </a:rPr>
              <a:t>  </a:t>
            </a:r>
            <a:endParaRPr sz="5333"/>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3a83819473_0_63"/>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250">
                <a:solidFill>
                  <a:schemeClr val="dk1"/>
                </a:solidFill>
                <a:latin typeface="Times New Roman"/>
                <a:ea typeface="Times New Roman"/>
                <a:cs typeface="Times New Roman"/>
                <a:sym typeface="Times New Roman"/>
              </a:rPr>
              <a:t>Public agencies must adopt or adapt a Local Compliance Plan and, by October 1, 2022</a:t>
            </a:r>
            <a:endParaRPr sz="42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42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3250" b="1">
                <a:solidFill>
                  <a:schemeClr val="dk1"/>
                </a:solidFill>
                <a:latin typeface="Times New Roman"/>
                <a:ea typeface="Times New Roman"/>
                <a:cs typeface="Times New Roman"/>
                <a:sym typeface="Times New Roman"/>
              </a:rPr>
              <a:t>Please note:</a:t>
            </a:r>
            <a:r>
              <a:rPr lang="en-US" sz="3250">
                <a:solidFill>
                  <a:schemeClr val="dk1"/>
                </a:solidFill>
                <a:latin typeface="Times New Roman"/>
                <a:ea typeface="Times New Roman"/>
                <a:cs typeface="Times New Roman"/>
                <a:sym typeface="Times New Roman"/>
              </a:rPr>
              <a:t> Even if your agency does not receive any IDEA Part B funds, your agency is still required to have a local compliance plan and submit annual assurances to DESE regarding the provision of services to students with disabilities under the IDEA.</a:t>
            </a:r>
            <a:endParaRPr sz="6150">
              <a:solidFill>
                <a:schemeClr val="dk1"/>
              </a:solidFill>
              <a:latin typeface="Times New Roman"/>
              <a:ea typeface="Times New Roman"/>
              <a:cs typeface="Times New Roman"/>
              <a:sym typeface="Times New Roman"/>
            </a:endParaRPr>
          </a:p>
        </p:txBody>
      </p:sp>
      <p:sp>
        <p:nvSpPr>
          <p:cNvPr id="185" name="Google Shape;185;g13a83819473_0_6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Remember: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3a83819473_0_57"/>
          <p:cNvSpPr txBox="1">
            <a:spLocks noGrp="1"/>
          </p:cNvSpPr>
          <p:nvPr>
            <p:ph type="body" idx="1"/>
          </p:nvPr>
        </p:nvSpPr>
        <p:spPr>
          <a:xfrm>
            <a:off x="203250" y="1695600"/>
            <a:ext cx="11785500" cy="51675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150" b="1">
                <a:solidFill>
                  <a:schemeClr val="dk1"/>
                </a:solidFill>
                <a:latin typeface="Times New Roman"/>
                <a:ea typeface="Times New Roman"/>
                <a:cs typeface="Times New Roman"/>
                <a:sym typeface="Times New Roman"/>
              </a:rPr>
              <a:t>Option A</a:t>
            </a:r>
            <a:r>
              <a:rPr lang="en-US" sz="2150">
                <a:solidFill>
                  <a:schemeClr val="dk1"/>
                </a:solidFill>
                <a:latin typeface="Times New Roman"/>
                <a:ea typeface="Times New Roman"/>
                <a:cs typeface="Times New Roman"/>
                <a:sym typeface="Times New Roman"/>
              </a:rPr>
              <a:t>.</a:t>
            </a:r>
            <a:endParaRPr sz="21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150">
                <a:solidFill>
                  <a:schemeClr val="dk1"/>
                </a:solidFill>
                <a:latin typeface="Times New Roman"/>
                <a:ea typeface="Times New Roman"/>
                <a:cs typeface="Times New Roman"/>
                <a:sym typeface="Times New Roman"/>
              </a:rPr>
              <a:t>Adopt the model plan provided by the Department of Elementary and Secondary Education (DESE). If the agency adopts the state’s model plan, it is automatically approved by DESE. You do not need to submit a copy of your plan to DESE, but a certification statement must be submitted. </a:t>
            </a:r>
            <a:endParaRPr sz="21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21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150" b="1">
                <a:solidFill>
                  <a:schemeClr val="dk1"/>
                </a:solidFill>
                <a:latin typeface="Times New Roman"/>
                <a:ea typeface="Times New Roman"/>
                <a:cs typeface="Times New Roman"/>
                <a:sym typeface="Times New Roman"/>
              </a:rPr>
              <a:t>Option B.</a:t>
            </a:r>
            <a:endParaRPr sz="2150" b="1">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150">
                <a:solidFill>
                  <a:schemeClr val="dk1"/>
                </a:solidFill>
                <a:latin typeface="Times New Roman"/>
                <a:ea typeface="Times New Roman"/>
                <a:cs typeface="Times New Roman"/>
                <a:sym typeface="Times New Roman"/>
              </a:rPr>
              <a:t>Adopt the model plan with local revisions. The agency must submit a copy of the pages on which revisions have been made with the revisions highlighted. These revisions must be approved by DESE before the agency’s compliance becomes final. (Note: Simply placing your agency’s name into the model plan does not constitute a revision. Revisions are substantive changes to the content of the plan.) </a:t>
            </a:r>
            <a:endParaRPr sz="21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21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21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150" b="1">
                <a:solidFill>
                  <a:schemeClr val="dk1"/>
                </a:solidFill>
                <a:latin typeface="Times New Roman"/>
                <a:ea typeface="Times New Roman"/>
                <a:cs typeface="Times New Roman"/>
                <a:sym typeface="Times New Roman"/>
              </a:rPr>
              <a:t>Option C.</a:t>
            </a:r>
            <a:endParaRPr sz="2150" b="1">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150">
                <a:solidFill>
                  <a:schemeClr val="dk1"/>
                </a:solidFill>
                <a:latin typeface="Times New Roman"/>
                <a:ea typeface="Times New Roman"/>
                <a:cs typeface="Times New Roman"/>
                <a:sym typeface="Times New Roman"/>
              </a:rPr>
              <a:t>Write your own compliance plan. The agency must submit a copy of the plan for approval by DESE. The agency’s plan will not become final until receipt of approval from DESE. </a:t>
            </a:r>
            <a:endParaRPr sz="2600"/>
          </a:p>
        </p:txBody>
      </p:sp>
      <p:sp>
        <p:nvSpPr>
          <p:cNvPr id="192" name="Google Shape;192;g13a83819473_0_57"/>
          <p:cNvSpPr txBox="1">
            <a:spLocks noGrp="1"/>
          </p:cNvSpPr>
          <p:nvPr>
            <p:ph type="title"/>
          </p:nvPr>
        </p:nvSpPr>
        <p:spPr>
          <a:xfrm>
            <a:off x="203250" y="6288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Step 1: Local Compliance Plan Options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3a83819473_0_72"/>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950">
                <a:solidFill>
                  <a:schemeClr val="dk1"/>
                </a:solidFill>
                <a:latin typeface="Times New Roman"/>
                <a:ea typeface="Times New Roman"/>
                <a:cs typeface="Times New Roman"/>
                <a:sym typeface="Times New Roman"/>
              </a:rPr>
              <a:t> </a:t>
            </a:r>
            <a:r>
              <a:rPr lang="en-US" sz="3950" b="1" u="sng">
                <a:solidFill>
                  <a:schemeClr val="dk1"/>
                </a:solidFill>
                <a:latin typeface="Times New Roman"/>
                <a:ea typeface="Times New Roman"/>
                <a:cs typeface="Times New Roman"/>
                <a:sym typeface="Times New Roman"/>
              </a:rPr>
              <a:t>Your agency’s governing board must approve </a:t>
            </a:r>
            <a:r>
              <a:rPr lang="en-US" sz="3950">
                <a:solidFill>
                  <a:schemeClr val="dk1"/>
                </a:solidFill>
                <a:latin typeface="Times New Roman"/>
                <a:ea typeface="Times New Roman"/>
                <a:cs typeface="Times New Roman"/>
                <a:sym typeface="Times New Roman"/>
              </a:rPr>
              <a:t>t</a:t>
            </a:r>
            <a:r>
              <a:rPr lang="en-US" sz="3950" b="1" u="sng">
                <a:solidFill>
                  <a:schemeClr val="dk1"/>
                </a:solidFill>
                <a:latin typeface="Times New Roman"/>
                <a:ea typeface="Times New Roman"/>
                <a:cs typeface="Times New Roman"/>
                <a:sym typeface="Times New Roman"/>
              </a:rPr>
              <a:t>he Local Compliance Plan and complete the enclosed certification statement</a:t>
            </a:r>
            <a:r>
              <a:rPr lang="en-US" sz="3950">
                <a:solidFill>
                  <a:schemeClr val="dk1"/>
                </a:solidFill>
                <a:latin typeface="Times New Roman"/>
                <a:ea typeface="Times New Roman"/>
                <a:cs typeface="Times New Roman"/>
                <a:sym typeface="Times New Roman"/>
              </a:rPr>
              <a:t>. (see notes 1-4) </a:t>
            </a:r>
            <a:endParaRPr sz="39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395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3950">
                <a:solidFill>
                  <a:schemeClr val="dk1"/>
                </a:solidFill>
                <a:latin typeface="Times New Roman"/>
                <a:ea typeface="Times New Roman"/>
                <a:cs typeface="Times New Roman"/>
                <a:sym typeface="Times New Roman"/>
              </a:rPr>
              <a:t>If your agency’s governing board chooses Option B or C please contact DESE for documents needed at </a:t>
            </a:r>
            <a:r>
              <a:rPr lang="en-US" sz="395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Ashley.Buchmiller@dese.mo.gov.</a:t>
            </a:r>
            <a:r>
              <a:rPr lang="en-US" sz="3950">
                <a:solidFill>
                  <a:schemeClr val="dk1"/>
                </a:solidFill>
                <a:latin typeface="Times New Roman"/>
                <a:ea typeface="Times New Roman"/>
                <a:cs typeface="Times New Roman"/>
                <a:sym typeface="Times New Roman"/>
              </a:rPr>
              <a:t> </a:t>
            </a:r>
            <a:endParaRPr sz="4400"/>
          </a:p>
        </p:txBody>
      </p:sp>
      <p:sp>
        <p:nvSpPr>
          <p:cNvPr id="199" name="Google Shape;199;g13a83819473_0_7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Step 2: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3a83819473_0_8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500" u="sng">
                <a:solidFill>
                  <a:schemeClr val="hlink"/>
                </a:solidFill>
                <a:hlinkClick r:id="rId3"/>
              </a:rPr>
              <a:t>https://dese.mo.gov/local-compliance-plan</a:t>
            </a:r>
            <a:r>
              <a:rPr lang="en-US" sz="4500"/>
              <a:t> </a:t>
            </a:r>
            <a:endParaRPr sz="4500"/>
          </a:p>
        </p:txBody>
      </p:sp>
      <p:sp>
        <p:nvSpPr>
          <p:cNvPr id="206" name="Google Shape;206;g13a83819473_0_8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More information: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3a83819473_0_81"/>
          <p:cNvSpPr txBox="1">
            <a:spLocks noGrp="1"/>
          </p:cNvSpPr>
          <p:nvPr>
            <p:ph type="body" idx="1"/>
          </p:nvPr>
        </p:nvSpPr>
        <p:spPr>
          <a:xfrm>
            <a:off x="203200" y="1773175"/>
            <a:ext cx="11785500" cy="5267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500">
                <a:solidFill>
                  <a:schemeClr val="dk1"/>
                </a:solidFill>
                <a:latin typeface="Times New Roman"/>
                <a:ea typeface="Times New Roman"/>
                <a:cs typeface="Times New Roman"/>
                <a:sym typeface="Times New Roman"/>
              </a:rPr>
              <a:t>For all options listed above, submit the certification statement to the address below. The certification can be found at: </a:t>
            </a:r>
            <a:r>
              <a:rPr lang="en-US" sz="2500" u="sng">
                <a:solidFill>
                  <a:schemeClr val="hlink"/>
                </a:solidFill>
                <a:latin typeface="Times New Roman"/>
                <a:ea typeface="Times New Roman"/>
                <a:cs typeface="Times New Roman"/>
                <a:sym typeface="Times New Roman"/>
                <a:hlinkClick r:id="rId3"/>
              </a:rPr>
              <a:t>https://dese.mo.gov/media/pdf/certification-statement</a:t>
            </a:r>
            <a:r>
              <a:rPr lang="en-US" sz="2500">
                <a:solidFill>
                  <a:schemeClr val="dk1"/>
                </a:solidFill>
                <a:latin typeface="Times New Roman"/>
                <a:ea typeface="Times New Roman"/>
                <a:cs typeface="Times New Roman"/>
                <a:sym typeface="Times New Roman"/>
              </a:rPr>
              <a:t> . </a:t>
            </a:r>
            <a:endParaRPr sz="25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500">
                <a:solidFill>
                  <a:schemeClr val="dk1"/>
                </a:solidFill>
                <a:latin typeface="Times New Roman"/>
                <a:ea typeface="Times New Roman"/>
                <a:cs typeface="Times New Roman"/>
                <a:sym typeface="Times New Roman"/>
              </a:rPr>
              <a:t>Also, submit the model compliance plan to DESE only if required in accordance with the instructions in Step 1, option B or C. </a:t>
            </a:r>
            <a:endParaRPr sz="25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sz="2500">
                <a:solidFill>
                  <a:schemeClr val="dk1"/>
                </a:solidFill>
                <a:latin typeface="Times New Roman"/>
                <a:ea typeface="Times New Roman"/>
                <a:cs typeface="Times New Roman"/>
                <a:sym typeface="Times New Roman"/>
              </a:rPr>
              <a:t>All required documentation is to be submitted to: </a:t>
            </a:r>
            <a:endParaRPr sz="25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r>
              <a:rPr lang="en-US">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 Department of Elementary and Secondary Education Office of Special Education-Compliance </a:t>
            </a:r>
            <a:endParaRPr>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spcBef>
                <a:spcPts val="1000"/>
              </a:spcBef>
              <a:spcAft>
                <a:spcPts val="0"/>
              </a:spcAft>
              <a:buNone/>
            </a:pPr>
            <a:r>
              <a:rPr lang="en-US">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Attn: Ashley Buchmiller</a:t>
            </a:r>
            <a:endParaRPr>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lvl="0" indent="0" algn="l" rtl="0">
              <a:spcBef>
                <a:spcPts val="1000"/>
              </a:spcBef>
              <a:spcAft>
                <a:spcPts val="0"/>
              </a:spcAft>
              <a:buNone/>
            </a:pPr>
            <a:r>
              <a:rPr lang="en-US">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P.O. Box 480 </a:t>
            </a:r>
            <a:endParaRPr>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0" lvl="0" indent="0" algn="l" rtl="0">
              <a:spcBef>
                <a:spcPts val="1000"/>
              </a:spcBef>
              <a:spcAft>
                <a:spcPts val="0"/>
              </a:spcAft>
              <a:buNone/>
            </a:pPr>
            <a:r>
              <a:rPr lang="en-US">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Jefferson City, MO 65102 </a:t>
            </a:r>
            <a:endParaRPr>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0" lvl="0" indent="0" algn="l" rtl="0">
              <a:spcBef>
                <a:spcPts val="1000"/>
              </a:spcBef>
              <a:spcAft>
                <a:spcPts val="0"/>
              </a:spcAft>
              <a:buNone/>
            </a:pPr>
            <a:r>
              <a:rPr lang="en-US">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Fax: 573-751-3910 </a:t>
            </a:r>
            <a:endParaRPr/>
          </a:p>
        </p:txBody>
      </p:sp>
      <p:sp>
        <p:nvSpPr>
          <p:cNvPr id="213" name="Google Shape;213;g13a83819473_0_8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Step 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471bd01253_0_0"/>
          <p:cNvSpPr txBox="1">
            <a:spLocks noGrp="1"/>
          </p:cNvSpPr>
          <p:nvPr>
            <p:ph type="title"/>
          </p:nvPr>
        </p:nvSpPr>
        <p:spPr>
          <a:xfrm>
            <a:off x="203200" y="3173975"/>
            <a:ext cx="57174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Tell Us in the Chat</a:t>
            </a:r>
            <a:endParaRPr/>
          </a:p>
        </p:txBody>
      </p:sp>
      <p:pic>
        <p:nvPicPr>
          <p:cNvPr id="96" name="Google Shape;96;g1471bd01253_0_0"/>
          <p:cNvPicPr preferRelativeResize="0"/>
          <p:nvPr/>
        </p:nvPicPr>
        <p:blipFill>
          <a:blip r:embed="rId3">
            <a:alphaModFix/>
          </a:blip>
          <a:stretch>
            <a:fillRect/>
          </a:stretch>
        </p:blipFill>
        <p:spPr>
          <a:xfrm>
            <a:off x="6452639" y="0"/>
            <a:ext cx="5815971"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471bd01253_0_17"/>
          <p:cNvSpPr txBox="1">
            <a:spLocks noGrp="1"/>
          </p:cNvSpPr>
          <p:nvPr>
            <p:ph type="title"/>
          </p:nvPr>
        </p:nvSpPr>
        <p:spPr>
          <a:xfrm>
            <a:off x="63250" y="2978025"/>
            <a:ext cx="49056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0"/>
              <a:t>Certification Statement</a:t>
            </a:r>
            <a:r>
              <a:rPr lang="en-US" b="0" u="sng">
                <a:solidFill>
                  <a:schemeClr val="dk1"/>
                </a:solidFill>
              </a:rPr>
              <a:t> </a:t>
            </a:r>
            <a:endParaRPr b="0" u="sng">
              <a:solidFill>
                <a:schemeClr val="dk1"/>
              </a:solidFill>
            </a:endParaRPr>
          </a:p>
        </p:txBody>
      </p:sp>
      <p:pic>
        <p:nvPicPr>
          <p:cNvPr id="220" name="Google Shape;220;g1471bd01253_0_17"/>
          <p:cNvPicPr preferRelativeResize="0"/>
          <p:nvPr/>
        </p:nvPicPr>
        <p:blipFill>
          <a:blip r:embed="rId3">
            <a:alphaModFix/>
          </a:blip>
          <a:stretch>
            <a:fillRect/>
          </a:stretch>
        </p:blipFill>
        <p:spPr>
          <a:xfrm>
            <a:off x="5081973" y="82425"/>
            <a:ext cx="5373077" cy="6857999"/>
          </a:xfrm>
          <a:prstGeom prst="rect">
            <a:avLst/>
          </a:prstGeom>
          <a:noFill/>
          <a:ln>
            <a:noFill/>
          </a:ln>
        </p:spPr>
      </p:pic>
      <p:sp>
        <p:nvSpPr>
          <p:cNvPr id="221" name="Google Shape;221;g1471bd01253_0_17"/>
          <p:cNvSpPr txBox="1"/>
          <p:nvPr/>
        </p:nvSpPr>
        <p:spPr>
          <a:xfrm>
            <a:off x="63250" y="6320550"/>
            <a:ext cx="51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https://dese.mo.gov/media/pdf/certification-statement</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7"/>
          <p:cNvSpPr txBox="1">
            <a:spLocks noGrp="1"/>
          </p:cNvSpPr>
          <p:nvPr>
            <p:ph type="body" idx="1"/>
          </p:nvPr>
        </p:nvSpPr>
        <p:spPr>
          <a:xfrm>
            <a:off x="203200" y="3379858"/>
            <a:ext cx="11684100" cy="831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800"/>
              <a:buFont typeface="Calibri"/>
              <a:buNone/>
            </a:pPr>
            <a:r>
              <a:rPr lang="en-US"/>
              <a:t>DESE Special Education Form Updates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3f83ea7e91_0_5"/>
          <p:cNvSpPr txBox="1">
            <a:spLocks noGrp="1"/>
          </p:cNvSpPr>
          <p:nvPr>
            <p:ph type="body" idx="1"/>
          </p:nvPr>
        </p:nvSpPr>
        <p:spPr>
          <a:xfrm>
            <a:off x="203250" y="2057400"/>
            <a:ext cx="11785500" cy="4419600"/>
          </a:xfrm>
          <a:prstGeom prst="rect">
            <a:avLst/>
          </a:prstGeom>
        </p:spPr>
        <p:txBody>
          <a:bodyPr spcFirstLastPara="1" wrap="square" lIns="91425" tIns="45700" rIns="91425" bIns="45700" anchor="t" anchorCtr="0">
            <a:normAutofit/>
          </a:bodyPr>
          <a:lstStyle/>
          <a:p>
            <a:pPr marL="457200" lvl="0" indent="-374650" algn="l" rtl="0">
              <a:spcBef>
                <a:spcPts val="1000"/>
              </a:spcBef>
              <a:spcAft>
                <a:spcPts val="0"/>
              </a:spcAft>
              <a:buSzPts val="2300"/>
              <a:buChar char="•"/>
            </a:pPr>
            <a:r>
              <a:rPr lang="en-US" sz="2300"/>
              <a:t>Health/ Motor Section is now split into two separate sections</a:t>
            </a:r>
            <a:endParaRPr sz="2300"/>
          </a:p>
          <a:p>
            <a:pPr marL="457200" lvl="0" indent="-374650" algn="l" rtl="0">
              <a:spcBef>
                <a:spcPts val="0"/>
              </a:spcBef>
              <a:spcAft>
                <a:spcPts val="0"/>
              </a:spcAft>
              <a:buSzPts val="2300"/>
              <a:buChar char="•"/>
            </a:pPr>
            <a:r>
              <a:rPr lang="en-US" sz="2300"/>
              <a:t>Removed the term “Central Auditory Processing (CAP)” from the Hearing Section to the Language Section of the RED</a:t>
            </a:r>
            <a:endParaRPr sz="2300"/>
          </a:p>
          <a:p>
            <a:pPr marL="457200" lvl="0" indent="-374650" algn="l" rtl="0">
              <a:spcBef>
                <a:spcPts val="0"/>
              </a:spcBef>
              <a:spcAft>
                <a:spcPts val="0"/>
              </a:spcAft>
              <a:buSzPts val="2300"/>
              <a:buChar char="•"/>
            </a:pPr>
            <a:r>
              <a:rPr lang="en-US" sz="2300"/>
              <a:t>Format changes:</a:t>
            </a:r>
            <a:endParaRPr sz="2300"/>
          </a:p>
          <a:p>
            <a:pPr marL="914400" lvl="1" indent="-374650" algn="l" rtl="0">
              <a:spcBef>
                <a:spcPts val="0"/>
              </a:spcBef>
              <a:spcAft>
                <a:spcPts val="0"/>
              </a:spcAft>
              <a:buSzPts val="2300"/>
              <a:buChar char="•"/>
            </a:pPr>
            <a:r>
              <a:rPr lang="en-US" sz="2300"/>
              <a:t>Page 6 changed from vertical to horizontal</a:t>
            </a:r>
            <a:endParaRPr sz="2300"/>
          </a:p>
          <a:p>
            <a:pPr marL="914400" lvl="1" indent="-374650" algn="l" rtl="0">
              <a:spcBef>
                <a:spcPts val="0"/>
              </a:spcBef>
              <a:spcAft>
                <a:spcPts val="0"/>
              </a:spcAft>
              <a:buSzPts val="2300"/>
              <a:buChar char="•"/>
            </a:pPr>
            <a:r>
              <a:rPr lang="en-US" sz="2300"/>
              <a:t> Reevaluation without additional assessment section asked for the team to provide data to support the decision (since it replaces the evaluation report). </a:t>
            </a:r>
            <a:endParaRPr sz="2300"/>
          </a:p>
        </p:txBody>
      </p:sp>
      <p:sp>
        <p:nvSpPr>
          <p:cNvPr id="233" name="Google Shape;233;g13f83ea7e91_0_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Review of Existing Data</a:t>
            </a:r>
            <a:endParaRPr>
              <a:solidFill>
                <a:schemeClr val="dk1"/>
              </a:solidFill>
            </a:endParaRPr>
          </a:p>
        </p:txBody>
      </p:sp>
      <p:pic>
        <p:nvPicPr>
          <p:cNvPr id="234" name="Google Shape;234;g13f83ea7e91_0_5"/>
          <p:cNvPicPr preferRelativeResize="0"/>
          <p:nvPr/>
        </p:nvPicPr>
        <p:blipFill>
          <a:blip r:embed="rId3">
            <a:alphaModFix/>
          </a:blip>
          <a:stretch>
            <a:fillRect/>
          </a:stretch>
        </p:blipFill>
        <p:spPr>
          <a:xfrm>
            <a:off x="0" y="4402475"/>
            <a:ext cx="11988699" cy="653079"/>
          </a:xfrm>
          <a:prstGeom prst="rect">
            <a:avLst/>
          </a:prstGeom>
          <a:noFill/>
          <a:ln>
            <a:noFill/>
          </a:ln>
        </p:spPr>
      </p:pic>
      <p:pic>
        <p:nvPicPr>
          <p:cNvPr id="235" name="Google Shape;235;g13f83ea7e91_0_5"/>
          <p:cNvPicPr preferRelativeResize="0"/>
          <p:nvPr/>
        </p:nvPicPr>
        <p:blipFill>
          <a:blip r:embed="rId4">
            <a:alphaModFix/>
          </a:blip>
          <a:stretch>
            <a:fillRect/>
          </a:stretch>
        </p:blipFill>
        <p:spPr>
          <a:xfrm>
            <a:off x="70175" y="5158600"/>
            <a:ext cx="11573096" cy="653075"/>
          </a:xfrm>
          <a:prstGeom prst="rect">
            <a:avLst/>
          </a:prstGeom>
          <a:noFill/>
          <a:ln>
            <a:noFill/>
          </a:ln>
        </p:spPr>
      </p:pic>
      <p:sp>
        <p:nvSpPr>
          <p:cNvPr id="236" name="Google Shape;236;g13f83ea7e91_0_5"/>
          <p:cNvSpPr txBox="1"/>
          <p:nvPr/>
        </p:nvSpPr>
        <p:spPr>
          <a:xfrm>
            <a:off x="518325" y="6147000"/>
            <a:ext cx="6401400" cy="330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050" u="sng">
                <a:solidFill>
                  <a:srgbClr val="1155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https://dese.mo.gov/media/file/secompliancereviewofexistingdata20220docx</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3f83ea7e91_0_14"/>
          <p:cNvSpPr txBox="1">
            <a:spLocks noGrp="1"/>
          </p:cNvSpPr>
          <p:nvPr>
            <p:ph type="body" idx="1"/>
          </p:nvPr>
        </p:nvSpPr>
        <p:spPr>
          <a:xfrm>
            <a:off x="203200" y="2159000"/>
            <a:ext cx="5270100" cy="4419600"/>
          </a:xfrm>
          <a:prstGeom prst="rect">
            <a:avLst/>
          </a:prstGeom>
        </p:spPr>
        <p:txBody>
          <a:bodyPr spcFirstLastPara="1" wrap="square" lIns="91425" tIns="45700" rIns="91425" bIns="45700" anchor="t" anchorCtr="0">
            <a:normAutofit/>
          </a:bodyPr>
          <a:lstStyle/>
          <a:p>
            <a:pPr marL="457200" lvl="0" indent="-469900" algn="l" rtl="0">
              <a:spcBef>
                <a:spcPts val="1000"/>
              </a:spcBef>
              <a:spcAft>
                <a:spcPts val="0"/>
              </a:spcAft>
              <a:buSzPts val="3800"/>
              <a:buChar char="•"/>
            </a:pPr>
            <a:r>
              <a:rPr lang="en-US" sz="3150">
                <a:solidFill>
                  <a:schemeClr val="dk1"/>
                </a:solidFill>
                <a:highlight>
                  <a:srgbClr val="FFFFFF"/>
                </a:highlight>
              </a:rPr>
              <a:t>Added  "Individual qualified to conduct diagnostic examinations" and an explanation of when you would need them</a:t>
            </a:r>
            <a:endParaRPr sz="3800"/>
          </a:p>
        </p:txBody>
      </p:sp>
      <p:sp>
        <p:nvSpPr>
          <p:cNvPr id="243" name="Google Shape;243;g13f83ea7e91_0_14"/>
          <p:cNvSpPr txBox="1">
            <a:spLocks noGrp="1"/>
          </p:cNvSpPr>
          <p:nvPr>
            <p:ph type="title"/>
          </p:nvPr>
        </p:nvSpPr>
        <p:spPr>
          <a:xfrm>
            <a:off x="203200" y="990600"/>
            <a:ext cx="6670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Notification of Meeting</a:t>
            </a:r>
            <a:r>
              <a:rPr lang="en-US">
                <a:solidFill>
                  <a:schemeClr val="dk1"/>
                </a:solidFill>
              </a:rPr>
              <a:t> </a:t>
            </a:r>
            <a:endParaRPr>
              <a:solidFill>
                <a:schemeClr val="dk1"/>
              </a:solidFill>
            </a:endParaRPr>
          </a:p>
        </p:txBody>
      </p:sp>
      <p:pic>
        <p:nvPicPr>
          <p:cNvPr id="244" name="Google Shape;244;g13f83ea7e91_0_14"/>
          <p:cNvPicPr preferRelativeResize="0"/>
          <p:nvPr/>
        </p:nvPicPr>
        <p:blipFill>
          <a:blip r:embed="rId3">
            <a:alphaModFix/>
          </a:blip>
          <a:stretch>
            <a:fillRect/>
          </a:stretch>
        </p:blipFill>
        <p:spPr>
          <a:xfrm>
            <a:off x="6873589" y="0"/>
            <a:ext cx="5428822" cy="6858001"/>
          </a:xfrm>
          <a:prstGeom prst="rect">
            <a:avLst/>
          </a:prstGeom>
          <a:noFill/>
          <a:ln>
            <a:noFill/>
          </a:ln>
        </p:spPr>
      </p:pic>
      <p:sp>
        <p:nvSpPr>
          <p:cNvPr id="245" name="Google Shape;245;g13f83ea7e91_0_14"/>
          <p:cNvSpPr txBox="1"/>
          <p:nvPr/>
        </p:nvSpPr>
        <p:spPr>
          <a:xfrm>
            <a:off x="386500" y="6104300"/>
            <a:ext cx="648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https://dese.mo.gov/media/file/secompliancenotificationofmeeting20221docx</a:t>
            </a:r>
            <a:r>
              <a:rPr lang="en-US"/>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3f83ea7e91_0_43"/>
          <p:cNvSpPr txBox="1">
            <a:spLocks noGrp="1"/>
          </p:cNvSpPr>
          <p:nvPr>
            <p:ph type="body" idx="1"/>
          </p:nvPr>
        </p:nvSpPr>
        <p:spPr>
          <a:xfrm>
            <a:off x="0" y="2057400"/>
            <a:ext cx="12192000" cy="1959900"/>
          </a:xfrm>
          <a:prstGeom prst="rect">
            <a:avLst/>
          </a:prstGeom>
        </p:spPr>
        <p:txBody>
          <a:bodyPr spcFirstLastPara="1" wrap="square" lIns="91425" tIns="45700" rIns="91425" bIns="45700" anchor="t" anchorCtr="0">
            <a:normAutofit fontScale="92500" lnSpcReduction="10000"/>
          </a:bodyPr>
          <a:lstStyle/>
          <a:p>
            <a:pPr marL="457200" lvl="0" indent="-387350" algn="l" rtl="0">
              <a:spcBef>
                <a:spcPts val="1000"/>
              </a:spcBef>
              <a:spcAft>
                <a:spcPts val="0"/>
              </a:spcAft>
              <a:buSzPts val="2500"/>
              <a:buChar char="•"/>
            </a:pPr>
            <a:r>
              <a:rPr lang="en-US" sz="2500"/>
              <a:t>Changed title from </a:t>
            </a:r>
            <a:r>
              <a:rPr lang="en-US" sz="2500" i="1"/>
              <a:t>Case History </a:t>
            </a:r>
            <a:r>
              <a:rPr lang="en-US" sz="2500"/>
              <a:t>to </a:t>
            </a:r>
            <a:r>
              <a:rPr lang="en-US" sz="2500" i="1"/>
              <a:t>Background Information</a:t>
            </a:r>
            <a:endParaRPr sz="2500" i="1"/>
          </a:p>
          <a:p>
            <a:pPr marL="457200" lvl="0" indent="-387350" algn="l" rtl="0">
              <a:spcBef>
                <a:spcPts val="0"/>
              </a:spcBef>
              <a:spcAft>
                <a:spcPts val="0"/>
              </a:spcAft>
              <a:buSzPts val="2500"/>
              <a:buChar char="•"/>
            </a:pPr>
            <a:r>
              <a:rPr lang="en-US" sz="2500"/>
              <a:t>Changed the </a:t>
            </a:r>
            <a:r>
              <a:rPr lang="en-US" sz="2500" i="1"/>
              <a:t>Hearing, Health, Motor and Language </a:t>
            </a:r>
            <a:r>
              <a:rPr lang="en-US" sz="2500"/>
              <a:t>sections to align with changes on the Review of Existing Data form</a:t>
            </a:r>
            <a:endParaRPr sz="2500"/>
          </a:p>
          <a:p>
            <a:pPr marL="457200" lvl="0" indent="-387350" algn="l" rtl="0">
              <a:spcBef>
                <a:spcPts val="0"/>
              </a:spcBef>
              <a:spcAft>
                <a:spcPts val="0"/>
              </a:spcAft>
              <a:buSzPts val="2500"/>
              <a:buChar char="•"/>
            </a:pPr>
            <a:r>
              <a:rPr lang="en-US" sz="2500"/>
              <a:t>Under </a:t>
            </a:r>
            <a:r>
              <a:rPr lang="en-US" sz="2500" i="1"/>
              <a:t>Team Conclusions and Decisions-</a:t>
            </a:r>
            <a:r>
              <a:rPr lang="en-US" sz="2500"/>
              <a:t>added the individual sections that a report should cover</a:t>
            </a:r>
            <a:endParaRPr sz="2500"/>
          </a:p>
          <a:p>
            <a:pPr marL="457200" lvl="0" indent="-387350" algn="l" rtl="0">
              <a:spcBef>
                <a:spcPts val="0"/>
              </a:spcBef>
              <a:spcAft>
                <a:spcPts val="0"/>
              </a:spcAft>
              <a:buSzPts val="2500"/>
              <a:buChar char="•"/>
            </a:pPr>
            <a:r>
              <a:rPr lang="en-US" sz="2500"/>
              <a:t>Clarified </a:t>
            </a:r>
            <a:r>
              <a:rPr lang="en-US" sz="2500" i="1"/>
              <a:t>Basis for Determination</a:t>
            </a:r>
            <a:r>
              <a:rPr lang="en-US" sz="2500"/>
              <a:t> </a:t>
            </a:r>
            <a:endParaRPr sz="2500"/>
          </a:p>
        </p:txBody>
      </p:sp>
      <p:sp>
        <p:nvSpPr>
          <p:cNvPr id="252" name="Google Shape;252;g13f83ea7e91_0_4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Evaluation Report</a:t>
            </a:r>
            <a:endParaRPr>
              <a:solidFill>
                <a:schemeClr val="dk1"/>
              </a:solidFill>
            </a:endParaRPr>
          </a:p>
        </p:txBody>
      </p:sp>
      <p:pic>
        <p:nvPicPr>
          <p:cNvPr id="253" name="Google Shape;253;g13f83ea7e91_0_43"/>
          <p:cNvPicPr preferRelativeResize="0"/>
          <p:nvPr/>
        </p:nvPicPr>
        <p:blipFill rotWithShape="1">
          <a:blip r:embed="rId3">
            <a:alphaModFix/>
          </a:blip>
          <a:srcRect l="2912" t="13474" b="6983"/>
          <a:stretch/>
        </p:blipFill>
        <p:spPr>
          <a:xfrm>
            <a:off x="5272875" y="3387925"/>
            <a:ext cx="6536550" cy="2581525"/>
          </a:xfrm>
          <a:prstGeom prst="rect">
            <a:avLst/>
          </a:prstGeom>
          <a:noFill/>
          <a:ln>
            <a:noFill/>
          </a:ln>
        </p:spPr>
      </p:pic>
      <p:sp>
        <p:nvSpPr>
          <p:cNvPr id="254" name="Google Shape;254;g13f83ea7e91_0_43"/>
          <p:cNvSpPr txBox="1"/>
          <p:nvPr/>
        </p:nvSpPr>
        <p:spPr>
          <a:xfrm>
            <a:off x="203200" y="6457800"/>
            <a:ext cx="1096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https://docs.google.com/document/d/1y_RKgZy0GOmv8Mv-9tUADvBlc57ybs3yjBQhLcVUsRg/edit?usp=sharing</a:t>
            </a:r>
            <a:r>
              <a:rPr lang="en-US"/>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3f83ea7e91_0_26"/>
          <p:cNvSpPr txBox="1">
            <a:spLocks noGrp="1"/>
          </p:cNvSpPr>
          <p:nvPr>
            <p:ph type="body" idx="1"/>
          </p:nvPr>
        </p:nvSpPr>
        <p:spPr>
          <a:xfrm>
            <a:off x="5982300" y="2897050"/>
            <a:ext cx="6209700" cy="44196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sz="2800"/>
              <a:t>Correction: Removed the word </a:t>
            </a:r>
            <a:r>
              <a:rPr lang="en-US" sz="2800" i="1"/>
              <a:t>alcohol</a:t>
            </a:r>
            <a:r>
              <a:rPr lang="en-US" sz="2800"/>
              <a:t> and replaced it with </a:t>
            </a:r>
            <a:r>
              <a:rPr lang="en-US" sz="2800" i="1"/>
              <a:t>weapons</a:t>
            </a:r>
            <a:endParaRPr sz="2800" i="1"/>
          </a:p>
        </p:txBody>
      </p:sp>
      <p:sp>
        <p:nvSpPr>
          <p:cNvPr id="261" name="Google Shape;261;g13f83ea7e91_0_2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Discipline Documentation Form for Students with an IEP</a:t>
            </a:r>
            <a:endParaRPr>
              <a:solidFill>
                <a:schemeClr val="dk1"/>
              </a:solidFill>
            </a:endParaRPr>
          </a:p>
        </p:txBody>
      </p:sp>
      <p:pic>
        <p:nvPicPr>
          <p:cNvPr id="262" name="Google Shape;262;g13f83ea7e91_0_26"/>
          <p:cNvPicPr preferRelativeResize="0"/>
          <p:nvPr/>
        </p:nvPicPr>
        <p:blipFill>
          <a:blip r:embed="rId3">
            <a:alphaModFix/>
          </a:blip>
          <a:stretch>
            <a:fillRect/>
          </a:stretch>
        </p:blipFill>
        <p:spPr>
          <a:xfrm>
            <a:off x="0" y="4187297"/>
            <a:ext cx="12191999" cy="1839105"/>
          </a:xfrm>
          <a:prstGeom prst="rect">
            <a:avLst/>
          </a:prstGeom>
          <a:noFill/>
          <a:ln>
            <a:noFill/>
          </a:ln>
        </p:spPr>
      </p:pic>
      <p:sp>
        <p:nvSpPr>
          <p:cNvPr id="263" name="Google Shape;263;g13f83ea7e91_0_26"/>
          <p:cNvSpPr txBox="1"/>
          <p:nvPr/>
        </p:nvSpPr>
        <p:spPr>
          <a:xfrm>
            <a:off x="349300" y="6353800"/>
            <a:ext cx="80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https://dese.mo.gov/media/file/secompliancereviewofexistingdata20220docx</a:t>
            </a: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3f83ea7e91_0_33"/>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431800" algn="l" rtl="0">
              <a:spcBef>
                <a:spcPts val="1000"/>
              </a:spcBef>
              <a:spcAft>
                <a:spcPts val="0"/>
              </a:spcAft>
              <a:buSzPts val="3200"/>
              <a:buChar char="•"/>
            </a:pPr>
            <a:r>
              <a:rPr lang="en-US" sz="3200"/>
              <a:t>Error Corrected- Deleted the word re-evaluation and added initial evaluation. This was not a change in requirements. </a:t>
            </a:r>
            <a:endParaRPr sz="3200"/>
          </a:p>
        </p:txBody>
      </p:sp>
      <p:sp>
        <p:nvSpPr>
          <p:cNvPr id="270" name="Google Shape;270;g13f83ea7e91_0_3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Section 4b of Out of State Transfer Form </a:t>
            </a:r>
            <a:endParaRPr>
              <a:solidFill>
                <a:schemeClr val="dk1"/>
              </a:solidFill>
            </a:endParaRPr>
          </a:p>
        </p:txBody>
      </p:sp>
      <p:pic>
        <p:nvPicPr>
          <p:cNvPr id="271" name="Google Shape;271;g13f83ea7e91_0_33"/>
          <p:cNvPicPr preferRelativeResize="0"/>
          <p:nvPr/>
        </p:nvPicPr>
        <p:blipFill>
          <a:blip r:embed="rId3">
            <a:alphaModFix/>
          </a:blip>
          <a:stretch>
            <a:fillRect/>
          </a:stretch>
        </p:blipFill>
        <p:spPr>
          <a:xfrm>
            <a:off x="408775" y="3974575"/>
            <a:ext cx="10500425" cy="2008275"/>
          </a:xfrm>
          <a:prstGeom prst="rect">
            <a:avLst/>
          </a:prstGeom>
          <a:noFill/>
          <a:ln>
            <a:noFill/>
          </a:ln>
        </p:spPr>
      </p:pic>
      <p:sp>
        <p:nvSpPr>
          <p:cNvPr id="272" name="Google Shape;272;g13f83ea7e91_0_33"/>
          <p:cNvSpPr txBox="1"/>
          <p:nvPr/>
        </p:nvSpPr>
        <p:spPr>
          <a:xfrm>
            <a:off x="332650" y="6178400"/>
            <a:ext cx="618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https://dese.mo.gov/media/file/secomplianceoutofstatetransfer20221docx</a:t>
            </a: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3f83ea7e91_0_56"/>
          <p:cNvSpPr txBox="1">
            <a:spLocks noGrp="1"/>
          </p:cNvSpPr>
          <p:nvPr>
            <p:ph type="body" idx="1"/>
          </p:nvPr>
        </p:nvSpPr>
        <p:spPr>
          <a:xfrm>
            <a:off x="-85050" y="2261450"/>
            <a:ext cx="4333200" cy="4419600"/>
          </a:xfrm>
          <a:prstGeom prst="rect">
            <a:avLst/>
          </a:prstGeom>
        </p:spPr>
        <p:txBody>
          <a:bodyPr spcFirstLastPara="1" wrap="square" lIns="91425" tIns="45700" rIns="91425" bIns="45700" anchor="t" anchorCtr="0">
            <a:normAutofit lnSpcReduction="10000"/>
          </a:bodyPr>
          <a:lstStyle/>
          <a:p>
            <a:pPr marL="457200" lvl="0" indent="-438150" algn="l" rtl="0">
              <a:spcBef>
                <a:spcPts val="1000"/>
              </a:spcBef>
              <a:spcAft>
                <a:spcPts val="0"/>
              </a:spcAft>
              <a:buSzPts val="3300"/>
              <a:buChar char="•"/>
            </a:pPr>
            <a:r>
              <a:rPr lang="en-US" sz="3300">
                <a:highlight>
                  <a:schemeClr val="lt1"/>
                </a:highlight>
              </a:rPr>
              <a:t>Reformatted the </a:t>
            </a:r>
            <a:r>
              <a:rPr lang="en-US" sz="3300" i="1">
                <a:highlight>
                  <a:schemeClr val="lt1"/>
                </a:highlight>
              </a:rPr>
              <a:t>Progress Towards Meeting Goal</a:t>
            </a:r>
            <a:endParaRPr sz="3300" i="1">
              <a:highlight>
                <a:schemeClr val="lt1"/>
              </a:highlight>
            </a:endParaRPr>
          </a:p>
          <a:p>
            <a:pPr marL="914400" lvl="1" indent="-438150" algn="l" rtl="0">
              <a:spcBef>
                <a:spcPts val="0"/>
              </a:spcBef>
              <a:spcAft>
                <a:spcPts val="0"/>
              </a:spcAft>
              <a:buSzPts val="3300"/>
              <a:buChar char="•"/>
            </a:pPr>
            <a:r>
              <a:rPr lang="en-US" sz="3300">
                <a:highlight>
                  <a:schemeClr val="lt1"/>
                </a:highlight>
              </a:rPr>
              <a:t>Added </a:t>
            </a:r>
            <a:r>
              <a:rPr lang="en-US" sz="3300" i="1">
                <a:highlight>
                  <a:schemeClr val="lt1"/>
                </a:highlight>
              </a:rPr>
              <a:t>Description of progress supporting selected summary statement</a:t>
            </a:r>
            <a:endParaRPr sz="3300" i="1">
              <a:highlight>
                <a:schemeClr val="lt1"/>
              </a:highlight>
            </a:endParaRPr>
          </a:p>
        </p:txBody>
      </p:sp>
      <p:sp>
        <p:nvSpPr>
          <p:cNvPr id="279" name="Google Shape;279;g13f83ea7e91_0_56"/>
          <p:cNvSpPr txBox="1">
            <a:spLocks noGrp="1"/>
          </p:cNvSpPr>
          <p:nvPr>
            <p:ph type="title"/>
          </p:nvPr>
        </p:nvSpPr>
        <p:spPr>
          <a:xfrm>
            <a:off x="20325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IEP </a:t>
            </a:r>
            <a:endParaRPr>
              <a:solidFill>
                <a:schemeClr val="dk1"/>
              </a:solidFill>
            </a:endParaRPr>
          </a:p>
        </p:txBody>
      </p:sp>
      <p:pic>
        <p:nvPicPr>
          <p:cNvPr id="280" name="Google Shape;280;g13f83ea7e91_0_56"/>
          <p:cNvPicPr preferRelativeResize="0"/>
          <p:nvPr/>
        </p:nvPicPr>
        <p:blipFill>
          <a:blip r:embed="rId3">
            <a:alphaModFix/>
          </a:blip>
          <a:stretch>
            <a:fillRect/>
          </a:stretch>
        </p:blipFill>
        <p:spPr>
          <a:xfrm>
            <a:off x="3966425" y="827075"/>
            <a:ext cx="8225575" cy="5245050"/>
          </a:xfrm>
          <a:prstGeom prst="rect">
            <a:avLst/>
          </a:prstGeom>
          <a:noFill/>
          <a:ln>
            <a:noFill/>
          </a:ln>
        </p:spPr>
      </p:pic>
      <p:sp>
        <p:nvSpPr>
          <p:cNvPr id="281" name="Google Shape;281;g13f83ea7e91_0_56"/>
          <p:cNvSpPr txBox="1"/>
          <p:nvPr/>
        </p:nvSpPr>
        <p:spPr>
          <a:xfrm>
            <a:off x="4248150" y="6280850"/>
            <a:ext cx="78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https://dese.mo.gov/media/file/individualized-education-program-iep-form-august-2022</a:t>
            </a:r>
            <a:r>
              <a:rPr lang="en-US"/>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a83819473_0_179"/>
          <p:cNvSpPr txBox="1">
            <a:spLocks noGrp="1"/>
          </p:cNvSpPr>
          <p:nvPr>
            <p:ph type="body" idx="1"/>
          </p:nvPr>
        </p:nvSpPr>
        <p:spPr>
          <a:xfrm>
            <a:off x="203200" y="3733800"/>
            <a:ext cx="11684100" cy="831000"/>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a:t>Special Education Hot Topics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3a83819473_0_0"/>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Transfer 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3a83819473_0_16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450850" algn="l" rtl="0">
              <a:spcBef>
                <a:spcPts val="1000"/>
              </a:spcBef>
              <a:spcAft>
                <a:spcPts val="0"/>
              </a:spcAft>
              <a:buSzPts val="3500"/>
              <a:buChar char="•"/>
            </a:pPr>
            <a:r>
              <a:rPr lang="en-US" sz="3500"/>
              <a:t>Mute unless you are speaking to the group</a:t>
            </a:r>
            <a:endParaRPr sz="3500"/>
          </a:p>
          <a:p>
            <a:pPr marL="457200" lvl="0" indent="-450850" algn="l" rtl="0">
              <a:spcBef>
                <a:spcPts val="0"/>
              </a:spcBef>
              <a:spcAft>
                <a:spcPts val="0"/>
              </a:spcAft>
              <a:buSzPts val="3500"/>
              <a:buChar char="•"/>
            </a:pPr>
            <a:r>
              <a:rPr lang="en-US" sz="3500"/>
              <a:t>Use the chat to ask questions</a:t>
            </a:r>
            <a:endParaRPr sz="3500"/>
          </a:p>
          <a:p>
            <a:pPr marL="457200" lvl="0" indent="-450850" algn="l" rtl="0">
              <a:spcBef>
                <a:spcPts val="0"/>
              </a:spcBef>
              <a:spcAft>
                <a:spcPts val="0"/>
              </a:spcAft>
              <a:buSzPts val="3500"/>
              <a:buChar char="•"/>
            </a:pPr>
            <a:r>
              <a:rPr lang="en-US" sz="3500"/>
              <a:t>Be mindful when asking questions about specific situations. Do not give out personally identifiable information.</a:t>
            </a:r>
            <a:endParaRPr sz="3500"/>
          </a:p>
          <a:p>
            <a:pPr marL="457200" lvl="0" indent="-450850" algn="l" rtl="0">
              <a:spcBef>
                <a:spcPts val="0"/>
              </a:spcBef>
              <a:spcAft>
                <a:spcPts val="0"/>
              </a:spcAft>
              <a:buSzPts val="3500"/>
              <a:buChar char="•"/>
            </a:pPr>
            <a:r>
              <a:rPr lang="en-US" sz="3500"/>
              <a:t>Remember all questions in the chat will be gathered and answered later date. A Q&amp;A will be posted at a later date on our virtual special education resource page. </a:t>
            </a:r>
            <a:endParaRPr sz="3500"/>
          </a:p>
        </p:txBody>
      </p:sp>
      <p:sp>
        <p:nvSpPr>
          <p:cNvPr id="103" name="Google Shape;103;g13a83819473_0_16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Zoom Support Meeting Norms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3a83819473_1_16"/>
          <p:cNvSpPr txBox="1">
            <a:spLocks noGrp="1"/>
          </p:cNvSpPr>
          <p:nvPr>
            <p:ph type="sldNum" idx="12"/>
          </p:nvPr>
        </p:nvSpPr>
        <p:spPr>
          <a:xfrm>
            <a:off x="203200" y="177800"/>
            <a:ext cx="1016100" cy="365100"/>
          </a:xfrm>
          <a:prstGeom prst="rect">
            <a:avLst/>
          </a:prstGeom>
          <a:noFill/>
          <a:ln>
            <a:noFill/>
          </a:ln>
        </p:spPr>
        <p:txBody>
          <a:bodyPr spcFirstLastPara="1" wrap="square" lIns="121900" tIns="60925" rIns="121900" bIns="60925"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sz="1600" b="1">
                <a:latin typeface="Arial"/>
                <a:ea typeface="Arial"/>
                <a:cs typeface="Arial"/>
                <a:sym typeface="Arial"/>
              </a:rPr>
              <a:t>30</a:t>
            </a:fld>
            <a:endParaRPr sz="1600" b="1">
              <a:latin typeface="Arial"/>
              <a:ea typeface="Arial"/>
              <a:cs typeface="Arial"/>
              <a:sym typeface="Arial"/>
            </a:endParaRPr>
          </a:p>
        </p:txBody>
      </p:sp>
      <p:sp>
        <p:nvSpPr>
          <p:cNvPr id="299" name="Google Shape;299;g13a83819473_1_16"/>
          <p:cNvSpPr txBox="1">
            <a:spLocks noGrp="1"/>
          </p:cNvSpPr>
          <p:nvPr>
            <p:ph type="body" idx="1"/>
          </p:nvPr>
        </p:nvSpPr>
        <p:spPr>
          <a:xfrm>
            <a:off x="203200" y="1069475"/>
            <a:ext cx="11785500" cy="5509200"/>
          </a:xfrm>
          <a:prstGeom prst="rect">
            <a:avLst/>
          </a:prstGeom>
          <a:noFill/>
          <a:ln>
            <a:noFill/>
          </a:ln>
        </p:spPr>
        <p:txBody>
          <a:bodyPr spcFirstLastPara="1" wrap="square" lIns="121900" tIns="60925" rIns="121900" bIns="60925" anchor="t" anchorCtr="0">
            <a:normAutofit/>
          </a:bodyPr>
          <a:lstStyle/>
          <a:p>
            <a:pPr marL="150279" lvl="0" indent="0" algn="l" rtl="0">
              <a:lnSpc>
                <a:spcPct val="90000"/>
              </a:lnSpc>
              <a:spcBef>
                <a:spcPts val="640"/>
              </a:spcBef>
              <a:spcAft>
                <a:spcPts val="0"/>
              </a:spcAft>
              <a:buClr>
                <a:schemeClr val="dk1"/>
              </a:buClr>
              <a:buSzPts val="2400"/>
              <a:buNone/>
            </a:pPr>
            <a:r>
              <a:rPr lang="en-US" sz="3200"/>
              <a:t>To ensure a smooth transition you need to train front office staff to LOOK, LISTEN and ASK….and then NOTIFY special education staff.</a:t>
            </a:r>
            <a:endParaRPr/>
          </a:p>
          <a:p>
            <a:pPr marL="457200" lvl="0" indent="-431800" algn="l" rtl="0">
              <a:lnSpc>
                <a:spcPct val="90000"/>
              </a:lnSpc>
              <a:spcBef>
                <a:spcPts val="640"/>
              </a:spcBef>
              <a:spcAft>
                <a:spcPts val="0"/>
              </a:spcAft>
              <a:buSzPts val="3200"/>
              <a:buChar char="●"/>
            </a:pPr>
            <a:r>
              <a:rPr lang="en-US" sz="3200"/>
              <a:t>Train staff who process new enrollees to the district to listen for “trigger” words.</a:t>
            </a:r>
            <a:endParaRPr/>
          </a:p>
          <a:p>
            <a:pPr marL="457200" lvl="0" indent="-431800" algn="l" rtl="0">
              <a:lnSpc>
                <a:spcPct val="90000"/>
              </a:lnSpc>
              <a:spcBef>
                <a:spcPts val="0"/>
              </a:spcBef>
              <a:spcAft>
                <a:spcPts val="0"/>
              </a:spcAft>
              <a:buSzPts val="3200"/>
              <a:buChar char="●"/>
            </a:pPr>
            <a:r>
              <a:rPr lang="en-US" sz="3200"/>
              <a:t>Check enrollment forms for common SPED language.</a:t>
            </a:r>
            <a:endParaRPr/>
          </a:p>
          <a:p>
            <a:pPr marL="457200" lvl="0" indent="-431800" algn="l" rtl="0">
              <a:lnSpc>
                <a:spcPct val="90000"/>
              </a:lnSpc>
              <a:spcBef>
                <a:spcPts val="0"/>
              </a:spcBef>
              <a:spcAft>
                <a:spcPts val="0"/>
              </a:spcAft>
              <a:buSzPts val="3200"/>
              <a:buChar char="●"/>
            </a:pPr>
            <a:r>
              <a:rPr lang="en-US" sz="3200"/>
              <a:t>Have the office staff ask clarifying questions.</a:t>
            </a:r>
            <a:endParaRPr/>
          </a:p>
          <a:p>
            <a:pPr marL="609584" lvl="0" indent="-306908" algn="l" rtl="0">
              <a:lnSpc>
                <a:spcPct val="90000"/>
              </a:lnSpc>
              <a:spcBef>
                <a:spcPts val="480"/>
              </a:spcBef>
              <a:spcAft>
                <a:spcPts val="0"/>
              </a:spcAft>
              <a:buClr>
                <a:schemeClr val="dk1"/>
              </a:buClr>
              <a:buSzPts val="1800"/>
              <a:buNone/>
            </a:pPr>
            <a:endParaRPr sz="2400"/>
          </a:p>
          <a:p>
            <a:pPr marL="150279" lvl="0" indent="0" algn="l" rtl="0">
              <a:lnSpc>
                <a:spcPct val="90000"/>
              </a:lnSpc>
              <a:spcBef>
                <a:spcPts val="853"/>
              </a:spcBef>
              <a:spcAft>
                <a:spcPts val="0"/>
              </a:spcAft>
              <a:buClr>
                <a:schemeClr val="dk1"/>
              </a:buClr>
              <a:buSzPts val="3200"/>
              <a:buNone/>
            </a:pPr>
            <a:endParaRPr/>
          </a:p>
          <a:p>
            <a:pPr marL="150279" lvl="0" indent="0" algn="ctr" rtl="0">
              <a:lnSpc>
                <a:spcPct val="90000"/>
              </a:lnSpc>
              <a:spcBef>
                <a:spcPts val="853"/>
              </a:spcBef>
              <a:spcAft>
                <a:spcPts val="0"/>
              </a:spcAft>
              <a:buClr>
                <a:schemeClr val="dk1"/>
              </a:buClr>
              <a:buSzPts val="3200"/>
              <a:buNone/>
            </a:pPr>
            <a:endParaRPr/>
          </a:p>
          <a:p>
            <a:pPr marL="150279" lvl="0" indent="0" algn="ctr" rtl="0">
              <a:lnSpc>
                <a:spcPct val="90000"/>
              </a:lnSpc>
              <a:spcBef>
                <a:spcPts val="853"/>
              </a:spcBef>
              <a:spcAft>
                <a:spcPts val="0"/>
              </a:spcAft>
              <a:buClr>
                <a:schemeClr val="dk1"/>
              </a:buClr>
              <a:buSzPts val="3200"/>
              <a:buNone/>
            </a:pPr>
            <a:endParaRPr/>
          </a:p>
        </p:txBody>
      </p:sp>
      <p:pic>
        <p:nvPicPr>
          <p:cNvPr id="300" name="Google Shape;300;g13a83819473_1_16"/>
          <p:cNvPicPr preferRelativeResize="0"/>
          <p:nvPr/>
        </p:nvPicPr>
        <p:blipFill rotWithShape="1">
          <a:blip r:embed="rId3">
            <a:alphaModFix/>
          </a:blip>
          <a:srcRect/>
          <a:stretch/>
        </p:blipFill>
        <p:spPr>
          <a:xfrm>
            <a:off x="9773051" y="4150610"/>
            <a:ext cx="1731415" cy="26093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g13a83819473_1_32"/>
          <p:cNvPicPr preferRelativeResize="0">
            <a:picLocks noGrp="1"/>
          </p:cNvPicPr>
          <p:nvPr>
            <p:ph type="body" idx="1"/>
          </p:nvPr>
        </p:nvPicPr>
        <p:blipFill rotWithShape="1">
          <a:blip r:embed="rId3">
            <a:alphaModFix/>
          </a:blip>
          <a:srcRect t="10800" r="6085" b="26000"/>
          <a:stretch/>
        </p:blipFill>
        <p:spPr>
          <a:xfrm>
            <a:off x="436700" y="1017900"/>
            <a:ext cx="5080500" cy="615600"/>
          </a:xfrm>
          <a:prstGeom prst="rect">
            <a:avLst/>
          </a:prstGeom>
          <a:noFill/>
          <a:ln>
            <a:noFill/>
          </a:ln>
        </p:spPr>
      </p:pic>
      <p:pic>
        <p:nvPicPr>
          <p:cNvPr id="306" name="Google Shape;306;g13a83819473_1_32"/>
          <p:cNvPicPr preferRelativeResize="0"/>
          <p:nvPr/>
        </p:nvPicPr>
        <p:blipFill rotWithShape="1">
          <a:blip r:embed="rId4">
            <a:alphaModFix/>
          </a:blip>
          <a:srcRect/>
          <a:stretch/>
        </p:blipFill>
        <p:spPr>
          <a:xfrm>
            <a:off x="436556" y="2051992"/>
            <a:ext cx="5080441" cy="3787977"/>
          </a:xfrm>
          <a:prstGeom prst="rect">
            <a:avLst/>
          </a:prstGeom>
          <a:noFill/>
          <a:ln>
            <a:noFill/>
          </a:ln>
        </p:spPr>
      </p:pic>
      <p:cxnSp>
        <p:nvCxnSpPr>
          <p:cNvPr id="307" name="Google Shape;307;g13a83819473_1_32"/>
          <p:cNvCxnSpPr/>
          <p:nvPr/>
        </p:nvCxnSpPr>
        <p:spPr>
          <a:xfrm>
            <a:off x="6096000" y="1421422"/>
            <a:ext cx="0" cy="4770000"/>
          </a:xfrm>
          <a:prstGeom prst="straightConnector1">
            <a:avLst/>
          </a:prstGeom>
          <a:noFill/>
          <a:ln w="76200" cap="flat" cmpd="dbl">
            <a:solidFill>
              <a:schemeClr val="dk2"/>
            </a:solidFill>
            <a:prstDash val="solid"/>
            <a:round/>
            <a:headEnd type="none" w="sm" len="sm"/>
            <a:tailEnd type="none" w="sm" len="sm"/>
          </a:ln>
        </p:spPr>
      </p:cxnSp>
      <p:pic>
        <p:nvPicPr>
          <p:cNvPr id="308" name="Google Shape;308;g13a83819473_1_32"/>
          <p:cNvPicPr preferRelativeResize="0"/>
          <p:nvPr/>
        </p:nvPicPr>
        <p:blipFill rotWithShape="1">
          <a:blip r:embed="rId5">
            <a:alphaModFix/>
          </a:blip>
          <a:srcRect b="21820"/>
          <a:stretch/>
        </p:blipFill>
        <p:spPr>
          <a:xfrm>
            <a:off x="6872200" y="969350"/>
            <a:ext cx="5047926" cy="712700"/>
          </a:xfrm>
          <a:prstGeom prst="rect">
            <a:avLst/>
          </a:prstGeom>
          <a:noFill/>
          <a:ln>
            <a:noFill/>
          </a:ln>
        </p:spPr>
      </p:pic>
      <p:pic>
        <p:nvPicPr>
          <p:cNvPr id="309" name="Google Shape;309;g13a83819473_1_32"/>
          <p:cNvPicPr preferRelativeResize="0"/>
          <p:nvPr/>
        </p:nvPicPr>
        <p:blipFill rotWithShape="1">
          <a:blip r:embed="rId6">
            <a:alphaModFix/>
          </a:blip>
          <a:srcRect/>
          <a:stretch/>
        </p:blipFill>
        <p:spPr>
          <a:xfrm>
            <a:off x="6872212" y="2051995"/>
            <a:ext cx="5047924" cy="4275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g13a83819473_1_42"/>
          <p:cNvPicPr preferRelativeResize="0">
            <a:picLocks noGrp="1"/>
          </p:cNvPicPr>
          <p:nvPr>
            <p:ph type="body" idx="1"/>
          </p:nvPr>
        </p:nvPicPr>
        <p:blipFill rotWithShape="1">
          <a:blip r:embed="rId3">
            <a:alphaModFix/>
          </a:blip>
          <a:srcRect/>
          <a:stretch/>
        </p:blipFill>
        <p:spPr>
          <a:xfrm>
            <a:off x="985950" y="4"/>
            <a:ext cx="5689500" cy="2133600"/>
          </a:xfrm>
          <a:prstGeom prst="rect">
            <a:avLst/>
          </a:prstGeom>
          <a:noFill/>
          <a:ln>
            <a:noFill/>
          </a:ln>
        </p:spPr>
      </p:pic>
      <p:sp>
        <p:nvSpPr>
          <p:cNvPr id="315" name="Google Shape;315;g13a83819473_1_42"/>
          <p:cNvSpPr txBox="1">
            <a:spLocks noGrp="1"/>
          </p:cNvSpPr>
          <p:nvPr>
            <p:ph type="sldNum" idx="12"/>
          </p:nvPr>
        </p:nvSpPr>
        <p:spPr>
          <a:xfrm>
            <a:off x="203200" y="177800"/>
            <a:ext cx="1016100" cy="365100"/>
          </a:xfrm>
          <a:prstGeom prst="rect">
            <a:avLst/>
          </a:prstGeom>
          <a:noFill/>
          <a:ln>
            <a:noFill/>
          </a:ln>
        </p:spPr>
        <p:txBody>
          <a:bodyPr spcFirstLastPara="1" wrap="square" lIns="121900" tIns="60925" rIns="121900" bIns="60925"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sz="1600" b="1">
                <a:latin typeface="Arial"/>
                <a:ea typeface="Arial"/>
                <a:cs typeface="Arial"/>
                <a:sym typeface="Arial"/>
              </a:rPr>
              <a:t>32</a:t>
            </a:fld>
            <a:endParaRPr sz="1600" b="1">
              <a:latin typeface="Arial"/>
              <a:ea typeface="Arial"/>
              <a:cs typeface="Arial"/>
              <a:sym typeface="Arial"/>
            </a:endParaRPr>
          </a:p>
        </p:txBody>
      </p:sp>
      <p:pic>
        <p:nvPicPr>
          <p:cNvPr id="316" name="Google Shape;316;g13a83819473_1_42"/>
          <p:cNvPicPr preferRelativeResize="0"/>
          <p:nvPr/>
        </p:nvPicPr>
        <p:blipFill rotWithShape="1">
          <a:blip r:embed="rId4">
            <a:alphaModFix/>
          </a:blip>
          <a:srcRect/>
          <a:stretch/>
        </p:blipFill>
        <p:spPr>
          <a:xfrm>
            <a:off x="6675450" y="0"/>
            <a:ext cx="5382822" cy="2133600"/>
          </a:xfrm>
          <a:prstGeom prst="rect">
            <a:avLst/>
          </a:prstGeom>
          <a:noFill/>
          <a:ln>
            <a:noFill/>
          </a:ln>
        </p:spPr>
      </p:pic>
      <p:sp>
        <p:nvSpPr>
          <p:cNvPr id="317" name="Google Shape;317;g13a83819473_1_42"/>
          <p:cNvSpPr txBox="1"/>
          <p:nvPr/>
        </p:nvSpPr>
        <p:spPr>
          <a:xfrm>
            <a:off x="1219300" y="2133610"/>
            <a:ext cx="5013900" cy="4104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867" b="1" i="0" u="none" strike="noStrike" cap="none">
                <a:solidFill>
                  <a:srgbClr val="007200"/>
                </a:solidFill>
                <a:latin typeface="Calibri"/>
                <a:ea typeface="Calibri"/>
                <a:cs typeface="Calibri"/>
                <a:sym typeface="Calibri"/>
              </a:rPr>
              <a:t>The 500s cover the In-State Transfer Process </a:t>
            </a:r>
            <a:endParaRPr sz="2400" b="1" i="0" u="none" strike="noStrike" cap="none">
              <a:solidFill>
                <a:schemeClr val="dk1"/>
              </a:solidFill>
              <a:latin typeface="Calibri"/>
              <a:ea typeface="Calibri"/>
              <a:cs typeface="Calibri"/>
              <a:sym typeface="Calibri"/>
            </a:endParaRPr>
          </a:p>
        </p:txBody>
      </p:sp>
      <p:sp>
        <p:nvSpPr>
          <p:cNvPr id="318" name="Google Shape;318;g13a83819473_1_42"/>
          <p:cNvSpPr txBox="1"/>
          <p:nvPr/>
        </p:nvSpPr>
        <p:spPr>
          <a:xfrm>
            <a:off x="6824813" y="2133610"/>
            <a:ext cx="5084100" cy="4104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867" b="1" i="0" u="none" strike="noStrike" cap="none">
                <a:solidFill>
                  <a:srgbClr val="007200"/>
                </a:solidFill>
                <a:latin typeface="Calibri"/>
                <a:ea typeface="Calibri"/>
                <a:cs typeface="Calibri"/>
                <a:sym typeface="Calibri"/>
              </a:rPr>
              <a:t>The 550s cover the Out-of-State Transfer Process. </a:t>
            </a:r>
            <a:endParaRPr sz="2400" b="1" i="0" u="none" strike="noStrike" cap="none">
              <a:solidFill>
                <a:schemeClr val="dk1"/>
              </a:solidFill>
              <a:latin typeface="Calibri"/>
              <a:ea typeface="Calibri"/>
              <a:cs typeface="Calibri"/>
              <a:sym typeface="Calibri"/>
            </a:endParaRPr>
          </a:p>
        </p:txBody>
      </p:sp>
      <p:sp>
        <p:nvSpPr>
          <p:cNvPr id="319" name="Google Shape;319;g13a83819473_1_42"/>
          <p:cNvSpPr txBox="1"/>
          <p:nvPr/>
        </p:nvSpPr>
        <p:spPr>
          <a:xfrm>
            <a:off x="284439" y="3126581"/>
            <a:ext cx="11785500" cy="155970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867" b="0" i="0" u="none" strike="noStrike" cap="none">
                <a:solidFill>
                  <a:schemeClr val="dk1"/>
                </a:solidFill>
                <a:latin typeface="Calibri"/>
                <a:ea typeface="Calibri"/>
                <a:cs typeface="Calibri"/>
                <a:sym typeface="Calibri"/>
              </a:rPr>
              <a:t>A LEA can accept a transfer evaluation report if they believe it is compliant and includes all information necessary to determine eligibility in the State of Missouri.  If a LEA does NOT accept a transfer evaluation report because it is not compliant then:</a:t>
            </a:r>
            <a:endParaRPr sz="2400">
              <a:solidFill>
                <a:schemeClr val="dk1"/>
              </a:solidFill>
              <a:latin typeface="Calibri"/>
              <a:ea typeface="Calibri"/>
              <a:cs typeface="Calibri"/>
              <a:sym typeface="Calibri"/>
            </a:endParaRPr>
          </a:p>
          <a:p>
            <a:pPr marL="380989" marR="0" lvl="0" indent="-380989" algn="l" rtl="0">
              <a:spcBef>
                <a:spcPts val="0"/>
              </a:spcBef>
              <a:spcAft>
                <a:spcPts val="0"/>
              </a:spcAft>
              <a:buClr>
                <a:schemeClr val="dk1"/>
              </a:buClr>
              <a:buSzPts val="1400"/>
              <a:buFont typeface="Arial"/>
              <a:buChar char="•"/>
            </a:pPr>
            <a:r>
              <a:rPr lang="en-US" sz="1867">
                <a:solidFill>
                  <a:schemeClr val="dk1"/>
                </a:solidFill>
                <a:latin typeface="Calibri"/>
                <a:ea typeface="Calibri"/>
                <a:cs typeface="Calibri"/>
                <a:sym typeface="Calibri"/>
              </a:rPr>
              <a:t>An in-state transfer goes through the reevaluation process.</a:t>
            </a:r>
            <a:endParaRPr sz="2400">
              <a:solidFill>
                <a:schemeClr val="dk1"/>
              </a:solidFill>
              <a:latin typeface="Calibri"/>
              <a:ea typeface="Calibri"/>
              <a:cs typeface="Calibri"/>
              <a:sym typeface="Calibri"/>
            </a:endParaRPr>
          </a:p>
          <a:p>
            <a:pPr marL="380989" marR="0" lvl="0" indent="-380989" algn="l" rtl="0">
              <a:spcBef>
                <a:spcPts val="0"/>
              </a:spcBef>
              <a:spcAft>
                <a:spcPts val="0"/>
              </a:spcAft>
              <a:buClr>
                <a:schemeClr val="dk1"/>
              </a:buClr>
              <a:buSzPts val="1400"/>
              <a:buFont typeface="Arial"/>
              <a:buChar char="•"/>
            </a:pPr>
            <a:r>
              <a:rPr lang="en-US" sz="1867">
                <a:solidFill>
                  <a:schemeClr val="dk1"/>
                </a:solidFill>
                <a:latin typeface="Calibri"/>
                <a:ea typeface="Calibri"/>
                <a:cs typeface="Calibri"/>
                <a:sym typeface="Calibri"/>
              </a:rPr>
              <a:t>An out-of state transfer goes through the initial evaluation process.</a:t>
            </a:r>
            <a:endParaRPr sz="2400">
              <a:solidFill>
                <a:schemeClr val="dk1"/>
              </a:solidFill>
              <a:latin typeface="Calibri"/>
              <a:ea typeface="Calibri"/>
              <a:cs typeface="Calibri"/>
              <a:sym typeface="Calibri"/>
            </a:endParaRPr>
          </a:p>
        </p:txBody>
      </p:sp>
      <p:sp>
        <p:nvSpPr>
          <p:cNvPr id="320" name="Google Shape;320;g13a83819473_1_42"/>
          <p:cNvSpPr txBox="1"/>
          <p:nvPr/>
        </p:nvSpPr>
        <p:spPr>
          <a:xfrm>
            <a:off x="284440" y="4787215"/>
            <a:ext cx="11602800" cy="184740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867">
                <a:solidFill>
                  <a:srgbClr val="007200"/>
                </a:solidFill>
                <a:latin typeface="Calibri"/>
                <a:ea typeface="Calibri"/>
                <a:cs typeface="Calibri"/>
                <a:sym typeface="Calibri"/>
              </a:rPr>
              <a:t>Other key elements about transfer students with IEPs are:</a:t>
            </a:r>
            <a:endParaRPr sz="2400">
              <a:solidFill>
                <a:schemeClr val="dk1"/>
              </a:solidFill>
              <a:latin typeface="Calibri"/>
              <a:ea typeface="Calibri"/>
              <a:cs typeface="Calibri"/>
              <a:sym typeface="Calibri"/>
            </a:endParaRPr>
          </a:p>
          <a:p>
            <a:pPr marL="380989" marR="0" lvl="0" indent="-380989" algn="l" rtl="0">
              <a:spcBef>
                <a:spcPts val="0"/>
              </a:spcBef>
              <a:spcAft>
                <a:spcPts val="0"/>
              </a:spcAft>
              <a:buClr>
                <a:srgbClr val="007200"/>
              </a:buClr>
              <a:buSzPts val="1400"/>
              <a:buFont typeface="Arial"/>
              <a:buChar char="•"/>
            </a:pPr>
            <a:r>
              <a:rPr lang="en-US" sz="1867">
                <a:solidFill>
                  <a:srgbClr val="007200"/>
                </a:solidFill>
                <a:latin typeface="Calibri"/>
                <a:ea typeface="Calibri"/>
                <a:cs typeface="Calibri"/>
                <a:sym typeface="Calibri"/>
              </a:rPr>
              <a:t>IDEA requires that their Free Appropriate Public Education (FAPE) be provided during the transfer process. If paperwork is delayed from the sending school or the receiving school rejects the IEP, the public agency in consultation with the parent must provide FAPE to the child including services comparable to those in the previous IEP.</a:t>
            </a:r>
            <a:endParaRPr sz="2400">
              <a:solidFill>
                <a:schemeClr val="dk1"/>
              </a:solidFill>
              <a:latin typeface="Calibri"/>
              <a:ea typeface="Calibri"/>
              <a:cs typeface="Calibri"/>
              <a:sym typeface="Calibri"/>
            </a:endParaRPr>
          </a:p>
          <a:p>
            <a:pPr marL="380989" marR="0" lvl="0" indent="-380989" algn="l" rtl="0">
              <a:spcBef>
                <a:spcPts val="0"/>
              </a:spcBef>
              <a:spcAft>
                <a:spcPts val="0"/>
              </a:spcAft>
              <a:buClr>
                <a:srgbClr val="007200"/>
              </a:buClr>
              <a:buSzPts val="1400"/>
              <a:buFont typeface="Arial"/>
              <a:buChar char="•"/>
            </a:pPr>
            <a:r>
              <a:rPr lang="en-US" sz="1867">
                <a:solidFill>
                  <a:srgbClr val="007200"/>
                </a:solidFill>
                <a:latin typeface="Calibri"/>
                <a:ea typeface="Calibri"/>
                <a:cs typeface="Calibri"/>
                <a:sym typeface="Calibri"/>
              </a:rPr>
              <a:t>A transfer IEP can not be amended. Either it is accepted as written or a new one is written.</a:t>
            </a:r>
            <a:endParaRPr sz="2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3a83819473_1_53"/>
          <p:cNvSpPr txBox="1">
            <a:spLocks noGrp="1"/>
          </p:cNvSpPr>
          <p:nvPr>
            <p:ph type="body" idx="1"/>
          </p:nvPr>
        </p:nvSpPr>
        <p:spPr>
          <a:xfrm>
            <a:off x="203200" y="1516350"/>
            <a:ext cx="11785500" cy="5062200"/>
          </a:xfrm>
          <a:prstGeom prst="rect">
            <a:avLst/>
          </a:prstGeom>
          <a:noFill/>
          <a:ln>
            <a:noFill/>
          </a:ln>
        </p:spPr>
        <p:txBody>
          <a:bodyPr spcFirstLastPara="1" wrap="square" lIns="91425" tIns="45700" rIns="91425" bIns="45700" anchor="t" anchorCtr="0">
            <a:normAutofit/>
          </a:bodyPr>
          <a:lstStyle/>
          <a:p>
            <a:pPr marL="609584" lvl="0" indent="-645568" algn="l" rtl="0">
              <a:lnSpc>
                <a:spcPct val="90000"/>
              </a:lnSpc>
              <a:spcBef>
                <a:spcPts val="853"/>
              </a:spcBef>
              <a:spcAft>
                <a:spcPts val="0"/>
              </a:spcAft>
              <a:buClr>
                <a:schemeClr val="dk1"/>
              </a:buClr>
              <a:buSzPts val="4300"/>
              <a:buChar char="•"/>
            </a:pPr>
            <a:r>
              <a:rPr lang="en-US" sz="2900"/>
              <a:t>The person reviewing transfer evaluations must be familiar with MO Standards and Indicators and MO eligibility criteria.</a:t>
            </a:r>
            <a:endParaRPr sz="2900"/>
          </a:p>
          <a:p>
            <a:pPr marL="609584" lvl="0" indent="-645568" algn="l" rtl="0">
              <a:lnSpc>
                <a:spcPct val="90000"/>
              </a:lnSpc>
              <a:spcBef>
                <a:spcPts val="853"/>
              </a:spcBef>
              <a:spcAft>
                <a:spcPts val="0"/>
              </a:spcAft>
              <a:buClr>
                <a:schemeClr val="dk1"/>
              </a:buClr>
              <a:buSzPts val="4300"/>
              <a:buChar char="•"/>
            </a:pPr>
            <a:r>
              <a:rPr lang="en-US" sz="2900"/>
              <a:t>DESE Model Transfer Forms guide the transfer process, step-by-step.</a:t>
            </a:r>
            <a:endParaRPr sz="2900"/>
          </a:p>
          <a:p>
            <a:pPr marL="609584" lvl="0" indent="-645568" algn="l" rtl="0">
              <a:lnSpc>
                <a:spcPct val="90000"/>
              </a:lnSpc>
              <a:spcBef>
                <a:spcPts val="853"/>
              </a:spcBef>
              <a:spcAft>
                <a:spcPts val="0"/>
              </a:spcAft>
              <a:buClr>
                <a:schemeClr val="dk1"/>
              </a:buClr>
              <a:buSzPts val="4300"/>
              <a:buChar char="•"/>
            </a:pPr>
            <a:r>
              <a:rPr lang="en-US" sz="2900"/>
              <a:t>Conduct thorough interviews with parent, sending school, and student (if 18+).</a:t>
            </a:r>
            <a:endParaRPr sz="2900"/>
          </a:p>
          <a:p>
            <a:pPr marL="609584" lvl="0" indent="-645568" algn="l" rtl="0">
              <a:lnSpc>
                <a:spcPct val="90000"/>
              </a:lnSpc>
              <a:spcBef>
                <a:spcPts val="853"/>
              </a:spcBef>
              <a:spcAft>
                <a:spcPts val="0"/>
              </a:spcAft>
              <a:buClr>
                <a:schemeClr val="dk1"/>
              </a:buClr>
              <a:buSzPts val="4300"/>
              <a:buChar char="•"/>
            </a:pPr>
            <a:r>
              <a:rPr lang="en-US" sz="2900"/>
              <a:t>Keep good documentation of consultation regarding comparable services provided until a new IEP is developed.</a:t>
            </a:r>
            <a:endParaRPr sz="2900"/>
          </a:p>
        </p:txBody>
      </p:sp>
      <p:sp>
        <p:nvSpPr>
          <p:cNvPr id="326" name="Google Shape;326;g13a83819473_1_5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33865" lvl="0" indent="0" algn="ctr" rtl="0">
              <a:spcBef>
                <a:spcPts val="853"/>
              </a:spcBef>
              <a:spcAft>
                <a:spcPts val="0"/>
              </a:spcAft>
              <a:buClr>
                <a:schemeClr val="dk1"/>
              </a:buClr>
              <a:buSzPts val="3200"/>
              <a:buFont typeface="Arial"/>
              <a:buNone/>
            </a:pPr>
            <a:r>
              <a:rPr lang="en-US" sz="3500">
                <a:solidFill>
                  <a:schemeClr val="dk1"/>
                </a:solidFill>
              </a:rPr>
              <a:t>Tips for Transfer Success</a:t>
            </a:r>
            <a:endParaRPr sz="3500" b="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3a83819473_1_59"/>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fontScale="77500" lnSpcReduction="20000"/>
          </a:bodyPr>
          <a:lstStyle/>
          <a:p>
            <a:pPr marL="457200" lvl="0" indent="-370840" algn="l" rtl="0">
              <a:lnSpc>
                <a:spcPct val="90000"/>
              </a:lnSpc>
              <a:spcBef>
                <a:spcPts val="853"/>
              </a:spcBef>
              <a:spcAft>
                <a:spcPts val="0"/>
              </a:spcAft>
              <a:buSzPct val="100000"/>
              <a:buChar char="•"/>
            </a:pPr>
            <a:r>
              <a:rPr lang="en-US" sz="3200"/>
              <a:t>In State Transfer Model Form: </a:t>
            </a:r>
            <a:r>
              <a:rPr lang="en-US" sz="3200" u="sng">
                <a:solidFill>
                  <a:schemeClr val="hlink"/>
                </a:solidFill>
                <a:hlinkClick r:id="rId3"/>
              </a:rPr>
              <a:t>https://dese.mo.gov/media/file/transfer-state-documentation-form-0</a:t>
            </a:r>
            <a:r>
              <a:rPr lang="en-US" sz="3200"/>
              <a:t>  </a:t>
            </a:r>
            <a:endParaRPr sz="3200"/>
          </a:p>
          <a:p>
            <a:pPr marL="457200" lvl="0" indent="0" algn="l" rtl="0">
              <a:lnSpc>
                <a:spcPct val="90000"/>
              </a:lnSpc>
              <a:spcBef>
                <a:spcPts val="853"/>
              </a:spcBef>
              <a:spcAft>
                <a:spcPts val="0"/>
              </a:spcAft>
              <a:buNone/>
            </a:pPr>
            <a:endParaRPr sz="3200"/>
          </a:p>
          <a:p>
            <a:pPr marL="457200" lvl="0" indent="-370840" algn="l" rtl="0">
              <a:lnSpc>
                <a:spcPct val="90000"/>
              </a:lnSpc>
              <a:spcBef>
                <a:spcPts val="853"/>
              </a:spcBef>
              <a:spcAft>
                <a:spcPts val="0"/>
              </a:spcAft>
              <a:buSzPct val="100000"/>
              <a:buChar char="•"/>
            </a:pPr>
            <a:r>
              <a:rPr lang="en-US" sz="3200"/>
              <a:t>In State Transfer Flow Chart: </a:t>
            </a:r>
            <a:r>
              <a:rPr lang="en-US" sz="3200" u="sng">
                <a:solidFill>
                  <a:schemeClr val="hlink"/>
                </a:solidFill>
                <a:hlinkClick r:id="rId4"/>
              </a:rPr>
              <a:t>https://dese.mo.gov/media/pdf/state-transfer-flowchart</a:t>
            </a:r>
            <a:endParaRPr sz="3200"/>
          </a:p>
          <a:p>
            <a:pPr marL="457200" lvl="0" indent="0" algn="l" rtl="0">
              <a:lnSpc>
                <a:spcPct val="90000"/>
              </a:lnSpc>
              <a:spcBef>
                <a:spcPts val="853"/>
              </a:spcBef>
              <a:spcAft>
                <a:spcPts val="0"/>
              </a:spcAft>
              <a:buNone/>
            </a:pPr>
            <a:endParaRPr sz="3200"/>
          </a:p>
          <a:p>
            <a:pPr marL="457200" lvl="0" indent="-370840" algn="l" rtl="0">
              <a:lnSpc>
                <a:spcPct val="90000"/>
              </a:lnSpc>
              <a:spcBef>
                <a:spcPts val="853"/>
              </a:spcBef>
              <a:spcAft>
                <a:spcPts val="0"/>
              </a:spcAft>
              <a:buSzPct val="100000"/>
              <a:buChar char="•"/>
            </a:pPr>
            <a:r>
              <a:rPr lang="en-US" sz="3200"/>
              <a:t>Out of State Transfer Model Form:  </a:t>
            </a:r>
            <a:r>
              <a:rPr lang="en-US" sz="3200" u="sng">
                <a:solidFill>
                  <a:schemeClr val="hlink"/>
                </a:solidFill>
                <a:hlinkClick r:id="rId5"/>
              </a:rPr>
              <a:t>https://dese.mo.gov/media/file/transfer-out-state-documentation</a:t>
            </a:r>
            <a:endParaRPr sz="3200"/>
          </a:p>
          <a:p>
            <a:pPr marL="457200" lvl="0" indent="0" algn="l" rtl="0">
              <a:lnSpc>
                <a:spcPct val="90000"/>
              </a:lnSpc>
              <a:spcBef>
                <a:spcPts val="853"/>
              </a:spcBef>
              <a:spcAft>
                <a:spcPts val="0"/>
              </a:spcAft>
              <a:buNone/>
            </a:pPr>
            <a:endParaRPr sz="3200"/>
          </a:p>
          <a:p>
            <a:pPr marL="457200" lvl="0" indent="-370840" algn="l" rtl="0">
              <a:lnSpc>
                <a:spcPct val="90000"/>
              </a:lnSpc>
              <a:spcBef>
                <a:spcPts val="853"/>
              </a:spcBef>
              <a:spcAft>
                <a:spcPts val="0"/>
              </a:spcAft>
              <a:buSzPct val="100000"/>
              <a:buChar char="•"/>
            </a:pPr>
            <a:r>
              <a:rPr lang="en-US" sz="3200"/>
              <a:t>Out of State Transfer Flow Chart:   </a:t>
            </a:r>
            <a:r>
              <a:rPr lang="en-US" sz="3200" u="sng">
                <a:solidFill>
                  <a:schemeClr val="hlink"/>
                </a:solidFill>
                <a:hlinkClick r:id="rId6"/>
              </a:rPr>
              <a:t>https://dese.mo.gov/media/pdf/out-state-transfer-flowchart</a:t>
            </a:r>
            <a:endParaRPr sz="3200"/>
          </a:p>
          <a:p>
            <a:pPr marL="33865" lvl="0" indent="0" algn="l" rtl="0">
              <a:lnSpc>
                <a:spcPct val="90000"/>
              </a:lnSpc>
              <a:spcBef>
                <a:spcPts val="853"/>
              </a:spcBef>
              <a:spcAft>
                <a:spcPts val="0"/>
              </a:spcAft>
              <a:buClr>
                <a:schemeClr val="dk1"/>
              </a:buClr>
              <a:buSzPct val="177777"/>
              <a:buNone/>
            </a:pPr>
            <a:r>
              <a:rPr lang="en-US" sz="1800"/>
              <a:t>  </a:t>
            </a:r>
            <a:endParaRPr/>
          </a:p>
          <a:p>
            <a:pPr marL="609584" lvl="0" indent="-372518" algn="l" rtl="0">
              <a:lnSpc>
                <a:spcPct val="90000"/>
              </a:lnSpc>
              <a:spcBef>
                <a:spcPts val="853"/>
              </a:spcBef>
              <a:spcAft>
                <a:spcPts val="0"/>
              </a:spcAft>
              <a:buClr>
                <a:schemeClr val="dk1"/>
              </a:buClr>
              <a:buSzPct val="160000"/>
              <a:buNone/>
            </a:pPr>
            <a:endParaRPr sz="2000"/>
          </a:p>
          <a:p>
            <a:pPr marL="609584" lvl="0" indent="-372518" algn="l" rtl="0">
              <a:lnSpc>
                <a:spcPct val="90000"/>
              </a:lnSpc>
              <a:spcBef>
                <a:spcPts val="853"/>
              </a:spcBef>
              <a:spcAft>
                <a:spcPts val="0"/>
              </a:spcAft>
              <a:buClr>
                <a:schemeClr val="dk1"/>
              </a:buClr>
              <a:buSzPct val="177777"/>
              <a:buNone/>
            </a:pPr>
            <a:endParaRPr/>
          </a:p>
        </p:txBody>
      </p:sp>
      <p:sp>
        <p:nvSpPr>
          <p:cNvPr id="332" name="Google Shape;332;g13a83819473_1_5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33865" lvl="0" indent="0" algn="l" rtl="0">
              <a:lnSpc>
                <a:spcPct val="90000"/>
              </a:lnSpc>
              <a:spcBef>
                <a:spcPts val="853"/>
              </a:spcBef>
              <a:spcAft>
                <a:spcPts val="0"/>
              </a:spcAft>
              <a:buClr>
                <a:schemeClr val="dk1"/>
              </a:buClr>
              <a:buSzPts val="3200"/>
              <a:buFont typeface="Arial"/>
              <a:buNone/>
            </a:pPr>
            <a:r>
              <a:rPr lang="en-US" sz="3100">
                <a:solidFill>
                  <a:schemeClr val="dk1"/>
                </a:solidFill>
              </a:rPr>
              <a:t>The Model Transfer Forms and Flow Charts are Found Here:</a:t>
            </a:r>
            <a:endParaRPr sz="31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3a83819473_1_65"/>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lnSpcReduction="10000"/>
          </a:bodyPr>
          <a:lstStyle/>
          <a:p>
            <a:pPr marL="33865" lvl="0" indent="0" algn="l" rtl="0">
              <a:lnSpc>
                <a:spcPct val="90000"/>
              </a:lnSpc>
              <a:spcBef>
                <a:spcPts val="853"/>
              </a:spcBef>
              <a:spcAft>
                <a:spcPts val="0"/>
              </a:spcAft>
              <a:buClr>
                <a:schemeClr val="dk1"/>
              </a:buClr>
              <a:buSzPts val="3200"/>
              <a:buNone/>
            </a:pPr>
            <a:endParaRPr sz="2000"/>
          </a:p>
          <a:p>
            <a:pPr marL="33865" lvl="0" indent="0" algn="l" rtl="0">
              <a:lnSpc>
                <a:spcPct val="90000"/>
              </a:lnSpc>
              <a:spcBef>
                <a:spcPts val="853"/>
              </a:spcBef>
              <a:spcAft>
                <a:spcPts val="0"/>
              </a:spcAft>
              <a:buClr>
                <a:schemeClr val="dk1"/>
              </a:buClr>
              <a:buSzPts val="3200"/>
              <a:buNone/>
            </a:pPr>
            <a:r>
              <a:rPr lang="en-US" sz="2600" b="1"/>
              <a:t>MYTH:  </a:t>
            </a:r>
            <a:r>
              <a:rPr lang="en-US" sz="2600"/>
              <a:t>Students transferring from out of state do not need to meet Missouri eligibility requirements.</a:t>
            </a:r>
            <a:endParaRPr sz="2600"/>
          </a:p>
          <a:p>
            <a:pPr marL="33865" lvl="0" indent="0" algn="l" rtl="0">
              <a:lnSpc>
                <a:spcPct val="90000"/>
              </a:lnSpc>
              <a:spcBef>
                <a:spcPts val="853"/>
              </a:spcBef>
              <a:spcAft>
                <a:spcPts val="0"/>
              </a:spcAft>
              <a:buClr>
                <a:srgbClr val="FF0000"/>
              </a:buClr>
              <a:buSzPts val="3200"/>
              <a:buNone/>
            </a:pPr>
            <a:r>
              <a:rPr lang="en-US" sz="2600" b="1">
                <a:solidFill>
                  <a:srgbClr val="FF0000"/>
                </a:solidFill>
              </a:rPr>
              <a:t>FACT:  </a:t>
            </a:r>
            <a:r>
              <a:rPr lang="en-US" sz="2600"/>
              <a:t>The transfer report must comply with Missouri’s Standards and Indicators and meet ALL the compliance requirements for evaluation and eligibility.</a:t>
            </a:r>
            <a:endParaRPr sz="2600"/>
          </a:p>
          <a:p>
            <a:pPr marL="33865" lvl="0" indent="0" algn="l" rtl="0">
              <a:lnSpc>
                <a:spcPct val="90000"/>
              </a:lnSpc>
              <a:spcBef>
                <a:spcPts val="853"/>
              </a:spcBef>
              <a:spcAft>
                <a:spcPts val="0"/>
              </a:spcAft>
              <a:buClr>
                <a:schemeClr val="dk1"/>
              </a:buClr>
              <a:buSzPts val="3200"/>
              <a:buNone/>
            </a:pPr>
            <a:endParaRPr sz="2600" b="1"/>
          </a:p>
          <a:p>
            <a:pPr marL="33865" lvl="0" indent="0" algn="l" rtl="0">
              <a:lnSpc>
                <a:spcPct val="90000"/>
              </a:lnSpc>
              <a:spcBef>
                <a:spcPts val="853"/>
              </a:spcBef>
              <a:spcAft>
                <a:spcPts val="0"/>
              </a:spcAft>
              <a:buClr>
                <a:schemeClr val="dk1"/>
              </a:buClr>
              <a:buSzPts val="3200"/>
              <a:buNone/>
            </a:pPr>
            <a:r>
              <a:rPr lang="en-US" sz="2600" b="1"/>
              <a:t>MYTH:  </a:t>
            </a:r>
            <a:r>
              <a:rPr lang="en-US" sz="2600"/>
              <a:t>All evaluation reports and IEPs from Missouri LEAs should be accepted and implemented.  </a:t>
            </a:r>
            <a:endParaRPr sz="2600"/>
          </a:p>
          <a:p>
            <a:pPr marL="33865" lvl="0" indent="0" algn="l" rtl="0">
              <a:lnSpc>
                <a:spcPct val="90000"/>
              </a:lnSpc>
              <a:spcBef>
                <a:spcPts val="853"/>
              </a:spcBef>
              <a:spcAft>
                <a:spcPts val="0"/>
              </a:spcAft>
              <a:buClr>
                <a:srgbClr val="FF0000"/>
              </a:buClr>
              <a:buSzPts val="3200"/>
              <a:buNone/>
            </a:pPr>
            <a:r>
              <a:rPr lang="en-US" sz="2600" b="1">
                <a:solidFill>
                  <a:srgbClr val="FF0000"/>
                </a:solidFill>
              </a:rPr>
              <a:t>FACT:  </a:t>
            </a:r>
            <a:r>
              <a:rPr lang="en-US" sz="2600"/>
              <a:t>The receiving LEA must ensure the report and IEP are compliant with Missouri Standards and Indicators prior to accepting the documents.  </a:t>
            </a:r>
            <a:endParaRPr sz="2600"/>
          </a:p>
          <a:p>
            <a:pPr marL="33865" lvl="0" indent="0" algn="l" rtl="0">
              <a:lnSpc>
                <a:spcPct val="90000"/>
              </a:lnSpc>
              <a:spcBef>
                <a:spcPts val="853"/>
              </a:spcBef>
              <a:spcAft>
                <a:spcPts val="0"/>
              </a:spcAft>
              <a:buClr>
                <a:schemeClr val="dk1"/>
              </a:buClr>
              <a:buSzPts val="3200"/>
              <a:buNone/>
            </a:pPr>
            <a:endParaRPr/>
          </a:p>
        </p:txBody>
      </p:sp>
      <p:sp>
        <p:nvSpPr>
          <p:cNvPr id="338" name="Google Shape;338;g13a83819473_1_6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COMMON TRANSFER FACTS AND MYTHS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3a83819473_1_71"/>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33865" lvl="0" indent="0" algn="l" rtl="0">
              <a:lnSpc>
                <a:spcPct val="90000"/>
              </a:lnSpc>
              <a:spcBef>
                <a:spcPts val="853"/>
              </a:spcBef>
              <a:spcAft>
                <a:spcPts val="0"/>
              </a:spcAft>
              <a:buClr>
                <a:schemeClr val="dk1"/>
              </a:buClr>
              <a:buSzPts val="3200"/>
              <a:buNone/>
            </a:pPr>
            <a:endParaRPr sz="2300"/>
          </a:p>
          <a:p>
            <a:pPr marL="33865" lvl="0" indent="0" algn="l" rtl="0">
              <a:lnSpc>
                <a:spcPct val="90000"/>
              </a:lnSpc>
              <a:spcBef>
                <a:spcPts val="853"/>
              </a:spcBef>
              <a:spcAft>
                <a:spcPts val="0"/>
              </a:spcAft>
              <a:buClr>
                <a:schemeClr val="dk1"/>
              </a:buClr>
              <a:buSzPts val="3200"/>
              <a:buNone/>
            </a:pPr>
            <a:r>
              <a:rPr lang="en-US" sz="2800" b="1"/>
              <a:t>MYTH:  </a:t>
            </a:r>
            <a:r>
              <a:rPr lang="en-US" sz="2800"/>
              <a:t>Transfer IEPs can be amended.</a:t>
            </a:r>
            <a:endParaRPr sz="2800"/>
          </a:p>
          <a:p>
            <a:pPr marL="33865" lvl="0" indent="0" algn="l" rtl="0">
              <a:lnSpc>
                <a:spcPct val="90000"/>
              </a:lnSpc>
              <a:spcBef>
                <a:spcPts val="853"/>
              </a:spcBef>
              <a:spcAft>
                <a:spcPts val="0"/>
              </a:spcAft>
              <a:buClr>
                <a:srgbClr val="FF0000"/>
              </a:buClr>
              <a:buSzPts val="3200"/>
              <a:buNone/>
            </a:pPr>
            <a:r>
              <a:rPr lang="en-US" sz="2800" b="1">
                <a:solidFill>
                  <a:srgbClr val="FF0000"/>
                </a:solidFill>
              </a:rPr>
              <a:t>FACT:  </a:t>
            </a:r>
            <a:r>
              <a:rPr lang="en-US" sz="2800"/>
              <a:t>IDEA does not provide a process to allow for transfer IEPs to be amended.  </a:t>
            </a:r>
            <a:endParaRPr sz="2800"/>
          </a:p>
          <a:p>
            <a:pPr marL="33865" lvl="0" indent="0" algn="l" rtl="0">
              <a:lnSpc>
                <a:spcPct val="90000"/>
              </a:lnSpc>
              <a:spcBef>
                <a:spcPts val="853"/>
              </a:spcBef>
              <a:spcAft>
                <a:spcPts val="0"/>
              </a:spcAft>
              <a:buClr>
                <a:schemeClr val="dk1"/>
              </a:buClr>
              <a:buSzPts val="3200"/>
              <a:buNone/>
            </a:pPr>
            <a:endParaRPr sz="2800" b="1"/>
          </a:p>
          <a:p>
            <a:pPr marL="33865" lvl="0" indent="0" algn="l" rtl="0">
              <a:lnSpc>
                <a:spcPct val="90000"/>
              </a:lnSpc>
              <a:spcBef>
                <a:spcPts val="853"/>
              </a:spcBef>
              <a:spcAft>
                <a:spcPts val="0"/>
              </a:spcAft>
              <a:buClr>
                <a:schemeClr val="dk1"/>
              </a:buClr>
              <a:buSzPts val="3200"/>
              <a:buNone/>
            </a:pPr>
            <a:r>
              <a:rPr lang="en-US" sz="2800" b="1"/>
              <a:t>MYTH:  </a:t>
            </a:r>
            <a:r>
              <a:rPr lang="en-US" sz="2800"/>
              <a:t>If a transfer student requires an evaluation, an interim IEP is written.  </a:t>
            </a:r>
            <a:endParaRPr sz="2800"/>
          </a:p>
          <a:p>
            <a:pPr marL="33865" lvl="0" indent="0" algn="l" rtl="0">
              <a:lnSpc>
                <a:spcPct val="90000"/>
              </a:lnSpc>
              <a:spcBef>
                <a:spcPts val="853"/>
              </a:spcBef>
              <a:spcAft>
                <a:spcPts val="0"/>
              </a:spcAft>
              <a:buClr>
                <a:srgbClr val="FF0000"/>
              </a:buClr>
              <a:buSzPts val="3200"/>
              <a:buNone/>
            </a:pPr>
            <a:r>
              <a:rPr lang="en-US" sz="2800" b="1">
                <a:solidFill>
                  <a:srgbClr val="FF0000"/>
                </a:solidFill>
              </a:rPr>
              <a:t>FACT:  </a:t>
            </a:r>
            <a:r>
              <a:rPr lang="en-US" sz="2800"/>
              <a:t>There is no such thing as an interim IEP.  Comparable services should be provided while the evaluation is conducted.  </a:t>
            </a:r>
            <a:endParaRPr sz="2800"/>
          </a:p>
          <a:p>
            <a:pPr marL="33865" lvl="0" indent="0" algn="l" rtl="0">
              <a:lnSpc>
                <a:spcPct val="90000"/>
              </a:lnSpc>
              <a:spcBef>
                <a:spcPts val="853"/>
              </a:spcBef>
              <a:spcAft>
                <a:spcPts val="0"/>
              </a:spcAft>
              <a:buClr>
                <a:schemeClr val="dk1"/>
              </a:buClr>
              <a:buSzPts val="3200"/>
              <a:buNone/>
            </a:pPr>
            <a:endParaRPr/>
          </a:p>
        </p:txBody>
      </p:sp>
      <p:sp>
        <p:nvSpPr>
          <p:cNvPr id="344" name="Google Shape;344;g13a83819473_1_7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COMMON TRANSFER FACTS AND MYTHS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3a83819473_1_77"/>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33865" lvl="0" indent="0" algn="l" rtl="0">
              <a:lnSpc>
                <a:spcPct val="90000"/>
              </a:lnSpc>
              <a:spcBef>
                <a:spcPts val="853"/>
              </a:spcBef>
              <a:spcAft>
                <a:spcPts val="0"/>
              </a:spcAft>
              <a:buClr>
                <a:schemeClr val="dk1"/>
              </a:buClr>
              <a:buSzPts val="3200"/>
              <a:buNone/>
            </a:pPr>
            <a:endParaRPr sz="2700"/>
          </a:p>
          <a:p>
            <a:pPr marL="33865" lvl="0" indent="0" algn="l" rtl="0">
              <a:lnSpc>
                <a:spcPct val="90000"/>
              </a:lnSpc>
              <a:spcBef>
                <a:spcPts val="853"/>
              </a:spcBef>
              <a:spcAft>
                <a:spcPts val="0"/>
              </a:spcAft>
              <a:buClr>
                <a:schemeClr val="dk1"/>
              </a:buClr>
              <a:buSzPts val="3200"/>
              <a:buNone/>
            </a:pPr>
            <a:r>
              <a:rPr lang="en-US" sz="2500" b="1"/>
              <a:t>MYTH:  </a:t>
            </a:r>
            <a:r>
              <a:rPr lang="en-US" sz="2500"/>
              <a:t>Once the LEA receives the evaluation report and IEP, there is no need to write a new IEP until the student’s annual review.  </a:t>
            </a:r>
            <a:endParaRPr sz="2500"/>
          </a:p>
          <a:p>
            <a:pPr marL="33865" lvl="0" indent="0" algn="l" rtl="0">
              <a:lnSpc>
                <a:spcPct val="90000"/>
              </a:lnSpc>
              <a:spcBef>
                <a:spcPts val="853"/>
              </a:spcBef>
              <a:spcAft>
                <a:spcPts val="0"/>
              </a:spcAft>
              <a:buClr>
                <a:srgbClr val="FF0000"/>
              </a:buClr>
              <a:buSzPts val="3200"/>
              <a:buNone/>
            </a:pPr>
            <a:r>
              <a:rPr lang="en-US" sz="2500" b="1">
                <a:solidFill>
                  <a:srgbClr val="FF0000"/>
                </a:solidFill>
              </a:rPr>
              <a:t>FACT:  </a:t>
            </a:r>
            <a:r>
              <a:rPr lang="en-US" sz="2500"/>
              <a:t>If the LEA cannot implement the IEP as written, a new IEP must be developed (usually within 30 days of enrollment).  If the IEP can be implemented EXACTLY as written, there is no need to develop a new IEP until the annual review.  </a:t>
            </a:r>
            <a:endParaRPr sz="2500"/>
          </a:p>
          <a:p>
            <a:pPr marL="33865" lvl="0" indent="0" algn="l" rtl="0">
              <a:lnSpc>
                <a:spcPct val="90000"/>
              </a:lnSpc>
              <a:spcBef>
                <a:spcPts val="853"/>
              </a:spcBef>
              <a:spcAft>
                <a:spcPts val="0"/>
              </a:spcAft>
              <a:buClr>
                <a:schemeClr val="dk1"/>
              </a:buClr>
              <a:buSzPts val="3200"/>
              <a:buNone/>
            </a:pPr>
            <a:endParaRPr sz="2500" b="1"/>
          </a:p>
          <a:p>
            <a:pPr marL="33865" lvl="0" indent="0" algn="l" rtl="0">
              <a:lnSpc>
                <a:spcPct val="90000"/>
              </a:lnSpc>
              <a:spcBef>
                <a:spcPts val="853"/>
              </a:spcBef>
              <a:spcAft>
                <a:spcPts val="0"/>
              </a:spcAft>
              <a:buClr>
                <a:schemeClr val="dk1"/>
              </a:buClr>
              <a:buSzPts val="3200"/>
              <a:buNone/>
            </a:pPr>
            <a:r>
              <a:rPr lang="en-US" sz="2500" b="1"/>
              <a:t>MYTH:  </a:t>
            </a:r>
            <a:r>
              <a:rPr lang="en-US" sz="2500"/>
              <a:t>Comparable services are decided solely by the LEA.  </a:t>
            </a:r>
            <a:endParaRPr sz="2500"/>
          </a:p>
          <a:p>
            <a:pPr marL="33865" lvl="0" indent="0" algn="l" rtl="0">
              <a:lnSpc>
                <a:spcPct val="90000"/>
              </a:lnSpc>
              <a:spcBef>
                <a:spcPts val="853"/>
              </a:spcBef>
              <a:spcAft>
                <a:spcPts val="0"/>
              </a:spcAft>
              <a:buClr>
                <a:srgbClr val="FF0000"/>
              </a:buClr>
              <a:buSzPts val="3200"/>
              <a:buNone/>
            </a:pPr>
            <a:r>
              <a:rPr lang="en-US" sz="2500" b="1">
                <a:solidFill>
                  <a:srgbClr val="FF0000"/>
                </a:solidFill>
              </a:rPr>
              <a:t>FACT:  </a:t>
            </a:r>
            <a:r>
              <a:rPr lang="en-US" sz="2500"/>
              <a:t>The LEA, in consultation with the parents, must determine what services are comparable to those described in the transfer IEP.  </a:t>
            </a:r>
            <a:endParaRPr sz="2500"/>
          </a:p>
          <a:p>
            <a:pPr marL="33865" lvl="0" indent="0" algn="l" rtl="0">
              <a:lnSpc>
                <a:spcPct val="90000"/>
              </a:lnSpc>
              <a:spcBef>
                <a:spcPts val="853"/>
              </a:spcBef>
              <a:spcAft>
                <a:spcPts val="0"/>
              </a:spcAft>
              <a:buClr>
                <a:schemeClr val="dk1"/>
              </a:buClr>
              <a:buSzPts val="3200"/>
              <a:buNone/>
            </a:pPr>
            <a:endParaRPr/>
          </a:p>
        </p:txBody>
      </p:sp>
      <p:sp>
        <p:nvSpPr>
          <p:cNvPr id="350" name="Google Shape;350;g13a83819473_1_7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COMMON TRANSFER FACTS AND MYTHS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3a83819473_1_83"/>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33865" lvl="0" indent="0" algn="ctr" rtl="0">
              <a:lnSpc>
                <a:spcPct val="90000"/>
              </a:lnSpc>
              <a:spcBef>
                <a:spcPts val="853"/>
              </a:spcBef>
              <a:spcAft>
                <a:spcPts val="0"/>
              </a:spcAft>
              <a:buClr>
                <a:schemeClr val="dk1"/>
              </a:buClr>
              <a:buSzPts val="1100"/>
              <a:buFont typeface="Arial"/>
              <a:buNone/>
            </a:pPr>
            <a:r>
              <a:rPr lang="en-US" sz="2400" b="1">
                <a:solidFill>
                  <a:schemeClr val="dk1"/>
                </a:solidFill>
              </a:rPr>
              <a:t>Includes a comprehensive discussion of Transfer Process facts and myths:</a:t>
            </a:r>
            <a:endParaRPr sz="4600" b="1">
              <a:solidFill>
                <a:schemeClr val="dk1"/>
              </a:solidFill>
            </a:endParaRPr>
          </a:p>
          <a:p>
            <a:pPr marL="33865" lvl="0" indent="0" algn="l" rtl="0">
              <a:lnSpc>
                <a:spcPct val="90000"/>
              </a:lnSpc>
              <a:spcBef>
                <a:spcPts val="853"/>
              </a:spcBef>
              <a:spcAft>
                <a:spcPts val="0"/>
              </a:spcAft>
              <a:buClr>
                <a:schemeClr val="dk1"/>
              </a:buClr>
              <a:buSzPts val="3200"/>
              <a:buNone/>
            </a:pPr>
            <a:endParaRPr sz="2600"/>
          </a:p>
          <a:p>
            <a:pPr marL="33865" lvl="0" indent="0" algn="ctr" rtl="0">
              <a:lnSpc>
                <a:spcPct val="90000"/>
              </a:lnSpc>
              <a:spcBef>
                <a:spcPts val="853"/>
              </a:spcBef>
              <a:spcAft>
                <a:spcPts val="0"/>
              </a:spcAft>
              <a:buClr>
                <a:schemeClr val="dk1"/>
              </a:buClr>
              <a:buSzPts val="3200"/>
              <a:buNone/>
            </a:pPr>
            <a:endParaRPr sz="2400" b="1"/>
          </a:p>
          <a:p>
            <a:pPr marL="33865" lvl="0" indent="0" algn="ctr" rtl="0">
              <a:lnSpc>
                <a:spcPct val="90000"/>
              </a:lnSpc>
              <a:spcBef>
                <a:spcPts val="853"/>
              </a:spcBef>
              <a:spcAft>
                <a:spcPts val="0"/>
              </a:spcAft>
              <a:buClr>
                <a:schemeClr val="dk1"/>
              </a:buClr>
              <a:buSzPts val="3200"/>
              <a:buNone/>
            </a:pPr>
            <a:r>
              <a:rPr lang="en-US" sz="2400" u="sng">
                <a:solidFill>
                  <a:schemeClr val="hlink"/>
                </a:solidFill>
                <a:hlinkClick r:id="rId3"/>
              </a:rPr>
              <a:t>https://dese.mo.gov/media/pdf/transfer-process-2021</a:t>
            </a:r>
            <a:endParaRPr sz="2400"/>
          </a:p>
          <a:p>
            <a:pPr marL="33865" lvl="0" indent="0" algn="l" rtl="0">
              <a:lnSpc>
                <a:spcPct val="90000"/>
              </a:lnSpc>
              <a:spcBef>
                <a:spcPts val="853"/>
              </a:spcBef>
              <a:spcAft>
                <a:spcPts val="0"/>
              </a:spcAft>
              <a:buClr>
                <a:schemeClr val="dk1"/>
              </a:buClr>
              <a:buSzPts val="3200"/>
              <a:buNone/>
            </a:pPr>
            <a:endParaRPr/>
          </a:p>
        </p:txBody>
      </p:sp>
      <p:pic>
        <p:nvPicPr>
          <p:cNvPr id="356" name="Google Shape;356;g13a83819473_1_83" descr="A picture containing text, clipart&#10;&#10;Description automatically generated"/>
          <p:cNvPicPr preferRelativeResize="0"/>
          <p:nvPr/>
        </p:nvPicPr>
        <p:blipFill rotWithShape="1">
          <a:blip r:embed="rId4">
            <a:alphaModFix/>
          </a:blip>
          <a:srcRect/>
          <a:stretch/>
        </p:blipFill>
        <p:spPr>
          <a:xfrm rot="-281348">
            <a:off x="7888092" y="3990521"/>
            <a:ext cx="3771899" cy="1885950"/>
          </a:xfrm>
          <a:prstGeom prst="rect">
            <a:avLst/>
          </a:prstGeom>
          <a:noFill/>
          <a:ln>
            <a:noFill/>
          </a:ln>
        </p:spPr>
      </p:pic>
      <p:sp>
        <p:nvSpPr>
          <p:cNvPr id="357" name="Google Shape;357;g13a83819473_1_8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100">
                <a:solidFill>
                  <a:schemeClr val="dk1"/>
                </a:solidFill>
              </a:rPr>
              <a:t>August 2021 Myth of the Month </a:t>
            </a:r>
            <a:endParaRPr sz="53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3a83819473_0_6"/>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Seclusion and Restraint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None/>
            </a:pPr>
            <a:endParaRPr/>
          </a:p>
          <a:p>
            <a:pPr marL="457200" lvl="0" indent="-327025" algn="l" rtl="0">
              <a:lnSpc>
                <a:spcPct val="90000"/>
              </a:lnSpc>
              <a:spcBef>
                <a:spcPts val="1000"/>
              </a:spcBef>
              <a:spcAft>
                <a:spcPts val="0"/>
              </a:spcAft>
              <a:buClr>
                <a:schemeClr val="dk1"/>
              </a:buClr>
              <a:buSzPct val="71428"/>
              <a:buChar char="•"/>
            </a:pPr>
            <a:r>
              <a:rPr lang="en-US" sz="2800"/>
              <a:t>State Plan Updates</a:t>
            </a:r>
            <a:endParaRPr sz="2800"/>
          </a:p>
          <a:p>
            <a:pPr marL="457200" lvl="0" indent="-327025" algn="l" rtl="0">
              <a:lnSpc>
                <a:spcPct val="90000"/>
              </a:lnSpc>
              <a:spcBef>
                <a:spcPts val="1000"/>
              </a:spcBef>
              <a:spcAft>
                <a:spcPts val="0"/>
              </a:spcAft>
              <a:buSzPct val="71428"/>
              <a:buChar char="•"/>
            </a:pPr>
            <a:r>
              <a:rPr lang="en-US" sz="2800"/>
              <a:t>Local Compliance Plan Reminder</a:t>
            </a:r>
            <a:endParaRPr sz="2800"/>
          </a:p>
          <a:p>
            <a:pPr marL="457200" lvl="0" indent="-366395" algn="l" rtl="0">
              <a:lnSpc>
                <a:spcPct val="90000"/>
              </a:lnSpc>
              <a:spcBef>
                <a:spcPts val="1000"/>
              </a:spcBef>
              <a:spcAft>
                <a:spcPts val="0"/>
              </a:spcAft>
              <a:buSzPct val="100000"/>
              <a:buChar char="•"/>
            </a:pPr>
            <a:r>
              <a:rPr lang="en-US" sz="2800"/>
              <a:t>Special Education Form Updates</a:t>
            </a:r>
            <a:endParaRPr sz="2800"/>
          </a:p>
          <a:p>
            <a:pPr marL="457200" lvl="0" indent="-327025" algn="l" rtl="0">
              <a:lnSpc>
                <a:spcPct val="90000"/>
              </a:lnSpc>
              <a:spcBef>
                <a:spcPts val="1000"/>
              </a:spcBef>
              <a:spcAft>
                <a:spcPts val="0"/>
              </a:spcAft>
              <a:buClr>
                <a:schemeClr val="dk1"/>
              </a:buClr>
              <a:buSzPct val="71428"/>
              <a:buChar char="•"/>
            </a:pPr>
            <a:r>
              <a:rPr lang="en-US" sz="2800"/>
              <a:t>Special Education Hot Topics</a:t>
            </a:r>
            <a:endParaRPr sz="2800"/>
          </a:p>
          <a:p>
            <a:pPr marL="914400" lvl="1" indent="-317182" algn="l" rtl="0">
              <a:lnSpc>
                <a:spcPct val="90000"/>
              </a:lnSpc>
              <a:spcBef>
                <a:spcPts val="1000"/>
              </a:spcBef>
              <a:spcAft>
                <a:spcPts val="0"/>
              </a:spcAft>
              <a:buClr>
                <a:schemeClr val="dk1"/>
              </a:buClr>
              <a:buSzPct val="64285"/>
              <a:buChar char="•"/>
            </a:pPr>
            <a:r>
              <a:rPr lang="en-US" sz="2800"/>
              <a:t>Transfers</a:t>
            </a:r>
            <a:endParaRPr/>
          </a:p>
          <a:p>
            <a:pPr marL="914400" lvl="1" indent="-317182" algn="l" rtl="0">
              <a:lnSpc>
                <a:spcPct val="90000"/>
              </a:lnSpc>
              <a:spcBef>
                <a:spcPts val="1000"/>
              </a:spcBef>
              <a:spcAft>
                <a:spcPts val="0"/>
              </a:spcAft>
              <a:buClr>
                <a:schemeClr val="dk1"/>
              </a:buClr>
              <a:buSzPct val="64285"/>
              <a:buChar char="•"/>
            </a:pPr>
            <a:r>
              <a:rPr lang="en-US" sz="2800"/>
              <a:t>Seclusion and Restraint</a:t>
            </a:r>
            <a:endParaRPr sz="2800"/>
          </a:p>
          <a:p>
            <a:pPr marL="914400" lvl="1" indent="-317182" algn="l" rtl="0">
              <a:lnSpc>
                <a:spcPct val="90000"/>
              </a:lnSpc>
              <a:spcBef>
                <a:spcPts val="1000"/>
              </a:spcBef>
              <a:spcAft>
                <a:spcPts val="0"/>
              </a:spcAft>
              <a:buSzPct val="64285"/>
              <a:buChar char="•"/>
            </a:pPr>
            <a:r>
              <a:rPr lang="en-US" sz="2800"/>
              <a:t>IEP Implementation </a:t>
            </a:r>
            <a:endParaRPr sz="2800"/>
          </a:p>
          <a:p>
            <a:pPr marL="457200" lvl="0" indent="-327025" algn="l" rtl="0">
              <a:lnSpc>
                <a:spcPct val="90000"/>
              </a:lnSpc>
              <a:spcBef>
                <a:spcPts val="1000"/>
              </a:spcBef>
              <a:spcAft>
                <a:spcPts val="0"/>
              </a:spcAft>
              <a:buSzPct val="71428"/>
              <a:buChar char="•"/>
            </a:pPr>
            <a:r>
              <a:rPr lang="en-US" sz="2800"/>
              <a:t>Resources</a:t>
            </a:r>
            <a:endParaRPr sz="2800"/>
          </a:p>
          <a:p>
            <a:pPr marL="914400" lvl="1" indent="-366394" algn="l" rtl="0">
              <a:lnSpc>
                <a:spcPct val="90000"/>
              </a:lnSpc>
              <a:spcBef>
                <a:spcPts val="1000"/>
              </a:spcBef>
              <a:spcAft>
                <a:spcPts val="0"/>
              </a:spcAft>
              <a:buSzPct val="100000"/>
              <a:buChar char="•"/>
            </a:pPr>
            <a:r>
              <a:rPr lang="en-US" sz="2800"/>
              <a:t>To- Do List</a:t>
            </a:r>
            <a:endParaRPr sz="2800"/>
          </a:p>
          <a:p>
            <a:pPr marL="914400" lvl="1" indent="-366394" algn="l" rtl="0">
              <a:lnSpc>
                <a:spcPct val="90000"/>
              </a:lnSpc>
              <a:spcBef>
                <a:spcPts val="1000"/>
              </a:spcBef>
              <a:spcAft>
                <a:spcPts val="0"/>
              </a:spcAft>
              <a:buSzPct val="100000"/>
              <a:buChar char="•"/>
            </a:pPr>
            <a:r>
              <a:rPr lang="en-US" sz="2800"/>
              <a:t>Myths of the Month</a:t>
            </a:r>
            <a:endParaRPr sz="2800"/>
          </a:p>
          <a:p>
            <a:pPr marL="914400" lvl="1" indent="-366394" algn="l" rtl="0">
              <a:lnSpc>
                <a:spcPct val="90000"/>
              </a:lnSpc>
              <a:spcBef>
                <a:spcPts val="1000"/>
              </a:spcBef>
              <a:spcAft>
                <a:spcPts val="0"/>
              </a:spcAft>
              <a:buSzPct val="100000"/>
              <a:buChar char="•"/>
            </a:pPr>
            <a:r>
              <a:rPr lang="en-US" sz="2800"/>
              <a:t>Virtual Special Education Resources</a:t>
            </a:r>
            <a:endParaRPr sz="2800"/>
          </a:p>
        </p:txBody>
      </p:sp>
      <p:sp>
        <p:nvSpPr>
          <p:cNvPr id="109" name="Google Shape;109;p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a:t>Objectives for Today</a:t>
            </a:r>
            <a:endParaRPr/>
          </a:p>
        </p:txBody>
      </p:sp>
      <p:pic>
        <p:nvPicPr>
          <p:cNvPr id="110" name="Google Shape;110;p2"/>
          <p:cNvPicPr preferRelativeResize="0"/>
          <p:nvPr/>
        </p:nvPicPr>
        <p:blipFill>
          <a:blip r:embed="rId3">
            <a:alphaModFix/>
          </a:blip>
          <a:stretch>
            <a:fillRect/>
          </a:stretch>
        </p:blipFill>
        <p:spPr>
          <a:xfrm>
            <a:off x="6277425" y="2471925"/>
            <a:ext cx="5596374" cy="3729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3a83819473_6_7"/>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fontScale="85000" lnSpcReduction="20000"/>
          </a:bodyPr>
          <a:lstStyle/>
          <a:p>
            <a:pPr marL="33866" lvl="0" indent="0" algn="ctr" rtl="0">
              <a:lnSpc>
                <a:spcPct val="90000"/>
              </a:lnSpc>
              <a:spcBef>
                <a:spcPts val="853"/>
              </a:spcBef>
              <a:spcAft>
                <a:spcPts val="0"/>
              </a:spcAft>
              <a:buClr>
                <a:schemeClr val="dk1"/>
              </a:buClr>
              <a:buSzPct val="192192"/>
              <a:buNone/>
            </a:pPr>
            <a:endParaRPr/>
          </a:p>
          <a:p>
            <a:pPr marL="609585" lvl="0" indent="-559243" algn="l" rtl="0">
              <a:lnSpc>
                <a:spcPct val="90000"/>
              </a:lnSpc>
              <a:spcBef>
                <a:spcPts val="853"/>
              </a:spcBef>
              <a:spcAft>
                <a:spcPts val="0"/>
              </a:spcAft>
              <a:buClr>
                <a:schemeClr val="dk1"/>
              </a:buClr>
              <a:buSzPct val="96096"/>
              <a:buChar char="•"/>
            </a:pPr>
            <a:r>
              <a:rPr lang="en-US" sz="3600"/>
              <a:t>The following slides on Seclusion and Restraint are for information purposes only.  </a:t>
            </a:r>
            <a:endParaRPr/>
          </a:p>
          <a:p>
            <a:pPr marL="609585" lvl="0" indent="-559243" algn="l" rtl="0">
              <a:lnSpc>
                <a:spcPct val="90000"/>
              </a:lnSpc>
              <a:spcBef>
                <a:spcPts val="853"/>
              </a:spcBef>
              <a:spcAft>
                <a:spcPts val="0"/>
              </a:spcAft>
              <a:buClr>
                <a:schemeClr val="dk1"/>
              </a:buClr>
              <a:buSzPct val="96096"/>
              <a:buChar char="•"/>
            </a:pPr>
            <a:r>
              <a:rPr lang="en-US" sz="3600"/>
              <a:t>They are not an indication that reporting and training are the duties of the LEA’s Special Education Department or the DESE Office of Special Education.  </a:t>
            </a:r>
            <a:endParaRPr/>
          </a:p>
          <a:p>
            <a:pPr marL="609585" lvl="0" indent="-559243" algn="l" rtl="0">
              <a:lnSpc>
                <a:spcPct val="90000"/>
              </a:lnSpc>
              <a:spcBef>
                <a:spcPts val="853"/>
              </a:spcBef>
              <a:spcAft>
                <a:spcPts val="0"/>
              </a:spcAft>
              <a:buClr>
                <a:schemeClr val="dk1"/>
              </a:buClr>
              <a:buSzPct val="96096"/>
              <a:buChar char="•"/>
            </a:pPr>
            <a:r>
              <a:rPr lang="en-US" sz="3600"/>
              <a:t>The decisions about who maintains records, files reports, and trains district personnel should be determined at the district level.  </a:t>
            </a:r>
            <a:endParaRPr/>
          </a:p>
          <a:p>
            <a:pPr marL="609585" lvl="0" indent="-559243" algn="l" rtl="0">
              <a:lnSpc>
                <a:spcPct val="90000"/>
              </a:lnSpc>
              <a:spcBef>
                <a:spcPts val="853"/>
              </a:spcBef>
              <a:spcAft>
                <a:spcPts val="0"/>
              </a:spcAft>
              <a:buClr>
                <a:schemeClr val="dk1"/>
              </a:buClr>
              <a:buSzPct val="96096"/>
              <a:buChar char="•"/>
            </a:pPr>
            <a:r>
              <a:rPr lang="en-US" sz="3600"/>
              <a:t>NOTE: Section 160.263, RSMo applies to </a:t>
            </a:r>
            <a:r>
              <a:rPr lang="en-US" sz="3600" u="sng"/>
              <a:t>all</a:t>
            </a:r>
            <a:r>
              <a:rPr lang="en-US" sz="3600"/>
              <a:t> students in the district, not just special education students.   </a:t>
            </a:r>
            <a:endParaRPr/>
          </a:p>
          <a:p>
            <a:pPr marL="33866" lvl="0" indent="0" algn="l" rtl="0">
              <a:lnSpc>
                <a:spcPct val="90000"/>
              </a:lnSpc>
              <a:spcBef>
                <a:spcPts val="853"/>
              </a:spcBef>
              <a:spcAft>
                <a:spcPts val="0"/>
              </a:spcAft>
              <a:buClr>
                <a:schemeClr val="dk1"/>
              </a:buClr>
              <a:buSzPct val="172972"/>
              <a:buNone/>
            </a:pPr>
            <a:endParaRPr sz="2000"/>
          </a:p>
        </p:txBody>
      </p:sp>
      <p:sp>
        <p:nvSpPr>
          <p:cNvPr id="369" name="Google Shape;369;g13a83819473_6_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Disclaimer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3a83819473_6_13"/>
          <p:cNvSpPr txBox="1">
            <a:spLocks noGrp="1"/>
          </p:cNvSpPr>
          <p:nvPr>
            <p:ph type="body" idx="1"/>
          </p:nvPr>
        </p:nvSpPr>
        <p:spPr>
          <a:xfrm>
            <a:off x="187569" y="6375400"/>
            <a:ext cx="11801231" cy="381000"/>
          </a:xfrm>
          <a:prstGeom prst="rect">
            <a:avLst/>
          </a:prstGeom>
          <a:noFill/>
          <a:ln>
            <a:noFill/>
          </a:ln>
        </p:spPr>
        <p:txBody>
          <a:bodyPr spcFirstLastPara="1" wrap="square" lIns="91425" tIns="45700" rIns="91425" bIns="45700" anchor="t" anchorCtr="0">
            <a:normAutofit lnSpcReduction="10000"/>
          </a:bodyPr>
          <a:lstStyle/>
          <a:p>
            <a:pPr marL="609585" lvl="0" indent="-304791" algn="l" rtl="0">
              <a:lnSpc>
                <a:spcPct val="90000"/>
              </a:lnSpc>
              <a:spcBef>
                <a:spcPts val="373"/>
              </a:spcBef>
              <a:spcAft>
                <a:spcPts val="0"/>
              </a:spcAft>
              <a:buClr>
                <a:schemeClr val="dk1"/>
              </a:buClr>
              <a:buSzPct val="77777"/>
              <a:buNone/>
            </a:pPr>
            <a:r>
              <a:rPr lang="en-US" b="1"/>
              <a:t>DESE Model Policy:  </a:t>
            </a:r>
            <a:r>
              <a:rPr lang="en-US" sz="1800" u="sng">
                <a:solidFill>
                  <a:schemeClr val="hlink"/>
                </a:solidFill>
                <a:hlinkClick r:id="rId3"/>
              </a:rPr>
              <a:t>https://dese.mo.gov/media/pdf/model-policy-seclusion-and-restraint-0</a:t>
            </a:r>
            <a:endParaRPr sz="1800"/>
          </a:p>
          <a:p>
            <a:pPr marL="609585" lvl="0" indent="-304791" algn="l" rtl="0">
              <a:lnSpc>
                <a:spcPct val="90000"/>
              </a:lnSpc>
              <a:spcBef>
                <a:spcPts val="373"/>
              </a:spcBef>
              <a:spcAft>
                <a:spcPts val="0"/>
              </a:spcAft>
              <a:buClr>
                <a:schemeClr val="dk1"/>
              </a:buClr>
              <a:buSzPct val="100000"/>
              <a:buNone/>
            </a:pPr>
            <a:endParaRPr/>
          </a:p>
        </p:txBody>
      </p:sp>
      <p:pic>
        <p:nvPicPr>
          <p:cNvPr id="375" name="Google Shape;375;g13a83819473_6_13"/>
          <p:cNvPicPr preferRelativeResize="0"/>
          <p:nvPr/>
        </p:nvPicPr>
        <p:blipFill rotWithShape="1">
          <a:blip r:embed="rId4">
            <a:alphaModFix/>
          </a:blip>
          <a:srcRect/>
          <a:stretch/>
        </p:blipFill>
        <p:spPr>
          <a:xfrm>
            <a:off x="442973" y="2552700"/>
            <a:ext cx="11156080" cy="2286000"/>
          </a:xfrm>
          <a:prstGeom prst="rect">
            <a:avLst/>
          </a:prstGeom>
          <a:noFill/>
          <a:ln>
            <a:noFill/>
          </a:ln>
        </p:spPr>
      </p:pic>
      <p:sp>
        <p:nvSpPr>
          <p:cNvPr id="376" name="Google Shape;376;g13a83819473_6_1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Clr>
                <a:schemeClr val="dk1"/>
              </a:buClr>
              <a:buSzPct val="88888"/>
              <a:buFont typeface="Arial"/>
              <a:buNone/>
            </a:pPr>
            <a:r>
              <a:rPr lang="en-US" sz="3600">
                <a:solidFill>
                  <a:schemeClr val="dk1"/>
                </a:solidFill>
              </a:rPr>
              <a:t>District Must Have Policy in Place by July 1, 2022</a:t>
            </a:r>
            <a:endParaRPr sz="1400" b="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13a83819473_6_20"/>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33866" lvl="0" indent="0" algn="l" rtl="0">
              <a:lnSpc>
                <a:spcPct val="90000"/>
              </a:lnSpc>
              <a:spcBef>
                <a:spcPts val="853"/>
              </a:spcBef>
              <a:spcAft>
                <a:spcPts val="0"/>
              </a:spcAft>
              <a:buClr>
                <a:schemeClr val="dk1"/>
              </a:buClr>
              <a:buSzPts val="3200"/>
              <a:buNone/>
            </a:pPr>
            <a:r>
              <a:rPr lang="en-US" sz="3600" b="1"/>
              <a:t>Districts Must:</a:t>
            </a:r>
            <a:endParaRPr sz="2000"/>
          </a:p>
          <a:p>
            <a:pPr marL="609585" lvl="0" indent="-531269" algn="l" rtl="0">
              <a:lnSpc>
                <a:spcPct val="90000"/>
              </a:lnSpc>
              <a:spcBef>
                <a:spcPts val="853"/>
              </a:spcBef>
              <a:spcAft>
                <a:spcPts val="0"/>
              </a:spcAft>
              <a:buClr>
                <a:schemeClr val="dk1"/>
              </a:buClr>
              <a:buSzPts val="2500"/>
              <a:buChar char="•"/>
            </a:pPr>
            <a:r>
              <a:rPr lang="en-US" sz="2500" b="1"/>
              <a:t>Annually</a:t>
            </a:r>
            <a:r>
              <a:rPr lang="en-US" sz="2500"/>
              <a:t> </a:t>
            </a:r>
            <a:r>
              <a:rPr lang="en-US" sz="2500">
                <a:solidFill>
                  <a:srgbClr val="FF0000"/>
                </a:solidFill>
              </a:rPr>
              <a:t>review</a:t>
            </a:r>
            <a:r>
              <a:rPr lang="en-US" sz="2500"/>
              <a:t> policy and </a:t>
            </a:r>
            <a:r>
              <a:rPr lang="en-US" sz="2500">
                <a:solidFill>
                  <a:srgbClr val="FF0000"/>
                </a:solidFill>
              </a:rPr>
              <a:t>train</a:t>
            </a:r>
            <a:r>
              <a:rPr lang="en-US" sz="2500"/>
              <a:t> all staff</a:t>
            </a:r>
            <a:endParaRPr sz="2500"/>
          </a:p>
          <a:p>
            <a:pPr marL="609584" lvl="0" indent="-531268" algn="l" rtl="0">
              <a:lnSpc>
                <a:spcPct val="90000"/>
              </a:lnSpc>
              <a:spcBef>
                <a:spcPts val="853"/>
              </a:spcBef>
              <a:spcAft>
                <a:spcPts val="0"/>
              </a:spcAft>
              <a:buClr>
                <a:schemeClr val="dk1"/>
              </a:buClr>
              <a:buSzPts val="2500"/>
              <a:buChar char="•"/>
            </a:pPr>
            <a:r>
              <a:rPr lang="en-US" sz="2500"/>
              <a:t>Debrief ASAP (no later than 2 school days) after an event </a:t>
            </a:r>
            <a:r>
              <a:rPr lang="en-US" sz="2500" b="1">
                <a:solidFill>
                  <a:schemeClr val="dk1"/>
                </a:solidFill>
              </a:rPr>
              <a:t>  </a:t>
            </a:r>
            <a:endParaRPr sz="2500"/>
          </a:p>
          <a:p>
            <a:pPr marL="609585" lvl="0" indent="-531269" algn="l" rtl="0">
              <a:lnSpc>
                <a:spcPct val="90000"/>
              </a:lnSpc>
              <a:spcBef>
                <a:spcPts val="853"/>
              </a:spcBef>
              <a:spcAft>
                <a:spcPts val="0"/>
              </a:spcAft>
              <a:buClr>
                <a:schemeClr val="dk1"/>
              </a:buClr>
              <a:buSzPts val="2500"/>
              <a:buChar char="•"/>
            </a:pPr>
            <a:r>
              <a:rPr lang="en-US" sz="2500"/>
              <a:t>Contact families the day of the event and issue a written report within 5 school days of the event – IEP or 504 Plans may include additional specifications for notification</a:t>
            </a:r>
            <a:endParaRPr sz="2500"/>
          </a:p>
          <a:p>
            <a:pPr marL="609585" lvl="0" indent="-531269" algn="l" rtl="0">
              <a:lnSpc>
                <a:spcPct val="90000"/>
              </a:lnSpc>
              <a:spcBef>
                <a:spcPts val="853"/>
              </a:spcBef>
              <a:spcAft>
                <a:spcPts val="0"/>
              </a:spcAft>
              <a:buClr>
                <a:schemeClr val="dk1"/>
              </a:buClr>
              <a:buSzPts val="2500"/>
              <a:buChar char="•"/>
            </a:pPr>
            <a:r>
              <a:rPr lang="en-US" sz="2500"/>
              <a:t>Document the event AND report to DESE within 30 days of the event (this becomes an educational record) </a:t>
            </a:r>
            <a:endParaRPr sz="2500"/>
          </a:p>
          <a:p>
            <a:pPr marL="609585" lvl="0" indent="-372518" algn="l" rtl="0">
              <a:lnSpc>
                <a:spcPct val="90000"/>
              </a:lnSpc>
              <a:spcBef>
                <a:spcPts val="853"/>
              </a:spcBef>
              <a:spcAft>
                <a:spcPts val="0"/>
              </a:spcAft>
              <a:buClr>
                <a:schemeClr val="dk1"/>
              </a:buClr>
              <a:buSzPts val="3200"/>
              <a:buNone/>
            </a:pPr>
            <a:endParaRPr sz="2500"/>
          </a:p>
          <a:p>
            <a:pPr marL="33866" lvl="0" indent="0" algn="l" rtl="0">
              <a:lnSpc>
                <a:spcPct val="90000"/>
              </a:lnSpc>
              <a:spcBef>
                <a:spcPts val="853"/>
              </a:spcBef>
              <a:spcAft>
                <a:spcPts val="0"/>
              </a:spcAft>
              <a:buClr>
                <a:schemeClr val="dk1"/>
              </a:buClr>
              <a:buSzPts val="3200"/>
              <a:buNone/>
            </a:pPr>
            <a:endParaRPr sz="2000"/>
          </a:p>
        </p:txBody>
      </p:sp>
      <p:sp>
        <p:nvSpPr>
          <p:cNvPr id="382" name="Google Shape;382;g13a83819473_6_20"/>
          <p:cNvSpPr txBox="1">
            <a:spLocks noGrp="1"/>
          </p:cNvSpPr>
          <p:nvPr>
            <p:ph type="body" idx="1"/>
          </p:nvPr>
        </p:nvSpPr>
        <p:spPr>
          <a:xfrm>
            <a:off x="187569" y="5953125"/>
            <a:ext cx="11801231" cy="803275"/>
          </a:xfrm>
          <a:prstGeom prst="rect">
            <a:avLst/>
          </a:prstGeom>
          <a:noFill/>
          <a:ln>
            <a:noFill/>
          </a:ln>
        </p:spPr>
        <p:txBody>
          <a:bodyPr spcFirstLastPara="1" wrap="square" lIns="91425" tIns="45700" rIns="91425" bIns="45700" anchor="t" anchorCtr="0">
            <a:normAutofit/>
          </a:bodyPr>
          <a:lstStyle/>
          <a:p>
            <a:pPr marL="457200" lvl="0" indent="-387350" algn="l" rtl="0">
              <a:lnSpc>
                <a:spcPct val="90000"/>
              </a:lnSpc>
              <a:spcBef>
                <a:spcPts val="373"/>
              </a:spcBef>
              <a:spcAft>
                <a:spcPts val="0"/>
              </a:spcAft>
              <a:buClr>
                <a:schemeClr val="dk1"/>
              </a:buClr>
              <a:buSzPts val="2500"/>
              <a:buChar char="•"/>
            </a:pPr>
            <a:r>
              <a:rPr lang="en-US" sz="2500" b="1">
                <a:solidFill>
                  <a:schemeClr val="dk1"/>
                </a:solidFill>
                <a:highlight>
                  <a:srgbClr val="FFFF00"/>
                </a:highlight>
              </a:rPr>
              <a:t>  You should familiarize yourself with your district policy</a:t>
            </a:r>
            <a:endParaRPr>
              <a:highlight>
                <a:srgbClr val="FFFF00"/>
              </a:highlight>
            </a:endParaRPr>
          </a:p>
        </p:txBody>
      </p:sp>
      <p:sp>
        <p:nvSpPr>
          <p:cNvPr id="383" name="Google Shape;383;g13a83819473_6_2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Broad Overview</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42ecef13a9_0_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None/>
            </a:pPr>
            <a:r>
              <a:rPr lang="en-US" sz="2450">
                <a:solidFill>
                  <a:schemeClr val="dk1"/>
                </a:solidFill>
                <a:highlight>
                  <a:srgbClr val="FFFFFF"/>
                </a:highlight>
              </a:rPr>
              <a:t>Personnel training:</a:t>
            </a:r>
            <a:endParaRPr sz="2450">
              <a:solidFill>
                <a:schemeClr val="dk1"/>
              </a:solidFill>
              <a:highlight>
                <a:srgbClr val="FFFFFF"/>
              </a:highlight>
            </a:endParaRPr>
          </a:p>
          <a:p>
            <a:pPr marL="0" lvl="0" indent="0" algn="l" rtl="0">
              <a:spcBef>
                <a:spcPts val="100"/>
              </a:spcBef>
              <a:spcAft>
                <a:spcPts val="0"/>
              </a:spcAft>
              <a:buNone/>
            </a:pPr>
            <a:endParaRPr sz="2450">
              <a:solidFill>
                <a:schemeClr val="dk1"/>
              </a:solidFill>
              <a:highlight>
                <a:srgbClr val="FFFFFF"/>
              </a:highlight>
            </a:endParaRPr>
          </a:p>
          <a:p>
            <a:pPr marL="0" lvl="0" indent="0" algn="l" rtl="0">
              <a:spcBef>
                <a:spcPts val="100"/>
              </a:spcBef>
              <a:spcAft>
                <a:spcPts val="0"/>
              </a:spcAft>
              <a:buNone/>
            </a:pPr>
            <a:r>
              <a:rPr lang="en-US" sz="2450">
                <a:solidFill>
                  <a:schemeClr val="dk1"/>
                </a:solidFill>
                <a:highlight>
                  <a:srgbClr val="FFFFFF"/>
                </a:highlight>
              </a:rPr>
              <a:t>LEAs shall ensure that </a:t>
            </a:r>
            <a:r>
              <a:rPr lang="en-US" sz="2450" b="1" u="sng">
                <a:solidFill>
                  <a:schemeClr val="dk1"/>
                </a:solidFill>
                <a:highlight>
                  <a:srgbClr val="FFFFFF"/>
                </a:highlight>
              </a:rPr>
              <a:t>all school personnel receive</a:t>
            </a:r>
            <a:r>
              <a:rPr lang="en-US" sz="2450">
                <a:solidFill>
                  <a:schemeClr val="dk1"/>
                </a:solidFill>
                <a:highlight>
                  <a:srgbClr val="FFFFFF"/>
                </a:highlight>
              </a:rPr>
              <a:t> annual training and know the policy and procedures involving the use of seclusion and restraint. The training shall include</a:t>
            </a:r>
            <a:endParaRPr sz="2450">
              <a:solidFill>
                <a:schemeClr val="dk1"/>
              </a:solidFill>
              <a:highlight>
                <a:srgbClr val="FFFFFF"/>
              </a:highlight>
            </a:endParaRPr>
          </a:p>
          <a:p>
            <a:pPr marL="457200" lvl="0" indent="-384175" algn="l" rtl="0">
              <a:spcBef>
                <a:spcPts val="100"/>
              </a:spcBef>
              <a:spcAft>
                <a:spcPts val="0"/>
              </a:spcAft>
              <a:buClr>
                <a:schemeClr val="dk1"/>
              </a:buClr>
              <a:buSzPts val="2450"/>
              <a:buChar char="●"/>
            </a:pPr>
            <a:r>
              <a:rPr lang="en-US" sz="2450">
                <a:solidFill>
                  <a:schemeClr val="dk1"/>
                </a:solidFill>
                <a:highlight>
                  <a:srgbClr val="FFFFFF"/>
                </a:highlight>
              </a:rPr>
              <a:t>a continuum of prevention techniques;</a:t>
            </a:r>
            <a:endParaRPr sz="2450">
              <a:solidFill>
                <a:schemeClr val="dk1"/>
              </a:solidFill>
              <a:highlight>
                <a:srgbClr val="FFFFFF"/>
              </a:highlight>
            </a:endParaRPr>
          </a:p>
          <a:p>
            <a:pPr marL="457200" lvl="0" indent="-384175" algn="l" rtl="0">
              <a:spcBef>
                <a:spcPts val="0"/>
              </a:spcBef>
              <a:spcAft>
                <a:spcPts val="0"/>
              </a:spcAft>
              <a:buClr>
                <a:schemeClr val="dk1"/>
              </a:buClr>
              <a:buSzPts val="2450"/>
              <a:buChar char="●"/>
            </a:pPr>
            <a:r>
              <a:rPr lang="en-US" sz="2450">
                <a:solidFill>
                  <a:schemeClr val="dk1"/>
                </a:solidFill>
                <a:highlight>
                  <a:srgbClr val="FFFFFF"/>
                </a:highlight>
              </a:rPr>
              <a:t>environmental management techniques</a:t>
            </a:r>
            <a:endParaRPr sz="2450">
              <a:solidFill>
                <a:schemeClr val="dk1"/>
              </a:solidFill>
              <a:highlight>
                <a:srgbClr val="FFFFFF"/>
              </a:highlight>
            </a:endParaRPr>
          </a:p>
          <a:p>
            <a:pPr marL="457200" lvl="0" indent="-384175" algn="l" rtl="0">
              <a:spcBef>
                <a:spcPts val="0"/>
              </a:spcBef>
              <a:spcAft>
                <a:spcPts val="0"/>
              </a:spcAft>
              <a:buClr>
                <a:schemeClr val="dk1"/>
              </a:buClr>
              <a:buSzPts val="2450"/>
              <a:buChar char="●"/>
            </a:pPr>
            <a:r>
              <a:rPr lang="en-US" sz="2450">
                <a:solidFill>
                  <a:schemeClr val="dk1"/>
                </a:solidFill>
                <a:highlight>
                  <a:srgbClr val="FFFFFF"/>
                </a:highlight>
              </a:rPr>
              <a:t>a continuum of de-escalation techniques; and </a:t>
            </a:r>
            <a:endParaRPr sz="2450">
              <a:solidFill>
                <a:schemeClr val="dk1"/>
              </a:solidFill>
              <a:highlight>
                <a:srgbClr val="FFFFFF"/>
              </a:highlight>
            </a:endParaRPr>
          </a:p>
          <a:p>
            <a:pPr marL="457200" lvl="0" indent="-384175" algn="l" rtl="0">
              <a:spcBef>
                <a:spcPts val="0"/>
              </a:spcBef>
              <a:spcAft>
                <a:spcPts val="0"/>
              </a:spcAft>
              <a:buClr>
                <a:schemeClr val="dk1"/>
              </a:buClr>
              <a:buSzPts val="2450"/>
              <a:buChar char="●"/>
            </a:pPr>
            <a:r>
              <a:rPr lang="en-US" sz="2450">
                <a:solidFill>
                  <a:schemeClr val="dk1"/>
                </a:solidFill>
                <a:highlight>
                  <a:srgbClr val="FFFFFF"/>
                </a:highlight>
              </a:rPr>
              <a:t>information about the policy.</a:t>
            </a:r>
            <a:endParaRPr sz="2450">
              <a:solidFill>
                <a:schemeClr val="dk1"/>
              </a:solidFill>
              <a:highlight>
                <a:srgbClr val="FFFFFF"/>
              </a:highlight>
            </a:endParaRPr>
          </a:p>
          <a:p>
            <a:pPr marL="0" lvl="0" indent="0" algn="l" rtl="0">
              <a:spcBef>
                <a:spcPts val="100"/>
              </a:spcBef>
              <a:spcAft>
                <a:spcPts val="0"/>
              </a:spcAft>
              <a:buNone/>
            </a:pPr>
            <a:endParaRPr sz="1750">
              <a:solidFill>
                <a:schemeClr val="dk1"/>
              </a:solidFill>
              <a:highlight>
                <a:srgbClr val="FFFFFF"/>
              </a:highlight>
            </a:endParaRPr>
          </a:p>
          <a:p>
            <a:pPr marL="0" lvl="0" indent="0" algn="l" rtl="0">
              <a:spcBef>
                <a:spcPts val="100"/>
              </a:spcBef>
              <a:spcAft>
                <a:spcPts val="0"/>
              </a:spcAft>
              <a:buNone/>
            </a:pPr>
            <a:endParaRPr sz="950">
              <a:solidFill>
                <a:schemeClr val="dk1"/>
              </a:solidFill>
              <a:highlight>
                <a:srgbClr val="FFFFFF"/>
              </a:highlight>
            </a:endParaRPr>
          </a:p>
        </p:txBody>
      </p:sp>
      <p:sp>
        <p:nvSpPr>
          <p:cNvPr id="390" name="Google Shape;390;g142ecef13a9_0_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DESE Model Policy: Personnel Training</a:t>
            </a:r>
            <a:endParaRPr/>
          </a:p>
        </p:txBody>
      </p:sp>
      <p:sp>
        <p:nvSpPr>
          <p:cNvPr id="391" name="Google Shape;391;g142ecef13a9_0_0"/>
          <p:cNvSpPr txBox="1"/>
          <p:nvPr/>
        </p:nvSpPr>
        <p:spPr>
          <a:xfrm>
            <a:off x="5072200" y="6135800"/>
            <a:ext cx="69165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u="sng">
                <a:solidFill>
                  <a:schemeClr val="hlink"/>
                </a:solidFill>
                <a:hlinkClick r:id="rId3"/>
              </a:rPr>
              <a:t>https://dese.mo.gov/media/pdf/model-policy-seclusion-and-restraint-0</a:t>
            </a:r>
            <a:endParaRPr/>
          </a:p>
          <a:p>
            <a:pPr marL="0" lvl="0" indent="0" algn="r"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42ecef13a9_0_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100"/>
              </a:spcBef>
              <a:spcAft>
                <a:spcPts val="0"/>
              </a:spcAft>
              <a:buClr>
                <a:schemeClr val="dk1"/>
              </a:buClr>
              <a:buSzPts val="1100"/>
              <a:buFont typeface="Arial"/>
              <a:buNone/>
            </a:pPr>
            <a:r>
              <a:rPr lang="en-US" sz="2450">
                <a:solidFill>
                  <a:schemeClr val="dk1"/>
                </a:solidFill>
                <a:highlight>
                  <a:srgbClr val="FFFFFF"/>
                </a:highlight>
              </a:rPr>
              <a:t>Personnel who </a:t>
            </a:r>
            <a:r>
              <a:rPr lang="en-US" sz="2450" b="1" u="sng">
                <a:solidFill>
                  <a:schemeClr val="dk1"/>
                </a:solidFill>
                <a:highlight>
                  <a:srgbClr val="FFFFFF"/>
                </a:highlight>
              </a:rPr>
              <a:t>utilize </a:t>
            </a:r>
            <a:r>
              <a:rPr lang="en-US" sz="2450">
                <a:solidFill>
                  <a:schemeClr val="dk1"/>
                </a:solidFill>
                <a:highlight>
                  <a:srgbClr val="FFFFFF"/>
                </a:highlight>
              </a:rPr>
              <a:t>seclusion and/or restraint shall receive annual training in</a:t>
            </a:r>
            <a:endParaRPr sz="2450">
              <a:solidFill>
                <a:schemeClr val="dk1"/>
              </a:solidFill>
              <a:highlight>
                <a:srgbClr val="FFFFFF"/>
              </a:highlight>
            </a:endParaRPr>
          </a:p>
          <a:p>
            <a:pPr marL="0" lvl="0" indent="0" algn="l" rtl="0">
              <a:spcBef>
                <a:spcPts val="100"/>
              </a:spcBef>
              <a:spcAft>
                <a:spcPts val="0"/>
              </a:spcAft>
              <a:buNone/>
            </a:pPr>
            <a:r>
              <a:rPr lang="en-US" sz="2450">
                <a:solidFill>
                  <a:schemeClr val="dk1"/>
                </a:solidFill>
                <a:highlight>
                  <a:srgbClr val="FFFFFF"/>
                </a:highlight>
              </a:rPr>
              <a:t>de-escalation practices;</a:t>
            </a:r>
            <a:endParaRPr sz="2450">
              <a:solidFill>
                <a:schemeClr val="dk1"/>
              </a:solidFill>
              <a:highlight>
                <a:srgbClr val="FFFFFF"/>
              </a:highlight>
            </a:endParaRPr>
          </a:p>
          <a:p>
            <a:pPr marL="457200" lvl="0" indent="-384175" algn="l" rtl="0">
              <a:spcBef>
                <a:spcPts val="100"/>
              </a:spcBef>
              <a:spcAft>
                <a:spcPts val="0"/>
              </a:spcAft>
              <a:buClr>
                <a:schemeClr val="dk1"/>
              </a:buClr>
              <a:buSzPts val="2450"/>
              <a:buChar char="●"/>
            </a:pPr>
            <a:r>
              <a:rPr lang="en-US" sz="2450">
                <a:solidFill>
                  <a:schemeClr val="dk1"/>
                </a:solidFill>
                <a:highlight>
                  <a:srgbClr val="FFFFFF"/>
                </a:highlight>
              </a:rPr>
              <a:t>appropriate use of seclusion, inclusion, physical restraint, and mechanical restraint; </a:t>
            </a:r>
            <a:endParaRPr sz="2450">
              <a:solidFill>
                <a:schemeClr val="dk1"/>
              </a:solidFill>
              <a:highlight>
                <a:srgbClr val="FFFFFF"/>
              </a:highlight>
            </a:endParaRPr>
          </a:p>
          <a:p>
            <a:pPr marL="457200" lvl="0" indent="-384175" algn="l" rtl="0">
              <a:spcBef>
                <a:spcPts val="0"/>
              </a:spcBef>
              <a:spcAft>
                <a:spcPts val="0"/>
              </a:spcAft>
              <a:buClr>
                <a:schemeClr val="dk1"/>
              </a:buClr>
              <a:buSzPts val="2450"/>
              <a:buChar char="●"/>
            </a:pPr>
            <a:r>
              <a:rPr lang="en-US" sz="2450">
                <a:solidFill>
                  <a:schemeClr val="dk1"/>
                </a:solidFill>
                <a:highlight>
                  <a:srgbClr val="FFFFFF"/>
                </a:highlight>
              </a:rPr>
              <a:t>professionally-accepted practices in physical management and use of restraints;</a:t>
            </a:r>
            <a:endParaRPr sz="2450">
              <a:solidFill>
                <a:schemeClr val="dk1"/>
              </a:solidFill>
              <a:highlight>
                <a:srgbClr val="FFFFFF"/>
              </a:highlight>
            </a:endParaRPr>
          </a:p>
          <a:p>
            <a:pPr marL="457200" lvl="0" indent="-384175" algn="l" rtl="0">
              <a:spcBef>
                <a:spcPts val="0"/>
              </a:spcBef>
              <a:spcAft>
                <a:spcPts val="0"/>
              </a:spcAft>
              <a:buClr>
                <a:schemeClr val="dk1"/>
              </a:buClr>
              <a:buSzPts val="2450"/>
              <a:buChar char="●"/>
            </a:pPr>
            <a:r>
              <a:rPr lang="en-US" sz="2450">
                <a:solidFill>
                  <a:schemeClr val="dk1"/>
                </a:solidFill>
                <a:highlight>
                  <a:srgbClr val="FFFFFF"/>
                </a:highlight>
              </a:rPr>
              <a:t>methods to explain the use of restraint to the student who is to be restrained and to the individual’s family; and</a:t>
            </a:r>
            <a:endParaRPr sz="2450">
              <a:solidFill>
                <a:schemeClr val="dk1"/>
              </a:solidFill>
              <a:highlight>
                <a:srgbClr val="FFFFFF"/>
              </a:highlight>
            </a:endParaRPr>
          </a:p>
          <a:p>
            <a:pPr marL="457200" lvl="0" indent="-384175" algn="l" rtl="0">
              <a:spcBef>
                <a:spcPts val="0"/>
              </a:spcBef>
              <a:spcAft>
                <a:spcPts val="0"/>
              </a:spcAft>
              <a:buClr>
                <a:schemeClr val="dk1"/>
              </a:buClr>
              <a:buSzPts val="2450"/>
              <a:buChar char="●"/>
            </a:pPr>
            <a:r>
              <a:rPr lang="en-US" sz="2450">
                <a:solidFill>
                  <a:schemeClr val="dk1"/>
                </a:solidFill>
                <a:highlight>
                  <a:srgbClr val="FFFFFF"/>
                </a:highlight>
              </a:rPr>
              <a:t>information on the policy and appropriate documentation and notification procedures.</a:t>
            </a:r>
            <a:endParaRPr sz="2500"/>
          </a:p>
        </p:txBody>
      </p:sp>
      <p:sp>
        <p:nvSpPr>
          <p:cNvPr id="398" name="Google Shape;398;g142ecef13a9_0_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DESE Model Policy: Personnel Who Utilizes Seclusion/Restraint</a:t>
            </a:r>
            <a:endParaRPr/>
          </a:p>
        </p:txBody>
      </p:sp>
      <p:sp>
        <p:nvSpPr>
          <p:cNvPr id="399" name="Google Shape;399;g142ecef13a9_0_8"/>
          <p:cNvSpPr txBox="1"/>
          <p:nvPr/>
        </p:nvSpPr>
        <p:spPr>
          <a:xfrm>
            <a:off x="1971000" y="6150000"/>
            <a:ext cx="10221000" cy="708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u="sng">
                <a:solidFill>
                  <a:schemeClr val="hlink"/>
                </a:solidFill>
                <a:hlinkClick r:id="rId3"/>
              </a:rPr>
              <a:t>https://dese.mo.gov/media/pdf/model-policy-seclusion-and-restraint-0</a:t>
            </a:r>
            <a:endParaRPr sz="2000"/>
          </a:p>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3a83819473_6_26"/>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609585" lvl="0" indent="-613819" algn="l" rtl="0">
              <a:lnSpc>
                <a:spcPct val="90000"/>
              </a:lnSpc>
              <a:spcBef>
                <a:spcPts val="853"/>
              </a:spcBef>
              <a:spcAft>
                <a:spcPts val="0"/>
              </a:spcAft>
              <a:buClr>
                <a:schemeClr val="dk1"/>
              </a:buClr>
              <a:buSzPts val="3800"/>
              <a:buChar char="•"/>
            </a:pPr>
            <a:r>
              <a:rPr lang="en-US" sz="2400"/>
              <a:t>School personnel (includes employees of public/charter schools and/or any person, paid or unpaid, working on school grounds in an official capacity)</a:t>
            </a:r>
            <a:endParaRPr sz="2400"/>
          </a:p>
          <a:p>
            <a:pPr marL="609585" lvl="0" indent="-613819" algn="l" rtl="0">
              <a:lnSpc>
                <a:spcPct val="90000"/>
              </a:lnSpc>
              <a:spcBef>
                <a:spcPts val="853"/>
              </a:spcBef>
              <a:spcAft>
                <a:spcPts val="0"/>
              </a:spcAft>
              <a:buClr>
                <a:schemeClr val="dk1"/>
              </a:buClr>
              <a:buSzPts val="3800"/>
              <a:buChar char="•"/>
            </a:pPr>
            <a:r>
              <a:rPr lang="en-US" sz="2400"/>
              <a:t>Publicly contracted private providers (any person working at a school function under a contract or written agreement with the school system to provide educational, behavioral, or related services)</a:t>
            </a:r>
            <a:endParaRPr sz="2400"/>
          </a:p>
          <a:p>
            <a:pPr marL="609585" lvl="0" indent="-613819" algn="l" rtl="0">
              <a:lnSpc>
                <a:spcPct val="90000"/>
              </a:lnSpc>
              <a:spcBef>
                <a:spcPts val="853"/>
              </a:spcBef>
              <a:spcAft>
                <a:spcPts val="0"/>
              </a:spcAft>
              <a:buClr>
                <a:schemeClr val="dk1"/>
              </a:buClr>
              <a:buSzPts val="3800"/>
              <a:buChar char="•"/>
            </a:pPr>
            <a:r>
              <a:rPr lang="en-US" sz="2400"/>
              <a:t>School personnel assigned to programs not located on LEA premises (e.g., hospitals, detention centers, juvenile facilities, and mental health facilities) shall follow the policy and procedure of the facility/program where they work.  </a:t>
            </a:r>
            <a:endParaRPr sz="2400"/>
          </a:p>
          <a:p>
            <a:pPr marL="609585" lvl="0" indent="-575719" algn="l" rtl="0">
              <a:lnSpc>
                <a:spcPct val="90000"/>
              </a:lnSpc>
              <a:spcBef>
                <a:spcPts val="853"/>
              </a:spcBef>
              <a:spcAft>
                <a:spcPts val="0"/>
              </a:spcAft>
              <a:buClr>
                <a:schemeClr val="dk1"/>
              </a:buClr>
              <a:buSzPts val="3200"/>
              <a:buChar char="•"/>
            </a:pPr>
            <a:r>
              <a:rPr lang="en-US" sz="2400"/>
              <a:t>NOTE:  Districts may adopt a policy prohibiting the use of seclusion and restraint</a:t>
            </a:r>
            <a:r>
              <a:rPr lang="en-US" sz="3000"/>
              <a:t>. </a:t>
            </a:r>
            <a:r>
              <a:rPr lang="en-US" sz="2400"/>
              <a:t> </a:t>
            </a:r>
            <a:endParaRPr/>
          </a:p>
        </p:txBody>
      </p:sp>
      <p:sp>
        <p:nvSpPr>
          <p:cNvPr id="405" name="Google Shape;405;g13a83819473_6_2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Who Is Required to Follow Policy?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3a83819473_6_31"/>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609585" lvl="0" indent="-575719" algn="l" rtl="0">
              <a:lnSpc>
                <a:spcPct val="90000"/>
              </a:lnSpc>
              <a:spcBef>
                <a:spcPts val="853"/>
              </a:spcBef>
              <a:spcAft>
                <a:spcPts val="0"/>
              </a:spcAft>
              <a:buClr>
                <a:schemeClr val="dk1"/>
              </a:buClr>
              <a:buSzPts val="3200"/>
              <a:buChar char="•"/>
            </a:pPr>
            <a:r>
              <a:rPr lang="en-US" sz="2400"/>
              <a:t>Districts will determine who collects, maintains, and reports the data for the LEA.</a:t>
            </a:r>
            <a:endParaRPr/>
          </a:p>
          <a:p>
            <a:pPr marL="609585" lvl="0" indent="-575719" algn="l" rtl="0">
              <a:lnSpc>
                <a:spcPct val="90000"/>
              </a:lnSpc>
              <a:spcBef>
                <a:spcPts val="853"/>
              </a:spcBef>
              <a:spcAft>
                <a:spcPts val="0"/>
              </a:spcAft>
              <a:buClr>
                <a:schemeClr val="dk1"/>
              </a:buClr>
              <a:buSzPts val="3200"/>
              <a:buChar char="•"/>
            </a:pPr>
            <a:r>
              <a:rPr lang="en-US" sz="2400"/>
              <a:t>Districts will report through the Tiered Monitoring System for all required components and will also be uploading a copy of the full incident report.</a:t>
            </a:r>
            <a:endParaRPr/>
          </a:p>
          <a:p>
            <a:pPr marL="609585" lvl="0" indent="-575719" algn="l" rtl="0">
              <a:lnSpc>
                <a:spcPct val="90000"/>
              </a:lnSpc>
              <a:spcBef>
                <a:spcPts val="853"/>
              </a:spcBef>
              <a:spcAft>
                <a:spcPts val="0"/>
              </a:spcAft>
              <a:buClr>
                <a:schemeClr val="dk1"/>
              </a:buClr>
              <a:buSzPts val="3200"/>
              <a:buChar char="•"/>
            </a:pPr>
            <a:r>
              <a:rPr lang="en-US" sz="2400"/>
              <a:t>Sending district will be responsible for reporting incidents involving LEA students placed at Private Agencies. It is important that districts partner with private agencies and communicate on incidents involving S&amp;R </a:t>
            </a:r>
            <a:endParaRPr/>
          </a:p>
          <a:p>
            <a:pPr marL="33866" lvl="0" indent="0" algn="ctr" rtl="0">
              <a:lnSpc>
                <a:spcPct val="90000"/>
              </a:lnSpc>
              <a:spcBef>
                <a:spcPts val="853"/>
              </a:spcBef>
              <a:spcAft>
                <a:spcPts val="0"/>
              </a:spcAft>
              <a:buClr>
                <a:schemeClr val="dk1"/>
              </a:buClr>
              <a:buSzPts val="3200"/>
              <a:buNone/>
            </a:pPr>
            <a:endParaRPr/>
          </a:p>
        </p:txBody>
      </p:sp>
      <p:sp>
        <p:nvSpPr>
          <p:cNvPr id="411" name="Google Shape;411;g13a83819473_6_3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Reporting the Data</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50880e5bde_3_11"/>
          <p:cNvSpPr txBox="1">
            <a:spLocks noGrp="1"/>
          </p:cNvSpPr>
          <p:nvPr>
            <p:ph type="body" idx="1"/>
          </p:nvPr>
        </p:nvSpPr>
        <p:spPr>
          <a:xfrm>
            <a:off x="80100" y="2057400"/>
            <a:ext cx="6268200" cy="441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00"/>
              <a:t>Data collection fields required for each incident</a:t>
            </a:r>
            <a:endParaRPr sz="2700"/>
          </a:p>
          <a:p>
            <a:pPr marL="0" lvl="0" indent="0" algn="l" rtl="0">
              <a:spcBef>
                <a:spcPts val="0"/>
              </a:spcBef>
              <a:spcAft>
                <a:spcPts val="0"/>
              </a:spcAft>
              <a:buNone/>
            </a:pPr>
            <a:endParaRPr sz="2700"/>
          </a:p>
          <a:p>
            <a:pPr marL="0" lvl="0" indent="0" algn="l" rtl="0">
              <a:spcBef>
                <a:spcPts val="0"/>
              </a:spcBef>
              <a:spcAft>
                <a:spcPts val="0"/>
              </a:spcAft>
              <a:buNone/>
            </a:pPr>
            <a:r>
              <a:rPr lang="en-US" sz="2700"/>
              <a:t>Copy of the report given to parent/guardian required to be uploaded in addition the data fields shown here</a:t>
            </a:r>
            <a:r>
              <a:rPr lang="en-US"/>
              <a:t> </a:t>
            </a:r>
            <a:endParaRPr/>
          </a:p>
        </p:txBody>
      </p:sp>
      <p:sp>
        <p:nvSpPr>
          <p:cNvPr id="418" name="Google Shape;418;g150880e5bde_3_1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Seclusion and Restraint </a:t>
            </a:r>
            <a:endParaRPr/>
          </a:p>
        </p:txBody>
      </p:sp>
      <p:pic>
        <p:nvPicPr>
          <p:cNvPr id="419" name="Google Shape;419;g150880e5bde_3_11"/>
          <p:cNvPicPr preferRelativeResize="0"/>
          <p:nvPr/>
        </p:nvPicPr>
        <p:blipFill rotWithShape="1">
          <a:blip r:embed="rId3">
            <a:alphaModFix/>
          </a:blip>
          <a:srcRect l="-21036" b="-25738"/>
          <a:stretch/>
        </p:blipFill>
        <p:spPr>
          <a:xfrm>
            <a:off x="5680050" y="761950"/>
            <a:ext cx="3823175" cy="7519300"/>
          </a:xfrm>
          <a:prstGeom prst="rect">
            <a:avLst/>
          </a:prstGeom>
          <a:noFill/>
          <a:ln>
            <a:noFill/>
          </a:ln>
        </p:spPr>
      </p:pic>
      <p:pic>
        <p:nvPicPr>
          <p:cNvPr id="420" name="Google Shape;420;g150880e5bde_3_11"/>
          <p:cNvPicPr preferRelativeResize="0"/>
          <p:nvPr/>
        </p:nvPicPr>
        <p:blipFill>
          <a:blip r:embed="rId4">
            <a:alphaModFix/>
          </a:blip>
          <a:stretch>
            <a:fillRect/>
          </a:stretch>
        </p:blipFill>
        <p:spPr>
          <a:xfrm>
            <a:off x="9002475" y="1930800"/>
            <a:ext cx="3446925" cy="4672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3f87e22bcf_4_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38100" lvl="0" indent="0" algn="l" rtl="0">
              <a:lnSpc>
                <a:spcPct val="90000"/>
              </a:lnSpc>
              <a:spcBef>
                <a:spcPts val="900"/>
              </a:spcBef>
              <a:spcAft>
                <a:spcPts val="0"/>
              </a:spcAft>
              <a:buClr>
                <a:schemeClr val="dk1"/>
              </a:buClr>
              <a:buSzPts val="1100"/>
              <a:buFont typeface="Arial"/>
              <a:buNone/>
            </a:pPr>
            <a:r>
              <a:rPr lang="en-US" sz="2800">
                <a:solidFill>
                  <a:schemeClr val="dk1"/>
                </a:solidFill>
                <a:latin typeface="Calibri"/>
                <a:ea typeface="Calibri"/>
                <a:cs typeface="Calibri"/>
                <a:sym typeface="Calibri"/>
              </a:rPr>
              <a:t>A DESE Administrative Memo QS-22-008 was provided 7/8/22 and includes links to information about reporting incidents of seclusion and restraint. </a:t>
            </a:r>
            <a:endParaRPr sz="2800">
              <a:solidFill>
                <a:schemeClr val="dk1"/>
              </a:solidFill>
              <a:latin typeface="Calibri"/>
              <a:ea typeface="Calibri"/>
              <a:cs typeface="Calibri"/>
              <a:sym typeface="Calibri"/>
            </a:endParaRPr>
          </a:p>
          <a:p>
            <a:pPr marL="38100" lvl="0" indent="0" algn="l" rtl="0">
              <a:lnSpc>
                <a:spcPct val="90000"/>
              </a:lnSpc>
              <a:spcBef>
                <a:spcPts val="900"/>
              </a:spcBef>
              <a:spcAft>
                <a:spcPts val="0"/>
              </a:spcAft>
              <a:buClr>
                <a:schemeClr val="dk1"/>
              </a:buClr>
              <a:buSzPts val="1100"/>
              <a:buFont typeface="Arial"/>
              <a:buNone/>
            </a:pPr>
            <a:r>
              <a:rPr lang="en-US" u="sng">
                <a:solidFill>
                  <a:schemeClr val="hlink"/>
                </a:solidFill>
                <a:latin typeface="Calibri"/>
                <a:ea typeface="Calibri"/>
                <a:cs typeface="Calibri"/>
                <a:sym typeface="Calibri"/>
                <a:hlinkClick r:id="rId3"/>
              </a:rPr>
              <a:t>https://dese.mo.gov/seclusion-and-restraint-policy-requirements</a:t>
            </a:r>
            <a:endParaRPr u="sng">
              <a:solidFill>
                <a:schemeClr val="hlink"/>
              </a:solidFill>
              <a:latin typeface="Calibri"/>
              <a:ea typeface="Calibri"/>
              <a:cs typeface="Calibri"/>
              <a:sym typeface="Calibri"/>
            </a:endParaRPr>
          </a:p>
          <a:p>
            <a:pPr marL="38100" lvl="0" indent="0" algn="l" rtl="0">
              <a:lnSpc>
                <a:spcPct val="90000"/>
              </a:lnSpc>
              <a:spcBef>
                <a:spcPts val="900"/>
              </a:spcBef>
              <a:spcAft>
                <a:spcPts val="0"/>
              </a:spcAft>
              <a:buClr>
                <a:schemeClr val="dk1"/>
              </a:buClr>
              <a:buSzPts val="1100"/>
              <a:buFont typeface="Arial"/>
              <a:buNone/>
            </a:pPr>
            <a:r>
              <a:rPr lang="en-US" sz="2800">
                <a:solidFill>
                  <a:schemeClr val="dk1"/>
                </a:solidFill>
                <a:latin typeface="Calibri"/>
                <a:ea typeface="Calibri"/>
                <a:cs typeface="Calibri"/>
                <a:sym typeface="Calibri"/>
              </a:rPr>
              <a:t>DESE Administrative Memo QS-22-008 includes a link to the DESE web page where you can find the reporting instructions and a template that can be used to report multiple incidents:</a:t>
            </a:r>
            <a:endParaRPr sz="2800">
              <a:solidFill>
                <a:schemeClr val="dk1"/>
              </a:solidFill>
              <a:latin typeface="Calibri"/>
              <a:ea typeface="Calibri"/>
              <a:cs typeface="Calibri"/>
              <a:sym typeface="Calibri"/>
            </a:endParaRPr>
          </a:p>
          <a:p>
            <a:pPr marL="38100" lvl="0" indent="0" algn="l" rtl="0">
              <a:lnSpc>
                <a:spcPct val="90000"/>
              </a:lnSpc>
              <a:spcBef>
                <a:spcPts val="900"/>
              </a:spcBef>
              <a:spcAft>
                <a:spcPts val="0"/>
              </a:spcAft>
              <a:buClr>
                <a:schemeClr val="dk1"/>
              </a:buClr>
              <a:buSzPts val="1100"/>
              <a:buFont typeface="Arial"/>
              <a:buNone/>
            </a:pPr>
            <a:r>
              <a:rPr lang="en-US" u="sng">
                <a:solidFill>
                  <a:schemeClr val="hlink"/>
                </a:solidFill>
                <a:latin typeface="Calibri"/>
                <a:ea typeface="Calibri"/>
                <a:cs typeface="Calibri"/>
                <a:sym typeface="Calibri"/>
                <a:hlinkClick r:id="rId4"/>
              </a:rPr>
              <a:t>https://dese.mo.gov/data-system-management/core-datamosis/documentation</a:t>
            </a:r>
            <a:endParaRPr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
        <p:nvSpPr>
          <p:cNvPr id="427" name="Google Shape;427;g13f87e22bcf_4_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8100" lvl="0" indent="0" algn="ctr" rtl="0">
              <a:lnSpc>
                <a:spcPct val="90000"/>
              </a:lnSpc>
              <a:spcBef>
                <a:spcPts val="900"/>
              </a:spcBef>
              <a:spcAft>
                <a:spcPts val="0"/>
              </a:spcAft>
              <a:buClr>
                <a:schemeClr val="dk1"/>
              </a:buClr>
              <a:buSzPct val="30555"/>
              <a:buFont typeface="Arial"/>
              <a:buNone/>
            </a:pPr>
            <a:r>
              <a:rPr lang="en-US" sz="3600">
                <a:solidFill>
                  <a:schemeClr val="dk1"/>
                </a:solidFill>
                <a:latin typeface="Calibri"/>
                <a:ea typeface="Calibri"/>
                <a:cs typeface="Calibri"/>
                <a:sym typeface="Calibri"/>
              </a:rPr>
              <a:t>Reporting the Data</a:t>
            </a: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g13f87e22bcf_5_2"/>
          <p:cNvPicPr preferRelativeResize="0"/>
          <p:nvPr/>
        </p:nvPicPr>
        <p:blipFill>
          <a:blip r:embed="rId3">
            <a:alphaModFix/>
          </a:blip>
          <a:stretch>
            <a:fillRect/>
          </a:stretch>
        </p:blipFill>
        <p:spPr>
          <a:xfrm>
            <a:off x="6450124" y="1219200"/>
            <a:ext cx="4012726" cy="4419601"/>
          </a:xfrm>
          <a:prstGeom prst="rect">
            <a:avLst/>
          </a:prstGeom>
          <a:noFill/>
          <a:ln>
            <a:noFill/>
          </a:ln>
        </p:spPr>
      </p:pic>
      <p:pic>
        <p:nvPicPr>
          <p:cNvPr id="434" name="Google Shape;434;g13f87e22bcf_5_2"/>
          <p:cNvPicPr preferRelativeResize="0"/>
          <p:nvPr/>
        </p:nvPicPr>
        <p:blipFill>
          <a:blip r:embed="rId4">
            <a:alphaModFix/>
          </a:blip>
          <a:stretch>
            <a:fillRect/>
          </a:stretch>
        </p:blipFill>
        <p:spPr>
          <a:xfrm>
            <a:off x="299150" y="1219200"/>
            <a:ext cx="5926000" cy="5638800"/>
          </a:xfrm>
          <a:prstGeom prst="rect">
            <a:avLst/>
          </a:prstGeom>
          <a:noFill/>
          <a:ln>
            <a:noFill/>
          </a:ln>
        </p:spPr>
      </p:pic>
      <p:sp>
        <p:nvSpPr>
          <p:cNvPr id="435" name="Google Shape;435;g13f87e22bcf_5_2"/>
          <p:cNvSpPr txBox="1"/>
          <p:nvPr/>
        </p:nvSpPr>
        <p:spPr>
          <a:xfrm>
            <a:off x="1920575" y="5620125"/>
            <a:ext cx="7425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5"/>
              </a:rPr>
              <a:t>https://dese.mo.gov/data-system-management/core-datamosis/documentation</a:t>
            </a: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body" idx="1"/>
          </p:nvPr>
        </p:nvSpPr>
        <p:spPr>
          <a:xfrm>
            <a:off x="153300" y="3717175"/>
            <a:ext cx="6781200" cy="1569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800"/>
              <a:buNone/>
            </a:pPr>
            <a:r>
              <a:rPr lang="en-US"/>
              <a:t>State Plan Updates</a:t>
            </a:r>
            <a:endParaRPr/>
          </a:p>
          <a:p>
            <a:pPr marL="0" lvl="0" indent="0" algn="ctr" rtl="0">
              <a:lnSpc>
                <a:spcPct val="100000"/>
              </a:lnSpc>
              <a:spcBef>
                <a:spcPts val="0"/>
              </a:spcBef>
              <a:spcAft>
                <a:spcPts val="0"/>
              </a:spcAft>
              <a:buSzPts val="4800"/>
              <a:buNone/>
            </a:pPr>
            <a:r>
              <a:rPr lang="en-US"/>
              <a:t>Effective June 30th, 2022</a:t>
            </a:r>
            <a:endParaRPr/>
          </a:p>
        </p:txBody>
      </p:sp>
      <p:pic>
        <p:nvPicPr>
          <p:cNvPr id="117" name="Google Shape;117;p3"/>
          <p:cNvPicPr preferRelativeResize="0"/>
          <p:nvPr/>
        </p:nvPicPr>
        <p:blipFill>
          <a:blip r:embed="rId3">
            <a:alphaModFix/>
          </a:blip>
          <a:stretch>
            <a:fillRect/>
          </a:stretch>
        </p:blipFill>
        <p:spPr>
          <a:xfrm>
            <a:off x="7865975" y="-261750"/>
            <a:ext cx="4493975" cy="7119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3f87e22bcf_6_1"/>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3200">
                <a:solidFill>
                  <a:schemeClr val="dk1"/>
                </a:solidFill>
              </a:rPr>
              <a:t>•</a:t>
            </a:r>
            <a:r>
              <a:rPr lang="en-US" sz="2800">
                <a:solidFill>
                  <a:schemeClr val="dk1"/>
                </a:solidFill>
                <a:latin typeface="Calibri"/>
                <a:ea typeface="Calibri"/>
                <a:cs typeface="Calibri"/>
                <a:sym typeface="Calibri"/>
              </a:rPr>
              <a:t>Incidents will be reported through the </a:t>
            </a:r>
            <a:r>
              <a:rPr lang="en-US" sz="2800" i="1">
                <a:solidFill>
                  <a:schemeClr val="dk1"/>
                </a:solidFill>
                <a:latin typeface="Calibri"/>
                <a:ea typeface="Calibri"/>
                <a:cs typeface="Calibri"/>
                <a:sym typeface="Calibri"/>
              </a:rPr>
              <a:t>Tiered Monitoring</a:t>
            </a:r>
            <a:r>
              <a:rPr lang="en-US" sz="2800">
                <a:solidFill>
                  <a:schemeClr val="dk1"/>
                </a:solidFill>
                <a:latin typeface="Calibri"/>
                <a:ea typeface="Calibri"/>
                <a:cs typeface="Calibri"/>
                <a:sym typeface="Calibri"/>
              </a:rPr>
              <a:t> app in DESE’s Web Applications. This means that local education agency personnel who need access to the reporting tool in Tiered Monitoring will have to work through their agency’s User Manager for DESE Web Applications.</a:t>
            </a:r>
            <a:endParaRPr sz="2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3200">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US" sz="3200">
                <a:solidFill>
                  <a:schemeClr val="dk1"/>
                </a:solidFill>
              </a:rPr>
              <a:t>•</a:t>
            </a:r>
            <a:r>
              <a:rPr lang="en-US" sz="2800">
                <a:solidFill>
                  <a:schemeClr val="dk1"/>
                </a:solidFill>
                <a:latin typeface="Calibri"/>
                <a:ea typeface="Calibri"/>
                <a:cs typeface="Calibri"/>
                <a:sym typeface="Calibri"/>
              </a:rPr>
              <a:t>The seclusion and restraint incident reporting tool in Tiered Monitoring is set up so that single incidents can be reported or a template can be used to upload multiple incidents.</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2" name="Google Shape;442;g13f87e22bcf_6_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8100" lvl="0" indent="0" algn="ctr" rtl="0">
              <a:lnSpc>
                <a:spcPct val="90000"/>
              </a:lnSpc>
              <a:spcBef>
                <a:spcPts val="900"/>
              </a:spcBef>
              <a:spcAft>
                <a:spcPts val="0"/>
              </a:spcAft>
              <a:buClr>
                <a:schemeClr val="dk1"/>
              </a:buClr>
              <a:buSzPct val="30555"/>
              <a:buFont typeface="Arial"/>
              <a:buNone/>
            </a:pPr>
            <a:r>
              <a:rPr lang="en-US" sz="3600">
                <a:solidFill>
                  <a:schemeClr val="dk1"/>
                </a:solidFill>
                <a:latin typeface="Calibri"/>
                <a:ea typeface="Calibri"/>
                <a:cs typeface="Calibri"/>
                <a:sym typeface="Calibri"/>
              </a:rPr>
              <a:t>Reporting the Data</a:t>
            </a: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3a83819473_6_37"/>
          <p:cNvSpPr txBox="1">
            <a:spLocks noGrp="1"/>
          </p:cNvSpPr>
          <p:nvPr>
            <p:ph type="body" idx="1"/>
          </p:nvPr>
        </p:nvSpPr>
        <p:spPr>
          <a:xfrm>
            <a:off x="297950" y="2187700"/>
            <a:ext cx="11785500" cy="4419600"/>
          </a:xfrm>
          <a:prstGeom prst="rect">
            <a:avLst/>
          </a:prstGeom>
          <a:noFill/>
          <a:ln>
            <a:noFill/>
          </a:ln>
        </p:spPr>
        <p:txBody>
          <a:bodyPr spcFirstLastPara="1" wrap="square" lIns="91425" tIns="45700" rIns="91425" bIns="45700" anchor="t" anchorCtr="0">
            <a:normAutofit/>
          </a:bodyPr>
          <a:lstStyle/>
          <a:p>
            <a:pPr marL="33866" lvl="0" indent="0" algn="l" rtl="0">
              <a:lnSpc>
                <a:spcPct val="90000"/>
              </a:lnSpc>
              <a:spcBef>
                <a:spcPts val="853"/>
              </a:spcBef>
              <a:spcAft>
                <a:spcPts val="0"/>
              </a:spcAft>
              <a:buClr>
                <a:schemeClr val="dk1"/>
              </a:buClr>
              <a:buSzPts val="3200"/>
              <a:buNone/>
            </a:pPr>
            <a:endParaRPr sz="2000"/>
          </a:p>
          <a:p>
            <a:pPr marL="609585" lvl="0" indent="-632869" algn="l" rtl="0">
              <a:lnSpc>
                <a:spcPct val="90000"/>
              </a:lnSpc>
              <a:spcBef>
                <a:spcPts val="853"/>
              </a:spcBef>
              <a:spcAft>
                <a:spcPts val="0"/>
              </a:spcAft>
              <a:buClr>
                <a:schemeClr val="dk1"/>
              </a:buClr>
              <a:buSzPts val="4100"/>
              <a:buChar char="•"/>
            </a:pPr>
            <a:r>
              <a:rPr lang="en-US" sz="2700"/>
              <a:t>District data will become part of a state-wide report</a:t>
            </a:r>
            <a:endParaRPr sz="2700"/>
          </a:p>
          <a:p>
            <a:pPr marL="609584" lvl="0" indent="-632868" algn="l" rtl="0">
              <a:lnSpc>
                <a:spcPct val="90000"/>
              </a:lnSpc>
              <a:spcBef>
                <a:spcPts val="853"/>
              </a:spcBef>
              <a:spcAft>
                <a:spcPts val="0"/>
              </a:spcAft>
              <a:buClr>
                <a:schemeClr val="dk1"/>
              </a:buClr>
              <a:buSzPts val="4100"/>
              <a:buChar char="•"/>
            </a:pPr>
            <a:r>
              <a:rPr lang="en-US" sz="2700"/>
              <a:t>Report will be on the DESE portal and open to the public</a:t>
            </a:r>
            <a:endParaRPr sz="2700"/>
          </a:p>
          <a:p>
            <a:pPr marL="609585" lvl="0" indent="-632869" algn="l" rtl="0">
              <a:lnSpc>
                <a:spcPct val="90000"/>
              </a:lnSpc>
              <a:spcBef>
                <a:spcPts val="853"/>
              </a:spcBef>
              <a:spcAft>
                <a:spcPts val="0"/>
              </a:spcAft>
              <a:buSzPts val="4100"/>
              <a:buChar char="•"/>
            </a:pPr>
            <a:r>
              <a:rPr lang="en-US" sz="2700"/>
              <a:t>The Department of Elementary and Secondary Education anticipates that there will be a lot of interest in this data. The expectation is that seclusion and restraint data be reported within the 30 day timeframe. </a:t>
            </a:r>
            <a:endParaRPr sz="2700"/>
          </a:p>
          <a:p>
            <a:pPr marL="33866" lvl="0" indent="0" algn="l" rtl="0">
              <a:lnSpc>
                <a:spcPct val="90000"/>
              </a:lnSpc>
              <a:spcBef>
                <a:spcPts val="853"/>
              </a:spcBef>
              <a:spcAft>
                <a:spcPts val="0"/>
              </a:spcAft>
              <a:buClr>
                <a:schemeClr val="dk1"/>
              </a:buClr>
              <a:buSzPts val="3200"/>
              <a:buNone/>
            </a:pPr>
            <a:endParaRPr/>
          </a:p>
        </p:txBody>
      </p:sp>
      <p:sp>
        <p:nvSpPr>
          <p:cNvPr id="448" name="Google Shape;448;g13a83819473_6_37"/>
          <p:cNvSpPr txBox="1">
            <a:spLocks noGrp="1"/>
          </p:cNvSpPr>
          <p:nvPr>
            <p:ph type="title"/>
          </p:nvPr>
        </p:nvSpPr>
        <p:spPr>
          <a:xfrm>
            <a:off x="203250" y="1120900"/>
            <a:ext cx="117855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Who can see the data?</a:t>
            </a:r>
            <a:endParaRPr/>
          </a:p>
        </p:txBody>
      </p:sp>
      <p:pic>
        <p:nvPicPr>
          <p:cNvPr id="449" name="Google Shape;449;g13a83819473_6_37"/>
          <p:cNvPicPr preferRelativeResize="0"/>
          <p:nvPr/>
        </p:nvPicPr>
        <p:blipFill>
          <a:blip r:embed="rId3">
            <a:alphaModFix/>
          </a:blip>
          <a:stretch>
            <a:fillRect/>
          </a:stretch>
        </p:blipFill>
        <p:spPr>
          <a:xfrm>
            <a:off x="9246452" y="1120900"/>
            <a:ext cx="3116898" cy="20749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3a83819473_0_190"/>
          <p:cNvSpPr txBox="1">
            <a:spLocks noGrp="1"/>
          </p:cNvSpPr>
          <p:nvPr>
            <p:ph type="body" idx="1"/>
          </p:nvPr>
        </p:nvSpPr>
        <p:spPr>
          <a:xfrm>
            <a:off x="203200" y="3733800"/>
            <a:ext cx="11684100" cy="831000"/>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a:t>IEP Implementation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3a83819473_0_18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ts val="2200"/>
              <a:buChar char="●"/>
            </a:pPr>
            <a:r>
              <a:rPr lang="en-US" sz="2200"/>
              <a:t>IEPs are a legal binding document. REMEMBER- IEP’s must be implemented within the classroom as they are written! </a:t>
            </a:r>
            <a:endParaRPr sz="2200"/>
          </a:p>
          <a:p>
            <a:pPr marL="457200" lvl="0" indent="-368300" algn="l" rtl="0">
              <a:spcBef>
                <a:spcPts val="0"/>
              </a:spcBef>
              <a:spcAft>
                <a:spcPts val="0"/>
              </a:spcAft>
              <a:buSzPts val="2200"/>
              <a:buChar char="●"/>
            </a:pPr>
            <a:r>
              <a:rPr lang="en-US" sz="2200"/>
              <a:t>General Education Teachers and staff that work with students  with disabilities should be provided with an IEP at a glance/summary describing the students IEP goals and accommodations/modifications at the beginning of the year. </a:t>
            </a:r>
            <a:endParaRPr sz="2200"/>
          </a:p>
          <a:p>
            <a:pPr marL="914400" lvl="1" indent="-368300" algn="l" rtl="0">
              <a:spcBef>
                <a:spcPts val="0"/>
              </a:spcBef>
              <a:spcAft>
                <a:spcPts val="0"/>
              </a:spcAft>
              <a:buSzPts val="2200"/>
              <a:buChar char="○"/>
            </a:pPr>
            <a:r>
              <a:rPr lang="en-US" sz="2200"/>
              <a:t>They should understand their roles and responsibilities with students within their classroom environment. </a:t>
            </a:r>
            <a:endParaRPr sz="2200"/>
          </a:p>
          <a:p>
            <a:pPr marL="914400" lvl="1" indent="-368300" algn="l" rtl="0">
              <a:spcBef>
                <a:spcPts val="0"/>
              </a:spcBef>
              <a:spcAft>
                <a:spcPts val="0"/>
              </a:spcAft>
              <a:buSzPts val="2200"/>
              <a:buChar char="○"/>
            </a:pPr>
            <a:r>
              <a:rPr lang="en-US" sz="2200"/>
              <a:t>Make sure general and special education teachers understand that accommodations/modifications need to be provided if they are marked within the IEP until an IEP amendment or IEP meeting is held </a:t>
            </a:r>
            <a:endParaRPr sz="2200"/>
          </a:p>
        </p:txBody>
      </p:sp>
      <p:sp>
        <p:nvSpPr>
          <p:cNvPr id="462" name="Google Shape;462;g13a83819473_0_18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IEP Implementation Reminders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3a83819473_0_29"/>
          <p:cNvSpPr txBox="1">
            <a:spLocks noGrp="1"/>
          </p:cNvSpPr>
          <p:nvPr>
            <p:ph type="body" idx="1"/>
          </p:nvPr>
        </p:nvSpPr>
        <p:spPr>
          <a:xfrm>
            <a:off x="203200" y="3733800"/>
            <a:ext cx="11684100" cy="831000"/>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a:t>Resources at Your Fingertips!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3a83819473_11_0"/>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33866" lvl="0" indent="0" algn="l" rtl="0">
              <a:lnSpc>
                <a:spcPct val="90000"/>
              </a:lnSpc>
              <a:spcBef>
                <a:spcPts val="853"/>
              </a:spcBef>
              <a:spcAft>
                <a:spcPts val="0"/>
              </a:spcAft>
              <a:buClr>
                <a:schemeClr val="dk1"/>
              </a:buClr>
              <a:buSzPts val="3200"/>
              <a:buNone/>
            </a:pPr>
            <a:endParaRPr sz="2000"/>
          </a:p>
          <a:p>
            <a:pPr marL="33866" lvl="0" indent="0" algn="ctr" rtl="0">
              <a:lnSpc>
                <a:spcPct val="90000"/>
              </a:lnSpc>
              <a:spcBef>
                <a:spcPts val="853"/>
              </a:spcBef>
              <a:spcAft>
                <a:spcPts val="0"/>
              </a:spcAft>
              <a:buClr>
                <a:schemeClr val="dk1"/>
              </a:buClr>
              <a:buSzPts val="3200"/>
              <a:buNone/>
            </a:pPr>
            <a:r>
              <a:rPr lang="en-US" b="1"/>
              <a:t>Office of Special Education shares a monthly To Do List to remind LEAs of deadlines and requirements throughout the school year.  </a:t>
            </a:r>
            <a:endParaRPr/>
          </a:p>
          <a:p>
            <a:pPr marL="33866" lvl="0" indent="0" algn="ctr" rtl="0">
              <a:lnSpc>
                <a:spcPct val="90000"/>
              </a:lnSpc>
              <a:spcBef>
                <a:spcPts val="853"/>
              </a:spcBef>
              <a:spcAft>
                <a:spcPts val="0"/>
              </a:spcAft>
              <a:buClr>
                <a:schemeClr val="dk1"/>
              </a:buClr>
              <a:buSzPts val="3200"/>
              <a:buNone/>
            </a:pPr>
            <a:endParaRPr b="1"/>
          </a:p>
          <a:p>
            <a:pPr marL="33866" lvl="0" indent="0" algn="ctr" rtl="0">
              <a:lnSpc>
                <a:spcPct val="90000"/>
              </a:lnSpc>
              <a:spcBef>
                <a:spcPts val="853"/>
              </a:spcBef>
              <a:spcAft>
                <a:spcPts val="0"/>
              </a:spcAft>
              <a:buClr>
                <a:schemeClr val="dk1"/>
              </a:buClr>
              <a:buSzPts val="3200"/>
              <a:buNone/>
            </a:pPr>
            <a:r>
              <a:rPr lang="en-US" u="sng">
                <a:solidFill>
                  <a:schemeClr val="hlink"/>
                </a:solidFill>
                <a:hlinkClick r:id="rId3"/>
              </a:rPr>
              <a:t>https://dese.mo.gov/special-education/compliance/general-guidance</a:t>
            </a:r>
            <a:endParaRPr/>
          </a:p>
          <a:p>
            <a:pPr marL="33866" lvl="0" indent="0" algn="ctr" rtl="0">
              <a:lnSpc>
                <a:spcPct val="90000"/>
              </a:lnSpc>
              <a:spcBef>
                <a:spcPts val="853"/>
              </a:spcBef>
              <a:spcAft>
                <a:spcPts val="0"/>
              </a:spcAft>
              <a:buClr>
                <a:schemeClr val="dk1"/>
              </a:buClr>
              <a:buSzPts val="3200"/>
              <a:buNone/>
            </a:pPr>
            <a:endParaRPr/>
          </a:p>
        </p:txBody>
      </p:sp>
      <p:pic>
        <p:nvPicPr>
          <p:cNvPr id="474" name="Google Shape;474;g13a83819473_11_0" descr="A picture containing shape&#10;&#10;Description automatically generated"/>
          <p:cNvPicPr preferRelativeResize="0"/>
          <p:nvPr/>
        </p:nvPicPr>
        <p:blipFill rotWithShape="1">
          <a:blip r:embed="rId4">
            <a:alphaModFix/>
          </a:blip>
          <a:srcRect/>
          <a:stretch/>
        </p:blipFill>
        <p:spPr>
          <a:xfrm rot="-871806">
            <a:off x="9192057" y="4195908"/>
            <a:ext cx="2269222" cy="2269222"/>
          </a:xfrm>
          <a:prstGeom prst="rect">
            <a:avLst/>
          </a:prstGeom>
          <a:noFill/>
          <a:ln>
            <a:noFill/>
          </a:ln>
        </p:spPr>
      </p:pic>
      <p:sp>
        <p:nvSpPr>
          <p:cNvPr id="475" name="Google Shape;475;g13a83819473_11_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Utilize the To-Do List</a:t>
            </a:r>
            <a:endParaRPr/>
          </a:p>
        </p:txBody>
      </p:sp>
      <p:pic>
        <p:nvPicPr>
          <p:cNvPr id="476" name="Google Shape;476;g13a83819473_11_0"/>
          <p:cNvPicPr preferRelativeResize="0"/>
          <p:nvPr/>
        </p:nvPicPr>
        <p:blipFill>
          <a:blip r:embed="rId5">
            <a:alphaModFix/>
          </a:blip>
          <a:stretch>
            <a:fillRect/>
          </a:stretch>
        </p:blipFill>
        <p:spPr>
          <a:xfrm>
            <a:off x="519125" y="3980610"/>
            <a:ext cx="8506424" cy="26997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3a83819473_11_9"/>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609585" lvl="0" indent="-613819" algn="l" rtl="0">
              <a:lnSpc>
                <a:spcPct val="90000"/>
              </a:lnSpc>
              <a:spcBef>
                <a:spcPts val="853"/>
              </a:spcBef>
              <a:spcAft>
                <a:spcPts val="0"/>
              </a:spcAft>
              <a:buClr>
                <a:schemeClr val="dk1"/>
              </a:buClr>
              <a:buSzPts val="3800"/>
              <a:buChar char="•"/>
            </a:pPr>
            <a:r>
              <a:rPr lang="en-US" sz="2400"/>
              <a:t>Updates to State Plan, Standards &amp; Indicators, sample forms, and other changes effective with the new school year </a:t>
            </a:r>
            <a:endParaRPr sz="2400"/>
          </a:p>
          <a:p>
            <a:pPr marL="609585" lvl="0" indent="-613819" algn="l" rtl="0">
              <a:lnSpc>
                <a:spcPct val="90000"/>
              </a:lnSpc>
              <a:spcBef>
                <a:spcPts val="853"/>
              </a:spcBef>
              <a:spcAft>
                <a:spcPts val="0"/>
              </a:spcAft>
              <a:buClr>
                <a:schemeClr val="dk1"/>
              </a:buClr>
              <a:buSzPts val="3800"/>
              <a:buChar char="•"/>
            </a:pPr>
            <a:r>
              <a:rPr lang="en-US" sz="2400"/>
              <a:t>Important reminders about annual requirements such as FERPA training, public/private consultation, and tiered monitoring</a:t>
            </a:r>
            <a:endParaRPr sz="2400"/>
          </a:p>
          <a:p>
            <a:pPr marL="609585" lvl="0" indent="-613819" algn="l" rtl="0">
              <a:lnSpc>
                <a:spcPct val="90000"/>
              </a:lnSpc>
              <a:spcBef>
                <a:spcPts val="853"/>
              </a:spcBef>
              <a:spcAft>
                <a:spcPts val="0"/>
              </a:spcAft>
              <a:buClr>
                <a:schemeClr val="dk1"/>
              </a:buClr>
              <a:buSzPts val="3800"/>
              <a:buChar char="•"/>
            </a:pPr>
            <a:r>
              <a:rPr lang="en-US" sz="2400"/>
              <a:t>Information about free online PD opportunities (monthly compliance ZOOMs) </a:t>
            </a:r>
            <a:endParaRPr sz="2400"/>
          </a:p>
          <a:p>
            <a:pPr marL="609585" lvl="0" indent="-372518" algn="l" rtl="0">
              <a:lnSpc>
                <a:spcPct val="90000"/>
              </a:lnSpc>
              <a:spcBef>
                <a:spcPts val="853"/>
              </a:spcBef>
              <a:spcAft>
                <a:spcPts val="0"/>
              </a:spcAft>
              <a:buClr>
                <a:schemeClr val="dk1"/>
              </a:buClr>
              <a:buSzPts val="3200"/>
              <a:buNone/>
            </a:pPr>
            <a:endParaRPr sz="2400"/>
          </a:p>
          <a:p>
            <a:pPr marL="33866" lvl="0" indent="0" algn="l" rtl="0">
              <a:lnSpc>
                <a:spcPct val="90000"/>
              </a:lnSpc>
              <a:spcBef>
                <a:spcPts val="853"/>
              </a:spcBef>
              <a:spcAft>
                <a:spcPts val="0"/>
              </a:spcAft>
              <a:buClr>
                <a:schemeClr val="dk1"/>
              </a:buClr>
              <a:buSzPts val="3200"/>
              <a:buNone/>
            </a:pPr>
            <a:r>
              <a:rPr lang="en-US" sz="2400"/>
              <a:t>August 2022 To Do List is located at:  </a:t>
            </a:r>
            <a:r>
              <a:rPr lang="en-US" sz="2400" u="sng">
                <a:solidFill>
                  <a:schemeClr val="dk1"/>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https://dese.mo.gov/special-education/compliance/general-guidance</a:t>
            </a:r>
            <a:r>
              <a:rPr lang="en-US" sz="2400">
                <a:solidFill>
                  <a:schemeClr val="dk1"/>
                </a:solidFill>
                <a:highlight>
                  <a:schemeClr val="lt1"/>
                </a:highlight>
              </a:rPr>
              <a:t> </a:t>
            </a:r>
            <a:endParaRPr sz="2400">
              <a:solidFill>
                <a:schemeClr val="dk1"/>
              </a:solidFill>
              <a:highlight>
                <a:schemeClr val="lt1"/>
              </a:highlight>
            </a:endParaRPr>
          </a:p>
          <a:p>
            <a:pPr marL="609585" lvl="0" indent="-372518" algn="l" rtl="0">
              <a:lnSpc>
                <a:spcPct val="90000"/>
              </a:lnSpc>
              <a:spcBef>
                <a:spcPts val="853"/>
              </a:spcBef>
              <a:spcAft>
                <a:spcPts val="0"/>
              </a:spcAft>
              <a:buClr>
                <a:schemeClr val="dk1"/>
              </a:buClr>
              <a:buSzPts val="3200"/>
              <a:buNone/>
            </a:pPr>
            <a:endParaRPr/>
          </a:p>
          <a:p>
            <a:pPr marL="609585" lvl="0" indent="-372518" algn="l" rtl="0">
              <a:lnSpc>
                <a:spcPct val="90000"/>
              </a:lnSpc>
              <a:spcBef>
                <a:spcPts val="853"/>
              </a:spcBef>
              <a:spcAft>
                <a:spcPts val="0"/>
              </a:spcAft>
              <a:buClr>
                <a:schemeClr val="dk1"/>
              </a:buClr>
              <a:buSzPts val="3200"/>
              <a:buNone/>
            </a:pPr>
            <a:endParaRPr/>
          </a:p>
        </p:txBody>
      </p:sp>
      <p:sp>
        <p:nvSpPr>
          <p:cNvPr id="482" name="Google Shape;482;g13a83819473_11_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None/>
            </a:pPr>
            <a:r>
              <a:rPr lang="en-US" sz="3600">
                <a:solidFill>
                  <a:schemeClr val="dk1"/>
                </a:solidFill>
              </a:rPr>
              <a:t>Highlights of August 2022 To Do List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3a83819473_0_196"/>
          <p:cNvSpPr txBox="1">
            <a:spLocks noGrp="1"/>
          </p:cNvSpPr>
          <p:nvPr>
            <p:ph type="body" idx="1"/>
          </p:nvPr>
        </p:nvSpPr>
        <p:spPr>
          <a:xfrm>
            <a:off x="203200" y="2057400"/>
            <a:ext cx="4111800" cy="44196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SzPts val="1700"/>
              <a:buChar char="●"/>
            </a:pPr>
            <a:r>
              <a:rPr lang="en-US" sz="2100"/>
              <a:t>Each month DESE rolls out new information on a particular special education hot topic. </a:t>
            </a:r>
            <a:endParaRPr sz="2100"/>
          </a:p>
          <a:p>
            <a:pPr marL="457200" lvl="0" indent="-336550" algn="l" rtl="0">
              <a:spcBef>
                <a:spcPts val="0"/>
              </a:spcBef>
              <a:spcAft>
                <a:spcPts val="0"/>
              </a:spcAft>
              <a:buSzPts val="1700"/>
              <a:buChar char="●"/>
            </a:pPr>
            <a:r>
              <a:rPr lang="en-US" sz="2100"/>
              <a:t>Myths of the Month provides guidance on misconceptions that surrounds topics</a:t>
            </a:r>
            <a:endParaRPr sz="21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2100">
                <a:solidFill>
                  <a:schemeClr val="dk1"/>
                </a:solidFill>
              </a:rPr>
              <a:t>You can access all the myths of the month by visiting: </a:t>
            </a:r>
            <a:r>
              <a:rPr lang="en-US" sz="2100" u="sng">
                <a:solidFill>
                  <a:schemeClr val="hlink"/>
                </a:solidFill>
                <a:hlinkClick r:id="rId3"/>
              </a:rPr>
              <a:t>https://dese.mo.gov/special-education/compliance/general-guidance</a:t>
            </a:r>
            <a:r>
              <a:rPr lang="en-US" sz="2100">
                <a:solidFill>
                  <a:schemeClr val="dk1"/>
                </a:solidFill>
              </a:rPr>
              <a:t> </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endParaRPr sz="2100">
              <a:solidFill>
                <a:schemeClr val="dk1"/>
              </a:solidFill>
            </a:endParaRPr>
          </a:p>
        </p:txBody>
      </p:sp>
      <p:sp>
        <p:nvSpPr>
          <p:cNvPr id="489" name="Google Shape;489;g13a83819473_0_19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Myths of the Month</a:t>
            </a:r>
            <a:endParaRPr/>
          </a:p>
        </p:txBody>
      </p:sp>
      <p:pic>
        <p:nvPicPr>
          <p:cNvPr id="490" name="Google Shape;490;g13a83819473_0_196"/>
          <p:cNvPicPr preferRelativeResize="0"/>
          <p:nvPr/>
        </p:nvPicPr>
        <p:blipFill>
          <a:blip r:embed="rId4">
            <a:alphaModFix/>
          </a:blip>
          <a:stretch>
            <a:fillRect/>
          </a:stretch>
        </p:blipFill>
        <p:spPr>
          <a:xfrm>
            <a:off x="4039827" y="1896500"/>
            <a:ext cx="8234199" cy="50860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13a83819473_0_205"/>
          <p:cNvSpPr txBox="1">
            <a:spLocks noGrp="1"/>
          </p:cNvSpPr>
          <p:nvPr>
            <p:ph type="title"/>
          </p:nvPr>
        </p:nvSpPr>
        <p:spPr>
          <a:xfrm>
            <a:off x="203200" y="990600"/>
            <a:ext cx="74094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Compliance Virtual Support Resources</a:t>
            </a:r>
            <a:endParaRPr/>
          </a:p>
        </p:txBody>
      </p:sp>
      <p:pic>
        <p:nvPicPr>
          <p:cNvPr id="497" name="Google Shape;497;g13a83819473_0_205"/>
          <p:cNvPicPr preferRelativeResize="0"/>
          <p:nvPr/>
        </p:nvPicPr>
        <p:blipFill>
          <a:blip r:embed="rId3">
            <a:alphaModFix/>
          </a:blip>
          <a:stretch>
            <a:fillRect/>
          </a:stretch>
        </p:blipFill>
        <p:spPr>
          <a:xfrm>
            <a:off x="1335275" y="2228050"/>
            <a:ext cx="3094550" cy="4301799"/>
          </a:xfrm>
          <a:prstGeom prst="rect">
            <a:avLst/>
          </a:prstGeom>
          <a:noFill/>
          <a:ln>
            <a:noFill/>
          </a:ln>
        </p:spPr>
      </p:pic>
      <p:sp>
        <p:nvSpPr>
          <p:cNvPr id="498" name="Google Shape;498;g13a83819473_0_205"/>
          <p:cNvSpPr txBox="1"/>
          <p:nvPr/>
        </p:nvSpPr>
        <p:spPr>
          <a:xfrm>
            <a:off x="180475" y="2871175"/>
            <a:ext cx="672600" cy="723300"/>
          </a:xfrm>
          <a:prstGeom prst="rect">
            <a:avLst/>
          </a:prstGeom>
          <a:noFill/>
          <a:ln>
            <a:noFill/>
          </a:ln>
        </p:spPr>
        <p:txBody>
          <a:bodyPr spcFirstLastPara="1" wrap="square" lIns="91425" tIns="91425" rIns="91425" bIns="91425" anchor="t" anchorCtr="0">
            <a:spAutoFit/>
          </a:bodyPr>
          <a:lstStyle/>
          <a:p>
            <a:pPr marL="457200" lvl="0" indent="-450850" algn="l" rtl="0">
              <a:spcBef>
                <a:spcPts val="0"/>
              </a:spcBef>
              <a:spcAft>
                <a:spcPts val="0"/>
              </a:spcAft>
              <a:buSzPts val="3500"/>
              <a:buAutoNum type="arabicPeriod"/>
            </a:pPr>
            <a:endParaRPr/>
          </a:p>
        </p:txBody>
      </p:sp>
      <p:sp>
        <p:nvSpPr>
          <p:cNvPr id="499" name="Google Shape;499;g13a83819473_0_205"/>
          <p:cNvSpPr txBox="1"/>
          <p:nvPr/>
        </p:nvSpPr>
        <p:spPr>
          <a:xfrm>
            <a:off x="6081650" y="2871175"/>
            <a:ext cx="6726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2. </a:t>
            </a:r>
            <a:endParaRPr sz="3500"/>
          </a:p>
        </p:txBody>
      </p:sp>
      <p:pic>
        <p:nvPicPr>
          <p:cNvPr id="500" name="Google Shape;500;g13a83819473_0_205"/>
          <p:cNvPicPr preferRelativeResize="0"/>
          <p:nvPr/>
        </p:nvPicPr>
        <p:blipFill>
          <a:blip r:embed="rId4">
            <a:alphaModFix/>
          </a:blip>
          <a:stretch>
            <a:fillRect/>
          </a:stretch>
        </p:blipFill>
        <p:spPr>
          <a:xfrm>
            <a:off x="6898650" y="754475"/>
            <a:ext cx="5518900" cy="5955624"/>
          </a:xfrm>
          <a:prstGeom prst="rect">
            <a:avLst/>
          </a:prstGeom>
          <a:noFill/>
          <a:ln>
            <a:noFill/>
          </a:ln>
        </p:spPr>
      </p:pic>
      <p:sp>
        <p:nvSpPr>
          <p:cNvPr id="501" name="Google Shape;501;g13a83819473_0_205"/>
          <p:cNvSpPr txBox="1"/>
          <p:nvPr/>
        </p:nvSpPr>
        <p:spPr>
          <a:xfrm>
            <a:off x="0" y="6396300"/>
            <a:ext cx="8706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u="sng">
                <a:solidFill>
                  <a:schemeClr val="hlink"/>
                </a:solidFill>
                <a:latin typeface="Calibri"/>
                <a:ea typeface="Calibri"/>
                <a:cs typeface="Calibri"/>
                <a:sym typeface="Calibri"/>
                <a:hlinkClick r:id="rId5"/>
              </a:rPr>
              <a:t>https://dese.mo.gov/special-education/effective-practices/special-education-directors</a:t>
            </a:r>
            <a:endParaRPr sz="1800" u="sng">
              <a:solidFill>
                <a:schemeClr val="hlink"/>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6"/>
          <p:cNvSpPr txBox="1">
            <a:spLocks noGrp="1"/>
          </p:cNvSpPr>
          <p:nvPr>
            <p:ph type="body" idx="1"/>
          </p:nvPr>
        </p:nvSpPr>
        <p:spPr>
          <a:xfrm>
            <a:off x="239059" y="2887682"/>
            <a:ext cx="11684100" cy="3294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000"/>
              <a:buFont typeface="Calibri"/>
              <a:buNone/>
            </a:pPr>
            <a:endParaRPr sz="4000"/>
          </a:p>
          <a:p>
            <a:pPr marL="0" lvl="0" indent="0" algn="ctr" rtl="0">
              <a:lnSpc>
                <a:spcPct val="100000"/>
              </a:lnSpc>
              <a:spcBef>
                <a:spcPts val="0"/>
              </a:spcBef>
              <a:spcAft>
                <a:spcPts val="0"/>
              </a:spcAft>
              <a:buSzPts val="4000"/>
              <a:buFont typeface="Calibri"/>
              <a:buNone/>
            </a:pPr>
            <a:r>
              <a:rPr lang="en-US" sz="4000"/>
              <a:t>Utilize Your Special Education Compliance Consultants</a:t>
            </a:r>
            <a:endParaRPr sz="4000"/>
          </a:p>
          <a:p>
            <a:pPr marL="0" lvl="0" indent="0" algn="ctr" rtl="0">
              <a:lnSpc>
                <a:spcPct val="100000"/>
              </a:lnSpc>
              <a:spcBef>
                <a:spcPts val="0"/>
              </a:spcBef>
              <a:spcAft>
                <a:spcPts val="0"/>
              </a:spcAft>
              <a:buSzPts val="4000"/>
              <a:buFont typeface="Calibri"/>
              <a:buNone/>
            </a:pPr>
            <a:endParaRPr sz="4000"/>
          </a:p>
          <a:p>
            <a:pPr marL="0" lvl="0" indent="0" algn="ctr" rtl="0">
              <a:lnSpc>
                <a:spcPct val="100000"/>
              </a:lnSpc>
              <a:spcBef>
                <a:spcPts val="0"/>
              </a:spcBef>
              <a:spcAft>
                <a:spcPts val="0"/>
              </a:spcAft>
              <a:buSzPts val="4000"/>
              <a:buFont typeface="Calibri"/>
              <a:buNone/>
            </a:pPr>
            <a:endParaRPr sz="4000"/>
          </a:p>
          <a:p>
            <a:pPr marL="0" lvl="0" indent="0" algn="ctr" rtl="0">
              <a:lnSpc>
                <a:spcPct val="100000"/>
              </a:lnSpc>
              <a:spcBef>
                <a:spcPts val="0"/>
              </a:spcBef>
              <a:spcAft>
                <a:spcPts val="0"/>
              </a:spcAft>
              <a:buSzPts val="4800"/>
              <a:buFont typeface="Calibri"/>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3a83819473_0_45"/>
          <p:cNvSpPr txBox="1">
            <a:spLocks noGrp="1"/>
          </p:cNvSpPr>
          <p:nvPr>
            <p:ph type="body" idx="1"/>
          </p:nvPr>
        </p:nvSpPr>
        <p:spPr>
          <a:xfrm>
            <a:off x="203200" y="24384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550" b="1">
                <a:solidFill>
                  <a:schemeClr val="dk1"/>
                </a:solidFill>
                <a:highlight>
                  <a:srgbClr val="FFFFFF"/>
                </a:highlight>
              </a:rPr>
              <a:t>Page 27</a:t>
            </a:r>
            <a:endParaRPr sz="2550"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50">
                <a:solidFill>
                  <a:schemeClr val="dk1"/>
                </a:solidFill>
                <a:highlight>
                  <a:srgbClr val="FFFFFF"/>
                </a:highlight>
              </a:rPr>
              <a:t>Add two additional titles to the list of qualified personnel who can evaluate and identify a health impairment. It would read:</a:t>
            </a:r>
            <a:endParaRPr sz="2550">
              <a:solidFill>
                <a:schemeClr val="dk1"/>
              </a:solidFill>
              <a:highlight>
                <a:srgbClr val="FFFFFF"/>
              </a:highlight>
            </a:endParaRPr>
          </a:p>
          <a:p>
            <a:pPr marL="0" lvl="0" indent="0" algn="l" rtl="0">
              <a:lnSpc>
                <a:spcPct val="115000"/>
              </a:lnSpc>
              <a:spcBef>
                <a:spcPts val="0"/>
              </a:spcBef>
              <a:spcAft>
                <a:spcPts val="0"/>
              </a:spcAft>
              <a:buNone/>
            </a:pPr>
            <a:endParaRPr sz="25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50">
                <a:solidFill>
                  <a:schemeClr val="dk1"/>
                </a:solidFill>
                <a:highlight>
                  <a:srgbClr val="FFFFFF"/>
                </a:highlight>
              </a:rPr>
              <a:t>A student displays a Health Impairment when: (1)  A health impairment has been diagnosed by a licensed physician, </a:t>
            </a:r>
            <a:r>
              <a:rPr lang="en-US" sz="2550" b="1">
                <a:solidFill>
                  <a:srgbClr val="980000"/>
                </a:solidFill>
                <a:highlight>
                  <a:srgbClr val="FFFF00"/>
                </a:highlight>
              </a:rPr>
              <a:t>licensed assistant physician, Missouri State Board of Nursing recognized advanced practice registered nurse, </a:t>
            </a:r>
            <a:r>
              <a:rPr lang="en-US" sz="2550">
                <a:solidFill>
                  <a:schemeClr val="dk1"/>
                </a:solidFill>
                <a:highlight>
                  <a:srgbClr val="FFFFFF"/>
                </a:highlight>
              </a:rPr>
              <a:t>licensed psychologist, licensed professional counselor, licensed clinical social worker, or school psychologist</a:t>
            </a:r>
            <a:endParaRPr sz="2550">
              <a:solidFill>
                <a:schemeClr val="dk1"/>
              </a:solidFill>
              <a:highlight>
                <a:srgbClr val="FFFFFF"/>
              </a:highlight>
            </a:endParaRPr>
          </a:p>
          <a:p>
            <a:pPr marL="0" lvl="0" indent="0" algn="l" rtl="0">
              <a:spcBef>
                <a:spcPts val="1000"/>
              </a:spcBef>
              <a:spcAft>
                <a:spcPts val="0"/>
              </a:spcAft>
              <a:buNone/>
            </a:pPr>
            <a:endParaRPr/>
          </a:p>
        </p:txBody>
      </p:sp>
      <p:sp>
        <p:nvSpPr>
          <p:cNvPr id="124" name="Google Shape;124;g13a83819473_0_4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III </a:t>
            </a:r>
            <a:endParaRPr/>
          </a:p>
          <a:p>
            <a:pPr marL="0" lvl="0" indent="0" algn="l" rtl="0">
              <a:spcBef>
                <a:spcPts val="0"/>
              </a:spcBef>
              <a:spcAft>
                <a:spcPts val="0"/>
              </a:spcAft>
              <a:buNone/>
            </a:pPr>
            <a:r>
              <a:rPr lang="en-US"/>
              <a:t>Identification and Evaluation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g13ee8cde31b_0_2"/>
          <p:cNvPicPr preferRelativeResize="0"/>
          <p:nvPr/>
        </p:nvPicPr>
        <p:blipFill>
          <a:blip r:embed="rId3">
            <a:alphaModFix/>
          </a:blip>
          <a:stretch>
            <a:fillRect/>
          </a:stretch>
        </p:blipFill>
        <p:spPr>
          <a:xfrm>
            <a:off x="0" y="42875"/>
            <a:ext cx="12192001" cy="67722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g1471bd01253_0_9"/>
          <p:cNvPicPr preferRelativeResize="0"/>
          <p:nvPr/>
        </p:nvPicPr>
        <p:blipFill>
          <a:blip r:embed="rId3">
            <a:alphaModFix/>
          </a:blip>
          <a:stretch>
            <a:fillRect/>
          </a:stretch>
        </p:blipFill>
        <p:spPr>
          <a:xfrm>
            <a:off x="152400" y="152400"/>
            <a:ext cx="5491509" cy="6553201"/>
          </a:xfrm>
          <a:prstGeom prst="rect">
            <a:avLst/>
          </a:prstGeom>
          <a:noFill/>
          <a:ln>
            <a:noFill/>
          </a:ln>
        </p:spPr>
      </p:pic>
      <p:sp>
        <p:nvSpPr>
          <p:cNvPr id="519" name="Google Shape;519;g1471bd01253_0_9"/>
          <p:cNvSpPr/>
          <p:nvPr/>
        </p:nvSpPr>
        <p:spPr>
          <a:xfrm rot="-1147338">
            <a:off x="5828229" y="2698833"/>
            <a:ext cx="6298335" cy="1460335"/>
          </a:xfrm>
          <a:prstGeom prst="rect">
            <a:avLst/>
          </a:prstGeom>
        </p:spPr>
        <p:txBody>
          <a:bodyPr>
            <a:prstTxWarp prst="textPlain">
              <a:avLst/>
            </a:prstTxWarp>
          </a:bodyPr>
          <a:lstStyle/>
          <a:p>
            <a:pPr lvl="0" algn="ctr"/>
            <a:r>
              <a:rPr b="0" i="0">
                <a:ln w="9525" cap="flat" cmpd="sng">
                  <a:solidFill>
                    <a:srgbClr val="007200"/>
                  </a:solidFill>
                  <a:prstDash val="solid"/>
                  <a:round/>
                  <a:headEnd type="none" w="sm" len="sm"/>
                  <a:tailEnd type="none" w="sm" len="sm"/>
                </a:ln>
                <a:solidFill>
                  <a:schemeClr val="dk2"/>
                </a:solidFill>
                <a:latin typeface="Arial"/>
              </a:rPr>
              <a:t>Thank you for your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3a83819473_0_111"/>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100" b="1">
                <a:solidFill>
                  <a:schemeClr val="dk1"/>
                </a:solidFill>
                <a:highlight>
                  <a:srgbClr val="FFFFFF"/>
                </a:highlight>
              </a:rPr>
              <a:t>Page 52</a:t>
            </a:r>
            <a:endParaRPr sz="3100"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3100">
                <a:solidFill>
                  <a:schemeClr val="dk1"/>
                </a:solidFill>
                <a:highlight>
                  <a:srgbClr val="FFFFFF"/>
                </a:highlight>
              </a:rPr>
              <a:t>If neither parent can attend, the public agency shall use other methods to ensure parent participation, including </a:t>
            </a:r>
            <a:r>
              <a:rPr lang="en-US" sz="3100" strike="sngStrike">
                <a:solidFill>
                  <a:schemeClr val="dk1"/>
                </a:solidFill>
                <a:highlight>
                  <a:srgbClr val="FFFFFF"/>
                </a:highlight>
              </a:rPr>
              <a:t>individual or </a:t>
            </a:r>
            <a:r>
              <a:rPr lang="en-US" sz="3100">
                <a:solidFill>
                  <a:schemeClr val="dk1"/>
                </a:solidFill>
                <a:highlight>
                  <a:srgbClr val="FFFFFF"/>
                </a:highlight>
              </a:rPr>
              <a:t>conference telephone calls, </a:t>
            </a:r>
            <a:r>
              <a:rPr lang="en-US" sz="3100" b="1">
                <a:solidFill>
                  <a:srgbClr val="980000"/>
                </a:solidFill>
                <a:highlight>
                  <a:srgbClr val="FFFF00"/>
                </a:highlight>
              </a:rPr>
              <a:t>or video conferences</a:t>
            </a:r>
            <a:r>
              <a:rPr lang="en-US" sz="3100">
                <a:solidFill>
                  <a:schemeClr val="dk1"/>
                </a:solidFill>
                <a:highlight>
                  <a:srgbClr val="FFFFFF"/>
                </a:highlight>
              </a:rPr>
              <a:t>, consistent with 34 CFR 300.328</a:t>
            </a:r>
            <a:endParaRPr sz="3100">
              <a:solidFill>
                <a:schemeClr val="dk1"/>
              </a:solidFill>
              <a:highlight>
                <a:srgbClr val="FFFFFF"/>
              </a:highlight>
            </a:endParaRPr>
          </a:p>
          <a:p>
            <a:pPr marL="0" lvl="0" indent="0" algn="l" rtl="0">
              <a:spcBef>
                <a:spcPts val="1000"/>
              </a:spcBef>
              <a:spcAft>
                <a:spcPts val="0"/>
              </a:spcAft>
              <a:buNone/>
            </a:pPr>
            <a:endParaRPr/>
          </a:p>
        </p:txBody>
      </p:sp>
      <p:sp>
        <p:nvSpPr>
          <p:cNvPr id="131" name="Google Shape;131;g13a83819473_0_11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999"/>
              <a:t>Regulation IV </a:t>
            </a:r>
            <a:endParaRPr sz="3999"/>
          </a:p>
          <a:p>
            <a:pPr marL="0" lvl="0" indent="0" algn="l" rtl="0">
              <a:spcBef>
                <a:spcPts val="0"/>
              </a:spcBef>
              <a:spcAft>
                <a:spcPts val="0"/>
              </a:spcAft>
              <a:buSzPts val="990"/>
              <a:buNone/>
            </a:pPr>
            <a:r>
              <a:rPr lang="en-US" sz="3999"/>
              <a:t>Other Measures to Ensure Parent Participation</a:t>
            </a:r>
            <a:endParaRPr sz="399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3a83819473_0_119"/>
          <p:cNvSpPr txBox="1">
            <a:spLocks noGrp="1"/>
          </p:cNvSpPr>
          <p:nvPr>
            <p:ph type="body" idx="1"/>
          </p:nvPr>
        </p:nvSpPr>
        <p:spPr>
          <a:xfrm>
            <a:off x="203200" y="2438400"/>
            <a:ext cx="11785500" cy="4419600"/>
          </a:xfrm>
          <a:prstGeom prst="rect">
            <a:avLst/>
          </a:prstGeom>
        </p:spPr>
        <p:txBody>
          <a:bodyPr spcFirstLastPara="1" wrap="square" lIns="91425" tIns="45700" rIns="91425" bIns="45700" anchor="t" anchorCtr="0">
            <a:normAutofit/>
          </a:bodyPr>
          <a:lstStyle/>
          <a:p>
            <a:pPr marL="0" lvl="0" indent="0" algn="l" rtl="0">
              <a:lnSpc>
                <a:spcPct val="100000"/>
              </a:lnSpc>
              <a:spcBef>
                <a:spcPts val="100"/>
              </a:spcBef>
              <a:spcAft>
                <a:spcPts val="0"/>
              </a:spcAft>
              <a:buNone/>
            </a:pPr>
            <a:r>
              <a:rPr lang="en-US" sz="2500" b="1">
                <a:solidFill>
                  <a:schemeClr val="dk1"/>
                </a:solidFill>
                <a:highlight>
                  <a:srgbClr val="FFFFFF"/>
                </a:highlight>
              </a:rPr>
              <a:t>Page 54</a:t>
            </a:r>
            <a:endParaRPr sz="2500">
              <a:solidFill>
                <a:schemeClr val="dk1"/>
              </a:solidFill>
              <a:highlight>
                <a:srgbClr val="FFFFFF"/>
              </a:highlight>
            </a:endParaRPr>
          </a:p>
          <a:p>
            <a:pPr marL="0" lvl="0" indent="0" algn="l" rtl="0">
              <a:lnSpc>
                <a:spcPct val="100000"/>
              </a:lnSpc>
              <a:spcBef>
                <a:spcPts val="100"/>
              </a:spcBef>
              <a:spcAft>
                <a:spcPts val="0"/>
              </a:spcAft>
              <a:buNone/>
            </a:pPr>
            <a:endParaRPr sz="2500">
              <a:solidFill>
                <a:schemeClr val="dk1"/>
              </a:solidFill>
              <a:highlight>
                <a:srgbClr val="FFFFFF"/>
              </a:highlight>
            </a:endParaRPr>
          </a:p>
          <a:p>
            <a:pPr marL="0" lvl="0" indent="0" algn="l" rtl="0">
              <a:lnSpc>
                <a:spcPct val="100000"/>
              </a:lnSpc>
              <a:spcBef>
                <a:spcPts val="100"/>
              </a:spcBef>
              <a:spcAft>
                <a:spcPts val="0"/>
              </a:spcAft>
              <a:buClr>
                <a:schemeClr val="dk1"/>
              </a:buClr>
              <a:buSzPts val="1100"/>
              <a:buFont typeface="Arial"/>
              <a:buNone/>
            </a:pPr>
            <a:r>
              <a:rPr lang="en-US" sz="2500">
                <a:solidFill>
                  <a:schemeClr val="dk1"/>
                </a:solidFill>
                <a:highlight>
                  <a:srgbClr val="FFFFFF"/>
                </a:highlight>
              </a:rPr>
              <a:t>If the public agency does not agree with the current evaluation report, it must initiate a reevaluation as described in this State Plan.  During the time that the reevaluation is being conducted, the agency shall implement the IEP, as written, from the sending agency </a:t>
            </a:r>
            <a:r>
              <a:rPr lang="en-US" sz="2500" strike="sngStrike">
                <a:solidFill>
                  <a:schemeClr val="dk1"/>
                </a:solidFill>
                <a:highlight>
                  <a:srgbClr val="FFFFFF"/>
                </a:highlight>
              </a:rPr>
              <a:t>or develop an IEP</a:t>
            </a:r>
            <a:r>
              <a:rPr lang="en-US" sz="2500" strike="sngStrike">
                <a:solidFill>
                  <a:srgbClr val="980000"/>
                </a:solidFill>
                <a:highlight>
                  <a:srgbClr val="FFFF00"/>
                </a:highlight>
              </a:rPr>
              <a:t> </a:t>
            </a:r>
            <a:r>
              <a:rPr lang="en-US" sz="2500" b="1">
                <a:solidFill>
                  <a:srgbClr val="980000"/>
                </a:solidFill>
                <a:highlight>
                  <a:srgbClr val="FFFF00"/>
                </a:highlight>
              </a:rPr>
              <a:t>provide comparable services </a:t>
            </a:r>
            <a:r>
              <a:rPr lang="en-US" sz="2500">
                <a:solidFill>
                  <a:schemeClr val="dk1"/>
                </a:solidFill>
                <a:highlight>
                  <a:srgbClr val="FFFFFF"/>
                </a:highlight>
              </a:rPr>
              <a:t>until the reevaluation is complete. Changes made to be consistent with 34 CFR §300.323Transfer within the same state. There is no requirement to develop an interim IEP.</a:t>
            </a:r>
            <a:endParaRPr sz="2500">
              <a:solidFill>
                <a:schemeClr val="dk1"/>
              </a:solidFill>
              <a:highlight>
                <a:srgbClr val="FFFFFF"/>
              </a:highlight>
            </a:endParaRPr>
          </a:p>
          <a:p>
            <a:pPr marL="0" lvl="0" indent="0" algn="l" rtl="0">
              <a:spcBef>
                <a:spcPts val="1000"/>
              </a:spcBef>
              <a:spcAft>
                <a:spcPts val="0"/>
              </a:spcAft>
              <a:buNone/>
            </a:pPr>
            <a:endParaRPr/>
          </a:p>
        </p:txBody>
      </p:sp>
      <p:sp>
        <p:nvSpPr>
          <p:cNvPr id="138" name="Google Shape;138;g13a83819473_0_11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IV</a:t>
            </a:r>
            <a:endParaRPr/>
          </a:p>
          <a:p>
            <a:pPr marL="0" lvl="0" indent="0" algn="l" rtl="0">
              <a:spcBef>
                <a:spcPts val="0"/>
              </a:spcBef>
              <a:spcAft>
                <a:spcPts val="0"/>
              </a:spcAft>
              <a:buNone/>
            </a:pPr>
            <a:r>
              <a:rPr lang="en-US"/>
              <a:t>In-State Transfers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3a83819473_0_127"/>
          <p:cNvSpPr txBox="1">
            <a:spLocks noGrp="1"/>
          </p:cNvSpPr>
          <p:nvPr>
            <p:ph type="body" idx="1"/>
          </p:nvPr>
        </p:nvSpPr>
        <p:spPr>
          <a:xfrm>
            <a:off x="203200" y="2438400"/>
            <a:ext cx="117855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a:solidFill>
                  <a:schemeClr val="dk1"/>
                </a:solidFill>
                <a:highlight>
                  <a:srgbClr val="FFFFFF"/>
                </a:highlight>
              </a:rPr>
              <a:t>Page 66</a:t>
            </a:r>
            <a:endParaRPr sz="3000" b="1">
              <a:solidFill>
                <a:schemeClr val="dk1"/>
              </a:solidFill>
              <a:highlight>
                <a:srgbClr val="FFFFFF"/>
              </a:highlight>
            </a:endParaRPr>
          </a:p>
          <a:p>
            <a:pPr marL="0" lvl="0" indent="0" algn="l" rtl="0">
              <a:lnSpc>
                <a:spcPct val="115000"/>
              </a:lnSpc>
              <a:spcBef>
                <a:spcPts val="0"/>
              </a:spcBef>
              <a:spcAft>
                <a:spcPts val="0"/>
              </a:spcAft>
              <a:buNone/>
            </a:pPr>
            <a:r>
              <a:rPr lang="en-US" sz="3000">
                <a:solidFill>
                  <a:schemeClr val="dk1"/>
                </a:solidFill>
                <a:highlight>
                  <a:srgbClr val="FFFFFF"/>
                </a:highlight>
              </a:rPr>
              <a:t>Add the following sentence to the section describing parental consent for reevaluations: </a:t>
            </a:r>
            <a:endParaRPr sz="3000">
              <a:solidFill>
                <a:schemeClr val="dk1"/>
              </a:solidFill>
              <a:highlight>
                <a:srgbClr val="FFFFFF"/>
              </a:highlight>
            </a:endParaRPr>
          </a:p>
          <a:p>
            <a:pPr marL="0" lvl="0" indent="0" algn="l" rtl="0">
              <a:lnSpc>
                <a:spcPct val="115000"/>
              </a:lnSpc>
              <a:spcBef>
                <a:spcPts val="0"/>
              </a:spcBef>
              <a:spcAft>
                <a:spcPts val="0"/>
              </a:spcAft>
              <a:buNone/>
            </a:pPr>
            <a:endParaRPr sz="3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3000" b="1">
                <a:solidFill>
                  <a:srgbClr val="980000"/>
                </a:solidFill>
                <a:highlight>
                  <a:srgbClr val="FFFF00"/>
                </a:highlight>
              </a:rPr>
              <a:t>Informed parental consent need not be obtained if the public agency can demonstrate it made reasonable efforts to obtain such consent and the child’s parent failed to respond.</a:t>
            </a:r>
            <a:endParaRPr sz="3000" b="1">
              <a:solidFill>
                <a:srgbClr val="980000"/>
              </a:solidFill>
              <a:highlight>
                <a:srgbClr val="FFFF00"/>
              </a:highlight>
            </a:endParaRPr>
          </a:p>
          <a:p>
            <a:pPr marL="0" lvl="0" indent="0" algn="l" rtl="0">
              <a:spcBef>
                <a:spcPts val="1000"/>
              </a:spcBef>
              <a:spcAft>
                <a:spcPts val="0"/>
              </a:spcAft>
              <a:buNone/>
            </a:pPr>
            <a:endParaRPr/>
          </a:p>
        </p:txBody>
      </p:sp>
      <p:sp>
        <p:nvSpPr>
          <p:cNvPr id="145" name="Google Shape;145;g13a83819473_0_12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Regulation V</a:t>
            </a:r>
            <a:endParaRPr/>
          </a:p>
          <a:p>
            <a:pPr marL="0" lvl="0" indent="0" algn="l" rtl="0">
              <a:spcBef>
                <a:spcPts val="0"/>
              </a:spcBef>
              <a:spcAft>
                <a:spcPts val="0"/>
              </a:spcAft>
              <a:buNone/>
            </a:pPr>
            <a:r>
              <a:rPr lang="en-US"/>
              <a:t>Procedural Safeguards/ Discipline</a:t>
            </a:r>
            <a:endParaRPr/>
          </a:p>
        </p:txBody>
      </p:sp>
    </p:spTree>
  </p:cSld>
  <p:clrMapOvr>
    <a:masterClrMapping/>
  </p:clrMapOvr>
</p:sld>
</file>

<file path=ppt/theme/theme1.xml><?xml version="1.0" encoding="utf-8"?>
<a:theme xmlns:a="http://schemas.openxmlformats.org/drawingml/2006/main" name="Reporting Services 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5311</Words>
  <Application>Microsoft Office PowerPoint</Application>
  <PresentationFormat>Widescreen</PresentationFormat>
  <Paragraphs>399</Paragraphs>
  <Slides>61</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Twentieth Century</vt:lpstr>
      <vt:lpstr>Noto Sans Symbols</vt:lpstr>
      <vt:lpstr>Times New Roman</vt:lpstr>
      <vt:lpstr>Roboto</vt:lpstr>
      <vt:lpstr>Courier New</vt:lpstr>
      <vt:lpstr>Reporting Services Default Theme</vt:lpstr>
      <vt:lpstr>Beginning of the School Year Special Education Hot Topics</vt:lpstr>
      <vt:lpstr>Tell Us in the Chat</vt:lpstr>
      <vt:lpstr>Zoom Support Meeting Norms</vt:lpstr>
      <vt:lpstr>Objectives for Today</vt:lpstr>
      <vt:lpstr>PowerPoint Presentation</vt:lpstr>
      <vt:lpstr>Regulation III  Identification and Evaluation</vt:lpstr>
      <vt:lpstr>Regulation IV  Other Measures to Ensure Parent Participation</vt:lpstr>
      <vt:lpstr>Regulation IV In-State Transfers</vt:lpstr>
      <vt:lpstr>Regulation V Procedural Safeguards/ Discipline</vt:lpstr>
      <vt:lpstr>Regulation VIII Speech Implementer</vt:lpstr>
      <vt:lpstr>Regulation XVI MSSD</vt:lpstr>
      <vt:lpstr>Regulation XVI MSSD</vt:lpstr>
      <vt:lpstr>Regulation XVI MSSD</vt:lpstr>
      <vt:lpstr>PowerPoint Presentation</vt:lpstr>
      <vt:lpstr>Remember:</vt:lpstr>
      <vt:lpstr>Step 1: Local Compliance Plan Options</vt:lpstr>
      <vt:lpstr>Step 2: </vt:lpstr>
      <vt:lpstr>More information:</vt:lpstr>
      <vt:lpstr>Step 3:</vt:lpstr>
      <vt:lpstr>Certification Statement </vt:lpstr>
      <vt:lpstr>PowerPoint Presentation</vt:lpstr>
      <vt:lpstr>Review of Existing Data</vt:lpstr>
      <vt:lpstr>Notification of Meeting </vt:lpstr>
      <vt:lpstr>Evaluation Report</vt:lpstr>
      <vt:lpstr>Discipline Documentation Form for Students with an IEP</vt:lpstr>
      <vt:lpstr>Section 4b of Out of State Transfer Form </vt:lpstr>
      <vt:lpstr>IEP </vt:lpstr>
      <vt:lpstr>PowerPoint Presentation</vt:lpstr>
      <vt:lpstr>PowerPoint Presentation</vt:lpstr>
      <vt:lpstr>PowerPoint Presentation</vt:lpstr>
      <vt:lpstr>PowerPoint Presentation</vt:lpstr>
      <vt:lpstr>PowerPoint Presentation</vt:lpstr>
      <vt:lpstr>Tips for Transfer Success </vt:lpstr>
      <vt:lpstr>The Model Transfer Forms and Flow Charts are Found Here: </vt:lpstr>
      <vt:lpstr>COMMON TRANSFER FACTS AND MYTHS</vt:lpstr>
      <vt:lpstr>COMMON TRANSFER FACTS AND MYTHS</vt:lpstr>
      <vt:lpstr>COMMON TRANSFER FACTS AND MYTHS</vt:lpstr>
      <vt:lpstr>August 2021 Myth of the Month </vt:lpstr>
      <vt:lpstr>PowerPoint Presentation</vt:lpstr>
      <vt:lpstr>Disclaimer</vt:lpstr>
      <vt:lpstr>District Must Have Policy in Place by July 1, 2022 </vt:lpstr>
      <vt:lpstr>Broad Overview</vt:lpstr>
      <vt:lpstr>DESE Model Policy: Personnel Training</vt:lpstr>
      <vt:lpstr>DESE Model Policy: Personnel Who Utilizes Seclusion/Restraint</vt:lpstr>
      <vt:lpstr>Who Is Required to Follow Policy?</vt:lpstr>
      <vt:lpstr>Reporting the Data</vt:lpstr>
      <vt:lpstr>Seclusion and Restraint </vt:lpstr>
      <vt:lpstr>Reporting the Data </vt:lpstr>
      <vt:lpstr>PowerPoint Presentation</vt:lpstr>
      <vt:lpstr>Reporting the Data </vt:lpstr>
      <vt:lpstr>Who can see the data?</vt:lpstr>
      <vt:lpstr>PowerPoint Presentation</vt:lpstr>
      <vt:lpstr>IEP Implementation Reminders</vt:lpstr>
      <vt:lpstr>PowerPoint Presentation</vt:lpstr>
      <vt:lpstr>Utilize the To-Do List</vt:lpstr>
      <vt:lpstr>Highlights of August 2022 To Do List</vt:lpstr>
      <vt:lpstr>Myths of the Month</vt:lpstr>
      <vt:lpstr>Compliance Virtual Support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of the School Year Special Education Hot Topics</dc:title>
  <dc:creator>Welch, Dana</dc:creator>
  <cp:lastModifiedBy>Welch, Dana</cp:lastModifiedBy>
  <cp:revision>2</cp:revision>
  <dcterms:modified xsi:type="dcterms:W3CDTF">2022-08-25T15:53:50Z</dcterms:modified>
</cp:coreProperties>
</file>