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1.xml" ContentType="application/vnd.openxmlformats-officedocument.presentationml.tags+xml"/>
  <Override PartName="/ppt/notesSlides/notesSlide2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4.xml" ContentType="application/vnd.openxmlformats-officedocument.presentationml.notesSlide+xml"/>
  <Override PartName="/ppt/tags/tag93.xml" ContentType="application/vnd.openxmlformats-officedocument.presentationml.tags+xml"/>
  <Override PartName="/ppt/notesSlides/notesSlide3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9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1.xml" ContentType="application/vnd.openxmlformats-officedocument.presentationml.notesSlide+xml"/>
  <Override PartName="/ppt/tags/tag113.xml" ContentType="application/vnd.openxmlformats-officedocument.presentationml.tags+xml"/>
  <Override PartName="/ppt/notesSlides/notesSlide4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6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7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9.xml" ContentType="application/vnd.openxmlformats-officedocument.presentationml.notesSlide+xml"/>
  <Override PartName="/ppt/tags/tag136.xml" ContentType="application/vnd.openxmlformats-officedocument.presentationml.tags+xml"/>
  <Override PartName="/ppt/notesSlides/notesSlide5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2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54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55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56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5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9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63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4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5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6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6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69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72" r:id="rId2"/>
    <p:sldId id="273" r:id="rId3"/>
    <p:sldId id="274" r:id="rId4"/>
    <p:sldId id="276" r:id="rId5"/>
    <p:sldId id="278" r:id="rId6"/>
    <p:sldId id="279" r:id="rId7"/>
    <p:sldId id="281" r:id="rId8"/>
    <p:sldId id="324" r:id="rId9"/>
    <p:sldId id="326" r:id="rId10"/>
    <p:sldId id="258" r:id="rId11"/>
    <p:sldId id="282" r:id="rId12"/>
    <p:sldId id="269" r:id="rId13"/>
    <p:sldId id="259" r:id="rId14"/>
    <p:sldId id="260" r:id="rId15"/>
    <p:sldId id="261" r:id="rId16"/>
    <p:sldId id="270" r:id="rId17"/>
    <p:sldId id="271" r:id="rId18"/>
    <p:sldId id="262" r:id="rId19"/>
    <p:sldId id="263" r:id="rId20"/>
    <p:sldId id="264" r:id="rId21"/>
    <p:sldId id="267" r:id="rId22"/>
    <p:sldId id="268" r:id="rId23"/>
    <p:sldId id="283" r:id="rId24"/>
    <p:sldId id="284" r:id="rId25"/>
    <p:sldId id="286" r:id="rId26"/>
    <p:sldId id="287" r:id="rId27"/>
    <p:sldId id="289" r:id="rId28"/>
    <p:sldId id="288" r:id="rId29"/>
    <p:sldId id="291" r:id="rId30"/>
    <p:sldId id="292" r:id="rId31"/>
    <p:sldId id="293" r:id="rId32"/>
    <p:sldId id="295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4" r:id="rId42"/>
    <p:sldId id="327" r:id="rId43"/>
    <p:sldId id="328" r:id="rId44"/>
    <p:sldId id="329" r:id="rId45"/>
    <p:sldId id="325" r:id="rId46"/>
    <p:sldId id="303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30" r:id="rId56"/>
    <p:sldId id="317" r:id="rId57"/>
    <p:sldId id="315" r:id="rId58"/>
    <p:sldId id="318" r:id="rId59"/>
    <p:sldId id="319" r:id="rId60"/>
    <p:sldId id="321" r:id="rId61"/>
    <p:sldId id="322" r:id="rId62"/>
    <p:sldId id="313" r:id="rId63"/>
    <p:sldId id="331" r:id="rId64"/>
    <p:sldId id="332" r:id="rId65"/>
    <p:sldId id="333" r:id="rId66"/>
    <p:sldId id="334" r:id="rId67"/>
    <p:sldId id="335" r:id="rId68"/>
    <p:sldId id="343" r:id="rId69"/>
    <p:sldId id="336" r:id="rId70"/>
    <p:sldId id="339" r:id="rId71"/>
    <p:sldId id="337" r:id="rId72"/>
    <p:sldId id="338" r:id="rId73"/>
    <p:sldId id="340" r:id="rId74"/>
    <p:sldId id="341" r:id="rId75"/>
    <p:sldId id="342" r:id="rId76"/>
    <p:sldId id="344" r:id="rId77"/>
    <p:sldId id="275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49103-6157-426E-9974-D5B4F3237D0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CFAA-5C00-4FF7-90C4-5E6D0821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6097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8985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340020"/>
            <a:ext cx="5852160" cy="3780473"/>
          </a:xfrm>
        </p:spPr>
        <p:txBody>
          <a:bodyPr/>
          <a:lstStyle/>
          <a:p>
            <a:pPr>
              <a:buSzPts val="1400"/>
            </a:pP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07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38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195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368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915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907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400" b="0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54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8007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0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0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1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3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84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44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8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9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23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84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2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775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5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31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49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28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77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3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42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34408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43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95632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300" b="1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44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26977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f37cf0c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8f37cf0cb9_0_1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</p:spPr>
        <p:txBody>
          <a:bodyPr spcFirstLastPara="1" wrap="square" lIns="98495" tIns="49234" rIns="98495" bIns="49234" anchor="t" anchorCtr="0">
            <a:noAutofit/>
          </a:bodyPr>
          <a:lstStyle/>
          <a:p>
            <a:endParaRPr sz="1500" b="1" dirty="0"/>
          </a:p>
        </p:txBody>
      </p:sp>
      <p:sp>
        <p:nvSpPr>
          <p:cNvPr id="809" name="Google Shape;809;g8f37cf0cb9_0_1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45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86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512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24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62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06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2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65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5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763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79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609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7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731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27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998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556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741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812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747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661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140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446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8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8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3824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076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482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732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74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5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2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597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28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426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9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695277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11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9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7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6807200" y="50800"/>
            <a:ext cx="53848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851400"/>
            <a:ext cx="6172200" cy="1219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667" i="1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800" y="2687065"/>
            <a:ext cx="7670800" cy="17071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enter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2621752"/>
            <a:ext cx="12192000" cy="65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5403" y="43942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042400" y="584200"/>
            <a:ext cx="2641600" cy="50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2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R:\COM\COMM\Branding\PPT Templates\widescreen\Widescreen Powerpoint 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91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2">
  <p:cSld name="Content option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R:\COM\COMM\Branding\PPT Templates\widescreen\Widescreen Powerpoint 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FDA0-88A0-44FF-8443-2A317E541F6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1750D-FE62-4F3B-9949-7DA03BED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6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dynamiclearningmaps.org/sites/default/files/documents/Manuals_Blueprints/Accessibility_Manual.pdf" TargetMode="External"/><Relationship Id="rId7" Type="http://schemas.openxmlformats.org/officeDocument/2006/relationships/hyperlink" Target="https://dynamiclearningmaps.org/sites/default/files/documents/Manuals_Blueprints/Test_Administration_Manual_IE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ynamiclearningmaps.org/sites/default/files/documents/Manuals_Blueprints/Guide_to_Practice_Activities_and_Released_Testlets.pdf" TargetMode="External"/><Relationship Id="rId5" Type="http://schemas.openxmlformats.org/officeDocument/2006/relationships/hyperlink" Target="https://dynamiclearningmaps.org/sites/default/files/documents/Manuals_Blueprints/Guide_to_Required_Training_IE_Missouri.pdf" TargetMode="External"/><Relationship Id="rId4" Type="http://schemas.openxmlformats.org/officeDocument/2006/relationships/hyperlink" Target="https://dynamiclearningmaps.org/sites/default/files/documents/Manuals_Blueprints/Educator_Portal_User_Guide_Missouri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LM-support@ku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aryn.giarratano@dese.mo.g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7.JP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8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hyperlink" Target="https://dese.mo.gov/special-education/compliance/statewide-assessments" TargetMode="Externa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2.JP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3.JP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4.JP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5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26.jp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27.jp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9.JP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0.JPG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31.JPG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32.JPG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33.JP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34.JPG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35.JPG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JP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36.JPG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image" Target="../media/image38.JP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37.jpg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39.jpg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40.JPG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41.jpg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42.JPG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43.jpg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44.JPG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32" y="2947174"/>
            <a:ext cx="8551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MAP-A Teacher Training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359" y="2947174"/>
            <a:ext cx="1011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Part Two: Eligibility Criteria</a:t>
            </a:r>
            <a:endParaRPr lang="en-US" sz="60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10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11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457200" y="-118879"/>
            <a:ext cx="9823621" cy="10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4B8D"/>
              </a:buClr>
              <a:buSzPts val="4000"/>
            </a:pPr>
            <a:r>
              <a:rPr lang="en-US" sz="5400" b="1" u="sng" kern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Student Eligibility</a:t>
            </a:r>
            <a:endParaRPr sz="5400" b="1" u="sng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0" y="1073853"/>
            <a:ext cx="8426426" cy="5784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87168" y="1"/>
            <a:ext cx="58033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IDEA Guidance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973" y="1532239"/>
            <a:ext cx="10558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Students </a:t>
            </a:r>
            <a:r>
              <a:rPr lang="en-US" sz="4400" dirty="0"/>
              <a:t>must </a:t>
            </a:r>
            <a:r>
              <a:rPr lang="en-US" sz="4400" dirty="0" smtClean="0"/>
              <a:t>be assessed </a:t>
            </a:r>
            <a:r>
              <a:rPr lang="en-US" sz="4400" dirty="0"/>
              <a:t>in the form most likely to yield accurate information on what the child knows and can do academically, developmentally, and </a:t>
            </a:r>
            <a:r>
              <a:rPr lang="en-US" sz="4400" dirty="0" smtClean="0"/>
              <a:t>functionally.</a:t>
            </a:r>
          </a:p>
          <a:p>
            <a:endParaRPr lang="en-US" sz="4400" dirty="0" smtClean="0"/>
          </a:p>
          <a:p>
            <a:r>
              <a:rPr lang="en-US" sz="4400" dirty="0" smtClean="0"/>
              <a:t>See </a:t>
            </a:r>
            <a:r>
              <a:rPr lang="en-US" sz="4400" dirty="0"/>
              <a:t>Section 300.304(3)(c)(1) </a:t>
            </a:r>
            <a:r>
              <a:rPr lang="en-US" sz="4400" dirty="0" smtClean="0"/>
              <a:t>in the script for the full text of this section.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4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Google Shape;458;p62"/>
          <p:cNvSpPr txBox="1"/>
          <p:nvPr>
            <p:custDataLst>
              <p:tags r:id="rId3"/>
            </p:custDataLst>
          </p:nvPr>
        </p:nvSpPr>
        <p:spPr>
          <a:xfrm>
            <a:off x="768096" y="-60960"/>
            <a:ext cx="8827008" cy="86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2400"/>
            </a:pPr>
            <a:r>
              <a:rPr lang="en-US" sz="5400" b="1" u="sng" kern="0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Decision </a:t>
            </a:r>
            <a:r>
              <a:rPr lang="en-US" sz="5400" b="1" u="sng" kern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Making </a:t>
            </a:r>
            <a:r>
              <a:rPr lang="en-US" sz="5400" b="1" u="sng" kern="0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Flow Chart</a:t>
            </a:r>
            <a:endParaRPr sz="5400" b="1" u="sng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5" y="1248107"/>
            <a:ext cx="9725025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2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Google Shape;466;p6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72768" y="-75268"/>
            <a:ext cx="7168896" cy="101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Flow Chart</a:t>
            </a:r>
            <a:r>
              <a:rPr lang="en-US" sz="5400" u="sng" dirty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</a:rPr>
              <a:t>Step 1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28799"/>
            <a:ext cx="11952762" cy="315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5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67840" y="1"/>
            <a:ext cx="6790944" cy="82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Flow Chart </a:t>
            </a:r>
            <a:r>
              <a:rPr lang="en-US" sz="5400" u="sng" dirty="0">
                <a:solidFill>
                  <a:schemeClr val="bg1"/>
                </a:solidFill>
              </a:rPr>
              <a:t>Step 2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381"/>
            <a:ext cx="12192000" cy="4530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3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01286"/>
            <a:ext cx="8497824" cy="10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IQ is Part of Decision-Making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17028"/>
            <a:ext cx="11167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IQ score not the sole </a:t>
            </a:r>
            <a:r>
              <a:rPr lang="en-US" sz="4000" dirty="0"/>
              <a:t>criterion 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Students are expected to </a:t>
            </a:r>
            <a:r>
              <a:rPr lang="en-US" sz="4000" dirty="0"/>
              <a:t>score </a:t>
            </a:r>
            <a:r>
              <a:rPr lang="en-US" sz="4000" dirty="0" smtClean="0"/>
              <a:t>lower </a:t>
            </a:r>
            <a:r>
              <a:rPr lang="en-US" sz="4000" dirty="0"/>
              <a:t>than </a:t>
            </a:r>
            <a:r>
              <a:rPr lang="en-US" sz="4000" dirty="0" smtClean="0"/>
              <a:t>peers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Valid </a:t>
            </a:r>
            <a:r>
              <a:rPr lang="en-US" sz="4000" dirty="0"/>
              <a:t>score on general education </a:t>
            </a:r>
            <a:r>
              <a:rPr lang="en-US" sz="4000" dirty="0" smtClean="0"/>
              <a:t>tests is unachievable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Documentation shows level </a:t>
            </a:r>
            <a:r>
              <a:rPr lang="en-US" sz="4000" dirty="0"/>
              <a:t>of support </a:t>
            </a:r>
            <a:r>
              <a:rPr lang="en-US" sz="4000" dirty="0" smtClean="0"/>
              <a:t>required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Skills can perform are identified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Skills have not mastered are identified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8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11680" y="-89094"/>
            <a:ext cx="6644640" cy="10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Student Review Areas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74" y="1382266"/>
            <a:ext cx="5518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communication</a:t>
            </a:r>
          </a:p>
          <a:p>
            <a:r>
              <a:rPr lang="en-US" sz="4800" dirty="0" smtClean="0"/>
              <a:t>self-care</a:t>
            </a:r>
          </a:p>
          <a:p>
            <a:r>
              <a:rPr lang="en-US" sz="4800" dirty="0" smtClean="0"/>
              <a:t>daily living</a:t>
            </a:r>
          </a:p>
          <a:p>
            <a:r>
              <a:rPr lang="en-US" sz="4800" dirty="0" smtClean="0"/>
              <a:t>social skills</a:t>
            </a:r>
          </a:p>
          <a:p>
            <a:r>
              <a:rPr lang="en-US" sz="4800" dirty="0" smtClean="0"/>
              <a:t>access </a:t>
            </a:r>
            <a:r>
              <a:rPr lang="en-US" sz="4800" dirty="0"/>
              <a:t>to </a:t>
            </a:r>
            <a:r>
              <a:rPr lang="en-US" sz="4800" dirty="0" smtClean="0"/>
              <a:t>community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4768" y="1386077"/>
            <a:ext cx="554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self-direction</a:t>
            </a:r>
          </a:p>
          <a:p>
            <a:r>
              <a:rPr lang="en-US" sz="4800" dirty="0"/>
              <a:t>health and safety</a:t>
            </a:r>
          </a:p>
          <a:p>
            <a:r>
              <a:rPr lang="en-US" sz="4800" dirty="0"/>
              <a:t>functional academics</a:t>
            </a:r>
          </a:p>
          <a:p>
            <a:r>
              <a:rPr lang="en-US" sz="4800" dirty="0"/>
              <a:t>Leisure</a:t>
            </a:r>
          </a:p>
          <a:p>
            <a:r>
              <a:rPr lang="en-US" sz="4800" dirty="0"/>
              <a:t>work</a:t>
            </a:r>
          </a:p>
          <a:p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6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Google Shape;481;p6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60448" y="0"/>
            <a:ext cx="6981298" cy="79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Flow Chart Step </a:t>
            </a:r>
            <a:r>
              <a:rPr lang="en-US" sz="5400" u="sng" dirty="0">
                <a:solidFill>
                  <a:schemeClr val="bg1"/>
                </a:solidFill>
              </a:rPr>
              <a:t>3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8696"/>
            <a:ext cx="9925664" cy="4999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2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Google Shape;488;p66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26464" y="79689"/>
            <a:ext cx="7412736" cy="65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Flow Chart </a:t>
            </a:r>
            <a:r>
              <a:rPr lang="en-US" sz="5400" u="sng" dirty="0">
                <a:solidFill>
                  <a:schemeClr val="bg1"/>
                </a:solidFill>
              </a:rPr>
              <a:t>Step 4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6" y="1785145"/>
            <a:ext cx="12155924" cy="3790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7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390" y="2911585"/>
            <a:ext cx="8154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Part One: Overview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Google Shape;495;p6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58112" y="12192"/>
            <a:ext cx="7560056" cy="86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Flow Chart</a:t>
            </a:r>
            <a:r>
              <a:rPr lang="en-US" sz="5400" u="sng" dirty="0">
                <a:solidFill>
                  <a:schemeClr val="bg1"/>
                </a:solidFill>
              </a:rPr>
              <a:t>: Step 5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888"/>
            <a:ext cx="12198356" cy="5063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Eligibility Criteria Checklist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740"/>
            <a:ext cx="11532986" cy="48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8528" y="68466"/>
            <a:ext cx="7217664" cy="75138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Guidance Document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744"/>
            <a:ext cx="11988800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76" y="2984037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Three: Teacher Resources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23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881790"/>
            <a:ext cx="5779698" cy="5637943"/>
          </a:xfrm>
        </p:spPr>
        <p:txBody>
          <a:bodyPr/>
          <a:lstStyle/>
          <a:p>
            <a:pPr marL="33866" indent="0">
              <a:buSzPct val="150000"/>
              <a:buNone/>
            </a:pPr>
            <a:r>
              <a:rPr lang="en-US" sz="3600" dirty="0"/>
              <a:t>R</a:t>
            </a:r>
            <a:r>
              <a:rPr lang="en-US" sz="3600" dirty="0" smtClean="0"/>
              <a:t>ead five manuals:</a:t>
            </a:r>
          </a:p>
          <a:p>
            <a:pPr>
              <a:buClrTx/>
              <a:buSzPct val="100000"/>
            </a:pPr>
            <a:r>
              <a:rPr lang="en-US" sz="3200" dirty="0" smtClean="0"/>
              <a:t> </a:t>
            </a:r>
            <a:r>
              <a:rPr lang="en-US" sz="3200" u="sng" dirty="0" smtClean="0">
                <a:hlinkClick r:id="rId3"/>
              </a:rPr>
              <a:t>Accessibility </a:t>
            </a:r>
            <a:r>
              <a:rPr lang="en-US" sz="3200" u="sng" dirty="0">
                <a:hlinkClick r:id="rId3"/>
              </a:rPr>
              <a:t>Manual</a:t>
            </a:r>
            <a:endParaRPr lang="en-US" sz="3200" dirty="0"/>
          </a:p>
          <a:p>
            <a:pPr>
              <a:buClrTx/>
            </a:pPr>
            <a:r>
              <a:rPr lang="en-US" sz="3200" u="sng" dirty="0">
                <a:hlinkClick r:id="rId4"/>
              </a:rPr>
              <a:t>Educator Portal User Guide</a:t>
            </a:r>
            <a:endParaRPr lang="en-US" sz="3200" dirty="0"/>
          </a:p>
          <a:p>
            <a:pPr>
              <a:buClrTx/>
            </a:pPr>
            <a:r>
              <a:rPr lang="en-US" sz="3200" u="sng" dirty="0">
                <a:hlinkClick r:id="rId5"/>
              </a:rPr>
              <a:t>Guide to Required Test Administrator Training</a:t>
            </a:r>
            <a:endParaRPr lang="en-US" sz="3200" dirty="0"/>
          </a:p>
          <a:p>
            <a:pPr>
              <a:buClrTx/>
            </a:pPr>
            <a:r>
              <a:rPr lang="en-US" sz="3200" u="sng" dirty="0">
                <a:hlinkClick r:id="rId6"/>
              </a:rPr>
              <a:t>Guide to Practice Activities &amp; Released </a:t>
            </a:r>
            <a:r>
              <a:rPr lang="en-US" sz="3200" u="sng" dirty="0" err="1">
                <a:hlinkClick r:id="rId6"/>
              </a:rPr>
              <a:t>Testlets</a:t>
            </a:r>
            <a:r>
              <a:rPr lang="en-US" sz="3200" u="sng" dirty="0">
                <a:hlinkClick r:id="rId6"/>
              </a:rPr>
              <a:t> IM</a:t>
            </a:r>
            <a:endParaRPr lang="en-US" sz="3200" dirty="0"/>
          </a:p>
          <a:p>
            <a:pPr>
              <a:buClrTx/>
            </a:pPr>
            <a:r>
              <a:rPr lang="en-US" sz="3200" u="sng" dirty="0">
                <a:hlinkClick r:id="rId7"/>
              </a:rPr>
              <a:t>Test Administration Manual</a:t>
            </a:r>
            <a:endParaRPr lang="en-US" sz="3200" dirty="0"/>
          </a:p>
          <a:p>
            <a:pPr marL="33866" indent="0">
              <a:lnSpc>
                <a:spcPct val="150000"/>
              </a:lnSpc>
              <a:buSzPct val="150000"/>
              <a:buNone/>
            </a:pP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571" y="-34506"/>
            <a:ext cx="9989387" cy="945292"/>
          </a:xfrm>
        </p:spPr>
        <p:txBody>
          <a:bodyPr/>
          <a:lstStyle/>
          <a:p>
            <a:r>
              <a:rPr lang="en-US" sz="5400" u="sng" dirty="0" err="1" smtClean="0">
                <a:solidFill>
                  <a:schemeClr val="bg1"/>
                </a:solidFill>
              </a:rPr>
              <a:t>ReviewEducator</a:t>
            </a:r>
            <a:r>
              <a:rPr lang="en-US" sz="5400" u="sng" dirty="0" smtClean="0">
                <a:solidFill>
                  <a:schemeClr val="bg1"/>
                </a:solidFill>
              </a:rPr>
              <a:t> Portal Manuals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11" y="910786"/>
            <a:ext cx="6383468" cy="56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3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1" y="0"/>
            <a:ext cx="11060817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406509">
            <a:off x="2831951" y="1102252"/>
            <a:ext cx="515713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1" y="0"/>
            <a:ext cx="11060817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406509">
            <a:off x="7391594" y="731551"/>
            <a:ext cx="515713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1" y="0"/>
            <a:ext cx="11060817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0406509">
            <a:off x="9591098" y="521485"/>
            <a:ext cx="515713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244" y="0"/>
            <a:ext cx="8476735" cy="945292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Find Help Learning MAP-A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1200" y="1192695"/>
            <a:ext cx="9609378" cy="5247861"/>
          </a:xfrm>
        </p:spPr>
        <p:txBody>
          <a:bodyPr/>
          <a:lstStyle/>
          <a:p>
            <a:pPr lvl="0">
              <a:buClrTx/>
              <a:buSzPct val="100000"/>
            </a:pPr>
            <a:r>
              <a:rPr lang="en-US" sz="3600" dirty="0"/>
              <a:t>An experienced coworker</a:t>
            </a:r>
          </a:p>
          <a:p>
            <a:pPr lvl="0">
              <a:buClrTx/>
              <a:buSzPct val="100000"/>
            </a:pPr>
            <a:r>
              <a:rPr lang="en-US" sz="3600" dirty="0"/>
              <a:t>MAP-A district test </a:t>
            </a:r>
            <a:r>
              <a:rPr lang="en-US" sz="3600" dirty="0" smtClean="0"/>
              <a:t>coordinator (MDTC)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dirty="0"/>
              <a:t>RPDC </a:t>
            </a:r>
            <a:r>
              <a:rPr lang="en-US" sz="3600" dirty="0" smtClean="0"/>
              <a:t>consultant (see link in script)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dirty="0"/>
              <a:t>DLM Service Desk (1-844-675-4479, </a:t>
            </a:r>
            <a:r>
              <a:rPr lang="en-US" sz="3600" u="sng" dirty="0">
                <a:hlinkClick r:id="rId3"/>
              </a:rPr>
              <a:t>DLM-support@ku.edu</a:t>
            </a:r>
            <a:r>
              <a:rPr lang="en-US" sz="3600" u="sng" dirty="0"/>
              <a:t>)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dirty="0"/>
              <a:t>DESE Assistant Director of Assessment, Caryn Giarratano (573-751-6731, </a:t>
            </a:r>
            <a:r>
              <a:rPr lang="en-US" sz="3600" u="sng" dirty="0">
                <a:hlinkClick r:id="rId4"/>
              </a:rPr>
              <a:t>caryn.giarratano@dese.mo.gov</a:t>
            </a:r>
            <a:r>
              <a:rPr lang="en-US" sz="36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4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76" y="2959323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Four: DESE MAP-A Page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29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1838" y="1415038"/>
            <a:ext cx="8184056" cy="4178738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Educator Portal</a:t>
            </a:r>
          </a:p>
          <a:p>
            <a:pPr>
              <a:buClrTx/>
              <a:buSzPct val="100000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Kite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Suite</a:t>
            </a:r>
          </a:p>
          <a:p>
            <a:pPr>
              <a:buClrTx/>
              <a:buSzPct val="100000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Education Agency</a:t>
            </a:r>
          </a:p>
          <a:p>
            <a:pPr>
              <a:buClrTx/>
              <a:buSzPct val="100000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Portal</a:t>
            </a:r>
          </a:p>
          <a:p>
            <a:pPr>
              <a:buClrTx/>
              <a:buSzPct val="100000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Training Courses (Moodle)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8745" y="-198400"/>
            <a:ext cx="7017407" cy="1066800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DLM Kite Programs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Google Shape;905;p11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-13" y="859425"/>
            <a:ext cx="12192013" cy="168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9728" lvl="1" indent="0">
              <a:buClrTx/>
              <a:buSzPct val="100000"/>
              <a:buNone/>
            </a:pPr>
            <a:r>
              <a:rPr lang="en-US" dirty="0"/>
              <a:t>There are six tabs on the </a:t>
            </a:r>
            <a:r>
              <a:rPr lang="en-US" dirty="0" smtClean="0"/>
              <a:t>DESE MAP-A </a:t>
            </a:r>
            <a:r>
              <a:rPr lang="en-US" dirty="0"/>
              <a:t>webpage to organize </a:t>
            </a:r>
            <a:r>
              <a:rPr lang="en-US" dirty="0" smtClean="0"/>
              <a:t>alternate assessment guidance documents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1037968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DESE MAP-A Page Tabs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9" y="2429628"/>
            <a:ext cx="8151341" cy="4353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037968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Administration Tab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" y="1037225"/>
            <a:ext cx="6506219" cy="565899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6453316" y="1649942"/>
            <a:ext cx="809366" cy="9082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44597" y="1037225"/>
            <a:ext cx="37348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Please view this guidance document for DTCs, MDTCs, data managers, and teachers, to learn MAP-A responsibilities for each.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8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1416" y="-3573"/>
            <a:ext cx="7562336" cy="935602"/>
          </a:xfrm>
        </p:spPr>
        <p:txBody>
          <a:bodyPr/>
          <a:lstStyle/>
          <a:p>
            <a:r>
              <a:rPr lang="en-US" sz="4800" u="sng" dirty="0" err="1" smtClean="0">
                <a:solidFill>
                  <a:schemeClr val="bg1"/>
                </a:solidFill>
              </a:rPr>
              <a:t>Testlets</a:t>
            </a:r>
            <a:r>
              <a:rPr lang="en-US" sz="4800" u="sng" dirty="0" smtClean="0">
                <a:solidFill>
                  <a:schemeClr val="bg1"/>
                </a:solidFill>
              </a:rPr>
              <a:t> to Cover Blueprint</a:t>
            </a:r>
            <a:endParaRPr lang="en-US" sz="4800" u="sn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5" y="1062103"/>
            <a:ext cx="12001815" cy="50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1037968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Eligibility Tab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505" y="1884674"/>
            <a:ext cx="1055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Eligibility </a:t>
            </a:r>
            <a:r>
              <a:rPr lang="en-US" sz="4000" dirty="0">
                <a:hlinkClick r:id="rId6"/>
              </a:rPr>
              <a:t>tab</a:t>
            </a:r>
            <a:r>
              <a:rPr lang="en-US" sz="4000" dirty="0"/>
              <a:t> links to the Compliance page for </a:t>
            </a:r>
            <a:r>
              <a:rPr lang="en-US" sz="4000" u="sng" dirty="0">
                <a:hlinkClick r:id="rId6"/>
              </a:rPr>
              <a:t>eligibility guidance</a:t>
            </a:r>
            <a:r>
              <a:rPr lang="en-US" sz="4000" dirty="0"/>
              <a:t> for MAP-A students, with links to Form D, Form E, the IEP Form, Assessment Checklist, Decision-Making Flow Chart, and Decision-Making Guidance Document.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9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96066" y="0"/>
            <a:ext cx="6400800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Manuals Tab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985" y="1751972"/>
            <a:ext cx="8906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Links to the 11 </a:t>
            </a:r>
            <a:r>
              <a:rPr lang="en-US" sz="4000" dirty="0" smtClean="0"/>
              <a:t>Dynamic </a:t>
            </a:r>
            <a:r>
              <a:rPr lang="en-US" sz="4000" dirty="0"/>
              <a:t>Learning Maps manuals are </a:t>
            </a:r>
            <a:r>
              <a:rPr lang="en-US" sz="4000" dirty="0" smtClean="0"/>
              <a:t>kept here for </a:t>
            </a:r>
            <a:r>
              <a:rPr lang="en-US" sz="4000" dirty="0"/>
              <a:t>school district personnel’s convenience. Please note that there are guidance manuals for teachers, MDTCs, technology people, and data managers.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96066" y="0"/>
            <a:ext cx="6400800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Resources Tab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397" y="1726186"/>
            <a:ext cx="10177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Blueprints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Performance </a:t>
            </a:r>
            <a:r>
              <a:rPr lang="en-US" sz="4400" dirty="0"/>
              <a:t>Level </a:t>
            </a:r>
            <a:r>
              <a:rPr lang="en-US" sz="4400" dirty="0" smtClean="0"/>
              <a:t>Descriptors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Kite </a:t>
            </a:r>
            <a:r>
              <a:rPr lang="en-US" sz="4400" dirty="0"/>
              <a:t>Collector </a:t>
            </a:r>
            <a:r>
              <a:rPr lang="en-US" sz="4400" dirty="0" smtClean="0"/>
              <a:t>information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Student </a:t>
            </a:r>
            <a:r>
              <a:rPr lang="en-US" sz="4400" dirty="0"/>
              <a:t>Portal closure procedure on a </a:t>
            </a:r>
            <a:r>
              <a:rPr lang="en-US" sz="4400" dirty="0" smtClean="0"/>
              <a:t>Mac How to </a:t>
            </a:r>
            <a:r>
              <a:rPr lang="en-US" sz="4400" dirty="0"/>
              <a:t>submit student writing </a:t>
            </a:r>
            <a:r>
              <a:rPr lang="en-US" sz="4400" dirty="0" smtClean="0"/>
              <a:t>samples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2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3" y="12357"/>
            <a:ext cx="7957752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Blueprint Claims and EEs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38" y="1050323"/>
            <a:ext cx="8452020" cy="575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7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3" y="12357"/>
            <a:ext cx="7957752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Math Blueprint Example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1" y="952260"/>
            <a:ext cx="8020223" cy="582290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048841">
            <a:off x="8308047" y="1639393"/>
            <a:ext cx="713321" cy="546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80570">
            <a:off x="1183104" y="2697728"/>
            <a:ext cx="570670" cy="43422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4150" y="2671043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433858" y="6143223"/>
            <a:ext cx="414705" cy="432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64149" y="3846667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4149" y="3557396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37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1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4" y="931839"/>
            <a:ext cx="11261355" cy="58161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2" y="12357"/>
            <a:ext cx="827903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Training Tab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38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8068797">
            <a:off x="2778160" y="5019360"/>
            <a:ext cx="927008" cy="630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2" y="12357"/>
            <a:ext cx="827903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Parent Information Tab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39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75" y="931839"/>
            <a:ext cx="9340711" cy="5812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6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0034" y="1264421"/>
            <a:ext cx="5780645" cy="3128963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 information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Pull information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 tasks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8745" y="-198400"/>
            <a:ext cx="6683868" cy="1066800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Educator Portal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373066">
            <a:off x="6705383" y="2165743"/>
            <a:ext cx="207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90750" y="3455215"/>
            <a:ext cx="290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ESSENTIAL ELEMENTS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8206" y="4878269"/>
            <a:ext cx="131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REPORTS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9673210">
            <a:off x="4898909" y="5327157"/>
            <a:ext cx="215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EXTRACTS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9869958">
            <a:off x="4116588" y="4371290"/>
            <a:ext cx="1343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TESTLETS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2770261">
            <a:off x="9699951" y="5549069"/>
            <a:ext cx="254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ENROLL STUDENTS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2343818">
            <a:off x="9076065" y="2035732"/>
            <a:ext cx="254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ROSTER STUDENTS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2559377">
            <a:off x="2070211" y="5350898"/>
            <a:ext cx="183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NAMES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8924" y="5549068"/>
            <a:ext cx="33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INFORMATION 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0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12357"/>
            <a:ext cx="9679161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Parent Tab: Finding an Activity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40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61" y="896496"/>
            <a:ext cx="8981400" cy="58626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654692">
            <a:off x="8471237" y="2342082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76" y="2959323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Five: DLM Missouri Page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41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2;p97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173192"/>
            <a:ext cx="11019657" cy="489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81228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Initial precursor  </a:t>
            </a:r>
            <a:endParaRPr sz="4400" dirty="0"/>
          </a:p>
          <a:p>
            <a:pPr marL="681228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Distal precursor </a:t>
            </a:r>
            <a:endParaRPr sz="4400" dirty="0"/>
          </a:p>
          <a:p>
            <a:pPr marL="681228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Proximal precursor </a:t>
            </a:r>
            <a:endParaRPr sz="4400" dirty="0"/>
          </a:p>
          <a:p>
            <a:pPr marL="681228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Target (at the Essential Element level) </a:t>
            </a:r>
            <a:endParaRPr sz="4400" dirty="0"/>
          </a:p>
          <a:p>
            <a:pPr marL="681228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Successor (Getting closer to Grade Level Standard)</a:t>
            </a:r>
            <a:endParaRPr sz="4400" dirty="0"/>
          </a:p>
          <a:p>
            <a:pPr indent="-188377"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23" y="1361164"/>
            <a:ext cx="2556777" cy="32108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Google Shape;743;p97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9465" y="-157184"/>
            <a:ext cx="10096740" cy="113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>
                <a:solidFill>
                  <a:schemeClr val="bg1"/>
                </a:solidFill>
              </a:rPr>
              <a:t>Five </a:t>
            </a:r>
            <a:r>
              <a:rPr lang="en-US" sz="5400" u="sng" dirty="0" smtClean="0">
                <a:solidFill>
                  <a:schemeClr val="bg1"/>
                </a:solidFill>
              </a:rPr>
              <a:t>Linkage Levels </a:t>
            </a:r>
            <a:r>
              <a:rPr lang="en-US" sz="5400" u="sng" dirty="0">
                <a:solidFill>
                  <a:schemeClr val="bg1"/>
                </a:solidFill>
              </a:rPr>
              <a:t>for ELA </a:t>
            </a:r>
            <a:r>
              <a:rPr lang="en-US" sz="5400" u="sng" dirty="0" smtClean="0">
                <a:solidFill>
                  <a:schemeClr val="bg1"/>
                </a:solidFill>
              </a:rPr>
              <a:t>&amp; </a:t>
            </a:r>
            <a:r>
              <a:rPr lang="en-US" sz="5400" u="sng" dirty="0">
                <a:solidFill>
                  <a:schemeClr val="bg1"/>
                </a:solidFill>
              </a:rPr>
              <a:t>Math</a:t>
            </a:r>
            <a:endParaRPr sz="5400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1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Google Shape;751;p9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638" y="1336556"/>
            <a:ext cx="8597660" cy="48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95528" lvl="1" indent="-6858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Initial </a:t>
            </a:r>
            <a:r>
              <a:rPr lang="en-US" sz="48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Precursor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5528" lvl="1" indent="-6858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Proximal </a:t>
            </a:r>
            <a:r>
              <a:rPr lang="en-US" sz="48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Precursor 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5528" lvl="1" indent="-6858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Target (mastery)</a:t>
            </a:r>
            <a:r>
              <a:rPr lang="en-US" sz="4800" dirty="0" smtClean="0">
                <a:latin typeface="Calibri" panose="020F0502020204030204" pitchFamily="34" charset="0"/>
                <a:ea typeface="Allerta"/>
                <a:cs typeface="Calibri" panose="020F0502020204030204" pitchFamily="34" charset="0"/>
                <a:sym typeface="Allerta"/>
              </a:rPr>
              <a:t> 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2;p9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6962" y="-123215"/>
            <a:ext cx="9811109" cy="11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4800" u="sng" dirty="0">
              <a:solidFill>
                <a:schemeClr val="bg1"/>
              </a:solidFill>
            </a:endParaRPr>
          </a:p>
          <a:p>
            <a:pPr>
              <a:buClr>
                <a:srgbClr val="000000"/>
              </a:buClr>
              <a:buSzPts val="4400"/>
            </a:pPr>
            <a:r>
              <a:rPr lang="en-US" sz="5400" u="sng" dirty="0">
                <a:solidFill>
                  <a:schemeClr val="bg1"/>
                </a:solidFill>
              </a:rPr>
              <a:t>Three </a:t>
            </a:r>
            <a:r>
              <a:rPr lang="en-US" sz="5400" u="sng" dirty="0" smtClean="0">
                <a:solidFill>
                  <a:schemeClr val="bg1"/>
                </a:solidFill>
              </a:rPr>
              <a:t>Linkage Levels </a:t>
            </a:r>
            <a:r>
              <a:rPr lang="en-US" sz="5400" u="sng" dirty="0">
                <a:solidFill>
                  <a:schemeClr val="bg1"/>
                </a:solidFill>
              </a:rPr>
              <a:t>for Science</a:t>
            </a:r>
            <a:endParaRPr sz="5400" u="sng" dirty="0">
              <a:solidFill>
                <a:schemeClr val="bg1"/>
              </a:solidFill>
            </a:endParaRPr>
          </a:p>
          <a:p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78" y="2192518"/>
            <a:ext cx="3817239" cy="3852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2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5" name="Google Shape;630;p8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010" y="74284"/>
            <a:ext cx="10403457" cy="66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Science-Different from ELA &amp; Math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6" y="1397477"/>
            <a:ext cx="11328048" cy="4666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2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6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45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1" y="923330"/>
            <a:ext cx="10594892" cy="5787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9522" y="-14748"/>
            <a:ext cx="682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Mini-Map: EE, GLS, LL</a:t>
            </a:r>
            <a:endParaRPr lang="en-US" sz="5400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3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2" y="12357"/>
            <a:ext cx="827903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Writing Overview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46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1" y="871783"/>
            <a:ext cx="8606135" cy="59602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17481" y="5653460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5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7"/>
            <a:ext cx="1046617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Student Report Archive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47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212" y="1398886"/>
            <a:ext cx="102808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 find a student’s past Individual Student Reports, click </a:t>
            </a:r>
            <a:r>
              <a:rPr lang="en-US" sz="4400" dirty="0"/>
              <a:t>on the blue box called Reports and select Student Report Archive. A choice of two boxes are presented to allow the teacher to look up a student under the last name or under the MOSIS number/Student State ID.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5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Six: Tasks for Teachers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48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7"/>
            <a:ext cx="1046617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Find EP Login on Landing Page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49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0406509">
            <a:off x="5811772" y="535894"/>
            <a:ext cx="568455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A student eligible for MAP-A does </a:t>
            </a:r>
            <a:r>
              <a:rPr lang="en-US" sz="4000" b="1" dirty="0" smtClean="0"/>
              <a:t>not</a:t>
            </a:r>
            <a:r>
              <a:rPr lang="en-US" sz="4000" dirty="0" smtClean="0"/>
              <a:t> participate in any other statewide standardized assessments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EL </a:t>
            </a:r>
            <a:r>
              <a:rPr lang="en-US" sz="4000" dirty="0"/>
              <a:t>in grades 1-12 may take the WIDA Alternate ACCESS English test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MAP-A students are not included in national or international </a:t>
            </a:r>
            <a:r>
              <a:rPr lang="en-US" sz="4000" dirty="0" smtClean="0"/>
              <a:t>assessments</a:t>
            </a:r>
            <a:endParaRPr lang="en-US" sz="4000" dirty="0"/>
          </a:p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endParaRPr sz="3600"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33500" y="0"/>
            <a:ext cx="7658100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Parameters of MAP-A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9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7"/>
            <a:ext cx="1046617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Login to Educator Portal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50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07125"/>
            <a:ext cx="9373799" cy="5839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1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Sign Security Agreement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51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2" y="931839"/>
            <a:ext cx="8517924" cy="5865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25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View Roster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52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1646281"/>
            <a:ext cx="11631570" cy="387719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3946672">
            <a:off x="163359" y="2590085"/>
            <a:ext cx="568455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1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Teacher Duty Highlights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226" y="1462096"/>
            <a:ext cx="10655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Complete First </a:t>
            </a:r>
            <a:r>
              <a:rPr lang="en-US" sz="3600" dirty="0"/>
              <a:t>Contact </a:t>
            </a:r>
            <a:r>
              <a:rPr lang="en-US" sz="3600" dirty="0" smtClean="0"/>
              <a:t>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Update Personal </a:t>
            </a:r>
            <a:r>
              <a:rPr lang="en-US" sz="3600" dirty="0"/>
              <a:t>Needs </a:t>
            </a:r>
            <a:r>
              <a:rPr lang="en-US" sz="3600" dirty="0" smtClean="0"/>
              <a:t>Profile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Creating </a:t>
            </a:r>
            <a:r>
              <a:rPr lang="en-US" sz="3600" dirty="0"/>
              <a:t>instructional plans in the Instruction and Assessment </a:t>
            </a:r>
            <a:r>
              <a:rPr lang="en-US" sz="3600" dirty="0" smtClean="0"/>
              <a:t>Planner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Instructing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Testing </a:t>
            </a:r>
            <a:r>
              <a:rPr lang="en-US" sz="3600" dirty="0"/>
              <a:t>students in Student </a:t>
            </a:r>
            <a:r>
              <a:rPr lang="en-US" sz="3600" dirty="0" smtClean="0"/>
              <a:t>Portal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Reading </a:t>
            </a:r>
            <a:r>
              <a:rPr lang="en-US" sz="3600" dirty="0"/>
              <a:t>each DESE </a:t>
            </a:r>
            <a:r>
              <a:rPr lang="en-US" sz="3600" i="1" dirty="0"/>
              <a:t>MAP-A Update </a:t>
            </a:r>
            <a:r>
              <a:rPr lang="en-US" sz="3600" dirty="0"/>
              <a:t>to keep up with </a:t>
            </a:r>
            <a:r>
              <a:rPr lang="en-US" sz="3600" dirty="0" smtClean="0"/>
              <a:t>guidance </a:t>
            </a:r>
            <a:r>
              <a:rPr lang="en-US" sz="3600" dirty="0"/>
              <a:t>and </a:t>
            </a:r>
            <a:r>
              <a:rPr lang="en-US" sz="3600" dirty="0" smtClean="0"/>
              <a:t>deadlines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7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0"/>
            <a:ext cx="105650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Use Blueprints to Plan Instruction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54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8632"/>
            <a:ext cx="9754410" cy="5758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4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8791" y="34506"/>
            <a:ext cx="10248182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Clean Data in EP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62318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6196" y="1207698"/>
            <a:ext cx="113539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Verify that email address and educator identifier match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Submit all First Contact Surveys, even if not planning to test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Personal Needs Profiles, even if not planning to test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Check for accuracy in student profiles, especially MOSIS numbers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Keep MAP-A students enrolled in Educator Portal, even if not planning to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9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874" y="623281"/>
            <a:ext cx="5555049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7300" u="sng" dirty="0"/>
              <a:t>Alternate </a:t>
            </a:r>
            <a:r>
              <a:rPr lang="en-US" sz="7300" u="sng" dirty="0" smtClean="0"/>
              <a:t>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 smtClean="0"/>
              <a:t>August 8,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Part Seven: Student Testing</a:t>
            </a:r>
            <a:endParaRPr lang="en-US" sz="5400" b="1" dirty="0"/>
          </a:p>
        </p:txBody>
      </p:sp>
      <p:sp>
        <p:nvSpPr>
          <p:cNvPr id="8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 smtClean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56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0"/>
            <a:ext cx="105650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Update Student Portal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57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78" y="1019907"/>
            <a:ext cx="7793314" cy="559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5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9467" y="0"/>
            <a:ext cx="7763435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Take Practice </a:t>
            </a:r>
            <a:r>
              <a:rPr lang="en-US" sz="5400" u="sng" dirty="0" err="1" smtClean="0">
                <a:solidFill>
                  <a:schemeClr val="bg1"/>
                </a:solidFill>
              </a:rPr>
              <a:t>Testlets</a:t>
            </a:r>
            <a:r>
              <a:rPr lang="en-US" sz="5400" u="sng" dirty="0" smtClean="0">
                <a:solidFill>
                  <a:schemeClr val="bg1"/>
                </a:solidFill>
              </a:rPr>
              <a:t> First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58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83" y="954817"/>
            <a:ext cx="7790743" cy="581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5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9467" y="0"/>
            <a:ext cx="7763435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Two Methods to Test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59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Google Shape;1204;p156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2872" y="1190633"/>
            <a:ext cx="10636624" cy="507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9728" lvl="1" indent="0">
              <a:buClr>
                <a:schemeClr val="bg2"/>
              </a:buClr>
              <a:buSzPct val="100000"/>
              <a:buNone/>
            </a:pPr>
            <a:r>
              <a:rPr lang="en-US" sz="4400" dirty="0" smtClean="0"/>
              <a:t>1. </a:t>
            </a:r>
            <a:r>
              <a:rPr lang="en-US" sz="4400" dirty="0"/>
              <a:t>S</a:t>
            </a:r>
            <a:r>
              <a:rPr lang="en-US" sz="4400" dirty="0" smtClean="0"/>
              <a:t>tudent </a:t>
            </a:r>
            <a:r>
              <a:rPr lang="en-US" sz="4400" dirty="0"/>
              <a:t>interaction with the </a:t>
            </a:r>
            <a:r>
              <a:rPr lang="en-US" sz="4400" dirty="0" smtClean="0"/>
              <a:t>computer</a:t>
            </a:r>
          </a:p>
          <a:p>
            <a:pPr marL="109728" lvl="1" indent="0">
              <a:buClr>
                <a:schemeClr val="bg2"/>
              </a:buClr>
              <a:buSzPct val="200000"/>
              <a:buNone/>
            </a:pPr>
            <a:r>
              <a:rPr lang="en-US" sz="4400" dirty="0" smtClean="0"/>
              <a:t>2. Teacher-administered </a:t>
            </a:r>
            <a:r>
              <a:rPr lang="en-US" sz="4400" dirty="0" err="1" smtClean="0"/>
              <a:t>testlets</a:t>
            </a:r>
            <a:endParaRPr lang="en-US" sz="4400" dirty="0" smtClean="0"/>
          </a:p>
          <a:p>
            <a:pPr marL="1222233" lvl="3" indent="-502920">
              <a:spcBef>
                <a:spcPts val="853"/>
              </a:spcBef>
              <a:buClrTx/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Lowest Linkage Level without symbolic understanding</a:t>
            </a:r>
          </a:p>
          <a:p>
            <a:pPr marL="1222232" lvl="2" indent="-502920">
              <a:buClrTx/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Highest Linkage Levels without ability to think abstractly</a:t>
            </a:r>
          </a:p>
          <a:p>
            <a:pPr marL="1222232" lvl="2" indent="-502920">
              <a:buClrTx/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All </a:t>
            </a:r>
            <a:r>
              <a:rPr lang="en-US" sz="3600" dirty="0" smtClean="0"/>
              <a:t>writing assessments during the spring window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4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56900"/>
            <a:ext cx="9773899" cy="5789035"/>
          </a:xfrm>
          <a:prstGeom prst="rect">
            <a:avLst/>
          </a:prstGeom>
        </p:spPr>
      </p:pic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33500" y="0"/>
            <a:ext cx="8001000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Standards and Crosswalks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3870098">
            <a:off x="8656128" y="1602774"/>
            <a:ext cx="792543" cy="16459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870098">
            <a:off x="7051647" y="4348760"/>
            <a:ext cx="792543" cy="16459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8529" y="0"/>
            <a:ext cx="919778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Best Practice: Test Grades 3-11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129553"/>
            <a:ext cx="11241741" cy="49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6665" indent="0">
              <a:buClrTx/>
              <a:buSzPct val="100000"/>
              <a:buNone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Teach/test students all three subjects in grades 3-11: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 continuity of instruction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Remind students of test format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Non-required testing does not cost district, does not count against 1% cap, is not used for accountability</a:t>
            </a:r>
          </a:p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5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8529" y="0"/>
            <a:ext cx="919778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Testing Pattern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937623" y="1344706"/>
            <a:ext cx="9144000" cy="459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Instruct Essential Elements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immediately in Student Portal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Instruct Essential Elements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immediately in Student Portal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</a:p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6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First Contact Survey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1166340"/>
            <a:ext cx="109286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Go to L</a:t>
            </a:r>
            <a:r>
              <a:rPr lang="en-US" sz="3600" dirty="0" smtClean="0"/>
              <a:t>anding Page, then Educator Portal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Logon using </a:t>
            </a:r>
            <a:r>
              <a:rPr lang="en-US" sz="3600" dirty="0" smtClean="0"/>
              <a:t>email </a:t>
            </a:r>
            <a:r>
              <a:rPr lang="en-US" sz="3600" dirty="0"/>
              <a:t>address as </a:t>
            </a:r>
            <a:r>
              <a:rPr lang="en-US" sz="3600" dirty="0" smtClean="0"/>
              <a:t>user </a:t>
            </a:r>
            <a:r>
              <a:rPr lang="en-US" sz="3600" dirty="0"/>
              <a:t>name and </a:t>
            </a:r>
            <a:r>
              <a:rPr lang="en-US" sz="3600" dirty="0" smtClean="0"/>
              <a:t>password </a:t>
            </a:r>
            <a:r>
              <a:rPr lang="en-US" sz="3600" dirty="0"/>
              <a:t>you </a:t>
            </a:r>
            <a:r>
              <a:rPr lang="en-US" sz="3600" dirty="0" smtClean="0"/>
              <a:t>created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Click on Settings and select </a:t>
            </a:r>
            <a:r>
              <a:rPr lang="en-US" sz="3600" dirty="0" smtClean="0"/>
              <a:t>Students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Click </a:t>
            </a:r>
            <a:r>
              <a:rPr lang="en-US" sz="3600" dirty="0" smtClean="0"/>
              <a:t>Search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Find </a:t>
            </a:r>
            <a:r>
              <a:rPr lang="en-US" sz="3600" dirty="0" smtClean="0"/>
              <a:t>student’s name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Find </a:t>
            </a:r>
            <a:r>
              <a:rPr lang="en-US" sz="3600" dirty="0" smtClean="0"/>
              <a:t>First </a:t>
            </a:r>
            <a:r>
              <a:rPr lang="en-US" sz="3600" dirty="0"/>
              <a:t>Contact </a:t>
            </a:r>
            <a:r>
              <a:rPr lang="en-US" sz="3600" dirty="0" smtClean="0"/>
              <a:t>column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Click on </a:t>
            </a:r>
            <a:r>
              <a:rPr lang="en-US" sz="3600" dirty="0" smtClean="0"/>
              <a:t>hotlink </a:t>
            </a:r>
            <a:r>
              <a:rPr lang="en-US" sz="3600" dirty="0"/>
              <a:t>in </a:t>
            </a:r>
            <a:r>
              <a:rPr lang="en-US" sz="3600" dirty="0" smtClean="0"/>
              <a:t>First </a:t>
            </a:r>
            <a:r>
              <a:rPr lang="en-US" sz="3600" dirty="0"/>
              <a:t>Contact column </a:t>
            </a:r>
            <a:endParaRPr lang="en-US" sz="360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A</a:t>
            </a:r>
            <a:r>
              <a:rPr lang="en-US" sz="3600" dirty="0" smtClean="0"/>
              <a:t>lso </a:t>
            </a:r>
            <a:r>
              <a:rPr lang="en-US" sz="3600" dirty="0"/>
              <a:t>complete </a:t>
            </a:r>
            <a:r>
              <a:rPr lang="en-US" sz="3600" dirty="0" smtClean="0"/>
              <a:t>Personal </a:t>
            </a:r>
            <a:r>
              <a:rPr lang="en-US" sz="3600" dirty="0"/>
              <a:t>Needs </a:t>
            </a:r>
            <a:r>
              <a:rPr lang="en-US" sz="3600" dirty="0" smtClean="0"/>
              <a:t>Profile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7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Test Information Page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734" y="1148747"/>
            <a:ext cx="111990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Must view the TIP before giving each </a:t>
            </a:r>
            <a:r>
              <a:rPr lang="en-US" sz="4400" dirty="0" err="1" smtClean="0"/>
              <a:t>testlet</a:t>
            </a:r>
            <a:endParaRPr lang="en-US" sz="4400" dirty="0" smtClean="0"/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See Test Administration Manual for more information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Destroy TIP materials when finished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Find TIP for ELA and math in same location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Find TIP for science in </a:t>
            </a:r>
            <a:r>
              <a:rPr lang="en-US" sz="4400" dirty="0" smtClean="0"/>
              <a:t>a different location for </a:t>
            </a:r>
            <a:r>
              <a:rPr lang="en-US" sz="4400" dirty="0" smtClean="0"/>
              <a:t>fall than spring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5000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TIP for ELA, Math and Fall Science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150" y="1294309"/>
            <a:ext cx="108771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Go to Instruction and Assessment Planner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Find student’s table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Blue Arrow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stack of three dots (kebab)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ready to test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/>
              <a:t>Click on TIP and download or print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8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5416" y="12358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TIP Location for Spring Science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405" y="1294309"/>
            <a:ext cx="10877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Go to Manage Tests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Select Test Management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Select Summative for Testing Program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Select the Test Information PDF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Download or print 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 smtClean="0"/>
              <a:t>Destroy the TIP when finished.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3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Science Assessment Requirements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0832" y="906002"/>
            <a:ext cx="5812077" cy="567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u="sng" dirty="0"/>
              <a:t>Fall Window</a:t>
            </a:r>
            <a:endParaRPr sz="4400" u="sng" dirty="0"/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EEs are chosen by teachers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Testing is optional</a:t>
            </a:r>
            <a:r>
              <a:rPr lang="en-US" sz="4000" dirty="0"/>
              <a:t>, but strongly </a:t>
            </a:r>
            <a:r>
              <a:rPr lang="en-US" sz="4000" dirty="0" smtClean="0"/>
              <a:t>encouraged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err="1" smtClean="0"/>
              <a:t>Testlets</a:t>
            </a:r>
            <a:r>
              <a:rPr lang="en-US" sz="4000" dirty="0" smtClean="0"/>
              <a:t> are </a:t>
            </a:r>
            <a:r>
              <a:rPr lang="en-US" sz="4000" b="1" dirty="0" smtClean="0"/>
              <a:t>NOT</a:t>
            </a:r>
            <a:r>
              <a:rPr lang="en-US" sz="4000" dirty="0" smtClean="0"/>
              <a:t> used for accountability purposes</a:t>
            </a:r>
            <a:endParaRPr sz="4000" dirty="0"/>
          </a:p>
          <a:p>
            <a:pPr marL="33866" indent="0">
              <a:buNone/>
            </a:pPr>
            <a:endParaRPr sz="2800" dirty="0"/>
          </a:p>
        </p:txBody>
      </p:sp>
      <p:sp>
        <p:nvSpPr>
          <p:cNvPr id="8" name="Google Shape;640;p84"/>
          <p:cNvSpPr txBox="1"/>
          <p:nvPr>
            <p:custDataLst>
              <p:tags r:id="rId5"/>
            </p:custDataLst>
          </p:nvPr>
        </p:nvSpPr>
        <p:spPr>
          <a:xfrm>
            <a:off x="6263009" y="906002"/>
            <a:ext cx="4910207" cy="523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defTabSz="1219170">
              <a:spcBef>
                <a:spcPts val="853"/>
              </a:spcBef>
              <a:buClr>
                <a:srgbClr val="00B050"/>
              </a:buClr>
              <a:buSzPts val="3200"/>
            </a:pPr>
            <a:r>
              <a:rPr lang="en-US" sz="4400" u="sng" kern="0" dirty="0">
                <a:latin typeface="Calibri"/>
                <a:ea typeface="Calibri"/>
                <a:cs typeface="Calibri"/>
                <a:sym typeface="Calibri"/>
              </a:rPr>
              <a:t>Spring Window</a:t>
            </a:r>
            <a:endParaRPr sz="4400" u="sng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EEs are </a:t>
            </a:r>
            <a:r>
              <a:rPr lang="en-US" sz="40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</a:t>
            </a:r>
            <a:r>
              <a:rPr lang="en-US" sz="4000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kern="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chosen by teachers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Testing is required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Testlets</a:t>
            </a:r>
            <a:r>
              <a:rPr lang="en-US" sz="40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ARE</a:t>
            </a:r>
            <a:r>
              <a:rPr lang="en-US" sz="40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used for accountability purposes</a:t>
            </a:r>
            <a:endParaRPr sz="4000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0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Test Administration Practices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76614" y="1177446"/>
            <a:ext cx="10158608" cy="541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dirty="0" smtClean="0"/>
              <a:t>Teachers use best judgment:</a:t>
            </a:r>
          </a:p>
          <a:p>
            <a:pPr>
              <a:buClrTx/>
              <a:buSzPct val="100000"/>
            </a:pPr>
            <a:r>
              <a:rPr lang="en-US" sz="4000" dirty="0" smtClean="0"/>
              <a:t>May provide additional supports</a:t>
            </a:r>
          </a:p>
          <a:p>
            <a:pPr>
              <a:buClrTx/>
              <a:buSzPct val="100000"/>
            </a:pPr>
            <a:r>
              <a:rPr lang="en-US" sz="4000" dirty="0" smtClean="0"/>
              <a:t>Read “Practices Allowed: section of the</a:t>
            </a:r>
            <a:r>
              <a:rPr lang="en-US" sz="4000" i="1" dirty="0" smtClean="0"/>
              <a:t> Test Administration Manual</a:t>
            </a:r>
          </a:p>
          <a:p>
            <a:pPr>
              <a:buClrTx/>
              <a:buSzPct val="100000"/>
            </a:pPr>
            <a:r>
              <a:rPr lang="en-US" sz="4000" dirty="0" smtClean="0"/>
              <a:t>Read Learn about the Accessibility Supports of the </a:t>
            </a:r>
            <a:r>
              <a:rPr lang="en-US" sz="4000" i="1" dirty="0" smtClean="0"/>
              <a:t>Accessibility Manual</a:t>
            </a:r>
          </a:p>
          <a:p>
            <a:pPr>
              <a:buClrTx/>
              <a:buSzPct val="100000"/>
            </a:pPr>
            <a:r>
              <a:rPr lang="en-US" sz="4000" dirty="0" smtClean="0"/>
              <a:t>Read instructions in TIP</a:t>
            </a:r>
            <a:endParaRPr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6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 smtClean="0">
                <a:solidFill>
                  <a:schemeClr val="bg1"/>
                </a:solidFill>
              </a:rPr>
              <a:t>Performance Report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343893"/>
            <a:ext cx="11760610" cy="4540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6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Instruction &amp; Assessment Planner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69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43450"/>
            <a:ext cx="7199682" cy="4939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23" y="2806790"/>
            <a:ext cx="6696075" cy="251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0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7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457200" y="-118879"/>
            <a:ext cx="9823621" cy="10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4B8D"/>
              </a:buClr>
              <a:buSzPts val="4000"/>
            </a:pPr>
            <a:r>
              <a:rPr lang="en-US" sz="5400" b="1" u="sng" kern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Instructionally Embedded</a:t>
            </a:r>
            <a:endParaRPr sz="5400" b="1" u="sng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" y="1600854"/>
            <a:ext cx="10808953" cy="4596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Instruction &amp; Assessment Planner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70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" y="1024052"/>
            <a:ext cx="11561138" cy="5376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8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>
                <a:solidFill>
                  <a:schemeClr val="bg1"/>
                </a:solidFill>
              </a:rPr>
              <a:t>Linkage Level Comparison 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71</a:t>
            </a:fld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Google Shape;761;p99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77436310"/>
              </p:ext>
            </p:extLst>
          </p:nvPr>
        </p:nvGraphicFramePr>
        <p:xfrm>
          <a:off x="0" y="1286570"/>
          <a:ext cx="12192000" cy="5040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 &amp; Math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 smtClean="0">
                          <a:latin typeface="Calibri" panose="020F0502020204030204" pitchFamily="34" charset="0"/>
                        </a:rPr>
                        <a:t>Initial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 smtClean="0">
                          <a:latin typeface="Calibri" panose="020F0502020204030204" pitchFamily="34" charset="0"/>
                        </a:rPr>
                        <a:t>Initial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Distal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Proximal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 smtClean="0">
                          <a:latin typeface="Calibri" panose="020F0502020204030204" pitchFamily="34" charset="0"/>
                        </a:rPr>
                        <a:t>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Successor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57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 smtClean="0">
                <a:solidFill>
                  <a:schemeClr val="bg1"/>
                </a:solidFill>
              </a:rPr>
              <a:t>Planner and Linkage Levels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72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814339"/>
            <a:ext cx="12106267" cy="5799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 smtClean="0">
                <a:solidFill>
                  <a:schemeClr val="bg1"/>
                </a:solidFill>
              </a:rPr>
              <a:t>Teaching across Grade </a:t>
            </a:r>
            <a:r>
              <a:rPr lang="en-US" sz="5400" dirty="0" smtClean="0">
                <a:solidFill>
                  <a:schemeClr val="bg1"/>
                </a:solidFill>
              </a:rPr>
              <a:t>Levels</a:t>
            </a:r>
            <a:endParaRPr sz="5400" u="sng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9379410" y="72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z="1400" smtClean="0">
                <a:solidFill>
                  <a:schemeClr val="bg1"/>
                </a:solidFill>
              </a:rPr>
              <a:pPr/>
              <a:t>73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875004"/>
            <a:ext cx="9374593" cy="5838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1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 smtClean="0">
                <a:solidFill>
                  <a:schemeClr val="bg1"/>
                </a:solidFill>
              </a:rPr>
              <a:t>Teaching within Grade </a:t>
            </a:r>
            <a:r>
              <a:rPr lang="en-US" sz="5400" dirty="0" smtClean="0">
                <a:solidFill>
                  <a:schemeClr val="bg1"/>
                </a:solidFill>
              </a:rPr>
              <a:t>Level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8" y="1259577"/>
            <a:ext cx="11527472" cy="5141223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0538374" y="2251581"/>
            <a:ext cx="997527" cy="5403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941403" y="3518458"/>
            <a:ext cx="997527" cy="5403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797637" y="2489977"/>
            <a:ext cx="997527" cy="5403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132619" y="3767245"/>
            <a:ext cx="997527" cy="54032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 smtClean="0">
                <a:solidFill>
                  <a:schemeClr val="bg1"/>
                </a:solidFill>
              </a:rPr>
              <a:t>Top of Planner Page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0" y="1065614"/>
            <a:ext cx="11105511" cy="5639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0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12358"/>
            <a:ext cx="102936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fontAlgn="t"/>
            <a:r>
              <a:rPr lang="en-US" sz="5400" dirty="0" smtClean="0">
                <a:solidFill>
                  <a:schemeClr val="bg1"/>
                </a:solidFill>
              </a:rPr>
              <a:t>MAP-A Update</a:t>
            </a:r>
            <a:endParaRPr sz="5400" u="sng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" y="1551709"/>
            <a:ext cx="12113198" cy="3754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9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453455"/>
            <a:ext cx="8421323" cy="4324546"/>
          </a:xfrm>
        </p:spPr>
        <p:txBody>
          <a:bodyPr/>
          <a:lstStyle/>
          <a:p>
            <a:pPr marL="0">
              <a:buClrTx/>
              <a:buSzPct val="75000"/>
            </a:pPr>
            <a:r>
              <a:rPr lang="en-US" sz="4400" b="1" dirty="0"/>
              <a:t>Caryn Giarratano, Ph.D.</a:t>
            </a:r>
          </a:p>
          <a:p>
            <a:pPr marL="0">
              <a:buClrTx/>
              <a:buSzPct val="75000"/>
            </a:pPr>
            <a:r>
              <a:rPr lang="en-US" sz="4400" dirty="0"/>
              <a:t>Assistant Director of Assessment</a:t>
            </a:r>
          </a:p>
          <a:p>
            <a:pPr marL="0">
              <a:buClrTx/>
              <a:buSzPct val="75000"/>
            </a:pPr>
            <a:r>
              <a:rPr lang="en-US" sz="4400" dirty="0"/>
              <a:t>Alternate Assessment</a:t>
            </a:r>
          </a:p>
          <a:p>
            <a:pPr marL="0">
              <a:buClrTx/>
              <a:buSzPct val="75000"/>
            </a:pPr>
            <a:r>
              <a:rPr lang="en-US" sz="4400" dirty="0"/>
              <a:t>573-751-6731</a:t>
            </a:r>
          </a:p>
          <a:p>
            <a:pPr marL="0">
              <a:buClrTx/>
              <a:buSzPct val="75000"/>
            </a:pPr>
            <a:r>
              <a:rPr lang="en-US" sz="4400" dirty="0"/>
              <a:t>caryn.giarratano@dese.mo.gov</a:t>
            </a:r>
          </a:p>
          <a:p>
            <a:pPr>
              <a:buClrTx/>
              <a:buSzPct val="75000"/>
            </a:pP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68466"/>
            <a:ext cx="9344025" cy="751380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Who to Contact for Questions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graphic kids hands raised"/>
          <p:cNvSpPr>
            <a:spLocks noChangeAspect="1" noChangeArrowheads="1"/>
          </p:cNvSpPr>
          <p:nvPr/>
        </p:nvSpPr>
        <p:spPr bwMode="auto">
          <a:xfrm>
            <a:off x="1055688" y="984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lip Art Kid Raising Hand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055688" y="374650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lip Art Kid Raising Hand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09850"/>
            <a:ext cx="3866870" cy="37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8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/>
          <p:nvPr>
            <p:custDataLst>
              <p:tags r:id="rId3"/>
            </p:custDataLst>
          </p:nvPr>
        </p:nvSpPr>
        <p:spPr>
          <a:xfrm>
            <a:off x="879894" y="-118879"/>
            <a:ext cx="9400927" cy="103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4B8D"/>
              </a:buClr>
              <a:buSzPts val="4000"/>
            </a:pPr>
            <a:r>
              <a:rPr lang="en-US" sz="5400" b="1" u="sng" kern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Missouri Uses Two Models</a:t>
            </a:r>
            <a:endParaRPr sz="5400" b="1" u="sng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4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114" y="1483743"/>
            <a:ext cx="11110822" cy="4313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Instructionally Embedded is used for ELA and math with grades 3-8, and 11 required to test both windows</a:t>
            </a:r>
          </a:p>
          <a:p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Year End is used for science with grades 5, 8, and 11 required test in the spring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5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Google Shape;838;p10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1430595"/>
            <a:ext cx="10427110" cy="449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Use the information from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Linkage Levels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Mini-Maps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to plan instruction and create IEP goals. </a:t>
            </a:r>
            <a:endParaRPr lang="en-US" sz="4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Every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goal 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must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have a short-term objective or benchmark.</a:t>
            </a:r>
            <a:endParaRPr sz="4400" dirty="0">
              <a:solidFill>
                <a:schemeClr val="tx1">
                  <a:lumMod val="50000"/>
                </a:schemeClr>
              </a:solidFill>
            </a:endParaRPr>
          </a:p>
          <a:p>
            <a:pPr indent="-188377">
              <a:buNone/>
            </a:pPr>
            <a:endParaRPr dirty="0"/>
          </a:p>
        </p:txBody>
      </p:sp>
      <p:sp>
        <p:nvSpPr>
          <p:cNvPr id="6" name="Google Shape;839;p10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92826" y="8308"/>
            <a:ext cx="7595419" cy="8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u="sng" dirty="0" smtClean="0">
                <a:solidFill>
                  <a:schemeClr val="bg1"/>
                </a:solidFill>
              </a:rPr>
              <a:t>Integrate </a:t>
            </a:r>
            <a:r>
              <a:rPr lang="en-US" sz="5400" b="1" i="0" u="sng" strike="noStrike" cap="none" dirty="0" smtClean="0">
                <a:solidFill>
                  <a:schemeClr val="bg1"/>
                </a:solidFill>
                <a:sym typeface="Calibri"/>
              </a:rPr>
              <a:t>Goals and EEs</a:t>
            </a:r>
            <a:endParaRPr sz="5400" b="1" i="0" u="sng" strike="noStrike" cap="none" dirty="0">
              <a:solidFill>
                <a:schemeClr val="bg1"/>
              </a:solidFill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20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BE02891-46D9-4FF1-B89B-9617ED00AE29}_31.png&quot;/&gt;&lt;left val=&quot;20&quot;/&gt;&lt;top val=&quot;225&quot;/&gt;&lt;width val=&quot;1238&quot;/&gt;&lt;height val=&quot;46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BFE7C1-C490-499B-8A32-7A41D6BCA710}_31.png&quot;/&gt;&lt;left val=&quot;0&quot;/&gt;&lt;top val=&quot;30&quot;/&gt;&lt;width val=&quot;1281&quot;/&gt;&lt;height val=&quot;136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853557174,Q:\commonspedata\MAP-A\Webinar sections\Section 3\MAPA-Section 3_pptx\Media.ppcx"/>
  <p:tag name="HTML_SHAPEINFO" val="&lt;SlideThumbPath val=&quot;Slide16.PNG&quot;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033D64-6922-4914-932C-A30DE6DE1E94}_16.png&quot;/&gt;&lt;left val=&quot;17&quot;/&gt;&lt;top val=&quot;17&quot;/&gt;&lt;width val=&quot;111&quot;/&gt;&lt;height val=&quot;46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5057D97-FD00-492D-84A0-65F30AC831BB}_16.png&quot;/&gt;&lt;left val=&quot;2&quot;/&gt;&lt;top val=&quot;38&quot;/&gt;&lt;width val=&quot;1281&quot;/&gt;&lt;height val=&quot;127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853557174,Q:\commonspedata\MAP-A\Webinar sections\Section 3\MAPA-Section 3_pptx\Media.ppcx"/>
  <p:tag name="HTML_SHAPEINFO" val="&lt;SlideThumbPath val=&quot;Slide39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D7FB553-75DB-49A3-9261-C028BD7CA54A}_39.png&quot;/&gt;&lt;left val=&quot;20&quot;/&gt;&lt;top val=&quot;17&quot;/&gt;&lt;width val=&quot;108&quot;/&gt;&lt;height val=&quot;46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5&quot;/&gt;&lt;lineCharCount val=&quot;44&quot;/&gt;&lt;lineCharCount val=&quot;63&quot;/&gt;&lt;lineCharCount val=&quot;53&quot;/&gt;&lt;lineCharCount val=&quot;60&quot;/&gt;&lt;lineCharCount val=&quot;39&quot;/&gt;&lt;lineCharCount val=&quot;58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F2CD547-2D24-417A-B483-E4DAAD9D488C}_20.png&quot;/&gt;&lt;left val=&quot;18&quot;/&gt;&lt;top val=&quot;168&quot;/&gt;&lt;width val=&quot;1240&quot;/&gt;&lt;height val=&quot;524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966576B-5E20-4A06-BCBE-D171DFB37E31}_13.png&quot;/&gt;&lt;left val=&quot;-257&quot;/&gt;&lt;top val=&quot;21&quot;/&gt;&lt;width val=&quot;258&quot;/&gt;&lt;height val=&quot;40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27&quot;/&gt;&lt;lineCharCount val=&quot;32&quot;/&gt;&lt;lineCharCount val=&quot;19&quot;/&gt;&lt;lineCharCount val=&quot;34&quot;/&gt;&lt;lineCharCount val=&quot;9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CA0C6E8-1B57-40CF-8C4C-362C453A260A}_17.png&quot;/&gt;&lt;left val=&quot;678&quot;/&gt;&lt;top val=&quot;182&quot;/&gt;&lt;width val=&quot;594&quot;/&gt;&lt;height val=&quot;473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1&quot;/&gt;&lt;lineCharCount val=&quot;14&quot;/&gt;&lt;/TableIndex&gt;&lt;TableIndex row=&quot;1&quot; col=&quot;2&quot;&gt;&lt;linesCount val=&quot;2&quot;/&gt;&lt;lineCharCount val=&quot;8&quot;/&gt;&lt;lineCharCount val=&quot;14&quot;/&gt;&lt;/TableIndex&gt;&lt;TableIndex row=&quot;2&quot; col=&quot;1&quot;&gt;&lt;linesCount val=&quot;1&quot;/&gt;&lt;lineCharCount val=&quot;7&quot;/&gt;&lt;/TableIndex&gt;&lt;TableIndex row=&quot;2&quot; col=&quot;2&quot;&gt;&lt;linesCount val=&quot;1&quot;/&gt;&lt;lineCharCount val=&quot;8&quot;/&gt;&lt;/TableIndex&gt;&lt;TableIndex row=&quot;3&quot; col=&quot;1&quot;&gt;&lt;linesCount val=&quot;1&quot;/&gt;&lt;lineCharCount val=&quot;16&quot;/&gt;&lt;/TableIndex&gt;&lt;TableIndex row=&quot;3&quot; col=&quot;2&quot;&gt;&lt;linesCount val=&quot;1&quot;/&gt;&lt;lineCharCount val=&quot;8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8&quot;/&gt;&lt;/TableIndex&gt;&lt;TableIndex row=&quot;5&quot; col=&quot;1&quot;&gt;&lt;linesCount val=&quot;1&quot;/&gt;&lt;lineCharCount val=&quot;6&quot;/&gt;&lt;/TableIndex&gt;&lt;TableIndex row=&quot;5&quot; col=&quot;2&quot;&gt;&lt;linesCount val=&quot;1&quot;/&gt;&lt;lineCharCount val=&quot;6&quot;/&gt;&lt;/TableIndex&gt;&lt;TableIndex row=&quot;6&quot; col=&quot;1&quot;&gt;&lt;linesCount val=&quot;1&quot;/&gt;&lt;lineCharCount val=&quot;9&quot;/&gt;&lt;/TableIndex&gt;&lt;TableIndex row=&quot;6&quot; col=&quot;2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474BEE6-B6E5-4088-B5F3-9A96CFB53614}_32.png&quot;/&gt;&lt;left val=&quot;211&quot;/&gt;&lt;top val=&quot;208&quot;/&gt;&lt;width val=&quot;856&quot;/&gt;&lt;height val=&quot;452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853557174,Q:\commonspedata\MAP-A\Webinar sections\Section 3\MAPA-Section 3_pptx\Media.ppcx"/>
  <p:tag name="HTML_SHAPEINFO" val="&lt;SlideThumbPath val=&quot;Slide42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073C355-11E0-4CAD-AC0A-3CD956708E4B}_42.png&quot;/&gt;&lt;left val=&quot;17&quot;/&gt;&lt;top val=&quot;17&quot;/&gt;&lt;width val=&quot;111&quot;/&gt;&lt;height val=&quot;46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7&quot;/&gt;&lt;lineCharCount val=&quot;40&quot;/&gt;&lt;lineCharCount val=&quot;1&quot;/&gt;&lt;lineCharCount val=&quot;5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6ACA8A-65B4-4552-86AC-DFB3D99182FC}_42.png&quot;/&gt;&lt;left val=&quot;20&quot;/&gt;&lt;top val=&quot;195&quot;/&gt;&lt;width val=&quot;1247&quot;/&gt;&lt;height val=&quot;424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424EB19-025E-4356-B136-DEE2382DC71C}_42.png&quot;/&gt;&lt;left val=&quot;0&quot;/&gt;&lt;top val=&quot;19&quot;/&gt;&lt;width val=&quot;1281&quot;/&gt;&lt;height val=&quot;151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881848881,Q:\commonspedata\MAP-A\Webinar sections\Section 2\MAP-A Section 2 Recording 2_pptx\Media.ppcx"/>
  <p:tag name="HTML_SHAPEINFO" val="&lt;SlideThumbPath val=&quot;Slide5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158AF2F-86C4-43CF-811E-0D343EE1F2F0}_5.png&quot;/&gt;&lt;left val=&quot;17&quot;/&gt;&lt;top val=&quot;17&quot;/&gt;&lt;width val=&quot;111&quot;/&gt;&lt;height val=&quot;4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E5A1F62-D677-4EEA-B8B3-95B19F3D07EF}_5.png&quot;/&gt;&lt;left val=&quot;-1&quot;/&gt;&lt;top val=&quot;60&quot;/&gt;&lt;width val=&quot;1283&quot;/&gt;&lt;height val=&quot;108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81848881,Q:\commonspedata\MAP-A\Webinar sections\Section 2\MAP-A Section 2 Recording 2_pptx\Media.ppcx"/>
  <p:tag name="HTML_SHAPEINFO" val="&lt;SlideThumbPath val=&quot;Slide6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1456E79-FB83-4EAF-A231-1A1AA5DAD922}_6.png&quot;/&gt;&lt;left val=&quot;17&quot;/&gt;&lt;top val=&quot;17&quot;/&gt;&lt;width val=&quot;111&quot;/&gt;&lt;height val=&quot;4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781911-7D95-4A5A-9E0A-2FE16533F73E}_6.png&quot;/&gt;&lt;left val=&quot;-2&quot;/&gt;&lt;top val=&quot;-12&quot;/&gt;&lt;width val=&quot;1281&quot;/&gt;&lt;height val=&quot;176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881848881,Q:\commonspedata\MAP-A\Webinar sections\Section 2\MAP-A Section 2 Recording 2_pptx\Media.ppcx"/>
  <p:tag name="HTML_SHAPEINFO" val="&lt;SlideThumbPath val=&quot;Slide8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AA3DE9B-B28F-4BFA-BA25-15796B2981F5}_8.png&quot;/&gt;&lt;left val=&quot;17&quot;/&gt;&lt;top val=&quot;17&quot;/&gt;&lt;width val=&quot;111&quot;/&gt;&lt;height val=&quot;4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9A40C9C-37DA-4958-9585-E660D49E6405}_8.png&quot;/&gt;&lt;left val=&quot;11&quot;/&gt;&lt;top val=&quot;17&quot;/&gt;&lt;width val=&quot;1238&quot;/&gt;&lt;height val=&quot;12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881848881,Q:\commonspedata\MAP-A\Webinar sections\Section 2\MAP-A Section 2 Recording 2_pptx\Media.ppcx"/>
  <p:tag name="HTML_SHAPEINFO" val="&lt;SlideThumbPath val=&quot;Slide9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C000C8B-25D3-4EF7-B5EC-56CF4E5E45F7}_9.png&quot;/&gt;&lt;left val=&quot;17&quot;/&gt;&lt;top val=&quot;17&quot;/&gt;&lt;width val=&quot;111&quot;/&gt;&lt;height val=&quot;4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7A256D7-8695-4943-9319-E173B1BE91AE}_9.png&quot;/&gt;&lt;left val=&quot;18&quot;/&gt;&lt;top val=&quot;17&quot;/&gt;&lt;width val=&quot;1238&quot;/&gt;&lt;height val=&quot;12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81848881,Q:\commonspedata\MAP-A\Webinar sections\Section 2\MAP-A Section 2 Recording 2_pptx\Media.ppcx"/>
  <p:tag name="HTML_SHAPEINFO" val="&lt;SlideThumbPath val=&quot;Slide10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D44E70-BF39-45C1-90C8-2DFF3F7710E8}_10.png&quot;/&gt;&lt;left val=&quot;17&quot;/&gt;&lt;top val=&quot;17&quot;/&gt;&lt;width val=&quot;111&quot;/&gt;&lt;height val=&quot;46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14F418-2053-4B35-B637-90312B67131F}_10.png&quot;/&gt;&lt;left val=&quot;12&quot;/&gt;&lt;top val=&quot;36&quot;/&gt;&lt;width val=&quot;1238&quot;/&gt;&lt;height val=&quot;12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1&quot;/&gt;&lt;lineCharCount val=&quot;65&quot;/&gt;&lt;lineCharCount val=&quot;33&quot;/&gt;&lt;lineCharCount val=&quot;58&quot;/&gt;&lt;lineCharCount val=&quot;57&quot;/&gt;&lt;lineCharCount val=&quot;43&quot;/&gt;&lt;lineCharCount val=&quot;71&quot;/&gt;&lt;lineCharCount val=&quot;75&quot;/&gt;&lt;lineCharCount val=&quot;5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7DD700B-8137-47CB-B6A1-B8A4075D03E9}_9.png&quot;/&gt;&lt;left val=&quot;-4&quot;/&gt;&lt;top val=&quot;176&quot;/&gt;&lt;width val=&quot;1284&quot;/&gt;&lt;height val=&quot;54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853557174,Q:\commonspedata\MAP-A\Webinar sections\Section 3\MAPA-Section 3_pptx\Media.ppcx"/>
  <p:tag name="HTML_SHAPEINFO" val="&lt;SlideThumbPath val=&quot;Slide30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&quot;/&gt;&lt;lineCharCount val=&quot;20&quot;/&gt;&lt;lineCharCount val=&quot;18&quot;/&gt;&lt;lineCharCount val=&quot;20&quot;/&gt;&lt;lineCharCount val=&quot;41&quot;/&gt;&lt;lineCharCount val=&quot;52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D44C90B-502D-4847-9611-2EBB9B0A49C1}_30.png&quot;/&gt;&lt;left val=&quot;20&quot;/&gt;&lt;top val=&quot;177&quot;/&gt;&lt;width val=&quot;1238&quot;/&gt;&lt;height val=&quot;513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D58FD5C-DEF4-48E2-8F6F-37E23BA95A02}_30.png&quot;/&gt;&lt;left val=&quot;17&quot;/&gt;&lt;top val=&quot;17&quot;/&gt;&lt;width val=&quot;111&quot;/&gt;&lt;height val=&quot;4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01B2253-AA24-4C7D-AFA6-2D0C1A4DFBDE}_30.png&quot;/&gt;&lt;left val=&quot;0&quot;/&gt;&lt;top val=&quot;22&quot;/&gt;&lt;width val=&quot;1281&quot;/&gt;&lt;height val=&quot;136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853557174,Q:\commonspedata\MAP-A\Webinar sections\Section 3\MAPA-Section 3_pptx\Media.ppcx"/>
  <p:tag name="HTML_SHAPEINFO" val="&lt;SlideThumbPath val=&quot;Slide31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28072C-1C0F-47B6-AF97-B82E3DC86E08}_31.png&quot;/&gt;&lt;left val=&quot;17&quot;/&gt;&lt;top val=&quot;17&quot;/&gt;&lt;width val=&quot;111&quot;/&gt;&lt;height val=&quot;4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1580</Words>
  <Application>Microsoft Office PowerPoint</Application>
  <PresentationFormat>Widescreen</PresentationFormat>
  <Paragraphs>449</Paragraphs>
  <Slides>77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Allerta</vt:lpstr>
      <vt:lpstr>Arial</vt:lpstr>
      <vt:lpstr>Calibri</vt:lpstr>
      <vt:lpstr>Calibri Light</vt:lpstr>
      <vt:lpstr>Courier New</vt:lpstr>
      <vt:lpstr>Noto Sans Symbols</vt:lpstr>
      <vt:lpstr>Times New Roman</vt:lpstr>
      <vt:lpstr>Office Theme</vt:lpstr>
      <vt:lpstr> Alternate Assessment </vt:lpstr>
      <vt:lpstr> Alternate Assessment </vt:lpstr>
      <vt:lpstr>DLM Kite Programs</vt:lpstr>
      <vt:lpstr>Educator Portal</vt:lpstr>
      <vt:lpstr>Parameters of MAP-A</vt:lpstr>
      <vt:lpstr>Standards and Crosswalks</vt:lpstr>
      <vt:lpstr>PowerPoint Presentation</vt:lpstr>
      <vt:lpstr>PowerPoint Presentation</vt:lpstr>
      <vt:lpstr>Integrate Goals and EEs</vt:lpstr>
      <vt:lpstr> Alternate Assessment </vt:lpstr>
      <vt:lpstr>PowerPoint Presentation</vt:lpstr>
      <vt:lpstr>IDEA Guidance</vt:lpstr>
      <vt:lpstr>PowerPoint Presentation</vt:lpstr>
      <vt:lpstr>Flow Chart Step 1</vt:lpstr>
      <vt:lpstr>Flow Chart Step 2</vt:lpstr>
      <vt:lpstr>IQ is Part of Decision-Making</vt:lpstr>
      <vt:lpstr>Student Review Areas</vt:lpstr>
      <vt:lpstr>Flow Chart Step 3</vt:lpstr>
      <vt:lpstr>Flow Chart Step 4</vt:lpstr>
      <vt:lpstr>Flow Chart: Step 5</vt:lpstr>
      <vt:lpstr>Eligibility Criteria Checklist</vt:lpstr>
      <vt:lpstr>Guidance Document</vt:lpstr>
      <vt:lpstr> Alternate Assessment </vt:lpstr>
      <vt:lpstr>ReviewEducator Portal Manuals</vt:lpstr>
      <vt:lpstr>PowerPoint Presentation</vt:lpstr>
      <vt:lpstr>PowerPoint Presentation</vt:lpstr>
      <vt:lpstr>PowerPoint Presentation</vt:lpstr>
      <vt:lpstr>Find Help Learning MAP-A</vt:lpstr>
      <vt:lpstr> Alternate Assessment </vt:lpstr>
      <vt:lpstr>DESE MAP-A Page Tabs</vt:lpstr>
      <vt:lpstr>Administration Tab</vt:lpstr>
      <vt:lpstr>Testlets to Cover Blueprint</vt:lpstr>
      <vt:lpstr>Eligibility Tab</vt:lpstr>
      <vt:lpstr>Manuals Tab</vt:lpstr>
      <vt:lpstr>Resources Tab</vt:lpstr>
      <vt:lpstr>Blueprint Claims and EEs</vt:lpstr>
      <vt:lpstr>Math Blueprint Example</vt:lpstr>
      <vt:lpstr>Training Tab</vt:lpstr>
      <vt:lpstr>Parent Information Tab</vt:lpstr>
      <vt:lpstr>Parent Tab: Finding an Activity</vt:lpstr>
      <vt:lpstr> Alternate Assessment </vt:lpstr>
      <vt:lpstr>Five Linkage Levels for ELA &amp; Math</vt:lpstr>
      <vt:lpstr> Three Linkage Levels for Science </vt:lpstr>
      <vt:lpstr>Science-Different from ELA &amp; Math</vt:lpstr>
      <vt:lpstr>PowerPoint Presentation</vt:lpstr>
      <vt:lpstr>Writing Overview</vt:lpstr>
      <vt:lpstr>Student Report Archive</vt:lpstr>
      <vt:lpstr> Alternate Assessment </vt:lpstr>
      <vt:lpstr>Find EP Login on Landing Page</vt:lpstr>
      <vt:lpstr>Login to Educator Portal</vt:lpstr>
      <vt:lpstr>Sign Security Agreement</vt:lpstr>
      <vt:lpstr>View Roster</vt:lpstr>
      <vt:lpstr>Teacher Duty Highlights</vt:lpstr>
      <vt:lpstr>Use Blueprints to Plan Instruction</vt:lpstr>
      <vt:lpstr>Clean Data in EP</vt:lpstr>
      <vt:lpstr> Alternate Assessment </vt:lpstr>
      <vt:lpstr>Update Student Portal</vt:lpstr>
      <vt:lpstr>Take Practice Testlets First</vt:lpstr>
      <vt:lpstr>Two Methods to Test</vt:lpstr>
      <vt:lpstr>Best Practice: Test Grades 3-11</vt:lpstr>
      <vt:lpstr>Testing Pattern</vt:lpstr>
      <vt:lpstr>First Contact Survey</vt:lpstr>
      <vt:lpstr>Test Information Page</vt:lpstr>
      <vt:lpstr>TIP for ELA, Math and Fall Science</vt:lpstr>
      <vt:lpstr>TIP Location for Spring Science</vt:lpstr>
      <vt:lpstr>Science Assessment Requirements</vt:lpstr>
      <vt:lpstr>Test Administration Practices</vt:lpstr>
      <vt:lpstr>Performance Report</vt:lpstr>
      <vt:lpstr>Instruction &amp; Assessment Planner</vt:lpstr>
      <vt:lpstr>Instruction &amp; Assessment Planner</vt:lpstr>
      <vt:lpstr>Linkage Level Comparison </vt:lpstr>
      <vt:lpstr>Planner and Linkage Levels</vt:lpstr>
      <vt:lpstr>Teaching across Grade Levels</vt:lpstr>
      <vt:lpstr>Teaching within Grade Level</vt:lpstr>
      <vt:lpstr>Top of Planner Page</vt:lpstr>
      <vt:lpstr>MAP-A Update</vt:lpstr>
      <vt:lpstr>Who to Contact for Questions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Giarratano, Caryn</dc:creator>
  <cp:lastModifiedBy>Giarratano, Caryn</cp:lastModifiedBy>
  <cp:revision>119</cp:revision>
  <dcterms:created xsi:type="dcterms:W3CDTF">2022-08-02T18:03:41Z</dcterms:created>
  <dcterms:modified xsi:type="dcterms:W3CDTF">2022-08-10T20:26:48Z</dcterms:modified>
</cp:coreProperties>
</file>