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7"/>
  </p:notesMasterIdLst>
  <p:handoutMasterIdLst>
    <p:handoutMasterId r:id="rId18"/>
  </p:handoutMasterIdLst>
  <p:sldIdLst>
    <p:sldId id="292" r:id="rId3"/>
    <p:sldId id="256" r:id="rId4"/>
    <p:sldId id="257" r:id="rId5"/>
    <p:sldId id="263" r:id="rId6"/>
    <p:sldId id="293" r:id="rId7"/>
    <p:sldId id="260" r:id="rId8"/>
    <p:sldId id="266" r:id="rId9"/>
    <p:sldId id="274" r:id="rId10"/>
    <p:sldId id="275" r:id="rId11"/>
    <p:sldId id="277" r:id="rId12"/>
    <p:sldId id="278" r:id="rId13"/>
    <p:sldId id="269" r:id="rId14"/>
    <p:sldId id="270" r:id="rId15"/>
    <p:sldId id="29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A918FC-C90D-4F4E-974A-5A7D02C2EE7D}" v="591" dt="2022-05-05T13:33:16.1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11" d="100"/>
          <a:sy n="111" d="100"/>
        </p:scale>
        <p:origin x="510" y="114"/>
      </p:cViewPr>
      <p:guideLst>
        <p:guide orient="horz" pos="2160"/>
        <p:guide pos="3840"/>
      </p:guideLst>
    </p:cSldViewPr>
  </p:slideViewPr>
  <p:notesTextViewPr>
    <p:cViewPr>
      <p:scale>
        <a:sx n="1" d="1"/>
        <a:sy n="1" d="1"/>
      </p:scale>
      <p:origin x="0" y="0"/>
    </p:cViewPr>
  </p:notesTextViewPr>
  <p:notesViewPr>
    <p:cSldViewPr snapToGrid="0" showGuides="1">
      <p:cViewPr varScale="1">
        <p:scale>
          <a:sx n="51" d="100"/>
          <a:sy n="51" d="100"/>
        </p:scale>
        <p:origin x="2352"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C18FBF-3FF5-4C16-97CF-AF03740D7AB6}" type="doc">
      <dgm:prSet loTypeId="urn:microsoft.com/office/officeart/2005/8/layout/lProcess2" loCatId="list" qsTypeId="urn:microsoft.com/office/officeart/2005/8/quickstyle/simple2" qsCatId="simple" csTypeId="urn:microsoft.com/office/officeart/2005/8/colors/accent1_2" csCatId="accent1" phldr="1"/>
      <dgm:spPr/>
      <dgm:t>
        <a:bodyPr/>
        <a:lstStyle/>
        <a:p>
          <a:endParaRPr lang="en-US"/>
        </a:p>
      </dgm:t>
    </dgm:pt>
    <dgm:pt modelId="{B4F1B46E-22B2-4721-950C-8704487586DC}">
      <dgm:prSet phldrT="[Text]"/>
      <dgm:spPr/>
      <dgm:t>
        <a:bodyPr/>
        <a:lstStyle/>
        <a:p>
          <a:r>
            <a:rPr lang="en-US" b="0" dirty="0">
              <a:latin typeface="Bernard MT Condensed" panose="02050806060905020404" pitchFamily="18" charset="0"/>
            </a:rPr>
            <a:t>Job Exploration</a:t>
          </a:r>
        </a:p>
      </dgm:t>
    </dgm:pt>
    <dgm:pt modelId="{E8A66543-CC4D-4785-A93E-5B125E09F826}" type="parTrans" cxnId="{2C8317B2-2EBB-4589-86EA-C77B3B6E81AA}">
      <dgm:prSet/>
      <dgm:spPr/>
      <dgm:t>
        <a:bodyPr/>
        <a:lstStyle/>
        <a:p>
          <a:endParaRPr lang="en-US"/>
        </a:p>
      </dgm:t>
    </dgm:pt>
    <dgm:pt modelId="{A7E2530A-34E2-4E9F-BC78-8920BA140C41}" type="sibTrans" cxnId="{2C8317B2-2EBB-4589-86EA-C77B3B6E81AA}">
      <dgm:prSet/>
      <dgm:spPr/>
      <dgm:t>
        <a:bodyPr/>
        <a:lstStyle/>
        <a:p>
          <a:endParaRPr lang="en-US"/>
        </a:p>
      </dgm:t>
    </dgm:pt>
    <dgm:pt modelId="{9D72CDD3-5859-43DB-BD75-0C3C30E3DE62}">
      <dgm:prSet phldrT="[Text]"/>
      <dgm:spPr/>
      <dgm:t>
        <a:bodyPr/>
        <a:lstStyle/>
        <a:p>
          <a:r>
            <a:rPr lang="en-US" dirty="0"/>
            <a:t>Missouri Connections and other  web-based resources</a:t>
          </a:r>
        </a:p>
      </dgm:t>
    </dgm:pt>
    <dgm:pt modelId="{1D5B1F83-33A7-4298-BC11-2B1252AFAEA5}" type="parTrans" cxnId="{DDB5AD9A-40B0-48EF-AF2C-8CCDA330F7FE}">
      <dgm:prSet/>
      <dgm:spPr/>
      <dgm:t>
        <a:bodyPr/>
        <a:lstStyle/>
        <a:p>
          <a:endParaRPr lang="en-US"/>
        </a:p>
      </dgm:t>
    </dgm:pt>
    <dgm:pt modelId="{15E25BD4-1EBF-43C2-8885-DBF66B8429E1}" type="sibTrans" cxnId="{DDB5AD9A-40B0-48EF-AF2C-8CCDA330F7FE}">
      <dgm:prSet/>
      <dgm:spPr/>
      <dgm:t>
        <a:bodyPr/>
        <a:lstStyle/>
        <a:p>
          <a:endParaRPr lang="en-US"/>
        </a:p>
      </dgm:t>
    </dgm:pt>
    <dgm:pt modelId="{F2881FB1-6580-4F21-A283-BFAA6F91D5D2}">
      <dgm:prSet phldrT="[Text]"/>
      <dgm:spPr/>
      <dgm:t>
        <a:bodyPr/>
        <a:lstStyle/>
        <a:p>
          <a:r>
            <a:rPr lang="en-US" dirty="0">
              <a:latin typeface="Bernard MT Condensed" panose="02050806060905020404" pitchFamily="18" charset="0"/>
            </a:rPr>
            <a:t>Work-Based</a:t>
          </a:r>
        </a:p>
        <a:p>
          <a:r>
            <a:rPr lang="en-US" dirty="0">
              <a:latin typeface="Bernard MT Condensed" panose="02050806060905020404" pitchFamily="18" charset="0"/>
            </a:rPr>
            <a:t>Learning</a:t>
          </a:r>
        </a:p>
      </dgm:t>
    </dgm:pt>
    <dgm:pt modelId="{2D960FDD-BADA-480D-9043-497C56588AD3}" type="parTrans" cxnId="{4A31D641-1B5D-46D3-B685-0C4DC6EFE71B}">
      <dgm:prSet/>
      <dgm:spPr/>
      <dgm:t>
        <a:bodyPr/>
        <a:lstStyle/>
        <a:p>
          <a:endParaRPr lang="en-US"/>
        </a:p>
      </dgm:t>
    </dgm:pt>
    <dgm:pt modelId="{A5ABDC17-7AB5-4F0E-992A-F9343F5D74EB}" type="sibTrans" cxnId="{4A31D641-1B5D-46D3-B685-0C4DC6EFE71B}">
      <dgm:prSet/>
      <dgm:spPr/>
      <dgm:t>
        <a:bodyPr/>
        <a:lstStyle/>
        <a:p>
          <a:endParaRPr lang="en-US"/>
        </a:p>
      </dgm:t>
    </dgm:pt>
    <dgm:pt modelId="{29E78340-8EBE-415C-B973-78A91A054B9C}">
      <dgm:prSet phldrT="[Text]"/>
      <dgm:spPr/>
      <dgm:t>
        <a:bodyPr/>
        <a:lstStyle/>
        <a:p>
          <a:r>
            <a:rPr lang="en-US" dirty="0"/>
            <a:t>Field trips and industry tours, informational interviews </a:t>
          </a:r>
        </a:p>
      </dgm:t>
    </dgm:pt>
    <dgm:pt modelId="{FF4E5F97-6974-4E39-A85D-DCB2E100798E}" type="parTrans" cxnId="{311348D8-FDE3-4C22-99F5-3B98C5F51F0D}">
      <dgm:prSet/>
      <dgm:spPr/>
      <dgm:t>
        <a:bodyPr/>
        <a:lstStyle/>
        <a:p>
          <a:endParaRPr lang="en-US"/>
        </a:p>
      </dgm:t>
    </dgm:pt>
    <dgm:pt modelId="{B4B9A51E-FA34-465E-B5B4-81CD76EB3FC2}" type="sibTrans" cxnId="{311348D8-FDE3-4C22-99F5-3B98C5F51F0D}">
      <dgm:prSet/>
      <dgm:spPr/>
      <dgm:t>
        <a:bodyPr/>
        <a:lstStyle/>
        <a:p>
          <a:endParaRPr lang="en-US"/>
        </a:p>
      </dgm:t>
    </dgm:pt>
    <dgm:pt modelId="{8321AB85-EA8C-4958-B404-B4C118CB3C18}">
      <dgm:prSet phldrT="[Text]"/>
      <dgm:spPr/>
      <dgm:t>
        <a:bodyPr/>
        <a:lstStyle/>
        <a:p>
          <a:r>
            <a:rPr lang="en-US" dirty="0"/>
            <a:t>Explore volunteer or  part-time summer work opportunities</a:t>
          </a:r>
        </a:p>
      </dgm:t>
    </dgm:pt>
    <dgm:pt modelId="{24ABE8B3-7220-436D-9636-F7B4C0B99576}" type="parTrans" cxnId="{129AEA77-5D2A-49D4-956D-99009974B6C5}">
      <dgm:prSet/>
      <dgm:spPr/>
      <dgm:t>
        <a:bodyPr/>
        <a:lstStyle/>
        <a:p>
          <a:endParaRPr lang="en-US"/>
        </a:p>
      </dgm:t>
    </dgm:pt>
    <dgm:pt modelId="{AA5F76CE-8FD4-4692-8BB1-EF84CF9D365E}" type="sibTrans" cxnId="{129AEA77-5D2A-49D4-956D-99009974B6C5}">
      <dgm:prSet/>
      <dgm:spPr/>
      <dgm:t>
        <a:bodyPr/>
        <a:lstStyle/>
        <a:p>
          <a:endParaRPr lang="en-US"/>
        </a:p>
      </dgm:t>
    </dgm:pt>
    <dgm:pt modelId="{6352CA33-6755-44BE-808F-400DA4CF80A7}">
      <dgm:prSet phldrT="[Text]"/>
      <dgm:spPr/>
      <dgm:t>
        <a:bodyPr/>
        <a:lstStyle/>
        <a:p>
          <a:r>
            <a:rPr lang="en-US" dirty="0">
              <a:latin typeface="Bernard MT Condensed" panose="02050806060905020404" pitchFamily="18" charset="0"/>
            </a:rPr>
            <a:t>Post-Secondary</a:t>
          </a:r>
        </a:p>
        <a:p>
          <a:r>
            <a:rPr lang="en-US" dirty="0">
              <a:latin typeface="Bernard MT Condensed" panose="02050806060905020404" pitchFamily="18" charset="0"/>
            </a:rPr>
            <a:t>Counseling</a:t>
          </a:r>
        </a:p>
      </dgm:t>
    </dgm:pt>
    <dgm:pt modelId="{AEB59203-63BA-4A96-BADC-40BAEBD9AA40}" type="parTrans" cxnId="{82BAE5DD-3A79-4870-9019-1254385E0650}">
      <dgm:prSet/>
      <dgm:spPr/>
      <dgm:t>
        <a:bodyPr/>
        <a:lstStyle/>
        <a:p>
          <a:endParaRPr lang="en-US"/>
        </a:p>
      </dgm:t>
    </dgm:pt>
    <dgm:pt modelId="{AAB4CF73-4B9B-4AA0-9074-16C2D2AE00A1}" type="sibTrans" cxnId="{82BAE5DD-3A79-4870-9019-1254385E0650}">
      <dgm:prSet/>
      <dgm:spPr/>
      <dgm:t>
        <a:bodyPr/>
        <a:lstStyle/>
        <a:p>
          <a:endParaRPr lang="en-US"/>
        </a:p>
      </dgm:t>
    </dgm:pt>
    <dgm:pt modelId="{9614A323-64B1-4077-A841-022051EC749A}">
      <dgm:prSet phldrT="[Text]"/>
      <dgm:spPr/>
      <dgm:t>
        <a:bodyPr/>
        <a:lstStyle/>
        <a:p>
          <a:r>
            <a:rPr lang="en-US" dirty="0"/>
            <a:t>Assist in post high school planning, decisions and goal setting </a:t>
          </a:r>
        </a:p>
      </dgm:t>
    </dgm:pt>
    <dgm:pt modelId="{E5F6BCBD-B84E-4018-BE9E-BF57FF3B4B36}" type="parTrans" cxnId="{FC7BD086-74EA-4D6C-9657-E916D355F209}">
      <dgm:prSet/>
      <dgm:spPr/>
      <dgm:t>
        <a:bodyPr/>
        <a:lstStyle/>
        <a:p>
          <a:endParaRPr lang="en-US"/>
        </a:p>
      </dgm:t>
    </dgm:pt>
    <dgm:pt modelId="{FEC2A79F-8857-403A-A738-E8CE75C965E2}" type="sibTrans" cxnId="{FC7BD086-74EA-4D6C-9657-E916D355F209}">
      <dgm:prSet/>
      <dgm:spPr/>
      <dgm:t>
        <a:bodyPr/>
        <a:lstStyle/>
        <a:p>
          <a:endParaRPr lang="en-US"/>
        </a:p>
      </dgm:t>
    </dgm:pt>
    <dgm:pt modelId="{3D5CDB25-F8FA-444B-8D4A-1D29D0CBA282}">
      <dgm:prSet phldrT="[Text]"/>
      <dgm:spPr/>
      <dgm:t>
        <a:bodyPr/>
        <a:lstStyle/>
        <a:p>
          <a:r>
            <a:rPr lang="en-US" dirty="0"/>
            <a:t>Discuss how to access accommodations in college under ADA</a:t>
          </a:r>
        </a:p>
      </dgm:t>
    </dgm:pt>
    <dgm:pt modelId="{4C229933-AC16-44B7-98EC-4C0F07FABCB0}" type="parTrans" cxnId="{2E3C97E6-67D4-4948-B47A-1115C2B2979F}">
      <dgm:prSet/>
      <dgm:spPr/>
      <dgm:t>
        <a:bodyPr/>
        <a:lstStyle/>
        <a:p>
          <a:endParaRPr lang="en-US"/>
        </a:p>
      </dgm:t>
    </dgm:pt>
    <dgm:pt modelId="{189DA4C5-2A22-4C71-A806-7B4AB57767CC}" type="sibTrans" cxnId="{2E3C97E6-67D4-4948-B47A-1115C2B2979F}">
      <dgm:prSet/>
      <dgm:spPr/>
      <dgm:t>
        <a:bodyPr/>
        <a:lstStyle/>
        <a:p>
          <a:endParaRPr lang="en-US"/>
        </a:p>
      </dgm:t>
    </dgm:pt>
    <dgm:pt modelId="{7FCE83D9-631B-4420-BBFC-CA0AFA59F747}">
      <dgm:prSet phldrT="[Text]"/>
      <dgm:spPr/>
      <dgm:t>
        <a:bodyPr/>
        <a:lstStyle/>
        <a:p>
          <a:r>
            <a:rPr lang="en-US" dirty="0">
              <a:latin typeface="Bernard MT Condensed" panose="02050806060905020404" pitchFamily="18" charset="0"/>
            </a:rPr>
            <a:t>Workplace</a:t>
          </a:r>
        </a:p>
        <a:p>
          <a:r>
            <a:rPr lang="en-US" dirty="0">
              <a:latin typeface="Bernard MT Condensed" panose="02050806060905020404" pitchFamily="18" charset="0"/>
            </a:rPr>
            <a:t>Readiness</a:t>
          </a:r>
        </a:p>
        <a:p>
          <a:r>
            <a:rPr lang="en-US" dirty="0">
              <a:latin typeface="Bernard MT Condensed" panose="02050806060905020404" pitchFamily="18" charset="0"/>
            </a:rPr>
            <a:t>Training</a:t>
          </a:r>
        </a:p>
        <a:p>
          <a:endParaRPr lang="en-US" dirty="0">
            <a:latin typeface="Bernard MT Condensed" panose="02050806060905020404" pitchFamily="18" charset="0"/>
          </a:endParaRPr>
        </a:p>
      </dgm:t>
    </dgm:pt>
    <dgm:pt modelId="{C61EC981-13FA-4710-B079-D35692EEB764}" type="parTrans" cxnId="{E572418E-4340-4448-940D-253A2FA3B9B3}">
      <dgm:prSet/>
      <dgm:spPr/>
      <dgm:t>
        <a:bodyPr/>
        <a:lstStyle/>
        <a:p>
          <a:endParaRPr lang="en-US"/>
        </a:p>
      </dgm:t>
    </dgm:pt>
    <dgm:pt modelId="{1B48A0DE-4031-4D45-86A1-94CDAF68824A}" type="sibTrans" cxnId="{E572418E-4340-4448-940D-253A2FA3B9B3}">
      <dgm:prSet/>
      <dgm:spPr/>
      <dgm:t>
        <a:bodyPr/>
        <a:lstStyle/>
        <a:p>
          <a:endParaRPr lang="en-US"/>
        </a:p>
      </dgm:t>
    </dgm:pt>
    <dgm:pt modelId="{DB9FB862-4759-4D6A-84F3-01524B92723B}">
      <dgm:prSet phldrT="[Text]"/>
      <dgm:spPr/>
      <dgm:t>
        <a:bodyPr/>
        <a:lstStyle/>
        <a:p>
          <a:r>
            <a:rPr lang="en-US" dirty="0"/>
            <a:t>Education and instruction in work readiness or ‘soft’ skills</a:t>
          </a:r>
        </a:p>
      </dgm:t>
    </dgm:pt>
    <dgm:pt modelId="{CD1EE44C-3116-420B-89E3-1D797CB25D34}" type="parTrans" cxnId="{70CAB4FC-3D17-49C2-8A7B-F387031FCDCA}">
      <dgm:prSet/>
      <dgm:spPr/>
      <dgm:t>
        <a:bodyPr/>
        <a:lstStyle/>
        <a:p>
          <a:endParaRPr lang="en-US"/>
        </a:p>
      </dgm:t>
    </dgm:pt>
    <dgm:pt modelId="{4BD4D4A5-043E-4ED5-A5CA-8D46DADC3150}" type="sibTrans" cxnId="{70CAB4FC-3D17-49C2-8A7B-F387031FCDCA}">
      <dgm:prSet/>
      <dgm:spPr/>
      <dgm:t>
        <a:bodyPr/>
        <a:lstStyle/>
        <a:p>
          <a:endParaRPr lang="en-US"/>
        </a:p>
      </dgm:t>
    </dgm:pt>
    <dgm:pt modelId="{50451020-5E1A-4778-9E8D-169182A36191}">
      <dgm:prSet phldrT="[Text]"/>
      <dgm:spPr/>
      <dgm:t>
        <a:bodyPr/>
        <a:lstStyle/>
        <a:p>
          <a:r>
            <a:rPr lang="en-US" dirty="0"/>
            <a:t>Review and discuss transportation options for employment</a:t>
          </a:r>
        </a:p>
      </dgm:t>
    </dgm:pt>
    <dgm:pt modelId="{7DFC3849-4A12-49FB-B614-8AFD597CCB9E}" type="parTrans" cxnId="{0F86DBDB-3C4F-4C84-981B-7F4CA2A8EAF3}">
      <dgm:prSet/>
      <dgm:spPr/>
      <dgm:t>
        <a:bodyPr/>
        <a:lstStyle/>
        <a:p>
          <a:endParaRPr lang="en-US"/>
        </a:p>
      </dgm:t>
    </dgm:pt>
    <dgm:pt modelId="{EEDE2474-4F18-4F59-8E58-6382D253E514}" type="sibTrans" cxnId="{0F86DBDB-3C4F-4C84-981B-7F4CA2A8EAF3}">
      <dgm:prSet/>
      <dgm:spPr/>
      <dgm:t>
        <a:bodyPr/>
        <a:lstStyle/>
        <a:p>
          <a:endParaRPr lang="en-US"/>
        </a:p>
      </dgm:t>
    </dgm:pt>
    <dgm:pt modelId="{142EE46F-C77F-46E8-8043-7A7A9738ED8E}">
      <dgm:prSet custT="1"/>
      <dgm:spPr/>
      <dgm:t>
        <a:bodyPr/>
        <a:lstStyle/>
        <a:p>
          <a:r>
            <a:rPr lang="en-US" sz="1800" dirty="0">
              <a:latin typeface="Bernard MT Condensed" panose="02050806060905020404" pitchFamily="18" charset="0"/>
            </a:rPr>
            <a:t>Self-Advocacy</a:t>
          </a:r>
        </a:p>
      </dgm:t>
    </dgm:pt>
    <dgm:pt modelId="{D79E5F85-4970-458D-9AA4-DE3A445F1B4F}" type="parTrans" cxnId="{7DC82498-992B-41AF-9432-C96ABBD5C8C5}">
      <dgm:prSet/>
      <dgm:spPr/>
      <dgm:t>
        <a:bodyPr/>
        <a:lstStyle/>
        <a:p>
          <a:endParaRPr lang="en-US"/>
        </a:p>
      </dgm:t>
    </dgm:pt>
    <dgm:pt modelId="{0A4655D4-A57F-4A99-8504-A39DD6B3C7E3}" type="sibTrans" cxnId="{7DC82498-992B-41AF-9432-C96ABBD5C8C5}">
      <dgm:prSet/>
      <dgm:spPr/>
      <dgm:t>
        <a:bodyPr/>
        <a:lstStyle/>
        <a:p>
          <a:endParaRPr lang="en-US"/>
        </a:p>
      </dgm:t>
    </dgm:pt>
    <dgm:pt modelId="{F9D46839-CD06-4669-AAE4-4D1E9AFEDA78}">
      <dgm:prSet phldrT="[Text]"/>
      <dgm:spPr/>
      <dgm:t>
        <a:bodyPr/>
        <a:lstStyle/>
        <a:p>
          <a:r>
            <a:rPr lang="en-US" dirty="0"/>
            <a:t>IDEAS/Pictorial Interest tools to meet diverse student needs</a:t>
          </a:r>
        </a:p>
      </dgm:t>
    </dgm:pt>
    <dgm:pt modelId="{6497F199-DC2A-41F9-A449-D395E6BC4900}" type="sibTrans" cxnId="{AD25A8A0-4628-40E2-8C9E-64E6AD4D4D91}">
      <dgm:prSet/>
      <dgm:spPr/>
      <dgm:t>
        <a:bodyPr/>
        <a:lstStyle/>
        <a:p>
          <a:endParaRPr lang="en-US"/>
        </a:p>
      </dgm:t>
    </dgm:pt>
    <dgm:pt modelId="{B6B535D8-00AB-4FA1-AAEC-92498ABC6F4C}" type="parTrans" cxnId="{AD25A8A0-4628-40E2-8C9E-64E6AD4D4D91}">
      <dgm:prSet/>
      <dgm:spPr/>
      <dgm:t>
        <a:bodyPr/>
        <a:lstStyle/>
        <a:p>
          <a:endParaRPr lang="en-US"/>
        </a:p>
      </dgm:t>
    </dgm:pt>
    <dgm:pt modelId="{7CB6360B-4022-4E96-922B-A12DE0E2A39F}">
      <dgm:prSet phldrT="[Text]"/>
      <dgm:spPr/>
      <dgm:t>
        <a:bodyPr/>
        <a:lstStyle/>
        <a:p>
          <a:r>
            <a:rPr lang="en-US" dirty="0"/>
            <a:t>Self awareness surveys discussion for career planning </a:t>
          </a:r>
        </a:p>
      </dgm:t>
    </dgm:pt>
    <dgm:pt modelId="{B35ED9D1-2A17-4034-8D08-4945CA54F6C9}" type="sibTrans" cxnId="{CD5EFFB3-C9FD-4DAC-8D97-0C2FB02B380B}">
      <dgm:prSet/>
      <dgm:spPr/>
      <dgm:t>
        <a:bodyPr/>
        <a:lstStyle/>
        <a:p>
          <a:endParaRPr lang="en-US"/>
        </a:p>
      </dgm:t>
    </dgm:pt>
    <dgm:pt modelId="{44B2858F-607B-47DF-B44B-EA7D73FDC9F2}" type="parTrans" cxnId="{CD5EFFB3-C9FD-4DAC-8D97-0C2FB02B380B}">
      <dgm:prSet/>
      <dgm:spPr/>
      <dgm:t>
        <a:bodyPr/>
        <a:lstStyle/>
        <a:p>
          <a:endParaRPr lang="en-US"/>
        </a:p>
      </dgm:t>
    </dgm:pt>
    <dgm:pt modelId="{D5197DDB-D5D2-499F-B255-CF7BB5AE2B43}">
      <dgm:prSet phldrT="[Text]"/>
      <dgm:spPr/>
      <dgm:t>
        <a:bodyPr/>
        <a:lstStyle/>
        <a:p>
          <a:r>
            <a:rPr lang="en-US" dirty="0"/>
            <a:t>Job Shadowing</a:t>
          </a:r>
        </a:p>
      </dgm:t>
    </dgm:pt>
    <dgm:pt modelId="{29F2454A-2FA8-4B3A-AC63-4A0B9FD04A75}" type="sibTrans" cxnId="{3204ED53-15A0-4643-A582-021A785F1BA2}">
      <dgm:prSet/>
      <dgm:spPr/>
      <dgm:t>
        <a:bodyPr/>
        <a:lstStyle/>
        <a:p>
          <a:endParaRPr lang="en-US"/>
        </a:p>
      </dgm:t>
    </dgm:pt>
    <dgm:pt modelId="{B14A4DC9-F40A-4867-ADB8-4BA8A1F83766}" type="parTrans" cxnId="{3204ED53-15A0-4643-A582-021A785F1BA2}">
      <dgm:prSet/>
      <dgm:spPr/>
      <dgm:t>
        <a:bodyPr/>
        <a:lstStyle/>
        <a:p>
          <a:endParaRPr lang="en-US"/>
        </a:p>
      </dgm:t>
    </dgm:pt>
    <dgm:pt modelId="{E30804E7-DE24-4B0D-9641-1D4D73672BED}">
      <dgm:prSet/>
      <dgm:spPr/>
      <dgm:t>
        <a:bodyPr/>
        <a:lstStyle/>
        <a:p>
          <a:r>
            <a:rPr lang="en-US" dirty="0"/>
            <a:t>Promote school based work opportunities</a:t>
          </a:r>
        </a:p>
      </dgm:t>
    </dgm:pt>
    <dgm:pt modelId="{09F3D4C3-82B6-44F3-ACCF-16A1200652D3}" type="parTrans" cxnId="{C89A3429-004F-461A-ADB4-6D38E88C45E0}">
      <dgm:prSet/>
      <dgm:spPr/>
      <dgm:t>
        <a:bodyPr/>
        <a:lstStyle/>
        <a:p>
          <a:endParaRPr lang="en-US"/>
        </a:p>
      </dgm:t>
    </dgm:pt>
    <dgm:pt modelId="{163001DD-1127-40C2-88F3-8F95403E2DA9}" type="sibTrans" cxnId="{C89A3429-004F-461A-ADB4-6D38E88C45E0}">
      <dgm:prSet/>
      <dgm:spPr/>
      <dgm:t>
        <a:bodyPr/>
        <a:lstStyle/>
        <a:p>
          <a:endParaRPr lang="en-US"/>
        </a:p>
      </dgm:t>
    </dgm:pt>
    <dgm:pt modelId="{2ECFCEF9-188B-4293-8B8B-A8D6D453222E}">
      <dgm:prSet/>
      <dgm:spPr/>
      <dgm:t>
        <a:bodyPr/>
        <a:lstStyle/>
        <a:p>
          <a:r>
            <a:rPr lang="en-US" dirty="0"/>
            <a:t>Research degree/certification requirements for jobs within student interest area</a:t>
          </a:r>
        </a:p>
      </dgm:t>
    </dgm:pt>
    <dgm:pt modelId="{F872272B-CADC-4EAE-AE3D-B5A404792976}" type="parTrans" cxnId="{E7E1F281-DDFC-4C48-BB64-D9DF6ACF8635}">
      <dgm:prSet/>
      <dgm:spPr/>
      <dgm:t>
        <a:bodyPr/>
        <a:lstStyle/>
        <a:p>
          <a:endParaRPr lang="en-US"/>
        </a:p>
      </dgm:t>
    </dgm:pt>
    <dgm:pt modelId="{D265C483-1B4B-4707-9870-B92DA91D3517}" type="sibTrans" cxnId="{E7E1F281-DDFC-4C48-BB64-D9DF6ACF8635}">
      <dgm:prSet/>
      <dgm:spPr/>
      <dgm:t>
        <a:bodyPr/>
        <a:lstStyle/>
        <a:p>
          <a:endParaRPr lang="en-US"/>
        </a:p>
      </dgm:t>
    </dgm:pt>
    <dgm:pt modelId="{A4E6AF20-6082-4D8F-8D85-B9ACE55A4507}">
      <dgm:prSet/>
      <dgm:spPr/>
      <dgm:t>
        <a:bodyPr/>
        <a:lstStyle/>
        <a:p>
          <a:r>
            <a:rPr lang="en-US" dirty="0"/>
            <a:t>Connect with adult based services including VR </a:t>
          </a:r>
        </a:p>
      </dgm:t>
    </dgm:pt>
    <dgm:pt modelId="{83343C6A-9307-436D-B0E0-3A2B7368E558}" type="parTrans" cxnId="{DABD0BC3-011C-49B2-AE3C-1DE75BC2030A}">
      <dgm:prSet/>
      <dgm:spPr/>
      <dgm:t>
        <a:bodyPr/>
        <a:lstStyle/>
        <a:p>
          <a:endParaRPr lang="en-US"/>
        </a:p>
      </dgm:t>
    </dgm:pt>
    <dgm:pt modelId="{0900A79C-7587-471C-9296-00DE49953198}" type="sibTrans" cxnId="{DABD0BC3-011C-49B2-AE3C-1DE75BC2030A}">
      <dgm:prSet/>
      <dgm:spPr/>
      <dgm:t>
        <a:bodyPr/>
        <a:lstStyle/>
        <a:p>
          <a:endParaRPr lang="en-US"/>
        </a:p>
      </dgm:t>
    </dgm:pt>
    <dgm:pt modelId="{5EFCA8A1-E46D-422B-8C40-66F73A9FBEE9}">
      <dgm:prSet/>
      <dgm:spPr/>
      <dgm:t>
        <a:bodyPr/>
        <a:lstStyle/>
        <a:p>
          <a:r>
            <a:rPr lang="en-US" dirty="0"/>
            <a:t>Practice application and interview skills </a:t>
          </a:r>
        </a:p>
      </dgm:t>
    </dgm:pt>
    <dgm:pt modelId="{B8ACB429-D7D8-4511-BF9A-0AC9E1C31E49}" type="parTrans" cxnId="{ABEF3B65-BDAD-49B5-9245-2D7165CA8768}">
      <dgm:prSet/>
      <dgm:spPr/>
      <dgm:t>
        <a:bodyPr/>
        <a:lstStyle/>
        <a:p>
          <a:endParaRPr lang="en-US"/>
        </a:p>
      </dgm:t>
    </dgm:pt>
    <dgm:pt modelId="{B86773AC-1A7D-46B4-A2ED-C07A43D38AAA}" type="sibTrans" cxnId="{ABEF3B65-BDAD-49B5-9245-2D7165CA8768}">
      <dgm:prSet/>
      <dgm:spPr/>
      <dgm:t>
        <a:bodyPr/>
        <a:lstStyle/>
        <a:p>
          <a:endParaRPr lang="en-US"/>
        </a:p>
      </dgm:t>
    </dgm:pt>
    <dgm:pt modelId="{2704200F-BA36-4E13-B0A7-8D68F2D60EBE}">
      <dgm:prSet/>
      <dgm:spPr/>
      <dgm:t>
        <a:bodyPr/>
        <a:lstStyle/>
        <a:p>
          <a:r>
            <a:rPr lang="en-US" dirty="0"/>
            <a:t>Counsel students about empowerment, self-determination and self-advocacy</a:t>
          </a:r>
        </a:p>
      </dgm:t>
    </dgm:pt>
    <dgm:pt modelId="{B969B22E-72B3-4BC8-9FB4-07B06F511A22}" type="parTrans" cxnId="{5A5AD951-582E-4491-9ABB-23FB556A2B2F}">
      <dgm:prSet/>
      <dgm:spPr/>
      <dgm:t>
        <a:bodyPr/>
        <a:lstStyle/>
        <a:p>
          <a:endParaRPr lang="en-US"/>
        </a:p>
      </dgm:t>
    </dgm:pt>
    <dgm:pt modelId="{E9ECDA32-60A5-455D-ACCB-4E3618FFD692}" type="sibTrans" cxnId="{5A5AD951-582E-4491-9ABB-23FB556A2B2F}">
      <dgm:prSet/>
      <dgm:spPr/>
      <dgm:t>
        <a:bodyPr/>
        <a:lstStyle/>
        <a:p>
          <a:endParaRPr lang="en-US"/>
        </a:p>
      </dgm:t>
    </dgm:pt>
    <dgm:pt modelId="{A2C4139D-92A0-49F0-ADAF-A442B32DEE74}">
      <dgm:prSet/>
      <dgm:spPr/>
      <dgm:t>
        <a:bodyPr/>
        <a:lstStyle/>
        <a:p>
          <a:r>
            <a:rPr lang="en-US" dirty="0"/>
            <a:t>Increase self-awareness of disability and  disclosure in education and work settings </a:t>
          </a:r>
        </a:p>
      </dgm:t>
    </dgm:pt>
    <dgm:pt modelId="{30C3D635-DB98-4847-8494-1837D5BE3B96}" type="parTrans" cxnId="{B4A94D86-8F9C-4F9D-8071-C65F950C5D12}">
      <dgm:prSet/>
      <dgm:spPr/>
      <dgm:t>
        <a:bodyPr/>
        <a:lstStyle/>
        <a:p>
          <a:endParaRPr lang="en-US"/>
        </a:p>
      </dgm:t>
    </dgm:pt>
    <dgm:pt modelId="{F53AB352-E918-4022-9173-D9C99BC64790}" type="sibTrans" cxnId="{B4A94D86-8F9C-4F9D-8071-C65F950C5D12}">
      <dgm:prSet/>
      <dgm:spPr/>
      <dgm:t>
        <a:bodyPr/>
        <a:lstStyle/>
        <a:p>
          <a:endParaRPr lang="en-US"/>
        </a:p>
      </dgm:t>
    </dgm:pt>
    <dgm:pt modelId="{4CCE1577-F0A6-4859-84B7-CDFABF564FC1}">
      <dgm:prSet/>
      <dgm:spPr/>
      <dgm:t>
        <a:bodyPr/>
        <a:lstStyle/>
        <a:p>
          <a:r>
            <a:rPr lang="en-US" dirty="0"/>
            <a:t>Work with students to increase participation in  their IEP, 504, and planning meetings</a:t>
          </a:r>
        </a:p>
      </dgm:t>
    </dgm:pt>
    <dgm:pt modelId="{A06CBCD0-B52F-44E2-8CA2-2B65E9DB73CA}" type="parTrans" cxnId="{CA856B40-89BA-4AF7-A5B6-7FF353DCE226}">
      <dgm:prSet/>
      <dgm:spPr/>
      <dgm:t>
        <a:bodyPr/>
        <a:lstStyle/>
        <a:p>
          <a:endParaRPr lang="en-US"/>
        </a:p>
      </dgm:t>
    </dgm:pt>
    <dgm:pt modelId="{CF75F3B8-289A-419B-8D6B-9E5A4E48F862}" type="sibTrans" cxnId="{CA856B40-89BA-4AF7-A5B6-7FF353DCE226}">
      <dgm:prSet/>
      <dgm:spPr/>
      <dgm:t>
        <a:bodyPr/>
        <a:lstStyle/>
        <a:p>
          <a:endParaRPr lang="en-US"/>
        </a:p>
      </dgm:t>
    </dgm:pt>
    <dgm:pt modelId="{8837541D-5186-403F-8F46-98BCC540C654}">
      <dgm:prSet/>
      <dgm:spPr/>
      <dgm:t>
        <a:bodyPr/>
        <a:lstStyle/>
        <a:p>
          <a:r>
            <a:rPr lang="en-US" dirty="0"/>
            <a:t>Explore jobs/careers in local labor market</a:t>
          </a:r>
        </a:p>
      </dgm:t>
    </dgm:pt>
    <dgm:pt modelId="{AE3C53E3-5328-4F07-A132-FC1F90B8BDE2}" type="parTrans" cxnId="{85C85930-9E0F-4BAD-B6A7-2CB95B75D304}">
      <dgm:prSet/>
      <dgm:spPr/>
      <dgm:t>
        <a:bodyPr/>
        <a:lstStyle/>
        <a:p>
          <a:endParaRPr lang="en-US"/>
        </a:p>
      </dgm:t>
    </dgm:pt>
    <dgm:pt modelId="{397D2E08-6CD5-4D28-A748-ACA8D8281C96}" type="sibTrans" cxnId="{85C85930-9E0F-4BAD-B6A7-2CB95B75D304}">
      <dgm:prSet/>
      <dgm:spPr/>
      <dgm:t>
        <a:bodyPr/>
        <a:lstStyle/>
        <a:p>
          <a:endParaRPr lang="en-US"/>
        </a:p>
      </dgm:t>
    </dgm:pt>
    <dgm:pt modelId="{D17E8C29-FFFF-4C30-A283-5B776A254F5D}" type="pres">
      <dgm:prSet presAssocID="{00C18FBF-3FF5-4C16-97CF-AF03740D7AB6}" presName="theList" presStyleCnt="0">
        <dgm:presLayoutVars>
          <dgm:dir/>
          <dgm:animLvl val="lvl"/>
          <dgm:resizeHandles val="exact"/>
        </dgm:presLayoutVars>
      </dgm:prSet>
      <dgm:spPr/>
      <dgm:t>
        <a:bodyPr/>
        <a:lstStyle/>
        <a:p>
          <a:endParaRPr lang="en-US"/>
        </a:p>
      </dgm:t>
    </dgm:pt>
    <dgm:pt modelId="{2127ADDD-BFE8-46EB-BB69-FA8092C66362}" type="pres">
      <dgm:prSet presAssocID="{B4F1B46E-22B2-4721-950C-8704487586DC}" presName="compNode" presStyleCnt="0"/>
      <dgm:spPr/>
    </dgm:pt>
    <dgm:pt modelId="{8122CF5D-471C-42AB-AD54-03D16F24DFEF}" type="pres">
      <dgm:prSet presAssocID="{B4F1B46E-22B2-4721-950C-8704487586DC}" presName="aNode" presStyleLbl="bgShp" presStyleIdx="0" presStyleCnt="5"/>
      <dgm:spPr/>
      <dgm:t>
        <a:bodyPr/>
        <a:lstStyle/>
        <a:p>
          <a:endParaRPr lang="en-US"/>
        </a:p>
      </dgm:t>
    </dgm:pt>
    <dgm:pt modelId="{587AC3CB-EFE0-4CCC-8464-C080FB16A929}" type="pres">
      <dgm:prSet presAssocID="{B4F1B46E-22B2-4721-950C-8704487586DC}" presName="textNode" presStyleLbl="bgShp" presStyleIdx="0" presStyleCnt="5"/>
      <dgm:spPr/>
      <dgm:t>
        <a:bodyPr/>
        <a:lstStyle/>
        <a:p>
          <a:endParaRPr lang="en-US"/>
        </a:p>
      </dgm:t>
    </dgm:pt>
    <dgm:pt modelId="{CFF40A6E-9FF7-47D2-B953-A45B53331E89}" type="pres">
      <dgm:prSet presAssocID="{B4F1B46E-22B2-4721-950C-8704487586DC}" presName="compChildNode" presStyleCnt="0"/>
      <dgm:spPr/>
    </dgm:pt>
    <dgm:pt modelId="{65793ECD-3585-4374-BE1F-A9DB92C19A89}" type="pres">
      <dgm:prSet presAssocID="{B4F1B46E-22B2-4721-950C-8704487586DC}" presName="theInnerList" presStyleCnt="0"/>
      <dgm:spPr/>
    </dgm:pt>
    <dgm:pt modelId="{CA744FA6-B600-4605-8155-733812BA0663}" type="pres">
      <dgm:prSet presAssocID="{9D72CDD3-5859-43DB-BD75-0C3C30E3DE62}" presName="childNode" presStyleLbl="node1" presStyleIdx="0" presStyleCnt="18">
        <dgm:presLayoutVars>
          <dgm:bulletEnabled val="1"/>
        </dgm:presLayoutVars>
      </dgm:prSet>
      <dgm:spPr/>
      <dgm:t>
        <a:bodyPr/>
        <a:lstStyle/>
        <a:p>
          <a:endParaRPr lang="en-US"/>
        </a:p>
      </dgm:t>
    </dgm:pt>
    <dgm:pt modelId="{E13C158F-1136-4637-BEE0-DAC0917319A6}" type="pres">
      <dgm:prSet presAssocID="{9D72CDD3-5859-43DB-BD75-0C3C30E3DE62}" presName="aSpace2" presStyleCnt="0"/>
      <dgm:spPr/>
    </dgm:pt>
    <dgm:pt modelId="{59D8E6B3-7DB1-42A8-93A0-168FB4E4A450}" type="pres">
      <dgm:prSet presAssocID="{F9D46839-CD06-4669-AAE4-4D1E9AFEDA78}" presName="childNode" presStyleLbl="node1" presStyleIdx="1" presStyleCnt="18">
        <dgm:presLayoutVars>
          <dgm:bulletEnabled val="1"/>
        </dgm:presLayoutVars>
      </dgm:prSet>
      <dgm:spPr/>
      <dgm:t>
        <a:bodyPr/>
        <a:lstStyle/>
        <a:p>
          <a:endParaRPr lang="en-US"/>
        </a:p>
      </dgm:t>
    </dgm:pt>
    <dgm:pt modelId="{B8A6AD1E-2042-4B2D-A6F3-E193C3B6575D}" type="pres">
      <dgm:prSet presAssocID="{F9D46839-CD06-4669-AAE4-4D1E9AFEDA78}" presName="aSpace2" presStyleCnt="0"/>
      <dgm:spPr/>
    </dgm:pt>
    <dgm:pt modelId="{6D242201-5822-4FD7-ADFE-47ADE0267357}" type="pres">
      <dgm:prSet presAssocID="{7CB6360B-4022-4E96-922B-A12DE0E2A39F}" presName="childNode" presStyleLbl="node1" presStyleIdx="2" presStyleCnt="18">
        <dgm:presLayoutVars>
          <dgm:bulletEnabled val="1"/>
        </dgm:presLayoutVars>
      </dgm:prSet>
      <dgm:spPr/>
      <dgm:t>
        <a:bodyPr/>
        <a:lstStyle/>
        <a:p>
          <a:endParaRPr lang="en-US"/>
        </a:p>
      </dgm:t>
    </dgm:pt>
    <dgm:pt modelId="{7C26B114-75C8-49A3-A462-AA548757510D}" type="pres">
      <dgm:prSet presAssocID="{7CB6360B-4022-4E96-922B-A12DE0E2A39F}" presName="aSpace2" presStyleCnt="0"/>
      <dgm:spPr/>
    </dgm:pt>
    <dgm:pt modelId="{EF36E30F-3FDE-45D5-BBCA-5EDED39C1032}" type="pres">
      <dgm:prSet presAssocID="{8837541D-5186-403F-8F46-98BCC540C654}" presName="childNode" presStyleLbl="node1" presStyleIdx="3" presStyleCnt="18">
        <dgm:presLayoutVars>
          <dgm:bulletEnabled val="1"/>
        </dgm:presLayoutVars>
      </dgm:prSet>
      <dgm:spPr/>
      <dgm:t>
        <a:bodyPr/>
        <a:lstStyle/>
        <a:p>
          <a:endParaRPr lang="en-US"/>
        </a:p>
      </dgm:t>
    </dgm:pt>
    <dgm:pt modelId="{3689F2D7-E17F-41AE-AB45-707A85A56098}" type="pres">
      <dgm:prSet presAssocID="{B4F1B46E-22B2-4721-950C-8704487586DC}" presName="aSpace" presStyleCnt="0"/>
      <dgm:spPr/>
    </dgm:pt>
    <dgm:pt modelId="{3F81B134-DDF7-4EC1-B663-4BEFD4FBA295}" type="pres">
      <dgm:prSet presAssocID="{F2881FB1-6580-4F21-A283-BFAA6F91D5D2}" presName="compNode" presStyleCnt="0"/>
      <dgm:spPr/>
    </dgm:pt>
    <dgm:pt modelId="{5AD253AB-3151-4CC0-B999-223807827E59}" type="pres">
      <dgm:prSet presAssocID="{F2881FB1-6580-4F21-A283-BFAA6F91D5D2}" presName="aNode" presStyleLbl="bgShp" presStyleIdx="1" presStyleCnt="5"/>
      <dgm:spPr/>
      <dgm:t>
        <a:bodyPr/>
        <a:lstStyle/>
        <a:p>
          <a:endParaRPr lang="en-US"/>
        </a:p>
      </dgm:t>
    </dgm:pt>
    <dgm:pt modelId="{36616C6C-2BA7-400D-9343-BC2D206D102F}" type="pres">
      <dgm:prSet presAssocID="{F2881FB1-6580-4F21-A283-BFAA6F91D5D2}" presName="textNode" presStyleLbl="bgShp" presStyleIdx="1" presStyleCnt="5"/>
      <dgm:spPr/>
      <dgm:t>
        <a:bodyPr/>
        <a:lstStyle/>
        <a:p>
          <a:endParaRPr lang="en-US"/>
        </a:p>
      </dgm:t>
    </dgm:pt>
    <dgm:pt modelId="{B1195827-15E6-43BD-97CE-B4ED048286F0}" type="pres">
      <dgm:prSet presAssocID="{F2881FB1-6580-4F21-A283-BFAA6F91D5D2}" presName="compChildNode" presStyleCnt="0"/>
      <dgm:spPr/>
    </dgm:pt>
    <dgm:pt modelId="{462271EB-7EE9-47CB-A3B4-67236493D523}" type="pres">
      <dgm:prSet presAssocID="{F2881FB1-6580-4F21-A283-BFAA6F91D5D2}" presName="theInnerList" presStyleCnt="0"/>
      <dgm:spPr/>
    </dgm:pt>
    <dgm:pt modelId="{2C06C069-1D59-4EB5-BC0C-E4E920FEC2BE}" type="pres">
      <dgm:prSet presAssocID="{D5197DDB-D5D2-499F-B255-CF7BB5AE2B43}" presName="childNode" presStyleLbl="node1" presStyleIdx="4" presStyleCnt="18">
        <dgm:presLayoutVars>
          <dgm:bulletEnabled val="1"/>
        </dgm:presLayoutVars>
      </dgm:prSet>
      <dgm:spPr/>
      <dgm:t>
        <a:bodyPr/>
        <a:lstStyle/>
        <a:p>
          <a:endParaRPr lang="en-US"/>
        </a:p>
      </dgm:t>
    </dgm:pt>
    <dgm:pt modelId="{86210638-B109-45F4-874A-AB3FA978FE7A}" type="pres">
      <dgm:prSet presAssocID="{D5197DDB-D5D2-499F-B255-CF7BB5AE2B43}" presName="aSpace2" presStyleCnt="0"/>
      <dgm:spPr/>
    </dgm:pt>
    <dgm:pt modelId="{ECC31F9B-4F4C-4ACC-9456-2AB9BB1A1F88}" type="pres">
      <dgm:prSet presAssocID="{29E78340-8EBE-415C-B973-78A91A054B9C}" presName="childNode" presStyleLbl="node1" presStyleIdx="5" presStyleCnt="18">
        <dgm:presLayoutVars>
          <dgm:bulletEnabled val="1"/>
        </dgm:presLayoutVars>
      </dgm:prSet>
      <dgm:spPr/>
      <dgm:t>
        <a:bodyPr/>
        <a:lstStyle/>
        <a:p>
          <a:endParaRPr lang="en-US"/>
        </a:p>
      </dgm:t>
    </dgm:pt>
    <dgm:pt modelId="{2C24F518-0C5F-4499-B644-476127177CF6}" type="pres">
      <dgm:prSet presAssocID="{29E78340-8EBE-415C-B973-78A91A054B9C}" presName="aSpace2" presStyleCnt="0"/>
      <dgm:spPr/>
    </dgm:pt>
    <dgm:pt modelId="{4A2929F2-B651-4611-9BE0-F4BB43EEB692}" type="pres">
      <dgm:prSet presAssocID="{8321AB85-EA8C-4958-B404-B4C118CB3C18}" presName="childNode" presStyleLbl="node1" presStyleIdx="6" presStyleCnt="18">
        <dgm:presLayoutVars>
          <dgm:bulletEnabled val="1"/>
        </dgm:presLayoutVars>
      </dgm:prSet>
      <dgm:spPr/>
      <dgm:t>
        <a:bodyPr/>
        <a:lstStyle/>
        <a:p>
          <a:endParaRPr lang="en-US"/>
        </a:p>
      </dgm:t>
    </dgm:pt>
    <dgm:pt modelId="{FE724E5E-AE28-4936-A555-BD8E620FA74A}" type="pres">
      <dgm:prSet presAssocID="{8321AB85-EA8C-4958-B404-B4C118CB3C18}" presName="aSpace2" presStyleCnt="0"/>
      <dgm:spPr/>
    </dgm:pt>
    <dgm:pt modelId="{7C1C80E3-22A6-40B2-B2AF-0851C3E5FF28}" type="pres">
      <dgm:prSet presAssocID="{E30804E7-DE24-4B0D-9641-1D4D73672BED}" presName="childNode" presStyleLbl="node1" presStyleIdx="7" presStyleCnt="18">
        <dgm:presLayoutVars>
          <dgm:bulletEnabled val="1"/>
        </dgm:presLayoutVars>
      </dgm:prSet>
      <dgm:spPr/>
      <dgm:t>
        <a:bodyPr/>
        <a:lstStyle/>
        <a:p>
          <a:endParaRPr lang="en-US"/>
        </a:p>
      </dgm:t>
    </dgm:pt>
    <dgm:pt modelId="{2E3F89BA-519E-48FE-8C0E-41B72A8AE3B2}" type="pres">
      <dgm:prSet presAssocID="{F2881FB1-6580-4F21-A283-BFAA6F91D5D2}" presName="aSpace" presStyleCnt="0"/>
      <dgm:spPr/>
    </dgm:pt>
    <dgm:pt modelId="{00CD58D3-07AF-4DE5-BB9B-5C14D3E09E1C}" type="pres">
      <dgm:prSet presAssocID="{6352CA33-6755-44BE-808F-400DA4CF80A7}" presName="compNode" presStyleCnt="0"/>
      <dgm:spPr/>
    </dgm:pt>
    <dgm:pt modelId="{52D39AED-5F7E-49F1-8707-79411BD72415}" type="pres">
      <dgm:prSet presAssocID="{6352CA33-6755-44BE-808F-400DA4CF80A7}" presName="aNode" presStyleLbl="bgShp" presStyleIdx="2" presStyleCnt="5"/>
      <dgm:spPr/>
      <dgm:t>
        <a:bodyPr/>
        <a:lstStyle/>
        <a:p>
          <a:endParaRPr lang="en-US"/>
        </a:p>
      </dgm:t>
    </dgm:pt>
    <dgm:pt modelId="{BFB68CF6-7732-4AFC-8A85-98023016F78E}" type="pres">
      <dgm:prSet presAssocID="{6352CA33-6755-44BE-808F-400DA4CF80A7}" presName="textNode" presStyleLbl="bgShp" presStyleIdx="2" presStyleCnt="5"/>
      <dgm:spPr/>
      <dgm:t>
        <a:bodyPr/>
        <a:lstStyle/>
        <a:p>
          <a:endParaRPr lang="en-US"/>
        </a:p>
      </dgm:t>
    </dgm:pt>
    <dgm:pt modelId="{275A20C2-EE52-40C1-A62D-E7E2FBE1DFA2}" type="pres">
      <dgm:prSet presAssocID="{6352CA33-6755-44BE-808F-400DA4CF80A7}" presName="compChildNode" presStyleCnt="0"/>
      <dgm:spPr/>
    </dgm:pt>
    <dgm:pt modelId="{13771462-C50B-47BF-B02B-BF77A7D6601A}" type="pres">
      <dgm:prSet presAssocID="{6352CA33-6755-44BE-808F-400DA4CF80A7}" presName="theInnerList" presStyleCnt="0"/>
      <dgm:spPr/>
    </dgm:pt>
    <dgm:pt modelId="{A74D0DFD-A64E-46D6-9275-C127746DC846}" type="pres">
      <dgm:prSet presAssocID="{9614A323-64B1-4077-A841-022051EC749A}" presName="childNode" presStyleLbl="node1" presStyleIdx="8" presStyleCnt="18">
        <dgm:presLayoutVars>
          <dgm:bulletEnabled val="1"/>
        </dgm:presLayoutVars>
      </dgm:prSet>
      <dgm:spPr/>
      <dgm:t>
        <a:bodyPr/>
        <a:lstStyle/>
        <a:p>
          <a:endParaRPr lang="en-US"/>
        </a:p>
      </dgm:t>
    </dgm:pt>
    <dgm:pt modelId="{DB096356-75A0-4C53-ABED-DC1F380CE3C3}" type="pres">
      <dgm:prSet presAssocID="{9614A323-64B1-4077-A841-022051EC749A}" presName="aSpace2" presStyleCnt="0"/>
      <dgm:spPr/>
    </dgm:pt>
    <dgm:pt modelId="{39ACFF67-27C8-4230-A0B6-0808E26A3C62}" type="pres">
      <dgm:prSet presAssocID="{3D5CDB25-F8FA-444B-8D4A-1D29D0CBA282}" presName="childNode" presStyleLbl="node1" presStyleIdx="9" presStyleCnt="18">
        <dgm:presLayoutVars>
          <dgm:bulletEnabled val="1"/>
        </dgm:presLayoutVars>
      </dgm:prSet>
      <dgm:spPr/>
      <dgm:t>
        <a:bodyPr/>
        <a:lstStyle/>
        <a:p>
          <a:endParaRPr lang="en-US"/>
        </a:p>
      </dgm:t>
    </dgm:pt>
    <dgm:pt modelId="{98BCDE29-815E-41F1-933D-451D25FA9925}" type="pres">
      <dgm:prSet presAssocID="{3D5CDB25-F8FA-444B-8D4A-1D29D0CBA282}" presName="aSpace2" presStyleCnt="0"/>
      <dgm:spPr/>
    </dgm:pt>
    <dgm:pt modelId="{3FD1AC70-17C0-41C3-A472-4B3599E13F14}" type="pres">
      <dgm:prSet presAssocID="{2ECFCEF9-188B-4293-8B8B-A8D6D453222E}" presName="childNode" presStyleLbl="node1" presStyleIdx="10" presStyleCnt="18">
        <dgm:presLayoutVars>
          <dgm:bulletEnabled val="1"/>
        </dgm:presLayoutVars>
      </dgm:prSet>
      <dgm:spPr/>
      <dgm:t>
        <a:bodyPr/>
        <a:lstStyle/>
        <a:p>
          <a:endParaRPr lang="en-US"/>
        </a:p>
      </dgm:t>
    </dgm:pt>
    <dgm:pt modelId="{772E7B3D-22CF-4342-860A-2A17F2F3E3C5}" type="pres">
      <dgm:prSet presAssocID="{2ECFCEF9-188B-4293-8B8B-A8D6D453222E}" presName="aSpace2" presStyleCnt="0"/>
      <dgm:spPr/>
    </dgm:pt>
    <dgm:pt modelId="{4400793F-B1BA-44EE-B970-0C1F937283DF}" type="pres">
      <dgm:prSet presAssocID="{A4E6AF20-6082-4D8F-8D85-B9ACE55A4507}" presName="childNode" presStyleLbl="node1" presStyleIdx="11" presStyleCnt="18">
        <dgm:presLayoutVars>
          <dgm:bulletEnabled val="1"/>
        </dgm:presLayoutVars>
      </dgm:prSet>
      <dgm:spPr/>
      <dgm:t>
        <a:bodyPr/>
        <a:lstStyle/>
        <a:p>
          <a:endParaRPr lang="en-US"/>
        </a:p>
      </dgm:t>
    </dgm:pt>
    <dgm:pt modelId="{5343BF30-9CE5-4BAD-8133-FED781CCE3F5}" type="pres">
      <dgm:prSet presAssocID="{6352CA33-6755-44BE-808F-400DA4CF80A7}" presName="aSpace" presStyleCnt="0"/>
      <dgm:spPr/>
    </dgm:pt>
    <dgm:pt modelId="{5000DEFF-4D5E-4357-B00F-F4F92A854CC8}" type="pres">
      <dgm:prSet presAssocID="{7FCE83D9-631B-4420-BBFC-CA0AFA59F747}" presName="compNode" presStyleCnt="0"/>
      <dgm:spPr/>
    </dgm:pt>
    <dgm:pt modelId="{ECB483CA-B0DF-4351-A739-BC2F7C698F60}" type="pres">
      <dgm:prSet presAssocID="{7FCE83D9-631B-4420-BBFC-CA0AFA59F747}" presName="aNode" presStyleLbl="bgShp" presStyleIdx="3" presStyleCnt="5"/>
      <dgm:spPr/>
      <dgm:t>
        <a:bodyPr/>
        <a:lstStyle/>
        <a:p>
          <a:endParaRPr lang="en-US"/>
        </a:p>
      </dgm:t>
    </dgm:pt>
    <dgm:pt modelId="{2269594E-1893-4408-AD66-0765B9D9289F}" type="pres">
      <dgm:prSet presAssocID="{7FCE83D9-631B-4420-BBFC-CA0AFA59F747}" presName="textNode" presStyleLbl="bgShp" presStyleIdx="3" presStyleCnt="5"/>
      <dgm:spPr/>
      <dgm:t>
        <a:bodyPr/>
        <a:lstStyle/>
        <a:p>
          <a:endParaRPr lang="en-US"/>
        </a:p>
      </dgm:t>
    </dgm:pt>
    <dgm:pt modelId="{E74938CC-CD7A-40D8-9FED-42EE39DD1D2A}" type="pres">
      <dgm:prSet presAssocID="{7FCE83D9-631B-4420-BBFC-CA0AFA59F747}" presName="compChildNode" presStyleCnt="0"/>
      <dgm:spPr/>
    </dgm:pt>
    <dgm:pt modelId="{F64554D3-A6DA-4160-9530-D0F24673BF1B}" type="pres">
      <dgm:prSet presAssocID="{7FCE83D9-631B-4420-BBFC-CA0AFA59F747}" presName="theInnerList" presStyleCnt="0"/>
      <dgm:spPr/>
    </dgm:pt>
    <dgm:pt modelId="{857DD099-6A45-43DF-8426-A4165FF213BC}" type="pres">
      <dgm:prSet presAssocID="{DB9FB862-4759-4D6A-84F3-01524B92723B}" presName="childNode" presStyleLbl="node1" presStyleIdx="12" presStyleCnt="18">
        <dgm:presLayoutVars>
          <dgm:bulletEnabled val="1"/>
        </dgm:presLayoutVars>
      </dgm:prSet>
      <dgm:spPr/>
      <dgm:t>
        <a:bodyPr/>
        <a:lstStyle/>
        <a:p>
          <a:endParaRPr lang="en-US"/>
        </a:p>
      </dgm:t>
    </dgm:pt>
    <dgm:pt modelId="{B005E45C-A867-4777-8C4B-1DA9E5079584}" type="pres">
      <dgm:prSet presAssocID="{DB9FB862-4759-4D6A-84F3-01524B92723B}" presName="aSpace2" presStyleCnt="0"/>
      <dgm:spPr/>
    </dgm:pt>
    <dgm:pt modelId="{A1BDEE90-644C-4F7B-B667-9CE612F48579}" type="pres">
      <dgm:prSet presAssocID="{50451020-5E1A-4778-9E8D-169182A36191}" presName="childNode" presStyleLbl="node1" presStyleIdx="13" presStyleCnt="18">
        <dgm:presLayoutVars>
          <dgm:bulletEnabled val="1"/>
        </dgm:presLayoutVars>
      </dgm:prSet>
      <dgm:spPr/>
      <dgm:t>
        <a:bodyPr/>
        <a:lstStyle/>
        <a:p>
          <a:endParaRPr lang="en-US"/>
        </a:p>
      </dgm:t>
    </dgm:pt>
    <dgm:pt modelId="{38ECBD7F-54B2-414B-8655-EF02E4DF0F48}" type="pres">
      <dgm:prSet presAssocID="{50451020-5E1A-4778-9E8D-169182A36191}" presName="aSpace2" presStyleCnt="0"/>
      <dgm:spPr/>
    </dgm:pt>
    <dgm:pt modelId="{BD779B32-16CA-4DB0-AFC6-2F5DD5A526E6}" type="pres">
      <dgm:prSet presAssocID="{5EFCA8A1-E46D-422B-8C40-66F73A9FBEE9}" presName="childNode" presStyleLbl="node1" presStyleIdx="14" presStyleCnt="18">
        <dgm:presLayoutVars>
          <dgm:bulletEnabled val="1"/>
        </dgm:presLayoutVars>
      </dgm:prSet>
      <dgm:spPr/>
      <dgm:t>
        <a:bodyPr/>
        <a:lstStyle/>
        <a:p>
          <a:endParaRPr lang="en-US"/>
        </a:p>
      </dgm:t>
    </dgm:pt>
    <dgm:pt modelId="{34BE1137-F7C8-4614-8321-8D693140D1F7}" type="pres">
      <dgm:prSet presAssocID="{7FCE83D9-631B-4420-BBFC-CA0AFA59F747}" presName="aSpace" presStyleCnt="0"/>
      <dgm:spPr/>
    </dgm:pt>
    <dgm:pt modelId="{86CAF887-983E-404E-905F-308BC46570CE}" type="pres">
      <dgm:prSet presAssocID="{142EE46F-C77F-46E8-8043-7A7A9738ED8E}" presName="compNode" presStyleCnt="0"/>
      <dgm:spPr/>
    </dgm:pt>
    <dgm:pt modelId="{F0DB991B-91BB-4F52-864E-E9796BB43BAB}" type="pres">
      <dgm:prSet presAssocID="{142EE46F-C77F-46E8-8043-7A7A9738ED8E}" presName="aNode" presStyleLbl="bgShp" presStyleIdx="4" presStyleCnt="5" custLinFactNeighborX="285" custLinFactNeighborY="-600"/>
      <dgm:spPr/>
      <dgm:t>
        <a:bodyPr/>
        <a:lstStyle/>
        <a:p>
          <a:endParaRPr lang="en-US"/>
        </a:p>
      </dgm:t>
    </dgm:pt>
    <dgm:pt modelId="{E2BC212F-4236-493A-95B1-47675F49A990}" type="pres">
      <dgm:prSet presAssocID="{142EE46F-C77F-46E8-8043-7A7A9738ED8E}" presName="textNode" presStyleLbl="bgShp" presStyleIdx="4" presStyleCnt="5"/>
      <dgm:spPr/>
      <dgm:t>
        <a:bodyPr/>
        <a:lstStyle/>
        <a:p>
          <a:endParaRPr lang="en-US"/>
        </a:p>
      </dgm:t>
    </dgm:pt>
    <dgm:pt modelId="{FFF4A071-3555-453C-870B-870F5C9E5BD2}" type="pres">
      <dgm:prSet presAssocID="{142EE46F-C77F-46E8-8043-7A7A9738ED8E}" presName="compChildNode" presStyleCnt="0"/>
      <dgm:spPr/>
    </dgm:pt>
    <dgm:pt modelId="{8F2EA5B9-80EA-47DF-B70B-312A881B1BDA}" type="pres">
      <dgm:prSet presAssocID="{142EE46F-C77F-46E8-8043-7A7A9738ED8E}" presName="theInnerList" presStyleCnt="0"/>
      <dgm:spPr/>
    </dgm:pt>
    <dgm:pt modelId="{679930B8-7C1B-4D9E-AD42-89FFB03609B9}" type="pres">
      <dgm:prSet presAssocID="{2704200F-BA36-4E13-B0A7-8D68F2D60EBE}" presName="childNode" presStyleLbl="node1" presStyleIdx="15" presStyleCnt="18">
        <dgm:presLayoutVars>
          <dgm:bulletEnabled val="1"/>
        </dgm:presLayoutVars>
      </dgm:prSet>
      <dgm:spPr/>
      <dgm:t>
        <a:bodyPr/>
        <a:lstStyle/>
        <a:p>
          <a:endParaRPr lang="en-US"/>
        </a:p>
      </dgm:t>
    </dgm:pt>
    <dgm:pt modelId="{026A4494-E844-4B7D-8521-B86316699875}" type="pres">
      <dgm:prSet presAssocID="{2704200F-BA36-4E13-B0A7-8D68F2D60EBE}" presName="aSpace2" presStyleCnt="0"/>
      <dgm:spPr/>
    </dgm:pt>
    <dgm:pt modelId="{40C22B25-D10C-4955-AE76-7F6023721A8A}" type="pres">
      <dgm:prSet presAssocID="{A2C4139D-92A0-49F0-ADAF-A442B32DEE74}" presName="childNode" presStyleLbl="node1" presStyleIdx="16" presStyleCnt="18">
        <dgm:presLayoutVars>
          <dgm:bulletEnabled val="1"/>
        </dgm:presLayoutVars>
      </dgm:prSet>
      <dgm:spPr/>
      <dgm:t>
        <a:bodyPr/>
        <a:lstStyle/>
        <a:p>
          <a:endParaRPr lang="en-US"/>
        </a:p>
      </dgm:t>
    </dgm:pt>
    <dgm:pt modelId="{5717337E-99E0-4900-A330-4C7F9A6331C1}" type="pres">
      <dgm:prSet presAssocID="{A2C4139D-92A0-49F0-ADAF-A442B32DEE74}" presName="aSpace2" presStyleCnt="0"/>
      <dgm:spPr/>
    </dgm:pt>
    <dgm:pt modelId="{D0095D41-5CC1-4559-B4E1-638878226C3D}" type="pres">
      <dgm:prSet presAssocID="{4CCE1577-F0A6-4859-84B7-CDFABF564FC1}" presName="childNode" presStyleLbl="node1" presStyleIdx="17" presStyleCnt="18">
        <dgm:presLayoutVars>
          <dgm:bulletEnabled val="1"/>
        </dgm:presLayoutVars>
      </dgm:prSet>
      <dgm:spPr/>
      <dgm:t>
        <a:bodyPr/>
        <a:lstStyle/>
        <a:p>
          <a:endParaRPr lang="en-US"/>
        </a:p>
      </dgm:t>
    </dgm:pt>
  </dgm:ptLst>
  <dgm:cxnLst>
    <dgm:cxn modelId="{B4A94D86-8F9C-4F9D-8071-C65F950C5D12}" srcId="{142EE46F-C77F-46E8-8043-7A7A9738ED8E}" destId="{A2C4139D-92A0-49F0-ADAF-A442B32DEE74}" srcOrd="1" destOrd="0" parTransId="{30C3D635-DB98-4847-8494-1837D5BE3B96}" sibTransId="{F53AB352-E918-4022-9173-D9C99BC64790}"/>
    <dgm:cxn modelId="{A02CC331-2DEF-48B6-9316-1B542AF4D11E}" type="presOf" srcId="{6352CA33-6755-44BE-808F-400DA4CF80A7}" destId="{52D39AED-5F7E-49F1-8707-79411BD72415}" srcOrd="0" destOrd="0" presId="urn:microsoft.com/office/officeart/2005/8/layout/lProcess2"/>
    <dgm:cxn modelId="{CA2F7809-48ED-42C9-8AD4-A85B4ABCCCEC}" type="presOf" srcId="{F9D46839-CD06-4669-AAE4-4D1E9AFEDA78}" destId="{59D8E6B3-7DB1-42A8-93A0-168FB4E4A450}" srcOrd="0" destOrd="0" presId="urn:microsoft.com/office/officeart/2005/8/layout/lProcess2"/>
    <dgm:cxn modelId="{DDB5AD9A-40B0-48EF-AF2C-8CCDA330F7FE}" srcId="{B4F1B46E-22B2-4721-950C-8704487586DC}" destId="{9D72CDD3-5859-43DB-BD75-0C3C30E3DE62}" srcOrd="0" destOrd="0" parTransId="{1D5B1F83-33A7-4298-BC11-2B1252AFAEA5}" sibTransId="{15E25BD4-1EBF-43C2-8885-DBF66B8429E1}"/>
    <dgm:cxn modelId="{A2EF5A9C-3EE7-4D52-82B8-46E6C82A6FD2}" type="presOf" srcId="{9D72CDD3-5859-43DB-BD75-0C3C30E3DE62}" destId="{CA744FA6-B600-4605-8155-733812BA0663}" srcOrd="0" destOrd="0" presId="urn:microsoft.com/office/officeart/2005/8/layout/lProcess2"/>
    <dgm:cxn modelId="{599918F0-76B3-416B-9080-191C2101B4A8}" type="presOf" srcId="{8837541D-5186-403F-8F46-98BCC540C654}" destId="{EF36E30F-3FDE-45D5-BBCA-5EDED39C1032}" srcOrd="0" destOrd="0" presId="urn:microsoft.com/office/officeart/2005/8/layout/lProcess2"/>
    <dgm:cxn modelId="{E8F90437-5E2E-492D-A837-0BBE6C465F38}" type="presOf" srcId="{8321AB85-EA8C-4958-B404-B4C118CB3C18}" destId="{4A2929F2-B651-4611-9BE0-F4BB43EEB692}" srcOrd="0" destOrd="0" presId="urn:microsoft.com/office/officeart/2005/8/layout/lProcess2"/>
    <dgm:cxn modelId="{2C8317B2-2EBB-4589-86EA-C77B3B6E81AA}" srcId="{00C18FBF-3FF5-4C16-97CF-AF03740D7AB6}" destId="{B4F1B46E-22B2-4721-950C-8704487586DC}" srcOrd="0" destOrd="0" parTransId="{E8A66543-CC4D-4785-A93E-5B125E09F826}" sibTransId="{A7E2530A-34E2-4E9F-BC78-8920BA140C41}"/>
    <dgm:cxn modelId="{73C7F3EC-5B14-46E9-9992-254ED54D620A}" type="presOf" srcId="{3D5CDB25-F8FA-444B-8D4A-1D29D0CBA282}" destId="{39ACFF67-27C8-4230-A0B6-0808E26A3C62}" srcOrd="0" destOrd="0" presId="urn:microsoft.com/office/officeart/2005/8/layout/lProcess2"/>
    <dgm:cxn modelId="{DDDA2FB4-A64B-41B6-8945-898A8D990D7D}" type="presOf" srcId="{29E78340-8EBE-415C-B973-78A91A054B9C}" destId="{ECC31F9B-4F4C-4ACC-9456-2AB9BB1A1F88}" srcOrd="0" destOrd="0" presId="urn:microsoft.com/office/officeart/2005/8/layout/lProcess2"/>
    <dgm:cxn modelId="{E572418E-4340-4448-940D-253A2FA3B9B3}" srcId="{00C18FBF-3FF5-4C16-97CF-AF03740D7AB6}" destId="{7FCE83D9-631B-4420-BBFC-CA0AFA59F747}" srcOrd="3" destOrd="0" parTransId="{C61EC981-13FA-4710-B079-D35692EEB764}" sibTransId="{1B48A0DE-4031-4D45-86A1-94CDAF68824A}"/>
    <dgm:cxn modelId="{F8B8A92E-BC2D-44FF-918E-224CEE57D9AB}" type="presOf" srcId="{7CB6360B-4022-4E96-922B-A12DE0E2A39F}" destId="{6D242201-5822-4FD7-ADFE-47ADE0267357}" srcOrd="0" destOrd="0" presId="urn:microsoft.com/office/officeart/2005/8/layout/lProcess2"/>
    <dgm:cxn modelId="{6F081222-18BA-4EF0-AC68-9A682D49B528}" type="presOf" srcId="{F2881FB1-6580-4F21-A283-BFAA6F91D5D2}" destId="{5AD253AB-3151-4CC0-B999-223807827E59}" srcOrd="0" destOrd="0" presId="urn:microsoft.com/office/officeart/2005/8/layout/lProcess2"/>
    <dgm:cxn modelId="{A2661DD8-EB50-459F-A422-52553D358BA4}" type="presOf" srcId="{2ECFCEF9-188B-4293-8B8B-A8D6D453222E}" destId="{3FD1AC70-17C0-41C3-A472-4B3599E13F14}" srcOrd="0" destOrd="0" presId="urn:microsoft.com/office/officeart/2005/8/layout/lProcess2"/>
    <dgm:cxn modelId="{AE24ADE2-D991-4134-AE0C-C28B3B6A93ED}" type="presOf" srcId="{00C18FBF-3FF5-4C16-97CF-AF03740D7AB6}" destId="{D17E8C29-FFFF-4C30-A283-5B776A254F5D}" srcOrd="0" destOrd="0" presId="urn:microsoft.com/office/officeart/2005/8/layout/lProcess2"/>
    <dgm:cxn modelId="{70CAB4FC-3D17-49C2-8A7B-F387031FCDCA}" srcId="{7FCE83D9-631B-4420-BBFC-CA0AFA59F747}" destId="{DB9FB862-4759-4D6A-84F3-01524B92723B}" srcOrd="0" destOrd="0" parTransId="{CD1EE44C-3116-420B-89E3-1D797CB25D34}" sibTransId="{4BD4D4A5-043E-4ED5-A5CA-8D46DADC3150}"/>
    <dgm:cxn modelId="{2E3C97E6-67D4-4948-B47A-1115C2B2979F}" srcId="{6352CA33-6755-44BE-808F-400DA4CF80A7}" destId="{3D5CDB25-F8FA-444B-8D4A-1D29D0CBA282}" srcOrd="1" destOrd="0" parTransId="{4C229933-AC16-44B7-98EC-4C0F07FABCB0}" sibTransId="{189DA4C5-2A22-4C71-A806-7B4AB57767CC}"/>
    <dgm:cxn modelId="{304B958E-BD63-4424-8794-744C431481A9}" type="presOf" srcId="{5EFCA8A1-E46D-422B-8C40-66F73A9FBEE9}" destId="{BD779B32-16CA-4DB0-AFC6-2F5DD5A526E6}" srcOrd="0" destOrd="0" presId="urn:microsoft.com/office/officeart/2005/8/layout/lProcess2"/>
    <dgm:cxn modelId="{901705C7-6306-413E-87F9-E5F65A4A5FCF}" type="presOf" srcId="{DB9FB862-4759-4D6A-84F3-01524B92723B}" destId="{857DD099-6A45-43DF-8426-A4165FF213BC}" srcOrd="0" destOrd="0" presId="urn:microsoft.com/office/officeart/2005/8/layout/lProcess2"/>
    <dgm:cxn modelId="{0F86DBDB-3C4F-4C84-981B-7F4CA2A8EAF3}" srcId="{7FCE83D9-631B-4420-BBFC-CA0AFA59F747}" destId="{50451020-5E1A-4778-9E8D-169182A36191}" srcOrd="1" destOrd="0" parTransId="{7DFC3849-4A12-49FB-B614-8AFD597CCB9E}" sibTransId="{EEDE2474-4F18-4F59-8E58-6382D253E514}"/>
    <dgm:cxn modelId="{E7E1F281-DDFC-4C48-BB64-D9DF6ACF8635}" srcId="{6352CA33-6755-44BE-808F-400DA4CF80A7}" destId="{2ECFCEF9-188B-4293-8B8B-A8D6D453222E}" srcOrd="2" destOrd="0" parTransId="{F872272B-CADC-4EAE-AE3D-B5A404792976}" sibTransId="{D265C483-1B4B-4707-9870-B92DA91D3517}"/>
    <dgm:cxn modelId="{CE608C28-12D8-47E8-A802-80345E70E79B}" type="presOf" srcId="{7FCE83D9-631B-4420-BBFC-CA0AFA59F747}" destId="{ECB483CA-B0DF-4351-A739-BC2F7C698F60}" srcOrd="0" destOrd="0" presId="urn:microsoft.com/office/officeart/2005/8/layout/lProcess2"/>
    <dgm:cxn modelId="{1E62887F-F19E-4E5F-99CF-07C67A71FC98}" type="presOf" srcId="{142EE46F-C77F-46E8-8043-7A7A9738ED8E}" destId="{F0DB991B-91BB-4F52-864E-E9796BB43BAB}" srcOrd="0" destOrd="0" presId="urn:microsoft.com/office/officeart/2005/8/layout/lProcess2"/>
    <dgm:cxn modelId="{6F054FA3-D7F0-4CCD-8861-5F7AE8198ABF}" type="presOf" srcId="{A2C4139D-92A0-49F0-ADAF-A442B32DEE74}" destId="{40C22B25-D10C-4955-AE76-7F6023721A8A}" srcOrd="0" destOrd="0" presId="urn:microsoft.com/office/officeart/2005/8/layout/lProcess2"/>
    <dgm:cxn modelId="{CA9CFAF5-EF03-4CFF-86FC-4137FD28A60E}" type="presOf" srcId="{E30804E7-DE24-4B0D-9641-1D4D73672BED}" destId="{7C1C80E3-22A6-40B2-B2AF-0851C3E5FF28}" srcOrd="0" destOrd="0" presId="urn:microsoft.com/office/officeart/2005/8/layout/lProcess2"/>
    <dgm:cxn modelId="{726C1165-1EAA-4C74-91BA-7482616A2271}" type="presOf" srcId="{142EE46F-C77F-46E8-8043-7A7A9738ED8E}" destId="{E2BC212F-4236-493A-95B1-47675F49A990}" srcOrd="1" destOrd="0" presId="urn:microsoft.com/office/officeart/2005/8/layout/lProcess2"/>
    <dgm:cxn modelId="{F2D9BA69-7F4F-4D9F-8E96-5D6C0532A1EA}" type="presOf" srcId="{4CCE1577-F0A6-4859-84B7-CDFABF564FC1}" destId="{D0095D41-5CC1-4559-B4E1-638878226C3D}" srcOrd="0" destOrd="0" presId="urn:microsoft.com/office/officeart/2005/8/layout/lProcess2"/>
    <dgm:cxn modelId="{7033C2B1-48CA-4759-AEFD-B16E969D5A55}" type="presOf" srcId="{7FCE83D9-631B-4420-BBFC-CA0AFA59F747}" destId="{2269594E-1893-4408-AD66-0765B9D9289F}" srcOrd="1" destOrd="0" presId="urn:microsoft.com/office/officeart/2005/8/layout/lProcess2"/>
    <dgm:cxn modelId="{CA856B40-89BA-4AF7-A5B6-7FF353DCE226}" srcId="{142EE46F-C77F-46E8-8043-7A7A9738ED8E}" destId="{4CCE1577-F0A6-4859-84B7-CDFABF564FC1}" srcOrd="2" destOrd="0" parTransId="{A06CBCD0-B52F-44E2-8CA2-2B65E9DB73CA}" sibTransId="{CF75F3B8-289A-419B-8D6B-9E5A4E48F862}"/>
    <dgm:cxn modelId="{7DC82498-992B-41AF-9432-C96ABBD5C8C5}" srcId="{00C18FBF-3FF5-4C16-97CF-AF03740D7AB6}" destId="{142EE46F-C77F-46E8-8043-7A7A9738ED8E}" srcOrd="4" destOrd="0" parTransId="{D79E5F85-4970-458D-9AA4-DE3A445F1B4F}" sibTransId="{0A4655D4-A57F-4A99-8504-A39DD6B3C7E3}"/>
    <dgm:cxn modelId="{1E33839F-747B-4A8F-9A4E-05D8BEB1C23C}" type="presOf" srcId="{9614A323-64B1-4077-A841-022051EC749A}" destId="{A74D0DFD-A64E-46D6-9275-C127746DC846}" srcOrd="0" destOrd="0" presId="urn:microsoft.com/office/officeart/2005/8/layout/lProcess2"/>
    <dgm:cxn modelId="{186B95AE-9C47-4C3C-AEED-7DE82B40B081}" type="presOf" srcId="{50451020-5E1A-4778-9E8D-169182A36191}" destId="{A1BDEE90-644C-4F7B-B667-9CE612F48579}" srcOrd="0" destOrd="0" presId="urn:microsoft.com/office/officeart/2005/8/layout/lProcess2"/>
    <dgm:cxn modelId="{129AEA77-5D2A-49D4-956D-99009974B6C5}" srcId="{F2881FB1-6580-4F21-A283-BFAA6F91D5D2}" destId="{8321AB85-EA8C-4958-B404-B4C118CB3C18}" srcOrd="2" destOrd="0" parTransId="{24ABE8B3-7220-436D-9636-F7B4C0B99576}" sibTransId="{AA5F76CE-8FD4-4692-8BB1-EF84CF9D365E}"/>
    <dgm:cxn modelId="{FC7BD086-74EA-4D6C-9657-E916D355F209}" srcId="{6352CA33-6755-44BE-808F-400DA4CF80A7}" destId="{9614A323-64B1-4077-A841-022051EC749A}" srcOrd="0" destOrd="0" parTransId="{E5F6BCBD-B84E-4018-BE9E-BF57FF3B4B36}" sibTransId="{FEC2A79F-8857-403A-A738-E8CE75C965E2}"/>
    <dgm:cxn modelId="{C89A3429-004F-461A-ADB4-6D38E88C45E0}" srcId="{F2881FB1-6580-4F21-A283-BFAA6F91D5D2}" destId="{E30804E7-DE24-4B0D-9641-1D4D73672BED}" srcOrd="3" destOrd="0" parTransId="{09F3D4C3-82B6-44F3-ACCF-16A1200652D3}" sibTransId="{163001DD-1127-40C2-88F3-8F95403E2DA9}"/>
    <dgm:cxn modelId="{DABD0BC3-011C-49B2-AE3C-1DE75BC2030A}" srcId="{6352CA33-6755-44BE-808F-400DA4CF80A7}" destId="{A4E6AF20-6082-4D8F-8D85-B9ACE55A4507}" srcOrd="3" destOrd="0" parTransId="{83343C6A-9307-436D-B0E0-3A2B7368E558}" sibTransId="{0900A79C-7587-471C-9296-00DE49953198}"/>
    <dgm:cxn modelId="{9E7793AC-AF91-4724-A702-0DFE0A192FF3}" type="presOf" srcId="{F2881FB1-6580-4F21-A283-BFAA6F91D5D2}" destId="{36616C6C-2BA7-400D-9343-BC2D206D102F}" srcOrd="1" destOrd="0" presId="urn:microsoft.com/office/officeart/2005/8/layout/lProcess2"/>
    <dgm:cxn modelId="{ABEF3B65-BDAD-49B5-9245-2D7165CA8768}" srcId="{7FCE83D9-631B-4420-BBFC-CA0AFA59F747}" destId="{5EFCA8A1-E46D-422B-8C40-66F73A9FBEE9}" srcOrd="2" destOrd="0" parTransId="{B8ACB429-D7D8-4511-BF9A-0AC9E1C31E49}" sibTransId="{B86773AC-1A7D-46B4-A2ED-C07A43D38AAA}"/>
    <dgm:cxn modelId="{0EF3772A-7915-4A4B-9AE1-66C0AA5F76CD}" type="presOf" srcId="{B4F1B46E-22B2-4721-950C-8704487586DC}" destId="{8122CF5D-471C-42AB-AD54-03D16F24DFEF}" srcOrd="0" destOrd="0" presId="urn:microsoft.com/office/officeart/2005/8/layout/lProcess2"/>
    <dgm:cxn modelId="{52692C69-17B7-43C2-AFC9-C1B052E28C19}" type="presOf" srcId="{A4E6AF20-6082-4D8F-8D85-B9ACE55A4507}" destId="{4400793F-B1BA-44EE-B970-0C1F937283DF}" srcOrd="0" destOrd="0" presId="urn:microsoft.com/office/officeart/2005/8/layout/lProcess2"/>
    <dgm:cxn modelId="{5A5AD951-582E-4491-9ABB-23FB556A2B2F}" srcId="{142EE46F-C77F-46E8-8043-7A7A9738ED8E}" destId="{2704200F-BA36-4E13-B0A7-8D68F2D60EBE}" srcOrd="0" destOrd="0" parTransId="{B969B22E-72B3-4BC8-9FB4-07B06F511A22}" sibTransId="{E9ECDA32-60A5-455D-ACCB-4E3618FFD692}"/>
    <dgm:cxn modelId="{4A31D641-1B5D-46D3-B685-0C4DC6EFE71B}" srcId="{00C18FBF-3FF5-4C16-97CF-AF03740D7AB6}" destId="{F2881FB1-6580-4F21-A283-BFAA6F91D5D2}" srcOrd="1" destOrd="0" parTransId="{2D960FDD-BADA-480D-9043-497C56588AD3}" sibTransId="{A5ABDC17-7AB5-4F0E-992A-F9343F5D74EB}"/>
    <dgm:cxn modelId="{B91F2CE5-50FD-45D1-BAC0-4C26DE555E5F}" type="presOf" srcId="{6352CA33-6755-44BE-808F-400DA4CF80A7}" destId="{BFB68CF6-7732-4AFC-8A85-98023016F78E}" srcOrd="1" destOrd="0" presId="urn:microsoft.com/office/officeart/2005/8/layout/lProcess2"/>
    <dgm:cxn modelId="{85C85930-9E0F-4BAD-B6A7-2CB95B75D304}" srcId="{B4F1B46E-22B2-4721-950C-8704487586DC}" destId="{8837541D-5186-403F-8F46-98BCC540C654}" srcOrd="3" destOrd="0" parTransId="{AE3C53E3-5328-4F07-A132-FC1F90B8BDE2}" sibTransId="{397D2E08-6CD5-4D28-A748-ACA8D8281C96}"/>
    <dgm:cxn modelId="{CD5EFFB3-C9FD-4DAC-8D97-0C2FB02B380B}" srcId="{B4F1B46E-22B2-4721-950C-8704487586DC}" destId="{7CB6360B-4022-4E96-922B-A12DE0E2A39F}" srcOrd="2" destOrd="0" parTransId="{44B2858F-607B-47DF-B44B-EA7D73FDC9F2}" sibTransId="{B35ED9D1-2A17-4034-8D08-4945CA54F6C9}"/>
    <dgm:cxn modelId="{311348D8-FDE3-4C22-99F5-3B98C5F51F0D}" srcId="{F2881FB1-6580-4F21-A283-BFAA6F91D5D2}" destId="{29E78340-8EBE-415C-B973-78A91A054B9C}" srcOrd="1" destOrd="0" parTransId="{FF4E5F97-6974-4E39-A85D-DCB2E100798E}" sibTransId="{B4B9A51E-FA34-465E-B5B4-81CD76EB3FC2}"/>
    <dgm:cxn modelId="{4DDD3B84-FF70-46C3-BCB7-9E622390E6E5}" type="presOf" srcId="{B4F1B46E-22B2-4721-950C-8704487586DC}" destId="{587AC3CB-EFE0-4CCC-8464-C080FB16A929}" srcOrd="1" destOrd="0" presId="urn:microsoft.com/office/officeart/2005/8/layout/lProcess2"/>
    <dgm:cxn modelId="{DC7F52BE-7E0A-4FA6-BF7E-684B498F2127}" type="presOf" srcId="{2704200F-BA36-4E13-B0A7-8D68F2D60EBE}" destId="{679930B8-7C1B-4D9E-AD42-89FFB03609B9}" srcOrd="0" destOrd="0" presId="urn:microsoft.com/office/officeart/2005/8/layout/lProcess2"/>
    <dgm:cxn modelId="{3204ED53-15A0-4643-A582-021A785F1BA2}" srcId="{F2881FB1-6580-4F21-A283-BFAA6F91D5D2}" destId="{D5197DDB-D5D2-499F-B255-CF7BB5AE2B43}" srcOrd="0" destOrd="0" parTransId="{B14A4DC9-F40A-4867-ADB8-4BA8A1F83766}" sibTransId="{29F2454A-2FA8-4B3A-AC63-4A0B9FD04A75}"/>
    <dgm:cxn modelId="{82BAE5DD-3A79-4870-9019-1254385E0650}" srcId="{00C18FBF-3FF5-4C16-97CF-AF03740D7AB6}" destId="{6352CA33-6755-44BE-808F-400DA4CF80A7}" srcOrd="2" destOrd="0" parTransId="{AEB59203-63BA-4A96-BADC-40BAEBD9AA40}" sibTransId="{AAB4CF73-4B9B-4AA0-9074-16C2D2AE00A1}"/>
    <dgm:cxn modelId="{AD25A8A0-4628-40E2-8C9E-64E6AD4D4D91}" srcId="{B4F1B46E-22B2-4721-950C-8704487586DC}" destId="{F9D46839-CD06-4669-AAE4-4D1E9AFEDA78}" srcOrd="1" destOrd="0" parTransId="{B6B535D8-00AB-4FA1-AAEC-92498ABC6F4C}" sibTransId="{6497F199-DC2A-41F9-A449-D395E6BC4900}"/>
    <dgm:cxn modelId="{E4083203-6C04-4604-933D-0768DBD2D771}" type="presOf" srcId="{D5197DDB-D5D2-499F-B255-CF7BB5AE2B43}" destId="{2C06C069-1D59-4EB5-BC0C-E4E920FEC2BE}" srcOrd="0" destOrd="0" presId="urn:microsoft.com/office/officeart/2005/8/layout/lProcess2"/>
    <dgm:cxn modelId="{38C94E67-3731-4874-9B00-82D4EF70CCE8}" type="presParOf" srcId="{D17E8C29-FFFF-4C30-A283-5B776A254F5D}" destId="{2127ADDD-BFE8-46EB-BB69-FA8092C66362}" srcOrd="0" destOrd="0" presId="urn:microsoft.com/office/officeart/2005/8/layout/lProcess2"/>
    <dgm:cxn modelId="{65C8DAE0-7E40-4D68-AA37-F68222488590}" type="presParOf" srcId="{2127ADDD-BFE8-46EB-BB69-FA8092C66362}" destId="{8122CF5D-471C-42AB-AD54-03D16F24DFEF}" srcOrd="0" destOrd="0" presId="urn:microsoft.com/office/officeart/2005/8/layout/lProcess2"/>
    <dgm:cxn modelId="{A7D7773E-52DF-46C2-A89E-65981244F409}" type="presParOf" srcId="{2127ADDD-BFE8-46EB-BB69-FA8092C66362}" destId="{587AC3CB-EFE0-4CCC-8464-C080FB16A929}" srcOrd="1" destOrd="0" presId="urn:microsoft.com/office/officeart/2005/8/layout/lProcess2"/>
    <dgm:cxn modelId="{16751972-5086-4F18-9C87-7617B6013F8F}" type="presParOf" srcId="{2127ADDD-BFE8-46EB-BB69-FA8092C66362}" destId="{CFF40A6E-9FF7-47D2-B953-A45B53331E89}" srcOrd="2" destOrd="0" presId="urn:microsoft.com/office/officeart/2005/8/layout/lProcess2"/>
    <dgm:cxn modelId="{BDCCB888-8AB9-4CA5-841F-6335684A1E41}" type="presParOf" srcId="{CFF40A6E-9FF7-47D2-B953-A45B53331E89}" destId="{65793ECD-3585-4374-BE1F-A9DB92C19A89}" srcOrd="0" destOrd="0" presId="urn:microsoft.com/office/officeart/2005/8/layout/lProcess2"/>
    <dgm:cxn modelId="{B6B70AE2-4A13-4ED5-ACEA-581AD12D27EC}" type="presParOf" srcId="{65793ECD-3585-4374-BE1F-A9DB92C19A89}" destId="{CA744FA6-B600-4605-8155-733812BA0663}" srcOrd="0" destOrd="0" presId="urn:microsoft.com/office/officeart/2005/8/layout/lProcess2"/>
    <dgm:cxn modelId="{E39CA129-CEF5-4DA5-AB05-DADD33AF8891}" type="presParOf" srcId="{65793ECD-3585-4374-BE1F-A9DB92C19A89}" destId="{E13C158F-1136-4637-BEE0-DAC0917319A6}" srcOrd="1" destOrd="0" presId="urn:microsoft.com/office/officeart/2005/8/layout/lProcess2"/>
    <dgm:cxn modelId="{3D5A5D2F-B036-46F0-B798-D62FBE01F9DC}" type="presParOf" srcId="{65793ECD-3585-4374-BE1F-A9DB92C19A89}" destId="{59D8E6B3-7DB1-42A8-93A0-168FB4E4A450}" srcOrd="2" destOrd="0" presId="urn:microsoft.com/office/officeart/2005/8/layout/lProcess2"/>
    <dgm:cxn modelId="{D2E4CD34-BDFF-469F-89D7-8903752E73C7}" type="presParOf" srcId="{65793ECD-3585-4374-BE1F-A9DB92C19A89}" destId="{B8A6AD1E-2042-4B2D-A6F3-E193C3B6575D}" srcOrd="3" destOrd="0" presId="urn:microsoft.com/office/officeart/2005/8/layout/lProcess2"/>
    <dgm:cxn modelId="{1408B491-DEEA-46E0-AA36-3C1D619EA3DC}" type="presParOf" srcId="{65793ECD-3585-4374-BE1F-A9DB92C19A89}" destId="{6D242201-5822-4FD7-ADFE-47ADE0267357}" srcOrd="4" destOrd="0" presId="urn:microsoft.com/office/officeart/2005/8/layout/lProcess2"/>
    <dgm:cxn modelId="{66B9C168-CEBA-4F3F-9F55-8E56C7DB10F3}" type="presParOf" srcId="{65793ECD-3585-4374-BE1F-A9DB92C19A89}" destId="{7C26B114-75C8-49A3-A462-AA548757510D}" srcOrd="5" destOrd="0" presId="urn:microsoft.com/office/officeart/2005/8/layout/lProcess2"/>
    <dgm:cxn modelId="{3748C216-718A-487C-B064-453B4A2A02D0}" type="presParOf" srcId="{65793ECD-3585-4374-BE1F-A9DB92C19A89}" destId="{EF36E30F-3FDE-45D5-BBCA-5EDED39C1032}" srcOrd="6" destOrd="0" presId="urn:microsoft.com/office/officeart/2005/8/layout/lProcess2"/>
    <dgm:cxn modelId="{C61DE18C-2C0E-4F0C-A086-A339F70D6D6A}" type="presParOf" srcId="{D17E8C29-FFFF-4C30-A283-5B776A254F5D}" destId="{3689F2D7-E17F-41AE-AB45-707A85A56098}" srcOrd="1" destOrd="0" presId="urn:microsoft.com/office/officeart/2005/8/layout/lProcess2"/>
    <dgm:cxn modelId="{1FC78298-3C9F-446C-9F54-2211F7F2BDCE}" type="presParOf" srcId="{D17E8C29-FFFF-4C30-A283-5B776A254F5D}" destId="{3F81B134-DDF7-4EC1-B663-4BEFD4FBA295}" srcOrd="2" destOrd="0" presId="urn:microsoft.com/office/officeart/2005/8/layout/lProcess2"/>
    <dgm:cxn modelId="{9733C390-5107-49EE-9DCF-89E62A10F0BB}" type="presParOf" srcId="{3F81B134-DDF7-4EC1-B663-4BEFD4FBA295}" destId="{5AD253AB-3151-4CC0-B999-223807827E59}" srcOrd="0" destOrd="0" presId="urn:microsoft.com/office/officeart/2005/8/layout/lProcess2"/>
    <dgm:cxn modelId="{CC21287A-D6BC-478E-AAAA-8E82A5C2C12D}" type="presParOf" srcId="{3F81B134-DDF7-4EC1-B663-4BEFD4FBA295}" destId="{36616C6C-2BA7-400D-9343-BC2D206D102F}" srcOrd="1" destOrd="0" presId="urn:microsoft.com/office/officeart/2005/8/layout/lProcess2"/>
    <dgm:cxn modelId="{21364BB6-7C06-48E8-B4F4-D9B006581032}" type="presParOf" srcId="{3F81B134-DDF7-4EC1-B663-4BEFD4FBA295}" destId="{B1195827-15E6-43BD-97CE-B4ED048286F0}" srcOrd="2" destOrd="0" presId="urn:microsoft.com/office/officeart/2005/8/layout/lProcess2"/>
    <dgm:cxn modelId="{A949C73E-9D8E-41CC-9ECC-9CD1B9D055D8}" type="presParOf" srcId="{B1195827-15E6-43BD-97CE-B4ED048286F0}" destId="{462271EB-7EE9-47CB-A3B4-67236493D523}" srcOrd="0" destOrd="0" presId="urn:microsoft.com/office/officeart/2005/8/layout/lProcess2"/>
    <dgm:cxn modelId="{F144A905-8966-4E7E-AF67-561710E9E92B}" type="presParOf" srcId="{462271EB-7EE9-47CB-A3B4-67236493D523}" destId="{2C06C069-1D59-4EB5-BC0C-E4E920FEC2BE}" srcOrd="0" destOrd="0" presId="urn:microsoft.com/office/officeart/2005/8/layout/lProcess2"/>
    <dgm:cxn modelId="{520F15D5-7792-4DC1-81C6-C09C3613A27D}" type="presParOf" srcId="{462271EB-7EE9-47CB-A3B4-67236493D523}" destId="{86210638-B109-45F4-874A-AB3FA978FE7A}" srcOrd="1" destOrd="0" presId="urn:microsoft.com/office/officeart/2005/8/layout/lProcess2"/>
    <dgm:cxn modelId="{CB4408F1-17FA-4577-AD5E-ECA8C41E4D73}" type="presParOf" srcId="{462271EB-7EE9-47CB-A3B4-67236493D523}" destId="{ECC31F9B-4F4C-4ACC-9456-2AB9BB1A1F88}" srcOrd="2" destOrd="0" presId="urn:microsoft.com/office/officeart/2005/8/layout/lProcess2"/>
    <dgm:cxn modelId="{0732D078-B641-4C86-9CC5-6D7021F5F155}" type="presParOf" srcId="{462271EB-7EE9-47CB-A3B4-67236493D523}" destId="{2C24F518-0C5F-4499-B644-476127177CF6}" srcOrd="3" destOrd="0" presId="urn:microsoft.com/office/officeart/2005/8/layout/lProcess2"/>
    <dgm:cxn modelId="{924BB15B-E874-4250-A0E5-6707E760FC37}" type="presParOf" srcId="{462271EB-7EE9-47CB-A3B4-67236493D523}" destId="{4A2929F2-B651-4611-9BE0-F4BB43EEB692}" srcOrd="4" destOrd="0" presId="urn:microsoft.com/office/officeart/2005/8/layout/lProcess2"/>
    <dgm:cxn modelId="{F4D6DC73-A50B-4F3C-886F-F2EECBBC9FEC}" type="presParOf" srcId="{462271EB-7EE9-47CB-A3B4-67236493D523}" destId="{FE724E5E-AE28-4936-A555-BD8E620FA74A}" srcOrd="5" destOrd="0" presId="urn:microsoft.com/office/officeart/2005/8/layout/lProcess2"/>
    <dgm:cxn modelId="{9901EA84-4C41-4DE2-BA78-3319E0D06FDF}" type="presParOf" srcId="{462271EB-7EE9-47CB-A3B4-67236493D523}" destId="{7C1C80E3-22A6-40B2-B2AF-0851C3E5FF28}" srcOrd="6" destOrd="0" presId="urn:microsoft.com/office/officeart/2005/8/layout/lProcess2"/>
    <dgm:cxn modelId="{F735D687-9D7E-4C20-A81E-AA51DFD58DF6}" type="presParOf" srcId="{D17E8C29-FFFF-4C30-A283-5B776A254F5D}" destId="{2E3F89BA-519E-48FE-8C0E-41B72A8AE3B2}" srcOrd="3" destOrd="0" presId="urn:microsoft.com/office/officeart/2005/8/layout/lProcess2"/>
    <dgm:cxn modelId="{700764A3-DB26-4314-9DDF-9DE53B47A418}" type="presParOf" srcId="{D17E8C29-FFFF-4C30-A283-5B776A254F5D}" destId="{00CD58D3-07AF-4DE5-BB9B-5C14D3E09E1C}" srcOrd="4" destOrd="0" presId="urn:microsoft.com/office/officeart/2005/8/layout/lProcess2"/>
    <dgm:cxn modelId="{F6B2124B-7663-4DAD-98F1-5E8DB281EDC7}" type="presParOf" srcId="{00CD58D3-07AF-4DE5-BB9B-5C14D3E09E1C}" destId="{52D39AED-5F7E-49F1-8707-79411BD72415}" srcOrd="0" destOrd="0" presId="urn:microsoft.com/office/officeart/2005/8/layout/lProcess2"/>
    <dgm:cxn modelId="{991F4B34-D64A-4BB3-BC7D-CC09A4D68B69}" type="presParOf" srcId="{00CD58D3-07AF-4DE5-BB9B-5C14D3E09E1C}" destId="{BFB68CF6-7732-4AFC-8A85-98023016F78E}" srcOrd="1" destOrd="0" presId="urn:microsoft.com/office/officeart/2005/8/layout/lProcess2"/>
    <dgm:cxn modelId="{7C986E8B-CA14-49DE-A975-C18358AAC52C}" type="presParOf" srcId="{00CD58D3-07AF-4DE5-BB9B-5C14D3E09E1C}" destId="{275A20C2-EE52-40C1-A62D-E7E2FBE1DFA2}" srcOrd="2" destOrd="0" presId="urn:microsoft.com/office/officeart/2005/8/layout/lProcess2"/>
    <dgm:cxn modelId="{DEAF6180-5FE9-4597-9859-812051CDBF72}" type="presParOf" srcId="{275A20C2-EE52-40C1-A62D-E7E2FBE1DFA2}" destId="{13771462-C50B-47BF-B02B-BF77A7D6601A}" srcOrd="0" destOrd="0" presId="urn:microsoft.com/office/officeart/2005/8/layout/lProcess2"/>
    <dgm:cxn modelId="{F750DCA9-6B1C-481B-9CAA-6A96DCE66B16}" type="presParOf" srcId="{13771462-C50B-47BF-B02B-BF77A7D6601A}" destId="{A74D0DFD-A64E-46D6-9275-C127746DC846}" srcOrd="0" destOrd="0" presId="urn:microsoft.com/office/officeart/2005/8/layout/lProcess2"/>
    <dgm:cxn modelId="{A4BA91C0-A4E8-4C5F-B556-DAD1B5C91F8F}" type="presParOf" srcId="{13771462-C50B-47BF-B02B-BF77A7D6601A}" destId="{DB096356-75A0-4C53-ABED-DC1F380CE3C3}" srcOrd="1" destOrd="0" presId="urn:microsoft.com/office/officeart/2005/8/layout/lProcess2"/>
    <dgm:cxn modelId="{38096D6C-F9B6-4020-B7CF-57263220DA59}" type="presParOf" srcId="{13771462-C50B-47BF-B02B-BF77A7D6601A}" destId="{39ACFF67-27C8-4230-A0B6-0808E26A3C62}" srcOrd="2" destOrd="0" presId="urn:microsoft.com/office/officeart/2005/8/layout/lProcess2"/>
    <dgm:cxn modelId="{89B66DD8-8AD7-4D03-B87C-51D6D6652085}" type="presParOf" srcId="{13771462-C50B-47BF-B02B-BF77A7D6601A}" destId="{98BCDE29-815E-41F1-933D-451D25FA9925}" srcOrd="3" destOrd="0" presId="urn:microsoft.com/office/officeart/2005/8/layout/lProcess2"/>
    <dgm:cxn modelId="{4CD1C668-B403-46DA-A5F2-581303BA4401}" type="presParOf" srcId="{13771462-C50B-47BF-B02B-BF77A7D6601A}" destId="{3FD1AC70-17C0-41C3-A472-4B3599E13F14}" srcOrd="4" destOrd="0" presId="urn:microsoft.com/office/officeart/2005/8/layout/lProcess2"/>
    <dgm:cxn modelId="{1F7DB6AE-E8A2-40C8-83A8-2110F4ADEA48}" type="presParOf" srcId="{13771462-C50B-47BF-B02B-BF77A7D6601A}" destId="{772E7B3D-22CF-4342-860A-2A17F2F3E3C5}" srcOrd="5" destOrd="0" presId="urn:microsoft.com/office/officeart/2005/8/layout/lProcess2"/>
    <dgm:cxn modelId="{91A8E28C-A57F-47F1-8E14-CD2BA07CB881}" type="presParOf" srcId="{13771462-C50B-47BF-B02B-BF77A7D6601A}" destId="{4400793F-B1BA-44EE-B970-0C1F937283DF}" srcOrd="6" destOrd="0" presId="urn:microsoft.com/office/officeart/2005/8/layout/lProcess2"/>
    <dgm:cxn modelId="{6FFD0828-DFC8-424E-8A3C-81A7A1E29776}" type="presParOf" srcId="{D17E8C29-FFFF-4C30-A283-5B776A254F5D}" destId="{5343BF30-9CE5-4BAD-8133-FED781CCE3F5}" srcOrd="5" destOrd="0" presId="urn:microsoft.com/office/officeart/2005/8/layout/lProcess2"/>
    <dgm:cxn modelId="{4E2D6301-CB08-4D87-9680-6035623350AA}" type="presParOf" srcId="{D17E8C29-FFFF-4C30-A283-5B776A254F5D}" destId="{5000DEFF-4D5E-4357-B00F-F4F92A854CC8}" srcOrd="6" destOrd="0" presId="urn:microsoft.com/office/officeart/2005/8/layout/lProcess2"/>
    <dgm:cxn modelId="{36F188B5-F9CB-4E97-ADD8-E4EB3F399162}" type="presParOf" srcId="{5000DEFF-4D5E-4357-B00F-F4F92A854CC8}" destId="{ECB483CA-B0DF-4351-A739-BC2F7C698F60}" srcOrd="0" destOrd="0" presId="urn:microsoft.com/office/officeart/2005/8/layout/lProcess2"/>
    <dgm:cxn modelId="{2A21F234-C715-44DF-8464-9FE98FD3846C}" type="presParOf" srcId="{5000DEFF-4D5E-4357-B00F-F4F92A854CC8}" destId="{2269594E-1893-4408-AD66-0765B9D9289F}" srcOrd="1" destOrd="0" presId="urn:microsoft.com/office/officeart/2005/8/layout/lProcess2"/>
    <dgm:cxn modelId="{91E3B0EA-27D0-40CC-B3FB-96C161C1A6FF}" type="presParOf" srcId="{5000DEFF-4D5E-4357-B00F-F4F92A854CC8}" destId="{E74938CC-CD7A-40D8-9FED-42EE39DD1D2A}" srcOrd="2" destOrd="0" presId="urn:microsoft.com/office/officeart/2005/8/layout/lProcess2"/>
    <dgm:cxn modelId="{76BF67AD-050C-46E1-81A5-3FAECD8ED95E}" type="presParOf" srcId="{E74938CC-CD7A-40D8-9FED-42EE39DD1D2A}" destId="{F64554D3-A6DA-4160-9530-D0F24673BF1B}" srcOrd="0" destOrd="0" presId="urn:microsoft.com/office/officeart/2005/8/layout/lProcess2"/>
    <dgm:cxn modelId="{5B38F7E0-3852-499F-B140-459D6E01EEAB}" type="presParOf" srcId="{F64554D3-A6DA-4160-9530-D0F24673BF1B}" destId="{857DD099-6A45-43DF-8426-A4165FF213BC}" srcOrd="0" destOrd="0" presId="urn:microsoft.com/office/officeart/2005/8/layout/lProcess2"/>
    <dgm:cxn modelId="{6208F1AC-2443-46C5-BA6D-00DA52A601C0}" type="presParOf" srcId="{F64554D3-A6DA-4160-9530-D0F24673BF1B}" destId="{B005E45C-A867-4777-8C4B-1DA9E5079584}" srcOrd="1" destOrd="0" presId="urn:microsoft.com/office/officeart/2005/8/layout/lProcess2"/>
    <dgm:cxn modelId="{DECEAF0B-FA71-4AFB-9F44-50790F991C54}" type="presParOf" srcId="{F64554D3-A6DA-4160-9530-D0F24673BF1B}" destId="{A1BDEE90-644C-4F7B-B667-9CE612F48579}" srcOrd="2" destOrd="0" presId="urn:microsoft.com/office/officeart/2005/8/layout/lProcess2"/>
    <dgm:cxn modelId="{7FF6DD51-A840-4557-9F7C-065506E2C6B2}" type="presParOf" srcId="{F64554D3-A6DA-4160-9530-D0F24673BF1B}" destId="{38ECBD7F-54B2-414B-8655-EF02E4DF0F48}" srcOrd="3" destOrd="0" presId="urn:microsoft.com/office/officeart/2005/8/layout/lProcess2"/>
    <dgm:cxn modelId="{31160F2D-1498-45EB-A869-1D407D5705CA}" type="presParOf" srcId="{F64554D3-A6DA-4160-9530-D0F24673BF1B}" destId="{BD779B32-16CA-4DB0-AFC6-2F5DD5A526E6}" srcOrd="4" destOrd="0" presId="urn:microsoft.com/office/officeart/2005/8/layout/lProcess2"/>
    <dgm:cxn modelId="{54AE634B-D61A-469E-AD8A-B72ABAA03543}" type="presParOf" srcId="{D17E8C29-FFFF-4C30-A283-5B776A254F5D}" destId="{34BE1137-F7C8-4614-8321-8D693140D1F7}" srcOrd="7" destOrd="0" presId="urn:microsoft.com/office/officeart/2005/8/layout/lProcess2"/>
    <dgm:cxn modelId="{75911CB3-0B81-426F-9879-188D39EB4C28}" type="presParOf" srcId="{D17E8C29-FFFF-4C30-A283-5B776A254F5D}" destId="{86CAF887-983E-404E-905F-308BC46570CE}" srcOrd="8" destOrd="0" presId="urn:microsoft.com/office/officeart/2005/8/layout/lProcess2"/>
    <dgm:cxn modelId="{048A9986-5B4A-4991-87A2-C19BC8B06E7B}" type="presParOf" srcId="{86CAF887-983E-404E-905F-308BC46570CE}" destId="{F0DB991B-91BB-4F52-864E-E9796BB43BAB}" srcOrd="0" destOrd="0" presId="urn:microsoft.com/office/officeart/2005/8/layout/lProcess2"/>
    <dgm:cxn modelId="{EB78258B-EFF8-4C93-AAA0-1287E63BD87E}" type="presParOf" srcId="{86CAF887-983E-404E-905F-308BC46570CE}" destId="{E2BC212F-4236-493A-95B1-47675F49A990}" srcOrd="1" destOrd="0" presId="urn:microsoft.com/office/officeart/2005/8/layout/lProcess2"/>
    <dgm:cxn modelId="{14A6900C-0E32-436D-8AB8-B867AF17B3DC}" type="presParOf" srcId="{86CAF887-983E-404E-905F-308BC46570CE}" destId="{FFF4A071-3555-453C-870B-870F5C9E5BD2}" srcOrd="2" destOrd="0" presId="urn:microsoft.com/office/officeart/2005/8/layout/lProcess2"/>
    <dgm:cxn modelId="{33F6BB5E-CB0B-45C9-942A-60F9053A2895}" type="presParOf" srcId="{FFF4A071-3555-453C-870B-870F5C9E5BD2}" destId="{8F2EA5B9-80EA-47DF-B70B-312A881B1BDA}" srcOrd="0" destOrd="0" presId="urn:microsoft.com/office/officeart/2005/8/layout/lProcess2"/>
    <dgm:cxn modelId="{1F15665C-7D93-4FF3-95F4-856554863487}" type="presParOf" srcId="{8F2EA5B9-80EA-47DF-B70B-312A881B1BDA}" destId="{679930B8-7C1B-4D9E-AD42-89FFB03609B9}" srcOrd="0" destOrd="0" presId="urn:microsoft.com/office/officeart/2005/8/layout/lProcess2"/>
    <dgm:cxn modelId="{2983D78A-7115-437F-B2BC-09E231F33C1C}" type="presParOf" srcId="{8F2EA5B9-80EA-47DF-B70B-312A881B1BDA}" destId="{026A4494-E844-4B7D-8521-B86316699875}" srcOrd="1" destOrd="0" presId="urn:microsoft.com/office/officeart/2005/8/layout/lProcess2"/>
    <dgm:cxn modelId="{A69F4C1B-1DE0-402A-A31F-199BE251D439}" type="presParOf" srcId="{8F2EA5B9-80EA-47DF-B70B-312A881B1BDA}" destId="{40C22B25-D10C-4955-AE76-7F6023721A8A}" srcOrd="2" destOrd="0" presId="urn:microsoft.com/office/officeart/2005/8/layout/lProcess2"/>
    <dgm:cxn modelId="{DA6EB13B-0225-48DE-8B03-67AB475B98F0}" type="presParOf" srcId="{8F2EA5B9-80EA-47DF-B70B-312A881B1BDA}" destId="{5717337E-99E0-4900-A330-4C7F9A6331C1}" srcOrd="3" destOrd="0" presId="urn:microsoft.com/office/officeart/2005/8/layout/lProcess2"/>
    <dgm:cxn modelId="{018E924A-2514-4084-ACAF-A5BA1730FE13}" type="presParOf" srcId="{8F2EA5B9-80EA-47DF-B70B-312A881B1BDA}" destId="{D0095D41-5CC1-4559-B4E1-638878226C3D}"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2CF5D-471C-42AB-AD54-03D16F24DFEF}">
      <dsp:nvSpPr>
        <dsp:cNvPr id="0" name=""/>
        <dsp:cNvSpPr/>
      </dsp:nvSpPr>
      <dsp:spPr>
        <a:xfrm>
          <a:off x="5361" y="0"/>
          <a:ext cx="1881410" cy="4572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0" kern="1200" dirty="0">
              <a:latin typeface="Bernard MT Condensed" panose="02050806060905020404" pitchFamily="18" charset="0"/>
            </a:rPr>
            <a:t>Job Exploration</a:t>
          </a:r>
        </a:p>
      </dsp:txBody>
      <dsp:txXfrm>
        <a:off x="5361" y="0"/>
        <a:ext cx="1881410" cy="1371600"/>
      </dsp:txXfrm>
    </dsp:sp>
    <dsp:sp modelId="{CA744FA6-B600-4605-8155-733812BA0663}">
      <dsp:nvSpPr>
        <dsp:cNvPr id="0" name=""/>
        <dsp:cNvSpPr/>
      </dsp:nvSpPr>
      <dsp:spPr>
        <a:xfrm>
          <a:off x="193502" y="1371711"/>
          <a:ext cx="1505128" cy="666043"/>
        </a:xfrm>
        <a:prstGeom prst="roundRect">
          <a:avLst>
            <a:gd name="adj" fmla="val 10000"/>
          </a:avLst>
        </a:prstGeom>
        <a:solidFill>
          <a:schemeClr val="accent1">
            <a:hueOff val="0"/>
            <a:satOff val="0"/>
            <a:lumOff val="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kern="1200" dirty="0"/>
            <a:t>Missouri Connections and other  web-based resources</a:t>
          </a:r>
        </a:p>
      </dsp:txBody>
      <dsp:txXfrm>
        <a:off x="213010" y="1391219"/>
        <a:ext cx="1466112" cy="627027"/>
      </dsp:txXfrm>
    </dsp:sp>
    <dsp:sp modelId="{59D8E6B3-7DB1-42A8-93A0-168FB4E4A450}">
      <dsp:nvSpPr>
        <dsp:cNvPr id="0" name=""/>
        <dsp:cNvSpPr/>
      </dsp:nvSpPr>
      <dsp:spPr>
        <a:xfrm>
          <a:off x="193502" y="2140222"/>
          <a:ext cx="1505128" cy="666043"/>
        </a:xfrm>
        <a:prstGeom prst="roundRect">
          <a:avLst>
            <a:gd name="adj" fmla="val 10000"/>
          </a:avLst>
        </a:prstGeom>
        <a:solidFill>
          <a:schemeClr val="accent1">
            <a:hueOff val="0"/>
            <a:satOff val="0"/>
            <a:lumOff val="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kern="1200" dirty="0"/>
            <a:t>IDEAS/Pictorial Interest tools to meet diverse student needs</a:t>
          </a:r>
        </a:p>
      </dsp:txBody>
      <dsp:txXfrm>
        <a:off x="213010" y="2159730"/>
        <a:ext cx="1466112" cy="627027"/>
      </dsp:txXfrm>
    </dsp:sp>
    <dsp:sp modelId="{6D242201-5822-4FD7-ADFE-47ADE0267357}">
      <dsp:nvSpPr>
        <dsp:cNvPr id="0" name=""/>
        <dsp:cNvSpPr/>
      </dsp:nvSpPr>
      <dsp:spPr>
        <a:xfrm>
          <a:off x="193502" y="2908734"/>
          <a:ext cx="1505128" cy="666043"/>
        </a:xfrm>
        <a:prstGeom prst="roundRect">
          <a:avLst>
            <a:gd name="adj" fmla="val 10000"/>
          </a:avLst>
        </a:prstGeom>
        <a:solidFill>
          <a:schemeClr val="accent1">
            <a:hueOff val="0"/>
            <a:satOff val="0"/>
            <a:lumOff val="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kern="1200" dirty="0"/>
            <a:t>Self awareness surveys discussion for career planning </a:t>
          </a:r>
        </a:p>
      </dsp:txBody>
      <dsp:txXfrm>
        <a:off x="213010" y="2928242"/>
        <a:ext cx="1466112" cy="627027"/>
      </dsp:txXfrm>
    </dsp:sp>
    <dsp:sp modelId="{EF36E30F-3FDE-45D5-BBCA-5EDED39C1032}">
      <dsp:nvSpPr>
        <dsp:cNvPr id="0" name=""/>
        <dsp:cNvSpPr/>
      </dsp:nvSpPr>
      <dsp:spPr>
        <a:xfrm>
          <a:off x="193502" y="3677245"/>
          <a:ext cx="1505128" cy="666043"/>
        </a:xfrm>
        <a:prstGeom prst="roundRect">
          <a:avLst>
            <a:gd name="adj" fmla="val 10000"/>
          </a:avLst>
        </a:prstGeom>
        <a:solidFill>
          <a:schemeClr val="accent1">
            <a:hueOff val="0"/>
            <a:satOff val="0"/>
            <a:lumOff val="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kern="1200" dirty="0"/>
            <a:t>Explore jobs/careers in local labor market</a:t>
          </a:r>
        </a:p>
      </dsp:txBody>
      <dsp:txXfrm>
        <a:off x="213010" y="3696753"/>
        <a:ext cx="1466112" cy="627027"/>
      </dsp:txXfrm>
    </dsp:sp>
    <dsp:sp modelId="{5AD253AB-3151-4CC0-B999-223807827E59}">
      <dsp:nvSpPr>
        <dsp:cNvPr id="0" name=""/>
        <dsp:cNvSpPr/>
      </dsp:nvSpPr>
      <dsp:spPr>
        <a:xfrm>
          <a:off x="2027878" y="0"/>
          <a:ext cx="1881410" cy="4572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latin typeface="Bernard MT Condensed" panose="02050806060905020404" pitchFamily="18" charset="0"/>
            </a:rPr>
            <a:t>Work-Based</a:t>
          </a:r>
        </a:p>
        <a:p>
          <a:pPr lvl="0" algn="ctr" defTabSz="755650">
            <a:lnSpc>
              <a:spcPct val="90000"/>
            </a:lnSpc>
            <a:spcBef>
              <a:spcPct val="0"/>
            </a:spcBef>
            <a:spcAft>
              <a:spcPct val="35000"/>
            </a:spcAft>
          </a:pPr>
          <a:r>
            <a:rPr lang="en-US" sz="1700" kern="1200" dirty="0">
              <a:latin typeface="Bernard MT Condensed" panose="02050806060905020404" pitchFamily="18" charset="0"/>
            </a:rPr>
            <a:t>Learning</a:t>
          </a:r>
        </a:p>
      </dsp:txBody>
      <dsp:txXfrm>
        <a:off x="2027878" y="0"/>
        <a:ext cx="1881410" cy="1371600"/>
      </dsp:txXfrm>
    </dsp:sp>
    <dsp:sp modelId="{2C06C069-1D59-4EB5-BC0C-E4E920FEC2BE}">
      <dsp:nvSpPr>
        <dsp:cNvPr id="0" name=""/>
        <dsp:cNvSpPr/>
      </dsp:nvSpPr>
      <dsp:spPr>
        <a:xfrm>
          <a:off x="2216019" y="1371711"/>
          <a:ext cx="1505128" cy="666043"/>
        </a:xfrm>
        <a:prstGeom prst="roundRect">
          <a:avLst>
            <a:gd name="adj" fmla="val 10000"/>
          </a:avLst>
        </a:prstGeom>
        <a:solidFill>
          <a:schemeClr val="accent1">
            <a:hueOff val="0"/>
            <a:satOff val="0"/>
            <a:lumOff val="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kern="1200" dirty="0"/>
            <a:t>Job Shadowing</a:t>
          </a:r>
        </a:p>
      </dsp:txBody>
      <dsp:txXfrm>
        <a:off x="2235527" y="1391219"/>
        <a:ext cx="1466112" cy="627027"/>
      </dsp:txXfrm>
    </dsp:sp>
    <dsp:sp modelId="{ECC31F9B-4F4C-4ACC-9456-2AB9BB1A1F88}">
      <dsp:nvSpPr>
        <dsp:cNvPr id="0" name=""/>
        <dsp:cNvSpPr/>
      </dsp:nvSpPr>
      <dsp:spPr>
        <a:xfrm>
          <a:off x="2216019" y="2140222"/>
          <a:ext cx="1505128" cy="666043"/>
        </a:xfrm>
        <a:prstGeom prst="roundRect">
          <a:avLst>
            <a:gd name="adj" fmla="val 10000"/>
          </a:avLst>
        </a:prstGeom>
        <a:solidFill>
          <a:schemeClr val="accent1">
            <a:hueOff val="0"/>
            <a:satOff val="0"/>
            <a:lumOff val="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kern="1200" dirty="0"/>
            <a:t>Field trips and industry tours, informational interviews </a:t>
          </a:r>
        </a:p>
      </dsp:txBody>
      <dsp:txXfrm>
        <a:off x="2235527" y="2159730"/>
        <a:ext cx="1466112" cy="627027"/>
      </dsp:txXfrm>
    </dsp:sp>
    <dsp:sp modelId="{4A2929F2-B651-4611-9BE0-F4BB43EEB692}">
      <dsp:nvSpPr>
        <dsp:cNvPr id="0" name=""/>
        <dsp:cNvSpPr/>
      </dsp:nvSpPr>
      <dsp:spPr>
        <a:xfrm>
          <a:off x="2216019" y="2908734"/>
          <a:ext cx="1505128" cy="666043"/>
        </a:xfrm>
        <a:prstGeom prst="roundRect">
          <a:avLst>
            <a:gd name="adj" fmla="val 10000"/>
          </a:avLst>
        </a:prstGeom>
        <a:solidFill>
          <a:schemeClr val="accent1">
            <a:hueOff val="0"/>
            <a:satOff val="0"/>
            <a:lumOff val="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kern="1200" dirty="0"/>
            <a:t>Explore volunteer or  part-time summer work opportunities</a:t>
          </a:r>
        </a:p>
      </dsp:txBody>
      <dsp:txXfrm>
        <a:off x="2235527" y="2928242"/>
        <a:ext cx="1466112" cy="627027"/>
      </dsp:txXfrm>
    </dsp:sp>
    <dsp:sp modelId="{7C1C80E3-22A6-40B2-B2AF-0851C3E5FF28}">
      <dsp:nvSpPr>
        <dsp:cNvPr id="0" name=""/>
        <dsp:cNvSpPr/>
      </dsp:nvSpPr>
      <dsp:spPr>
        <a:xfrm>
          <a:off x="2216019" y="3677245"/>
          <a:ext cx="1505128" cy="666043"/>
        </a:xfrm>
        <a:prstGeom prst="roundRect">
          <a:avLst>
            <a:gd name="adj" fmla="val 10000"/>
          </a:avLst>
        </a:prstGeom>
        <a:solidFill>
          <a:schemeClr val="accent1">
            <a:hueOff val="0"/>
            <a:satOff val="0"/>
            <a:lumOff val="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kern="1200" dirty="0"/>
            <a:t>Promote school based work opportunities</a:t>
          </a:r>
        </a:p>
      </dsp:txBody>
      <dsp:txXfrm>
        <a:off x="2235527" y="3696753"/>
        <a:ext cx="1466112" cy="627027"/>
      </dsp:txXfrm>
    </dsp:sp>
    <dsp:sp modelId="{52D39AED-5F7E-49F1-8707-79411BD72415}">
      <dsp:nvSpPr>
        <dsp:cNvPr id="0" name=""/>
        <dsp:cNvSpPr/>
      </dsp:nvSpPr>
      <dsp:spPr>
        <a:xfrm>
          <a:off x="4050394" y="0"/>
          <a:ext cx="1881410" cy="4572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latin typeface="Bernard MT Condensed" panose="02050806060905020404" pitchFamily="18" charset="0"/>
            </a:rPr>
            <a:t>Post-Secondary</a:t>
          </a:r>
        </a:p>
        <a:p>
          <a:pPr lvl="0" algn="ctr" defTabSz="755650">
            <a:lnSpc>
              <a:spcPct val="90000"/>
            </a:lnSpc>
            <a:spcBef>
              <a:spcPct val="0"/>
            </a:spcBef>
            <a:spcAft>
              <a:spcPct val="35000"/>
            </a:spcAft>
          </a:pPr>
          <a:r>
            <a:rPr lang="en-US" sz="1700" kern="1200" dirty="0">
              <a:latin typeface="Bernard MT Condensed" panose="02050806060905020404" pitchFamily="18" charset="0"/>
            </a:rPr>
            <a:t>Counseling</a:t>
          </a:r>
        </a:p>
      </dsp:txBody>
      <dsp:txXfrm>
        <a:off x="4050394" y="0"/>
        <a:ext cx="1881410" cy="1371600"/>
      </dsp:txXfrm>
    </dsp:sp>
    <dsp:sp modelId="{A74D0DFD-A64E-46D6-9275-C127746DC846}">
      <dsp:nvSpPr>
        <dsp:cNvPr id="0" name=""/>
        <dsp:cNvSpPr/>
      </dsp:nvSpPr>
      <dsp:spPr>
        <a:xfrm>
          <a:off x="4238535" y="1371711"/>
          <a:ext cx="1505128" cy="666043"/>
        </a:xfrm>
        <a:prstGeom prst="roundRect">
          <a:avLst>
            <a:gd name="adj" fmla="val 10000"/>
          </a:avLst>
        </a:prstGeom>
        <a:solidFill>
          <a:schemeClr val="accent1">
            <a:hueOff val="0"/>
            <a:satOff val="0"/>
            <a:lumOff val="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kern="1200" dirty="0"/>
            <a:t>Assist in post high school planning, decisions and goal setting </a:t>
          </a:r>
        </a:p>
      </dsp:txBody>
      <dsp:txXfrm>
        <a:off x="4258043" y="1391219"/>
        <a:ext cx="1466112" cy="627027"/>
      </dsp:txXfrm>
    </dsp:sp>
    <dsp:sp modelId="{39ACFF67-27C8-4230-A0B6-0808E26A3C62}">
      <dsp:nvSpPr>
        <dsp:cNvPr id="0" name=""/>
        <dsp:cNvSpPr/>
      </dsp:nvSpPr>
      <dsp:spPr>
        <a:xfrm>
          <a:off x="4238535" y="2140222"/>
          <a:ext cx="1505128" cy="666043"/>
        </a:xfrm>
        <a:prstGeom prst="roundRect">
          <a:avLst>
            <a:gd name="adj" fmla="val 10000"/>
          </a:avLst>
        </a:prstGeom>
        <a:solidFill>
          <a:schemeClr val="accent1">
            <a:hueOff val="0"/>
            <a:satOff val="0"/>
            <a:lumOff val="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kern="1200" dirty="0"/>
            <a:t>Discuss how to access accommodations in college under ADA</a:t>
          </a:r>
        </a:p>
      </dsp:txBody>
      <dsp:txXfrm>
        <a:off x="4258043" y="2159730"/>
        <a:ext cx="1466112" cy="627027"/>
      </dsp:txXfrm>
    </dsp:sp>
    <dsp:sp modelId="{3FD1AC70-17C0-41C3-A472-4B3599E13F14}">
      <dsp:nvSpPr>
        <dsp:cNvPr id="0" name=""/>
        <dsp:cNvSpPr/>
      </dsp:nvSpPr>
      <dsp:spPr>
        <a:xfrm>
          <a:off x="4238535" y="2908734"/>
          <a:ext cx="1505128" cy="666043"/>
        </a:xfrm>
        <a:prstGeom prst="roundRect">
          <a:avLst>
            <a:gd name="adj" fmla="val 10000"/>
          </a:avLst>
        </a:prstGeom>
        <a:solidFill>
          <a:schemeClr val="accent1">
            <a:hueOff val="0"/>
            <a:satOff val="0"/>
            <a:lumOff val="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kern="1200" dirty="0"/>
            <a:t>Research degree/certification requirements for jobs within student interest area</a:t>
          </a:r>
        </a:p>
      </dsp:txBody>
      <dsp:txXfrm>
        <a:off x="4258043" y="2928242"/>
        <a:ext cx="1466112" cy="627027"/>
      </dsp:txXfrm>
    </dsp:sp>
    <dsp:sp modelId="{4400793F-B1BA-44EE-B970-0C1F937283DF}">
      <dsp:nvSpPr>
        <dsp:cNvPr id="0" name=""/>
        <dsp:cNvSpPr/>
      </dsp:nvSpPr>
      <dsp:spPr>
        <a:xfrm>
          <a:off x="4238535" y="3677245"/>
          <a:ext cx="1505128" cy="666043"/>
        </a:xfrm>
        <a:prstGeom prst="roundRect">
          <a:avLst>
            <a:gd name="adj" fmla="val 10000"/>
          </a:avLst>
        </a:prstGeom>
        <a:solidFill>
          <a:schemeClr val="accent1">
            <a:hueOff val="0"/>
            <a:satOff val="0"/>
            <a:lumOff val="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kern="1200" dirty="0"/>
            <a:t>Connect with adult based services including VR </a:t>
          </a:r>
        </a:p>
      </dsp:txBody>
      <dsp:txXfrm>
        <a:off x="4258043" y="3696753"/>
        <a:ext cx="1466112" cy="627027"/>
      </dsp:txXfrm>
    </dsp:sp>
    <dsp:sp modelId="{ECB483CA-B0DF-4351-A739-BC2F7C698F60}">
      <dsp:nvSpPr>
        <dsp:cNvPr id="0" name=""/>
        <dsp:cNvSpPr/>
      </dsp:nvSpPr>
      <dsp:spPr>
        <a:xfrm>
          <a:off x="6072911" y="0"/>
          <a:ext cx="1881410" cy="4572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latin typeface="Bernard MT Condensed" panose="02050806060905020404" pitchFamily="18" charset="0"/>
            </a:rPr>
            <a:t>Workplace</a:t>
          </a:r>
        </a:p>
        <a:p>
          <a:pPr lvl="0" algn="ctr" defTabSz="755650">
            <a:lnSpc>
              <a:spcPct val="90000"/>
            </a:lnSpc>
            <a:spcBef>
              <a:spcPct val="0"/>
            </a:spcBef>
            <a:spcAft>
              <a:spcPct val="35000"/>
            </a:spcAft>
          </a:pPr>
          <a:r>
            <a:rPr lang="en-US" sz="1700" kern="1200" dirty="0">
              <a:latin typeface="Bernard MT Condensed" panose="02050806060905020404" pitchFamily="18" charset="0"/>
            </a:rPr>
            <a:t>Readiness</a:t>
          </a:r>
        </a:p>
        <a:p>
          <a:pPr lvl="0" algn="ctr" defTabSz="755650">
            <a:lnSpc>
              <a:spcPct val="90000"/>
            </a:lnSpc>
            <a:spcBef>
              <a:spcPct val="0"/>
            </a:spcBef>
            <a:spcAft>
              <a:spcPct val="35000"/>
            </a:spcAft>
          </a:pPr>
          <a:r>
            <a:rPr lang="en-US" sz="1700" kern="1200" dirty="0">
              <a:latin typeface="Bernard MT Condensed" panose="02050806060905020404" pitchFamily="18" charset="0"/>
            </a:rPr>
            <a:t>Training</a:t>
          </a:r>
        </a:p>
        <a:p>
          <a:pPr lvl="0" algn="ctr" defTabSz="755650">
            <a:lnSpc>
              <a:spcPct val="90000"/>
            </a:lnSpc>
            <a:spcBef>
              <a:spcPct val="0"/>
            </a:spcBef>
            <a:spcAft>
              <a:spcPct val="35000"/>
            </a:spcAft>
          </a:pPr>
          <a:endParaRPr lang="en-US" sz="1700" kern="1200" dirty="0">
            <a:latin typeface="Bernard MT Condensed" panose="02050806060905020404" pitchFamily="18" charset="0"/>
          </a:endParaRPr>
        </a:p>
      </dsp:txBody>
      <dsp:txXfrm>
        <a:off x="6072911" y="0"/>
        <a:ext cx="1881410" cy="1371600"/>
      </dsp:txXfrm>
    </dsp:sp>
    <dsp:sp modelId="{857DD099-6A45-43DF-8426-A4165FF213BC}">
      <dsp:nvSpPr>
        <dsp:cNvPr id="0" name=""/>
        <dsp:cNvSpPr/>
      </dsp:nvSpPr>
      <dsp:spPr>
        <a:xfrm>
          <a:off x="6261052" y="1371990"/>
          <a:ext cx="1505128" cy="898214"/>
        </a:xfrm>
        <a:prstGeom prst="roundRect">
          <a:avLst>
            <a:gd name="adj" fmla="val 10000"/>
          </a:avLst>
        </a:prstGeom>
        <a:solidFill>
          <a:schemeClr val="accent1">
            <a:hueOff val="0"/>
            <a:satOff val="0"/>
            <a:lumOff val="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kern="1200" dirty="0"/>
            <a:t>Education and instruction in work readiness or ‘soft’ skills</a:t>
          </a:r>
        </a:p>
      </dsp:txBody>
      <dsp:txXfrm>
        <a:off x="6287360" y="1398298"/>
        <a:ext cx="1452512" cy="845598"/>
      </dsp:txXfrm>
    </dsp:sp>
    <dsp:sp modelId="{A1BDEE90-644C-4F7B-B667-9CE612F48579}">
      <dsp:nvSpPr>
        <dsp:cNvPr id="0" name=""/>
        <dsp:cNvSpPr/>
      </dsp:nvSpPr>
      <dsp:spPr>
        <a:xfrm>
          <a:off x="6261052" y="2408392"/>
          <a:ext cx="1505128" cy="898214"/>
        </a:xfrm>
        <a:prstGeom prst="roundRect">
          <a:avLst>
            <a:gd name="adj" fmla="val 10000"/>
          </a:avLst>
        </a:prstGeom>
        <a:solidFill>
          <a:schemeClr val="accent1">
            <a:hueOff val="0"/>
            <a:satOff val="0"/>
            <a:lumOff val="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kern="1200" dirty="0"/>
            <a:t>Review and discuss transportation options for employment</a:t>
          </a:r>
        </a:p>
      </dsp:txBody>
      <dsp:txXfrm>
        <a:off x="6287360" y="2434700"/>
        <a:ext cx="1452512" cy="845598"/>
      </dsp:txXfrm>
    </dsp:sp>
    <dsp:sp modelId="{BD779B32-16CA-4DB0-AFC6-2F5DD5A526E6}">
      <dsp:nvSpPr>
        <dsp:cNvPr id="0" name=""/>
        <dsp:cNvSpPr/>
      </dsp:nvSpPr>
      <dsp:spPr>
        <a:xfrm>
          <a:off x="6261052" y="3444794"/>
          <a:ext cx="1505128" cy="898214"/>
        </a:xfrm>
        <a:prstGeom prst="roundRect">
          <a:avLst>
            <a:gd name="adj" fmla="val 10000"/>
          </a:avLst>
        </a:prstGeom>
        <a:solidFill>
          <a:schemeClr val="accent1">
            <a:hueOff val="0"/>
            <a:satOff val="0"/>
            <a:lumOff val="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kern="1200" dirty="0"/>
            <a:t>Practice application and interview skills </a:t>
          </a:r>
        </a:p>
      </dsp:txBody>
      <dsp:txXfrm>
        <a:off x="6287360" y="3471102"/>
        <a:ext cx="1452512" cy="845598"/>
      </dsp:txXfrm>
    </dsp:sp>
    <dsp:sp modelId="{F0DB991B-91BB-4F52-864E-E9796BB43BAB}">
      <dsp:nvSpPr>
        <dsp:cNvPr id="0" name=""/>
        <dsp:cNvSpPr/>
      </dsp:nvSpPr>
      <dsp:spPr>
        <a:xfrm>
          <a:off x="8100789" y="0"/>
          <a:ext cx="1881410" cy="4572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Bernard MT Condensed" panose="02050806060905020404" pitchFamily="18" charset="0"/>
            </a:rPr>
            <a:t>Self-Advocacy</a:t>
          </a:r>
        </a:p>
      </dsp:txBody>
      <dsp:txXfrm>
        <a:off x="8100789" y="0"/>
        <a:ext cx="1881410" cy="1371600"/>
      </dsp:txXfrm>
    </dsp:sp>
    <dsp:sp modelId="{679930B8-7C1B-4D9E-AD42-89FFB03609B9}">
      <dsp:nvSpPr>
        <dsp:cNvPr id="0" name=""/>
        <dsp:cNvSpPr/>
      </dsp:nvSpPr>
      <dsp:spPr>
        <a:xfrm>
          <a:off x="8283568" y="1371990"/>
          <a:ext cx="1505128" cy="898214"/>
        </a:xfrm>
        <a:prstGeom prst="roundRect">
          <a:avLst>
            <a:gd name="adj" fmla="val 10000"/>
          </a:avLst>
        </a:prstGeom>
        <a:solidFill>
          <a:schemeClr val="accent1">
            <a:hueOff val="0"/>
            <a:satOff val="0"/>
            <a:lumOff val="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kern="1200" dirty="0"/>
            <a:t>Counsel students about empowerment, self-determination and self-advocacy</a:t>
          </a:r>
        </a:p>
      </dsp:txBody>
      <dsp:txXfrm>
        <a:off x="8309876" y="1398298"/>
        <a:ext cx="1452512" cy="845598"/>
      </dsp:txXfrm>
    </dsp:sp>
    <dsp:sp modelId="{40C22B25-D10C-4955-AE76-7F6023721A8A}">
      <dsp:nvSpPr>
        <dsp:cNvPr id="0" name=""/>
        <dsp:cNvSpPr/>
      </dsp:nvSpPr>
      <dsp:spPr>
        <a:xfrm>
          <a:off x="8283568" y="2408392"/>
          <a:ext cx="1505128" cy="898214"/>
        </a:xfrm>
        <a:prstGeom prst="roundRect">
          <a:avLst>
            <a:gd name="adj" fmla="val 10000"/>
          </a:avLst>
        </a:prstGeom>
        <a:solidFill>
          <a:schemeClr val="accent1">
            <a:hueOff val="0"/>
            <a:satOff val="0"/>
            <a:lumOff val="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kern="1200" dirty="0"/>
            <a:t>Increase self-awareness of disability and  disclosure in education and work settings </a:t>
          </a:r>
        </a:p>
      </dsp:txBody>
      <dsp:txXfrm>
        <a:off x="8309876" y="2434700"/>
        <a:ext cx="1452512" cy="845598"/>
      </dsp:txXfrm>
    </dsp:sp>
    <dsp:sp modelId="{D0095D41-5CC1-4559-B4E1-638878226C3D}">
      <dsp:nvSpPr>
        <dsp:cNvPr id="0" name=""/>
        <dsp:cNvSpPr/>
      </dsp:nvSpPr>
      <dsp:spPr>
        <a:xfrm>
          <a:off x="8283568" y="3444794"/>
          <a:ext cx="1505128" cy="898214"/>
        </a:xfrm>
        <a:prstGeom prst="roundRect">
          <a:avLst>
            <a:gd name="adj" fmla="val 10000"/>
          </a:avLst>
        </a:prstGeom>
        <a:solidFill>
          <a:schemeClr val="accent1">
            <a:hueOff val="0"/>
            <a:satOff val="0"/>
            <a:lumOff val="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kern="1200" dirty="0"/>
            <a:t>Work with students to increase participation in  their IEP, 504, and planning meetings</a:t>
          </a:r>
        </a:p>
      </dsp:txBody>
      <dsp:txXfrm>
        <a:off x="8309876" y="3471102"/>
        <a:ext cx="1452512" cy="84559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5/6/2022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5/6/2022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lead but both Deb and Amy can jump in – cover the need to connect with VR before exit from school, “hand off”</a:t>
            </a:r>
          </a:p>
        </p:txBody>
      </p:sp>
      <p:sp>
        <p:nvSpPr>
          <p:cNvPr id="4" name="Slide Number Placeholder 3"/>
          <p:cNvSpPr>
            <a:spLocks noGrp="1"/>
          </p:cNvSpPr>
          <p:nvPr>
            <p:ph type="sldNum" sz="quarter" idx="5"/>
          </p:nvPr>
        </p:nvSpPr>
        <p:spPr/>
        <p:txBody>
          <a:bodyPr/>
          <a:lstStyle/>
          <a:p>
            <a:fld id="{0A3C37BE-C303-496D-B5CD-85F2937540FC}" type="slidenum">
              <a:rPr lang="en-US" smtClean="0"/>
              <a:t>8</a:t>
            </a:fld>
            <a:endParaRPr lang="en-US"/>
          </a:p>
        </p:txBody>
      </p:sp>
    </p:spTree>
    <p:extLst>
      <p:ext uri="{BB962C8B-B14F-4D97-AF65-F5344CB8AC3E}">
        <p14:creationId xmlns:p14="http://schemas.microsoft.com/office/powerpoint/2010/main" val="1936302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Amy-basic VR eligibility</a:t>
            </a:r>
          </a:p>
        </p:txBody>
      </p:sp>
      <p:sp>
        <p:nvSpPr>
          <p:cNvPr id="4" name="Slide Number Placeholder 3"/>
          <p:cNvSpPr>
            <a:spLocks noGrp="1"/>
          </p:cNvSpPr>
          <p:nvPr>
            <p:ph type="sldNum" sz="quarter" idx="5"/>
          </p:nvPr>
        </p:nvSpPr>
        <p:spPr/>
        <p:txBody>
          <a:bodyPr/>
          <a:lstStyle/>
          <a:p>
            <a:fld id="{0A3C37BE-C303-496D-B5CD-85F2937540FC}" type="slidenum">
              <a:rPr lang="en-US" smtClean="0"/>
              <a:t>9</a:t>
            </a:fld>
            <a:endParaRPr lang="en-US"/>
          </a:p>
        </p:txBody>
      </p:sp>
    </p:spTree>
    <p:extLst>
      <p:ext uri="{BB962C8B-B14F-4D97-AF65-F5344CB8AC3E}">
        <p14:creationId xmlns:p14="http://schemas.microsoft.com/office/powerpoint/2010/main" val="1936275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Amy-basic VR services, not exhaustive list just examples, individualized, must have vocational goal via the IPE </a:t>
            </a:r>
          </a:p>
        </p:txBody>
      </p:sp>
      <p:sp>
        <p:nvSpPr>
          <p:cNvPr id="4" name="Slide Number Placeholder 3"/>
          <p:cNvSpPr>
            <a:spLocks noGrp="1"/>
          </p:cNvSpPr>
          <p:nvPr>
            <p:ph type="sldNum" sz="quarter" idx="5"/>
          </p:nvPr>
        </p:nvSpPr>
        <p:spPr/>
        <p:txBody>
          <a:bodyPr/>
          <a:lstStyle/>
          <a:p>
            <a:fld id="{0A3C37BE-C303-496D-B5CD-85F2937540FC}" type="slidenum">
              <a:rPr lang="en-US" smtClean="0"/>
              <a:t>10</a:t>
            </a:fld>
            <a:endParaRPr lang="en-US"/>
          </a:p>
        </p:txBody>
      </p:sp>
    </p:spTree>
    <p:extLst>
      <p:ext uri="{BB962C8B-B14F-4D97-AF65-F5344CB8AC3E}">
        <p14:creationId xmlns:p14="http://schemas.microsoft.com/office/powerpoint/2010/main" val="1064742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Amy-basic VR case closure, emphasize it is not a “one and done” , adult clients can reapply, maybe give example of why they would reapply </a:t>
            </a:r>
          </a:p>
        </p:txBody>
      </p:sp>
      <p:sp>
        <p:nvSpPr>
          <p:cNvPr id="4" name="Slide Number Placeholder 3"/>
          <p:cNvSpPr>
            <a:spLocks noGrp="1"/>
          </p:cNvSpPr>
          <p:nvPr>
            <p:ph type="sldNum" sz="quarter" idx="5"/>
          </p:nvPr>
        </p:nvSpPr>
        <p:spPr/>
        <p:txBody>
          <a:bodyPr/>
          <a:lstStyle/>
          <a:p>
            <a:fld id="{0A3C37BE-C303-496D-B5CD-85F2937540FC}" type="slidenum">
              <a:rPr lang="en-US" smtClean="0"/>
              <a:t>11</a:t>
            </a:fld>
            <a:endParaRPr lang="en-US"/>
          </a:p>
        </p:txBody>
      </p:sp>
    </p:spTree>
    <p:extLst>
      <p:ext uri="{BB962C8B-B14F-4D97-AF65-F5344CB8AC3E}">
        <p14:creationId xmlns:p14="http://schemas.microsoft.com/office/powerpoint/2010/main" val="420443436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4" name="Date Placeholder 3"/>
          <p:cNvSpPr>
            <a:spLocks noGrp="1"/>
          </p:cNvSpPr>
          <p:nvPr>
            <p:ph type="dt" sz="half" idx="10"/>
          </p:nvPr>
        </p:nvSpPr>
        <p:spPr/>
        <p:txBody>
          <a:bodyPr/>
          <a:lstStyle/>
          <a:p>
            <a:fld id="{402B9795-92DC-40DC-A1CA-9A4B349D7824}" type="datetimeFigureOut">
              <a:rPr lang="en-US"/>
              <a:t>5/6/2022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3" name="Picture Placeholder 2"/>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a:t>5/6/2022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5/6/2022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5/6/2022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Option 1">
    <p:spTree>
      <p:nvGrpSpPr>
        <p:cNvPr id="1" name=""/>
        <p:cNvGrpSpPr/>
        <p:nvPr/>
      </p:nvGrpSpPr>
      <p:grpSpPr>
        <a:xfrm>
          <a:off x="0" y="0"/>
          <a:ext cx="0" cy="0"/>
          <a:chOff x="0" y="0"/>
          <a:chExt cx="0" cy="0"/>
        </a:xfrm>
      </p:grpSpPr>
      <p:pic>
        <p:nvPicPr>
          <p:cNvPr id="9218" name="Picture 2" descr="R:\COM\COMM\Branding\PPT Templates\widescreen\Widescreen Powerpoint 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8355" cy="686409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Placeholder 7"/>
          <p:cNvSpPr>
            <a:spLocks noGrp="1"/>
          </p:cNvSpPr>
          <p:nvPr>
            <p:ph type="title" hasCustomPrompt="1"/>
          </p:nvPr>
        </p:nvSpPr>
        <p:spPr>
          <a:xfrm>
            <a:off x="304801" y="889000"/>
            <a:ext cx="8928100" cy="1066800"/>
          </a:xfrm>
          <a:prstGeom prst="rect">
            <a:avLst/>
          </a:prstGeom>
        </p:spPr>
        <p:txBody>
          <a:bodyPr vert="horz" lIns="91440" tIns="45720" rIns="91440" bIns="45720" rtlCol="0" anchor="ctr">
            <a:noAutofit/>
          </a:bodyPr>
          <a:lstStyle>
            <a:lvl1pPr>
              <a:defRPr sz="5333" b="1">
                <a:effectLst/>
              </a:defRPr>
            </a:lvl1pPr>
          </a:lstStyle>
          <a:p>
            <a:r>
              <a:rPr lang="en-US" dirty="0"/>
              <a:t>Title</a:t>
            </a:r>
          </a:p>
        </p:txBody>
      </p:sp>
      <p:sp>
        <p:nvSpPr>
          <p:cNvPr id="9" name="Slide Number Placeholder 11"/>
          <p:cNvSpPr>
            <a:spLocks noGrp="1"/>
          </p:cNvSpPr>
          <p:nvPr>
            <p:ph type="sldNum" sz="quarter" idx="4"/>
          </p:nvPr>
        </p:nvSpPr>
        <p:spPr>
          <a:xfrm>
            <a:off x="10972800" y="279400"/>
            <a:ext cx="1016000" cy="365125"/>
          </a:xfrm>
          <a:prstGeom prst="rect">
            <a:avLst/>
          </a:prstGeom>
        </p:spPr>
        <p:txBody>
          <a:bodyPr vert="horz" lIns="91440" tIns="45720" rIns="91440" bIns="45720" rtlCol="0" anchor="ctr"/>
          <a:lstStyle>
            <a:lvl1pPr algn="r">
              <a:defRPr sz="1600" b="1">
                <a:solidFill>
                  <a:schemeClr val="bg1"/>
                </a:solidFill>
              </a:defRPr>
            </a:lvl1pPr>
          </a:lstStyle>
          <a:p>
            <a:fld id="{3B745311-16E5-4BEF-BFE6-36758A3427EB}" type="slidenum">
              <a:rPr lang="en-US" smtClean="0"/>
              <a:pPr/>
              <a:t>‹#›</a:t>
            </a:fld>
            <a:endParaRPr lang="en-US"/>
          </a:p>
        </p:txBody>
      </p:sp>
      <p:sp>
        <p:nvSpPr>
          <p:cNvPr id="8" name="Content Placeholder 7"/>
          <p:cNvSpPr>
            <a:spLocks noGrp="1"/>
          </p:cNvSpPr>
          <p:nvPr>
            <p:ph sz="quarter" idx="10"/>
          </p:nvPr>
        </p:nvSpPr>
        <p:spPr>
          <a:xfrm>
            <a:off x="304801" y="2108200"/>
            <a:ext cx="11480799" cy="447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9339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5/6/2022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Picture Placeholder 10"/>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19" name="Instructional Text"/>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sz="1200" b="1" i="1">
                <a:latin typeface="Arial" pitchFamily="34" charset="0"/>
                <a:cs typeface="Arial" pitchFamily="34" charset="0"/>
              </a:rPr>
              <a:t>NOTE:</a:t>
            </a:r>
          </a:p>
          <a:p>
            <a:r>
              <a:rPr sz="1200" i="1">
                <a:latin typeface="Arial" pitchFamily="34" charset="0"/>
                <a:cs typeface="Arial" pitchFamily="34" charset="0"/>
              </a:rPr>
              <a:t>To change the  image on this slide, select the picture and delete it. Then click the Pictures icon in the placeholder to insert your own image.</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5/6/2022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5/6/2022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5/6/2022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5/6/2022</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5/6/2022</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a:t>5/6/2022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a:solidFill>
                  <a:schemeClr val="tx1">
                    <a:lumMod val="60000"/>
                    <a:lumOff val="40000"/>
                  </a:schemeClr>
                </a:solidFill>
              </a:defRPr>
            </a:lvl1pPr>
          </a:lstStyle>
          <a:p>
            <a:fld id="{402B9795-92DC-40DC-A1CA-9A4B349D7824}" type="datetimeFigureOut">
              <a:rPr lang="en-US"/>
              <a:pPr/>
              <a:t>5/6/2022</a:t>
            </a:fld>
            <a:endParaRPr/>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a:solidFill>
                  <a:schemeClr val="tx1">
                    <a:lumMod val="60000"/>
                    <a:lumOff val="40000"/>
                  </a:schemeClr>
                </a:solidFill>
              </a:defRPr>
            </a:lvl1pPr>
          </a:lstStyle>
          <a:p>
            <a:endParaRPr/>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a:solidFill>
                  <a:schemeClr val="tx1">
                    <a:lumMod val="60000"/>
                    <a:lumOff val="40000"/>
                  </a:schemeClr>
                </a:solidFill>
              </a:defRPr>
            </a:lvl1pPr>
          </a:lstStyle>
          <a:p>
            <a:fld id="{0FF54DE5-C571-48E8-A5BC-B369434E2F44}" type="slidenum">
              <a:rPr/>
              <a:pPr/>
              <a:t>‹#›</a:t>
            </a:fld>
            <a:endParaRPr/>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kimberly.gee@missouri.edu" TargetMode="External"/><Relationship Id="rId2" Type="http://schemas.openxmlformats.org/officeDocument/2006/relationships/hyperlink" Target="https://education.missouri.edu/outreach/pre-employment-transition-services/" TargetMode="External"/><Relationship Id="rId1" Type="http://schemas.openxmlformats.org/officeDocument/2006/relationships/slideLayout" Target="../slideLayouts/slideLayout2.xml"/><Relationship Id="rId5" Type="http://schemas.openxmlformats.org/officeDocument/2006/relationships/hyperlink" Target="mailto:amy.bowen@vr.dese.mo.gov" TargetMode="External"/><Relationship Id="rId4" Type="http://schemas.openxmlformats.org/officeDocument/2006/relationships/hyperlink" Target="mailto:reedde@missouri.ed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6264" y="69011"/>
            <a:ext cx="10015268" cy="879895"/>
          </a:xfrm>
        </p:spPr>
        <p:txBody>
          <a:bodyPr/>
          <a:lstStyle/>
          <a:p>
            <a:pPr algn="ctr"/>
            <a:r>
              <a:rPr lang="en-US" sz="4000" dirty="0">
                <a:solidFill>
                  <a:schemeClr val="bg1"/>
                </a:solidFill>
                <a:latin typeface="Calibri" panose="020F0502020204030204" pitchFamily="34" charset="0"/>
                <a:cs typeface="Calibri" panose="020F0502020204030204" pitchFamily="34" charset="0"/>
              </a:rPr>
              <a:t>Zoom Support Meeting Norms</a:t>
            </a:r>
          </a:p>
        </p:txBody>
      </p:sp>
      <p:sp>
        <p:nvSpPr>
          <p:cNvPr id="6" name="Content Placeholder 5"/>
          <p:cNvSpPr>
            <a:spLocks noGrp="1"/>
          </p:cNvSpPr>
          <p:nvPr>
            <p:ph sz="quarter" idx="10"/>
          </p:nvPr>
        </p:nvSpPr>
        <p:spPr/>
        <p:txBody>
          <a:bodyPr>
            <a:normAutofit/>
          </a:bodyPr>
          <a:lstStyle/>
          <a:p>
            <a:r>
              <a:rPr lang="en-US" sz="3600" dirty="0">
                <a:latin typeface="Calibri" panose="020F0502020204030204" pitchFamily="34" charset="0"/>
                <a:cs typeface="Calibri" panose="020F0502020204030204" pitchFamily="34" charset="0"/>
              </a:rPr>
              <a:t>Mute unless you are speaking to the group</a:t>
            </a:r>
          </a:p>
          <a:p>
            <a:r>
              <a:rPr lang="en-US" sz="3600" dirty="0">
                <a:latin typeface="Calibri" panose="020F0502020204030204" pitchFamily="34" charset="0"/>
                <a:cs typeface="Calibri" panose="020F0502020204030204" pitchFamily="34" charset="0"/>
              </a:rPr>
              <a:t>Use the chat to ask questions</a:t>
            </a:r>
          </a:p>
          <a:p>
            <a:r>
              <a:rPr lang="en-US" sz="3600" dirty="0">
                <a:latin typeface="Calibri" panose="020F0502020204030204" pitchFamily="34" charset="0"/>
                <a:cs typeface="Calibri" panose="020F0502020204030204" pitchFamily="34" charset="0"/>
              </a:rPr>
              <a:t>Be professional and helpful</a:t>
            </a:r>
          </a:p>
          <a:p>
            <a:r>
              <a:rPr lang="en-US" sz="3600" dirty="0">
                <a:latin typeface="Calibri" panose="020F0502020204030204" pitchFamily="34" charset="0"/>
                <a:cs typeface="Calibri" panose="020F0502020204030204" pitchFamily="34" charset="0"/>
              </a:rPr>
              <a:t>Be mindful when asking questions about specific situations - don't give out any information that could reveal the identity of a person with a disability</a:t>
            </a:r>
          </a:p>
          <a:p>
            <a:endParaRPr lang="en-US" dirty="0"/>
          </a:p>
        </p:txBody>
      </p:sp>
    </p:spTree>
    <p:extLst>
      <p:ext uri="{BB962C8B-B14F-4D97-AF65-F5344CB8AC3E}">
        <p14:creationId xmlns:p14="http://schemas.microsoft.com/office/powerpoint/2010/main" val="2250045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639FF-4DA6-4303-93EF-D746E8FB528D}"/>
              </a:ext>
            </a:extLst>
          </p:cNvPr>
          <p:cNvSpPr>
            <a:spLocks noGrp="1"/>
          </p:cNvSpPr>
          <p:nvPr>
            <p:ph type="title"/>
          </p:nvPr>
        </p:nvSpPr>
        <p:spPr/>
        <p:txBody>
          <a:bodyPr>
            <a:normAutofit/>
          </a:bodyPr>
          <a:lstStyle/>
          <a:p>
            <a:pPr algn="ctr"/>
            <a:r>
              <a:rPr lang="en-US" sz="3200" dirty="0"/>
              <a:t>VR Services </a:t>
            </a:r>
          </a:p>
        </p:txBody>
      </p:sp>
      <p:sp>
        <p:nvSpPr>
          <p:cNvPr id="3" name="Content Placeholder 2">
            <a:extLst>
              <a:ext uri="{FF2B5EF4-FFF2-40B4-BE49-F238E27FC236}">
                <a16:creationId xmlns:a16="http://schemas.microsoft.com/office/drawing/2014/main" id="{6639E54C-6B5C-4988-9751-FAF8C22A919F}"/>
              </a:ext>
            </a:extLst>
          </p:cNvPr>
          <p:cNvSpPr>
            <a:spLocks noGrp="1"/>
          </p:cNvSpPr>
          <p:nvPr>
            <p:ph idx="1"/>
          </p:nvPr>
        </p:nvSpPr>
        <p:spPr/>
        <p:txBody>
          <a:bodyPr>
            <a:normAutofit lnSpcReduction="10000"/>
          </a:bodyPr>
          <a:lstStyle/>
          <a:p>
            <a:pPr marL="0" indent="0">
              <a:buNone/>
            </a:pPr>
            <a:endParaRPr lang="en-US" dirty="0"/>
          </a:p>
          <a:p>
            <a:pPr marL="457200" lvl="1" indent="0">
              <a:buNone/>
            </a:pPr>
            <a:r>
              <a:rPr lang="en-US" sz="2400" dirty="0"/>
              <a:t>The VRC and student/client cooperatively develops an </a:t>
            </a:r>
            <a:r>
              <a:rPr lang="en-US" sz="2400" u="sng" dirty="0">
                <a:solidFill>
                  <a:srgbClr val="FF0000"/>
                </a:solidFill>
              </a:rPr>
              <a:t>individualized plan for employment  </a:t>
            </a:r>
            <a:r>
              <a:rPr lang="en-US" sz="2400" dirty="0"/>
              <a:t>and determines what services are most appropriate and necessary to achieve the vocational goal.</a:t>
            </a:r>
          </a:p>
          <a:p>
            <a:pPr marL="457200" lvl="1" indent="0">
              <a:buNone/>
            </a:pPr>
            <a:endParaRPr lang="en-US" sz="2400" dirty="0"/>
          </a:p>
          <a:p>
            <a:pPr marL="457200" lvl="1" indent="0">
              <a:buNone/>
            </a:pPr>
            <a:r>
              <a:rPr lang="en-US" sz="2400" dirty="0"/>
              <a:t>Examples of services include:</a:t>
            </a:r>
          </a:p>
          <a:p>
            <a:pPr marL="457200" lvl="1" indent="0">
              <a:buNone/>
            </a:pPr>
            <a:endParaRPr lang="en-US" sz="2400" dirty="0"/>
          </a:p>
          <a:p>
            <a:pPr lvl="1"/>
            <a:r>
              <a:rPr lang="en-US" sz="2400" dirty="0"/>
              <a:t>Vocational Guidance and Counseling</a:t>
            </a:r>
          </a:p>
          <a:p>
            <a:pPr lvl="1"/>
            <a:r>
              <a:rPr lang="en-US" sz="2400" dirty="0"/>
              <a:t>Supported Employment Services</a:t>
            </a:r>
          </a:p>
          <a:p>
            <a:pPr lvl="1"/>
            <a:r>
              <a:rPr lang="en-US" sz="2400" dirty="0"/>
              <a:t>Employment Services</a:t>
            </a:r>
          </a:p>
          <a:p>
            <a:pPr lvl="1"/>
            <a:r>
              <a:rPr lang="en-US" sz="2400" dirty="0"/>
              <a:t>College/Vocational Training</a:t>
            </a:r>
          </a:p>
          <a:p>
            <a:pPr lvl="1"/>
            <a:r>
              <a:rPr lang="en-US" sz="2400" dirty="0"/>
              <a:t>Rehabilitation /Assistive Technology</a:t>
            </a:r>
          </a:p>
          <a:p>
            <a:endParaRPr lang="en-US" dirty="0"/>
          </a:p>
        </p:txBody>
      </p:sp>
    </p:spTree>
    <p:extLst>
      <p:ext uri="{BB962C8B-B14F-4D97-AF65-F5344CB8AC3E}">
        <p14:creationId xmlns:p14="http://schemas.microsoft.com/office/powerpoint/2010/main" val="11821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7F65-72B5-4D32-A475-CC902E459AF4}"/>
              </a:ext>
            </a:extLst>
          </p:cNvPr>
          <p:cNvSpPr>
            <a:spLocks noGrp="1"/>
          </p:cNvSpPr>
          <p:nvPr>
            <p:ph type="title"/>
          </p:nvPr>
        </p:nvSpPr>
        <p:spPr/>
        <p:txBody>
          <a:bodyPr>
            <a:normAutofit/>
          </a:bodyPr>
          <a:lstStyle/>
          <a:p>
            <a:pPr algn="ctr"/>
            <a:r>
              <a:rPr lang="en-US" sz="4000" dirty="0"/>
              <a:t>What is the end result ?</a:t>
            </a:r>
          </a:p>
        </p:txBody>
      </p:sp>
      <p:sp>
        <p:nvSpPr>
          <p:cNvPr id="3" name="Content Placeholder 2">
            <a:extLst>
              <a:ext uri="{FF2B5EF4-FFF2-40B4-BE49-F238E27FC236}">
                <a16:creationId xmlns:a16="http://schemas.microsoft.com/office/drawing/2014/main" id="{FD053E9C-344E-4519-B3C3-F340FB047CB7}"/>
              </a:ext>
            </a:extLst>
          </p:cNvPr>
          <p:cNvSpPr>
            <a:spLocks noGrp="1"/>
          </p:cNvSpPr>
          <p:nvPr>
            <p:ph idx="1"/>
          </p:nvPr>
        </p:nvSpPr>
        <p:spPr/>
        <p:txBody>
          <a:bodyPr/>
          <a:lstStyle/>
          <a:p>
            <a:pPr marL="388620" indent="-342900"/>
            <a:r>
              <a:rPr lang="en-US" sz="2400" dirty="0">
                <a:latin typeface="Euphemia" panose="020B0503040102020104" pitchFamily="34" charset="0"/>
              </a:rPr>
              <a:t>A VR client’s case is considered </a:t>
            </a:r>
            <a:r>
              <a:rPr lang="en-US" sz="2400" u="sng" dirty="0">
                <a:solidFill>
                  <a:srgbClr val="FF0000"/>
                </a:solidFill>
                <a:latin typeface="Euphemia" panose="020B0503040102020104" pitchFamily="34" charset="0"/>
              </a:rPr>
              <a:t>successfully closed </a:t>
            </a:r>
            <a:r>
              <a:rPr lang="en-US" sz="2400" dirty="0">
                <a:latin typeface="Euphemia" panose="020B0503040102020104" pitchFamily="34" charset="0"/>
              </a:rPr>
              <a:t>when they have completed a minimum of </a:t>
            </a:r>
            <a:r>
              <a:rPr lang="en-US" sz="2400" u="sng" dirty="0">
                <a:solidFill>
                  <a:srgbClr val="FF0000"/>
                </a:solidFill>
                <a:latin typeface="Euphemia" panose="020B0503040102020104" pitchFamily="34" charset="0"/>
              </a:rPr>
              <a:t>90 days of competitive integrated employment and not in need of any further VR services. </a:t>
            </a:r>
          </a:p>
          <a:p>
            <a:pPr marL="388620" indent="-342900"/>
            <a:r>
              <a:rPr lang="en-US" sz="2400" dirty="0">
                <a:latin typeface="Euphemia" panose="020B0503040102020104" pitchFamily="34" charset="0"/>
              </a:rPr>
              <a:t>In some programs the client will remain in services with the Community Rehabilitation Provider if client needs long-term follow along services. </a:t>
            </a:r>
          </a:p>
          <a:p>
            <a:pPr marL="68580" lvl="0" indent="0">
              <a:spcBef>
                <a:spcPct val="20000"/>
              </a:spcBef>
              <a:buClr>
                <a:srgbClr val="629DD1"/>
              </a:buClr>
              <a:buSzPct val="76000"/>
              <a:buNone/>
            </a:pPr>
            <a:endParaRPr lang="en-US" sz="2000" dirty="0">
              <a:latin typeface="Calibri" panose="020F0502020204030204" pitchFamily="34" charset="0"/>
            </a:endParaRPr>
          </a:p>
          <a:p>
            <a:pPr marL="411480" indent="-342900">
              <a:spcBef>
                <a:spcPct val="20000"/>
              </a:spcBef>
              <a:buClr>
                <a:srgbClr val="629DD1"/>
              </a:buClr>
              <a:buSzPct val="76000"/>
            </a:pPr>
            <a:r>
              <a:rPr lang="en-US" sz="2400" dirty="0">
                <a:latin typeface="Euphemia" panose="020B0503040102020104" pitchFamily="34" charset="0"/>
              </a:rPr>
              <a:t>VR is an adult agency and </a:t>
            </a:r>
            <a:r>
              <a:rPr lang="en-US" sz="2400" u="sng" dirty="0">
                <a:solidFill>
                  <a:srgbClr val="FF0000"/>
                </a:solidFill>
                <a:latin typeface="Euphemia" panose="020B0503040102020104" pitchFamily="34" charset="0"/>
              </a:rPr>
              <a:t>clients can reapply for services </a:t>
            </a:r>
            <a:r>
              <a:rPr lang="en-US" sz="2400" dirty="0">
                <a:latin typeface="Euphemia" panose="020B0503040102020104" pitchFamily="34" charset="0"/>
              </a:rPr>
              <a:t>at any time in the future. </a:t>
            </a:r>
            <a:r>
              <a:rPr lang="en-US" sz="2400" u="sng" dirty="0">
                <a:latin typeface="Euphemia" panose="020B0503040102020104" pitchFamily="34" charset="0"/>
              </a:rPr>
              <a:t>VR is not a “one and done” service.</a:t>
            </a:r>
            <a:endParaRPr lang="en-US" u="sng" dirty="0"/>
          </a:p>
        </p:txBody>
      </p:sp>
    </p:spTree>
    <p:extLst>
      <p:ext uri="{BB962C8B-B14F-4D97-AF65-F5344CB8AC3E}">
        <p14:creationId xmlns:p14="http://schemas.microsoft.com/office/powerpoint/2010/main" val="1767603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1A6B5-B340-4B2A-A5E5-98175DA73539}"/>
              </a:ext>
            </a:extLst>
          </p:cNvPr>
          <p:cNvSpPr>
            <a:spLocks noGrp="1"/>
          </p:cNvSpPr>
          <p:nvPr>
            <p:ph type="title"/>
          </p:nvPr>
        </p:nvSpPr>
        <p:spPr/>
        <p:txBody>
          <a:bodyPr/>
          <a:lstStyle/>
          <a:p>
            <a:pPr algn="ctr"/>
            <a:r>
              <a:rPr lang="en-US" dirty="0"/>
              <a:t>Some recent successes…</a:t>
            </a:r>
          </a:p>
        </p:txBody>
      </p:sp>
      <p:sp>
        <p:nvSpPr>
          <p:cNvPr id="3" name="Content Placeholder 2">
            <a:extLst>
              <a:ext uri="{FF2B5EF4-FFF2-40B4-BE49-F238E27FC236}">
                <a16:creationId xmlns:a16="http://schemas.microsoft.com/office/drawing/2014/main" id="{1A595228-E7E7-4228-93D5-E2FC0BEAFE64}"/>
              </a:ext>
            </a:extLst>
          </p:cNvPr>
          <p:cNvSpPr>
            <a:spLocks noGrp="1"/>
          </p:cNvSpPr>
          <p:nvPr>
            <p:ph idx="1"/>
          </p:nvPr>
        </p:nvSpPr>
        <p:spPr>
          <a:xfrm>
            <a:off x="1104900" y="1600199"/>
            <a:ext cx="9982200" cy="4867275"/>
          </a:xfrm>
        </p:spPr>
        <p:txBody>
          <a:bodyPr>
            <a:normAutofit fontScale="85000" lnSpcReduction="20000"/>
          </a:bodyPr>
          <a:lstStyle/>
          <a:p>
            <a:r>
              <a:rPr lang="en-US" dirty="0"/>
              <a:t>Graduated 2 years ago, started at MACC, left school, reconnected with VR this year, currently enrolled in MACC LPN program with full VR funding–now doing well, one year training program in high demand labor market, has career pathway; example of the “not “one and done”</a:t>
            </a:r>
          </a:p>
          <a:p>
            <a:r>
              <a:rPr lang="en-US" dirty="0"/>
              <a:t>Student graduated last year, enrolled in college, receiving partial financial support from VR (at least $2000 year). PreETS provided career exploration, post secondary exploration, self-advocacy (accommodations in college), and support – saw significant growth over 3 years I served student, has made the transition to college, doing well!</a:t>
            </a:r>
          </a:p>
          <a:p>
            <a:r>
              <a:rPr lang="en-US" dirty="0"/>
              <a:t>Early graduate from this year, student had a 504 plan, engaged with PreETS , alternative education offered through school allowed student to successfully graduate, PreETS worked on work readiness, self-advocacy, realistic career exploration, vocational counseling/feedback; connected to VR , was worried about follow though BUT young adult continues to keep appointments and has started looking for job with support.</a:t>
            </a:r>
          </a:p>
          <a:p>
            <a:r>
              <a:rPr lang="en-US" dirty="0"/>
              <a:t>Current Senior is poised to receive 100% funding from VR for welding including housing and tools!  This is a high demand, skilled trade career offering excellent income and growth opportunities. PreETS served student as Sophomore, Junior &amp; Senior helping to navigate towards realistic career goals, non-college skilled training opportunities, job shadow, self awareness/advocacy.</a:t>
            </a:r>
          </a:p>
          <a:p>
            <a:r>
              <a:rPr lang="en-US" dirty="0"/>
              <a:t>Summer Work Experience program for rising Seniors. Have multiple worksites in 3 counties I serve, Juniors who will work for 6 weeks with on-the-job support, builds work skills, work readiness, work history and references </a:t>
            </a:r>
          </a:p>
          <a:p>
            <a:endParaRPr lang="en-US" dirty="0"/>
          </a:p>
          <a:p>
            <a:endParaRPr lang="en-US" dirty="0"/>
          </a:p>
        </p:txBody>
      </p:sp>
    </p:spTree>
    <p:extLst>
      <p:ext uri="{BB962C8B-B14F-4D97-AF65-F5344CB8AC3E}">
        <p14:creationId xmlns:p14="http://schemas.microsoft.com/office/powerpoint/2010/main" val="21851365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EF132-B40A-463A-9507-E22E30F204E4}"/>
              </a:ext>
            </a:extLst>
          </p:cNvPr>
          <p:cNvSpPr>
            <a:spLocks noGrp="1"/>
          </p:cNvSpPr>
          <p:nvPr>
            <p:ph type="title"/>
          </p:nvPr>
        </p:nvSpPr>
        <p:spPr/>
        <p:txBody>
          <a:bodyPr>
            <a:normAutofit/>
          </a:bodyPr>
          <a:lstStyle/>
          <a:p>
            <a:pPr algn="ctr"/>
            <a:r>
              <a:rPr lang="en-US" sz="4000" b="1" dirty="0">
                <a:solidFill>
                  <a:srgbClr val="FF0000"/>
                </a:solidFill>
              </a:rPr>
              <a:t>VERY IMPORTANT TO REMEMBER…</a:t>
            </a:r>
          </a:p>
        </p:txBody>
      </p:sp>
      <p:sp>
        <p:nvSpPr>
          <p:cNvPr id="3" name="Content Placeholder 2">
            <a:extLst>
              <a:ext uri="{FF2B5EF4-FFF2-40B4-BE49-F238E27FC236}">
                <a16:creationId xmlns:a16="http://schemas.microsoft.com/office/drawing/2014/main" id="{228194F9-B65F-4E1E-891E-E6123804521C}"/>
              </a:ext>
            </a:extLst>
          </p:cNvPr>
          <p:cNvSpPr>
            <a:spLocks noGrp="1"/>
          </p:cNvSpPr>
          <p:nvPr>
            <p:ph idx="1"/>
          </p:nvPr>
        </p:nvSpPr>
        <p:spPr>
          <a:xfrm>
            <a:off x="1103382" y="1532177"/>
            <a:ext cx="9982200" cy="4572000"/>
          </a:xfrm>
        </p:spPr>
        <p:txBody>
          <a:bodyPr>
            <a:normAutofit/>
          </a:bodyPr>
          <a:lstStyle/>
          <a:p>
            <a:pPr marL="0" indent="0">
              <a:buNone/>
            </a:pPr>
            <a:r>
              <a:rPr lang="en-US" sz="3200" dirty="0">
                <a:solidFill>
                  <a:srgbClr val="FF0000"/>
                </a:solidFill>
              </a:rPr>
              <a:t>PreETS and VR work closely with the Special Services Teachers and Guidance Counselors at high schools throughout the state</a:t>
            </a:r>
            <a:r>
              <a:rPr lang="en-US" sz="3200" dirty="0"/>
              <a:t>.  This is a full TEAM effort!  It requires communication, collaboration and feedback, everyone playing on their strengths and roles but most of all , everyone having a </a:t>
            </a:r>
            <a:r>
              <a:rPr lang="en-US" sz="3200" b="1" u="sng" dirty="0">
                <a:solidFill>
                  <a:srgbClr val="FF0000"/>
                </a:solidFill>
              </a:rPr>
              <a:t>common goal </a:t>
            </a:r>
            <a:r>
              <a:rPr lang="en-US" sz="3200" dirty="0"/>
              <a:t>of helping our students have a </a:t>
            </a:r>
            <a:r>
              <a:rPr lang="en-US" sz="3200" b="1" dirty="0"/>
              <a:t>positive</a:t>
            </a:r>
            <a:r>
              <a:rPr lang="en-US" sz="3200" dirty="0"/>
              <a:t> </a:t>
            </a:r>
            <a:r>
              <a:rPr lang="en-US" sz="3200" b="1" dirty="0"/>
              <a:t>post-secondary</a:t>
            </a:r>
            <a:r>
              <a:rPr lang="en-US" sz="3200" dirty="0"/>
              <a:t> </a:t>
            </a:r>
            <a:r>
              <a:rPr lang="en-US" sz="3200" b="1" dirty="0"/>
              <a:t>experience where they receive supports to help them achieve at their highest level possible!  </a:t>
            </a:r>
          </a:p>
        </p:txBody>
      </p:sp>
    </p:spTree>
    <p:extLst>
      <p:ext uri="{BB962C8B-B14F-4D97-AF65-F5344CB8AC3E}">
        <p14:creationId xmlns:p14="http://schemas.microsoft.com/office/powerpoint/2010/main" val="3792693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42B93-4A3A-4F5F-9706-5BF498F8516C}"/>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C0660831-817F-4887-91A1-954C2AFD9BC2}"/>
              </a:ext>
            </a:extLst>
          </p:cNvPr>
          <p:cNvSpPr>
            <a:spLocks noGrp="1"/>
          </p:cNvSpPr>
          <p:nvPr>
            <p:ph idx="1"/>
          </p:nvPr>
        </p:nvSpPr>
        <p:spPr/>
        <p:txBody>
          <a:bodyPr>
            <a:normAutofit/>
          </a:bodyPr>
          <a:lstStyle/>
          <a:p>
            <a:pPr marL="0" indent="0">
              <a:buNone/>
            </a:pPr>
            <a:r>
              <a:rPr lang="en-US" sz="2400" dirty="0">
                <a:solidFill>
                  <a:srgbClr val="FF0000"/>
                </a:solidFill>
              </a:rPr>
              <a:t>Website:</a:t>
            </a:r>
          </a:p>
          <a:p>
            <a:r>
              <a:rPr lang="en-US" dirty="0">
                <a:hlinkClick r:id="rId2"/>
              </a:rPr>
              <a:t>https://education.missouri.edu/outreach/pre-employment-transition-services/</a:t>
            </a:r>
            <a:endParaRPr lang="en-US" dirty="0"/>
          </a:p>
          <a:p>
            <a:pPr marL="0" indent="0">
              <a:buNone/>
            </a:pPr>
            <a:r>
              <a:rPr lang="en-US" sz="2400" dirty="0">
                <a:solidFill>
                  <a:srgbClr val="FF0000"/>
                </a:solidFill>
              </a:rPr>
              <a:t>Director of MU PreETS:</a:t>
            </a:r>
          </a:p>
          <a:p>
            <a:r>
              <a:rPr lang="en-US" sz="1800" b="1" dirty="0"/>
              <a:t>Kim Gee, MRC, CRC, LPC    </a:t>
            </a:r>
            <a:r>
              <a:rPr lang="en-US" sz="1800" b="1" dirty="0">
                <a:hlinkClick r:id="rId3"/>
              </a:rPr>
              <a:t>kimberly.gee@missouri.edu</a:t>
            </a:r>
            <a:r>
              <a:rPr lang="en-US" sz="1800" b="1" dirty="0"/>
              <a:t>  636-697-5845</a:t>
            </a:r>
          </a:p>
          <a:p>
            <a:pPr marL="0" indent="0">
              <a:buNone/>
            </a:pPr>
            <a:r>
              <a:rPr lang="en-US" sz="2400" b="1" dirty="0">
                <a:solidFill>
                  <a:srgbClr val="FF0000"/>
                </a:solidFill>
              </a:rPr>
              <a:t>Pre-Employment Transition Specialist (presenter):</a:t>
            </a:r>
          </a:p>
          <a:p>
            <a:r>
              <a:rPr lang="en-US" sz="1800" b="1" dirty="0"/>
              <a:t>Debbie Reed, MEd  </a:t>
            </a:r>
            <a:r>
              <a:rPr lang="en-US" sz="1800" b="1" dirty="0">
                <a:hlinkClick r:id="rId4"/>
              </a:rPr>
              <a:t>reedde@missouri.edu</a:t>
            </a:r>
            <a:r>
              <a:rPr lang="en-US" sz="1800" b="1" dirty="0"/>
              <a:t>  573-808-0614</a:t>
            </a:r>
          </a:p>
          <a:p>
            <a:r>
              <a:rPr lang="en-US" sz="2400" b="1" dirty="0">
                <a:solidFill>
                  <a:srgbClr val="FF0000"/>
                </a:solidFill>
              </a:rPr>
              <a:t>Manager,  Youth Services VR:</a:t>
            </a:r>
          </a:p>
          <a:p>
            <a:r>
              <a:rPr lang="en-US" sz="1800" b="1" dirty="0">
                <a:solidFill>
                  <a:schemeClr val="tx2"/>
                </a:solidFill>
              </a:rPr>
              <a:t>Amy Bowen, MRC, CRC  </a:t>
            </a:r>
            <a:r>
              <a:rPr lang="en-US" sz="1800" b="1" dirty="0">
                <a:solidFill>
                  <a:schemeClr val="tx2"/>
                </a:solidFill>
                <a:hlinkClick r:id="rId5"/>
              </a:rPr>
              <a:t>amy.bowen@vr.dese.mo.gov</a:t>
            </a:r>
            <a:r>
              <a:rPr lang="en-US" sz="1800" b="1" dirty="0">
                <a:solidFill>
                  <a:schemeClr val="tx2"/>
                </a:solidFill>
              </a:rPr>
              <a:t>  573-338-0931</a:t>
            </a:r>
          </a:p>
          <a:p>
            <a:endParaRPr lang="en-US" b="1" dirty="0"/>
          </a:p>
          <a:p>
            <a:endParaRPr lang="en-US" b="1" dirty="0"/>
          </a:p>
        </p:txBody>
      </p:sp>
    </p:spTree>
    <p:extLst>
      <p:ext uri="{BB962C8B-B14F-4D97-AF65-F5344CB8AC3E}">
        <p14:creationId xmlns:p14="http://schemas.microsoft.com/office/powerpoint/2010/main" val="88404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66928" y="2292094"/>
            <a:ext cx="6272022" cy="2389634"/>
          </a:xfrm>
        </p:spPr>
        <p:style>
          <a:lnRef idx="0">
            <a:scrgbClr r="0" g="0" b="0"/>
          </a:lnRef>
          <a:fillRef idx="1002">
            <a:schemeClr val="lt2"/>
          </a:fillRef>
          <a:effectRef idx="0">
            <a:scrgbClr r="0" g="0" b="0"/>
          </a:effectRef>
          <a:fontRef idx="major"/>
        </p:style>
        <p:txBody>
          <a:bodyPr anchor="ctr">
            <a:normAutofit fontScale="90000"/>
          </a:bodyPr>
          <a:lstStyle/>
          <a:p>
            <a:pPr algn="ctr"/>
            <a:r>
              <a:rPr lang="en-US" dirty="0"/>
              <a:t>PRE-EMPLOYMENT</a:t>
            </a:r>
            <a:br>
              <a:rPr lang="en-US" dirty="0"/>
            </a:br>
            <a:r>
              <a:rPr lang="en-US" dirty="0"/>
              <a:t>TRANSITION SERVICES</a:t>
            </a:r>
            <a:br>
              <a:rPr lang="en-US" dirty="0"/>
            </a:br>
            <a:endParaRPr lang="en-US" dirty="0"/>
          </a:p>
        </p:txBody>
      </p:sp>
      <p:sp>
        <p:nvSpPr>
          <p:cNvPr id="7" name="Subtitle 6"/>
          <p:cNvSpPr>
            <a:spLocks noGrp="1"/>
          </p:cNvSpPr>
          <p:nvPr>
            <p:ph type="subTitle" idx="1"/>
          </p:nvPr>
        </p:nvSpPr>
        <p:spPr>
          <a:xfrm>
            <a:off x="1104900" y="4818888"/>
            <a:ext cx="5734050" cy="648462"/>
          </a:xfrm>
        </p:spPr>
        <p:txBody>
          <a:bodyPr>
            <a:normAutofit/>
          </a:bodyPr>
          <a:lstStyle/>
          <a:p>
            <a:pPr algn="ctr"/>
            <a:r>
              <a:rPr lang="en-US" sz="2000" dirty="0">
                <a:latin typeface="Baskerville Old Face" panose="02020602080505020303" pitchFamily="18" charset="0"/>
                <a:ea typeface="Arial Unicode MS" panose="020B0604020202020204" pitchFamily="34" charset="-128"/>
                <a:cs typeface="Arial Unicode MS" panose="020B0604020202020204" pitchFamily="34" charset="-128"/>
              </a:rPr>
              <a:t>UNIVERSITY OF MISSOURI--COLUMBIA</a:t>
            </a:r>
          </a:p>
        </p:txBody>
      </p:sp>
      <p:pic>
        <p:nvPicPr>
          <p:cNvPr id="4" name="Picture Placeholder 3"/>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574" r="3574"/>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04900" y="0"/>
            <a:ext cx="9980682" cy="1096962"/>
          </a:xfrm>
        </p:spPr>
        <p:style>
          <a:lnRef idx="0">
            <a:scrgbClr r="0" g="0" b="0"/>
          </a:lnRef>
          <a:fillRef idx="1002">
            <a:schemeClr val="lt2"/>
          </a:fillRef>
          <a:effectRef idx="0">
            <a:scrgbClr r="0" g="0" b="0"/>
          </a:effectRef>
          <a:fontRef idx="major"/>
        </p:style>
        <p:txBody>
          <a:bodyPr>
            <a:normAutofit/>
          </a:bodyPr>
          <a:lstStyle/>
          <a:p>
            <a:pPr algn="ctr"/>
            <a:r>
              <a:rPr lang="en-US" sz="3200" dirty="0"/>
              <a:t>MU PreETS-Who are we? Where did we come from? What do we do?	</a:t>
            </a:r>
          </a:p>
        </p:txBody>
      </p:sp>
      <p:sp>
        <p:nvSpPr>
          <p:cNvPr id="14" name="Content Placeholder 13"/>
          <p:cNvSpPr>
            <a:spLocks noGrp="1"/>
          </p:cNvSpPr>
          <p:nvPr>
            <p:ph idx="1"/>
          </p:nvPr>
        </p:nvSpPr>
        <p:spPr>
          <a:xfrm>
            <a:off x="1104900" y="1514476"/>
            <a:ext cx="10229850" cy="4914900"/>
          </a:xfrm>
        </p:spPr>
        <p:style>
          <a:lnRef idx="0">
            <a:schemeClr val="accent6"/>
          </a:lnRef>
          <a:fillRef idx="3">
            <a:schemeClr val="accent6"/>
          </a:fillRef>
          <a:effectRef idx="3">
            <a:schemeClr val="accent6"/>
          </a:effectRef>
          <a:fontRef idx="minor">
            <a:schemeClr val="lt1"/>
          </a:fontRef>
        </p:style>
        <p:txBody>
          <a:bodyPr>
            <a:normAutofit fontScale="77500" lnSpcReduction="20000"/>
          </a:bodyPr>
          <a:lstStyle/>
          <a:p>
            <a:pPr>
              <a:lnSpc>
                <a:spcPct val="110000"/>
              </a:lnSpc>
            </a:pPr>
            <a:r>
              <a:rPr lang="en-US" sz="2200" dirty="0">
                <a:solidFill>
                  <a:schemeClr val="bg2"/>
                </a:solidFill>
              </a:rPr>
              <a:t>Supported</a:t>
            </a:r>
            <a:r>
              <a:rPr lang="en-US" dirty="0">
                <a:solidFill>
                  <a:schemeClr val="bg2"/>
                </a:solidFill>
              </a:rPr>
              <a:t> </a:t>
            </a:r>
            <a:r>
              <a:rPr lang="en-US" sz="2200" dirty="0">
                <a:solidFill>
                  <a:schemeClr val="bg2"/>
                </a:solidFill>
              </a:rPr>
              <a:t>by the reauthorization of the Workforce Innovation &amp; Opportunities Act  </a:t>
            </a:r>
            <a:r>
              <a:rPr lang="en-US" sz="2200" dirty="0">
                <a:solidFill>
                  <a:srgbClr val="FF0000"/>
                </a:solidFill>
              </a:rPr>
              <a:t>(WIOA) </a:t>
            </a:r>
            <a:r>
              <a:rPr lang="en-US" sz="2200" dirty="0">
                <a:solidFill>
                  <a:schemeClr val="bg2"/>
                </a:solidFill>
              </a:rPr>
              <a:t>signed into law July, 2014 –emphasizes transition services to students/youth with disabilities--focus on outcome to increase opportunities for competitive, integrated employment </a:t>
            </a:r>
            <a:r>
              <a:rPr lang="en-US" sz="2200" b="1" dirty="0">
                <a:solidFill>
                  <a:schemeClr val="bg2"/>
                </a:solidFill>
              </a:rPr>
              <a:t>	</a:t>
            </a:r>
          </a:p>
          <a:p>
            <a:pPr marL="0" indent="0">
              <a:buNone/>
            </a:pPr>
            <a:endParaRPr lang="en-US" b="1" dirty="0">
              <a:solidFill>
                <a:schemeClr val="tx1"/>
              </a:solidFill>
            </a:endParaRPr>
          </a:p>
          <a:p>
            <a:pPr>
              <a:lnSpc>
                <a:spcPct val="120000"/>
              </a:lnSpc>
            </a:pPr>
            <a:r>
              <a:rPr lang="en-US" sz="2200" dirty="0"/>
              <a:t>A </a:t>
            </a:r>
            <a:r>
              <a:rPr lang="en-US" sz="2200" dirty="0">
                <a:solidFill>
                  <a:srgbClr val="FF0000"/>
                </a:solidFill>
              </a:rPr>
              <a:t>no cost outreach project </a:t>
            </a:r>
            <a:r>
              <a:rPr lang="en-US" sz="2200" dirty="0"/>
              <a:t>of the University of Missouri-College of Education, funded via contract with Missouri Vocational Rehabilitation</a:t>
            </a:r>
          </a:p>
          <a:p>
            <a:endParaRPr lang="en-US" sz="2200" dirty="0"/>
          </a:p>
          <a:p>
            <a:pPr>
              <a:lnSpc>
                <a:spcPct val="120000"/>
              </a:lnSpc>
            </a:pPr>
            <a:r>
              <a:rPr lang="en-US" sz="2200" dirty="0"/>
              <a:t>Powered by </a:t>
            </a:r>
            <a:r>
              <a:rPr lang="en-US" sz="2200" dirty="0">
                <a:solidFill>
                  <a:srgbClr val="FF0000"/>
                </a:solidFill>
              </a:rPr>
              <a:t>certified educators-representing 44 regions </a:t>
            </a:r>
            <a:r>
              <a:rPr lang="en-US" sz="2200" dirty="0"/>
              <a:t> with goal to serve every high school in the state as well as DYS, private and MSSD. As an example, in my region, I serve Cooper, Howard, Randolph and rural Boone counties. Our work force continues to grow to meet needs.</a:t>
            </a:r>
            <a:r>
              <a:rPr lang="en-US" dirty="0"/>
              <a:t> </a:t>
            </a:r>
          </a:p>
          <a:p>
            <a:pPr>
              <a:lnSpc>
                <a:spcPct val="120000"/>
              </a:lnSpc>
            </a:pPr>
            <a:r>
              <a:rPr lang="en-US" sz="2200" dirty="0"/>
              <a:t>Work </a:t>
            </a:r>
            <a:r>
              <a:rPr lang="en-US" sz="2200" dirty="0" err="1">
                <a:solidFill>
                  <a:srgbClr val="FF0000"/>
                </a:solidFill>
              </a:rPr>
              <a:t>collaboratively</a:t>
            </a:r>
            <a:r>
              <a:rPr lang="en-US" sz="2200" dirty="0" err="1"/>
              <a:t>with</a:t>
            </a:r>
            <a:r>
              <a:rPr lang="en-US" sz="2200" dirty="0"/>
              <a:t> teachers, counselors, transition coordinators, VR counselors, students, and parents with goal to help students reach successful and positive post-secondary outcomes </a:t>
            </a:r>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animEffect transition="in" filter="fade">
                                      <p:cBhvr>
                                        <p:cTn id="11" dur="500"/>
                                        <p:tgtEl>
                                          <p:spTgt spid="14">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4">
                                            <p:txEl>
                                              <p:pRg st="4" end="4"/>
                                            </p:txEl>
                                          </p:spTgt>
                                        </p:tgtEl>
                                        <p:attrNameLst>
                                          <p:attrName>style.visibility</p:attrName>
                                        </p:attrNameLst>
                                      </p:cBhvr>
                                      <p:to>
                                        <p:strVal val="visible"/>
                                      </p:to>
                                    </p:set>
                                    <p:animEffect transition="in" filter="fade">
                                      <p:cBhvr>
                                        <p:cTn id="16" dur="500"/>
                                        <p:tgtEl>
                                          <p:spTgt spid="1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xEl>
                                              <p:pRg st="5" end="5"/>
                                            </p:txEl>
                                          </p:spTgt>
                                        </p:tgtEl>
                                        <p:attrNameLst>
                                          <p:attrName>style.visibility</p:attrName>
                                        </p:attrNameLst>
                                      </p:cBhvr>
                                      <p:to>
                                        <p:strVal val="visible"/>
                                      </p:to>
                                    </p:set>
                                    <p:animEffect transition="in" filter="fade">
                                      <p:cBhvr>
                                        <p:cTn id="21"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704" y="180974"/>
            <a:ext cx="11277606" cy="1238251"/>
          </a:xfrm>
        </p:spPr>
        <p:style>
          <a:lnRef idx="3">
            <a:schemeClr val="lt1"/>
          </a:lnRef>
          <a:fillRef idx="1">
            <a:schemeClr val="accent1"/>
          </a:fillRef>
          <a:effectRef idx="1">
            <a:schemeClr val="accent1"/>
          </a:effectRef>
          <a:fontRef idx="minor">
            <a:schemeClr val="lt1"/>
          </a:fontRef>
        </p:style>
        <p:txBody>
          <a:bodyPr>
            <a:normAutofit/>
          </a:bodyPr>
          <a:lstStyle/>
          <a:p>
            <a:pPr algn="ctr"/>
            <a:r>
              <a:rPr lang="en-US" sz="3600" dirty="0">
                <a:latin typeface="+mj-lt"/>
              </a:rPr>
              <a:t>Who does MU PreETS serve?</a:t>
            </a:r>
            <a:br>
              <a:rPr lang="en-US" sz="3600" dirty="0">
                <a:latin typeface="+mj-lt"/>
              </a:rPr>
            </a:br>
            <a:endParaRPr lang="en-US" sz="3600" dirty="0">
              <a:latin typeface="+mj-lt"/>
            </a:endParaRPr>
          </a:p>
        </p:txBody>
      </p:sp>
      <p:sp>
        <p:nvSpPr>
          <p:cNvPr id="3" name="Content Placeholder 2"/>
          <p:cNvSpPr>
            <a:spLocks noGrp="1"/>
          </p:cNvSpPr>
          <p:nvPr>
            <p:ph idx="1"/>
          </p:nvPr>
        </p:nvSpPr>
        <p:spPr/>
        <p:txBody>
          <a:bodyPr/>
          <a:lstStyle/>
          <a:p>
            <a:endParaRPr lang="en-US" dirty="0"/>
          </a:p>
          <a:p>
            <a:r>
              <a:rPr lang="en-US" dirty="0"/>
              <a:t>Students </a:t>
            </a:r>
            <a:r>
              <a:rPr lang="en-US" dirty="0">
                <a:solidFill>
                  <a:srgbClr val="FF0000"/>
                </a:solidFill>
              </a:rPr>
              <a:t>ages 16-21 (ages 14-15 if specified in IEP) </a:t>
            </a:r>
            <a:r>
              <a:rPr lang="en-US" dirty="0"/>
              <a:t>who are currently enrolled in school </a:t>
            </a:r>
          </a:p>
          <a:p>
            <a:endParaRPr lang="en-US" dirty="0"/>
          </a:p>
          <a:p>
            <a:pPr marL="0" indent="0">
              <a:buNone/>
            </a:pPr>
            <a:r>
              <a:rPr lang="en-US" dirty="0"/>
              <a:t>  </a:t>
            </a:r>
          </a:p>
          <a:p>
            <a:r>
              <a:rPr lang="en-US" dirty="0"/>
              <a:t>Has a </a:t>
            </a:r>
            <a:r>
              <a:rPr lang="en-US" dirty="0">
                <a:solidFill>
                  <a:srgbClr val="FF0000"/>
                </a:solidFill>
              </a:rPr>
              <a:t>documented disability/medical condition </a:t>
            </a:r>
            <a:r>
              <a:rPr lang="en-US" dirty="0"/>
              <a:t>(IEP, 504, medical records, </a:t>
            </a:r>
            <a:r>
              <a:rPr lang="en-US" dirty="0" err="1"/>
              <a:t>etc</a:t>
            </a:r>
            <a:r>
              <a:rPr lang="en-US" dirty="0"/>
              <a:t>)</a:t>
            </a:r>
          </a:p>
          <a:p>
            <a:endParaRPr lang="en-US" dirty="0"/>
          </a:p>
          <a:p>
            <a:endParaRPr lang="en-US" dirty="0"/>
          </a:p>
          <a:p>
            <a:r>
              <a:rPr lang="en-US" dirty="0">
                <a:solidFill>
                  <a:srgbClr val="FF0000"/>
                </a:solidFill>
              </a:rPr>
              <a:t>Potentially eligible </a:t>
            </a:r>
            <a:r>
              <a:rPr lang="en-US" dirty="0"/>
              <a:t>for Vocational Rehabilitation services </a:t>
            </a:r>
          </a:p>
          <a:p>
            <a:endParaRPr lang="en-US" dirty="0"/>
          </a:p>
          <a:p>
            <a:pPr marL="0" indent="0">
              <a:buNone/>
            </a:pPr>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52700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CBB5A-6690-45A3-BE96-76E27939B014}"/>
              </a:ext>
            </a:extLst>
          </p:cNvPr>
          <p:cNvSpPr>
            <a:spLocks noGrp="1"/>
          </p:cNvSpPr>
          <p:nvPr>
            <p:ph type="title"/>
          </p:nvPr>
        </p:nvSpPr>
        <p:spPr/>
        <p:txBody>
          <a:bodyPr>
            <a:normAutofit/>
          </a:bodyPr>
          <a:lstStyle/>
          <a:p>
            <a:pPr algn="ctr"/>
            <a:r>
              <a:rPr lang="en-US" sz="3600" b="1" dirty="0"/>
              <a:t>Current data as of 5/4/22 (2021-22 school year)</a:t>
            </a:r>
          </a:p>
        </p:txBody>
      </p:sp>
      <p:sp>
        <p:nvSpPr>
          <p:cNvPr id="3" name="Content Placeholder 2">
            <a:extLst>
              <a:ext uri="{FF2B5EF4-FFF2-40B4-BE49-F238E27FC236}">
                <a16:creationId xmlns:a16="http://schemas.microsoft.com/office/drawing/2014/main" id="{7D9ED866-0F37-427C-A7B6-AAB047BF1E7D}"/>
              </a:ext>
            </a:extLst>
          </p:cNvPr>
          <p:cNvSpPr>
            <a:spLocks noGrp="1"/>
          </p:cNvSpPr>
          <p:nvPr>
            <p:ph idx="1"/>
          </p:nvPr>
        </p:nvSpPr>
        <p:spPr/>
        <p:txBody>
          <a:bodyPr/>
          <a:lstStyle/>
          <a:p>
            <a:pPr marL="0" marR="0" indent="0">
              <a:lnSpc>
                <a:spcPts val="3150"/>
              </a:lnSpc>
              <a:spcBef>
                <a:spcPts val="0"/>
              </a:spcBef>
              <a:spcAft>
                <a:spcPts val="1200"/>
              </a:spcAft>
              <a:buNone/>
            </a:pPr>
            <a:r>
              <a:rPr lang="en-US" sz="3600" b="1" dirty="0">
                <a:solidFill>
                  <a:srgbClr val="F1B82D"/>
                </a:solidFill>
                <a:effectLst/>
                <a:latin typeface="Euphemia" panose="020B0503040102020104" pitchFamily="34" charset="0"/>
                <a:ea typeface="Calibri" panose="020F0502020204030204" pitchFamily="34" charset="0"/>
              </a:rPr>
              <a:t>5,989 students</a:t>
            </a:r>
            <a:r>
              <a:rPr lang="en-US" sz="3600" b="1" dirty="0">
                <a:solidFill>
                  <a:srgbClr val="444444"/>
                </a:solidFill>
                <a:effectLst/>
                <a:latin typeface="Euphemia" panose="020B0503040102020104" pitchFamily="34" charset="0"/>
                <a:ea typeface="Calibri" panose="020F0502020204030204" pitchFamily="34" charset="0"/>
              </a:rPr>
              <a:t> </a:t>
            </a:r>
            <a:r>
              <a:rPr lang="en-US" sz="3600" dirty="0">
                <a:solidFill>
                  <a:srgbClr val="444444"/>
                </a:solidFill>
                <a:effectLst/>
                <a:latin typeface="Euphemia" panose="020B0503040102020104" pitchFamily="34" charset="0"/>
                <a:ea typeface="Calibri" panose="020F0502020204030204" pitchFamily="34" charset="0"/>
              </a:rPr>
              <a:t>have been served in </a:t>
            </a:r>
          </a:p>
          <a:p>
            <a:pPr marL="0" marR="0" indent="0">
              <a:lnSpc>
                <a:spcPts val="3150"/>
              </a:lnSpc>
              <a:spcBef>
                <a:spcPts val="0"/>
              </a:spcBef>
              <a:spcAft>
                <a:spcPts val="1200"/>
              </a:spcAft>
              <a:buNone/>
            </a:pPr>
            <a:endParaRPr lang="en-US" sz="2000" b="1" dirty="0">
              <a:solidFill>
                <a:srgbClr val="FFC000"/>
              </a:solidFill>
              <a:effectLst/>
              <a:latin typeface="Roboto" panose="02000000000000000000" pitchFamily="2" charset="0"/>
              <a:ea typeface="Calibri" panose="020F0502020204030204" pitchFamily="34" charset="0"/>
            </a:endParaRPr>
          </a:p>
          <a:p>
            <a:pPr marL="0" marR="0" indent="0">
              <a:lnSpc>
                <a:spcPts val="3150"/>
              </a:lnSpc>
              <a:spcBef>
                <a:spcPts val="0"/>
              </a:spcBef>
              <a:spcAft>
                <a:spcPts val="1200"/>
              </a:spcAft>
              <a:buNone/>
            </a:pPr>
            <a:r>
              <a:rPr lang="en-US" sz="3600" b="1" dirty="0">
                <a:solidFill>
                  <a:srgbClr val="FFC000"/>
                </a:solidFill>
                <a:effectLst/>
                <a:latin typeface="Euphemia" panose="020B0503040102020104" pitchFamily="34" charset="0"/>
                <a:ea typeface="Calibri" panose="020F0502020204030204" pitchFamily="34" charset="0"/>
              </a:rPr>
              <a:t>565 schools </a:t>
            </a:r>
            <a:r>
              <a:rPr lang="en-US" sz="3600" dirty="0">
                <a:solidFill>
                  <a:srgbClr val="444444"/>
                </a:solidFill>
                <a:effectLst/>
                <a:latin typeface="Euphemia" panose="020B0503040102020104" pitchFamily="34" charset="0"/>
                <a:ea typeface="Calibri" panose="020F0502020204030204" pitchFamily="34" charset="0"/>
              </a:rPr>
              <a:t>across the state of Missouri</a:t>
            </a:r>
          </a:p>
          <a:p>
            <a:pPr marL="0" marR="0">
              <a:lnSpc>
                <a:spcPts val="3150"/>
              </a:lnSpc>
              <a:spcBef>
                <a:spcPts val="0"/>
              </a:spcBef>
              <a:spcAft>
                <a:spcPts val="1200"/>
              </a:spcAft>
            </a:pPr>
            <a:endParaRPr lang="en-US" sz="2000" dirty="0">
              <a:solidFill>
                <a:srgbClr val="FFC000"/>
              </a:solidFill>
              <a:effectLst/>
              <a:latin typeface="Roboto" panose="02000000000000000000" pitchFamily="2" charset="0"/>
              <a:ea typeface="Calibri" panose="020F0502020204030204" pitchFamily="34" charset="0"/>
            </a:endParaRPr>
          </a:p>
          <a:p>
            <a:pPr marL="0" marR="0" indent="0">
              <a:lnSpc>
                <a:spcPts val="3150"/>
              </a:lnSpc>
              <a:spcBef>
                <a:spcPts val="0"/>
              </a:spcBef>
              <a:spcAft>
                <a:spcPts val="1200"/>
              </a:spcAft>
              <a:buNone/>
            </a:pPr>
            <a:r>
              <a:rPr lang="en-US" sz="3600" b="1" dirty="0">
                <a:solidFill>
                  <a:srgbClr val="FFC000"/>
                </a:solidFill>
                <a:effectLst/>
                <a:latin typeface="Euphemia" panose="020B0503040102020104" pitchFamily="34" charset="0"/>
                <a:ea typeface="Calibri" panose="020F0502020204030204" pitchFamily="34" charset="0"/>
              </a:rPr>
              <a:t>22,839 contacts </a:t>
            </a:r>
            <a:r>
              <a:rPr lang="en-US" sz="3600" dirty="0">
                <a:solidFill>
                  <a:srgbClr val="FFC000"/>
                </a:solidFill>
                <a:effectLst/>
                <a:latin typeface="Euphemia" panose="020B0503040102020104" pitchFamily="34" charset="0"/>
                <a:ea typeface="Calibri" panose="020F0502020204030204" pitchFamily="34" charset="0"/>
              </a:rPr>
              <a:t> </a:t>
            </a:r>
            <a:r>
              <a:rPr lang="en-US" sz="3600" dirty="0">
                <a:solidFill>
                  <a:srgbClr val="444444"/>
                </a:solidFill>
                <a:effectLst/>
                <a:latin typeface="Euphemia" panose="020B0503040102020104" pitchFamily="34" charset="0"/>
                <a:ea typeface="Calibri" panose="020F0502020204030204" pitchFamily="34" charset="0"/>
              </a:rPr>
              <a:t>with </a:t>
            </a:r>
          </a:p>
          <a:p>
            <a:pPr marL="0" marR="0">
              <a:lnSpc>
                <a:spcPts val="3150"/>
              </a:lnSpc>
              <a:spcBef>
                <a:spcPts val="0"/>
              </a:spcBef>
              <a:spcAft>
                <a:spcPts val="1200"/>
              </a:spcAft>
            </a:pPr>
            <a:endParaRPr lang="en-US" sz="2000" dirty="0">
              <a:solidFill>
                <a:srgbClr val="444444"/>
              </a:solidFill>
              <a:effectLst/>
              <a:latin typeface="Roboto" panose="02000000000000000000" pitchFamily="2" charset="0"/>
              <a:ea typeface="Calibri" panose="020F0502020204030204" pitchFamily="34" charset="0"/>
            </a:endParaRPr>
          </a:p>
          <a:p>
            <a:pPr marL="0" marR="0" indent="0">
              <a:lnSpc>
                <a:spcPts val="3150"/>
              </a:lnSpc>
              <a:spcBef>
                <a:spcPts val="0"/>
              </a:spcBef>
              <a:spcAft>
                <a:spcPts val="1200"/>
              </a:spcAft>
              <a:buNone/>
            </a:pPr>
            <a:r>
              <a:rPr lang="en-US" sz="3600" b="1" dirty="0">
                <a:solidFill>
                  <a:srgbClr val="F1B82D"/>
                </a:solidFill>
                <a:effectLst/>
                <a:ea typeface="Calibri" panose="020F0502020204030204" pitchFamily="34" charset="0"/>
              </a:rPr>
              <a:t>50,979 services </a:t>
            </a:r>
            <a:r>
              <a:rPr lang="en-US" sz="3600" dirty="0">
                <a:effectLst/>
                <a:ea typeface="Calibri" panose="020F0502020204030204" pitchFamily="34" charset="0"/>
              </a:rPr>
              <a:t>provided</a:t>
            </a:r>
          </a:p>
          <a:p>
            <a:endParaRPr lang="en-US" dirty="0"/>
          </a:p>
        </p:txBody>
      </p:sp>
    </p:spTree>
    <p:extLst>
      <p:ext uri="{BB962C8B-B14F-4D97-AF65-F5344CB8AC3E}">
        <p14:creationId xmlns:p14="http://schemas.microsoft.com/office/powerpoint/2010/main" val="332673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918" y="142875"/>
            <a:ext cx="9980682" cy="885824"/>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a:normAutofit fontScale="90000"/>
          </a:bodyPr>
          <a:lstStyle/>
          <a:p>
            <a:pPr algn="ctr">
              <a:lnSpc>
                <a:spcPct val="300000"/>
              </a:lnSpc>
            </a:pPr>
            <a:r>
              <a:rPr lang="en-US" sz="3600" dirty="0">
                <a:latin typeface="+mj-lt"/>
              </a:rPr>
              <a:t>5 Core Areas of Transition Activities</a:t>
            </a:r>
          </a:p>
        </p:txBody>
      </p:sp>
      <p:graphicFrame>
        <p:nvGraphicFramePr>
          <p:cNvPr id="4" name="Content Placeholder 3" descr="Stacked List" title="SmartArt"/>
          <p:cNvGraphicFramePr>
            <a:graphicFrameLocks noGrp="1"/>
          </p:cNvGraphicFramePr>
          <p:nvPr>
            <p:ph idx="1"/>
            <p:extLst>
              <p:ext uri="{D42A27DB-BD31-4B8C-83A1-F6EECF244321}">
                <p14:modId xmlns:p14="http://schemas.microsoft.com/office/powerpoint/2010/main" val="2165008407"/>
              </p:ext>
            </p:extLst>
          </p:nvPr>
        </p:nvGraphicFramePr>
        <p:xfrm>
          <a:off x="1103382" y="1609344"/>
          <a:ext cx="9982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450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1" y="276225"/>
            <a:ext cx="9980682" cy="581025"/>
          </a:xfrm>
        </p:spPr>
        <p:style>
          <a:lnRef idx="0">
            <a:scrgbClr r="0" g="0" b="0"/>
          </a:lnRef>
          <a:fillRef idx="1002">
            <a:schemeClr val="dk1"/>
          </a:fillRef>
          <a:effectRef idx="0">
            <a:scrgbClr r="0" g="0" b="0"/>
          </a:effectRef>
          <a:fontRef idx="major"/>
        </p:style>
        <p:txBody>
          <a:bodyPr>
            <a:normAutofit fontScale="90000"/>
          </a:bodyPr>
          <a:lstStyle/>
          <a:p>
            <a:pPr algn="ctr"/>
            <a:r>
              <a:rPr lang="en-US" sz="2800" b="1" dirty="0"/>
              <a:t>How does a PreETS Specialist provide services in your school?</a:t>
            </a:r>
          </a:p>
        </p:txBody>
      </p:sp>
      <p:sp>
        <p:nvSpPr>
          <p:cNvPr id="4" name="Text Placeholder 3"/>
          <p:cNvSpPr>
            <a:spLocks noGrp="1"/>
          </p:cNvSpPr>
          <p:nvPr>
            <p:ph type="body" sz="half" idx="2"/>
          </p:nvPr>
        </p:nvSpPr>
        <p:spPr>
          <a:xfrm>
            <a:off x="1112520" y="1600199"/>
            <a:ext cx="3396996" cy="5148072"/>
          </a:xfrm>
        </p:spPr>
        <p:style>
          <a:lnRef idx="0">
            <a:scrgbClr r="0" g="0" b="0"/>
          </a:lnRef>
          <a:fillRef idx="1002">
            <a:schemeClr val="lt1"/>
          </a:fillRef>
          <a:effectRef idx="0">
            <a:scrgbClr r="0" g="0" b="0"/>
          </a:effectRef>
          <a:fontRef idx="major"/>
        </p:style>
        <p:txBody>
          <a:bodyPr>
            <a:normAutofit fontScale="92500" lnSpcReduction="20000"/>
          </a:bodyPr>
          <a:lstStyle/>
          <a:p>
            <a:pPr marL="285750" indent="-285750">
              <a:buFont typeface="Wingdings" panose="05000000000000000000" pitchFamily="2" charset="2"/>
              <a:buChar char="§"/>
            </a:pPr>
            <a:r>
              <a:rPr lang="en-US" sz="1600" dirty="0"/>
              <a:t>Teachers/Guidance identify students; Parent/Guardian sign Pre-ETS </a:t>
            </a:r>
            <a:r>
              <a:rPr lang="en-US" sz="1600" dirty="0">
                <a:solidFill>
                  <a:srgbClr val="FF0000"/>
                </a:solidFill>
              </a:rPr>
              <a:t>release form</a:t>
            </a:r>
          </a:p>
          <a:p>
            <a:pPr marL="285750" indent="-285750">
              <a:buFont typeface="Wingdings" panose="05000000000000000000" pitchFamily="2" charset="2"/>
              <a:buChar char="§"/>
            </a:pPr>
            <a:r>
              <a:rPr lang="en-US" sz="1600" dirty="0">
                <a:solidFill>
                  <a:srgbClr val="FF0000"/>
                </a:solidFill>
              </a:rPr>
              <a:t>Meet with students </a:t>
            </a:r>
            <a:r>
              <a:rPr lang="en-US" sz="1600" dirty="0"/>
              <a:t>individually/small groups on monthly schedule, may also conduct whole class lessons</a:t>
            </a:r>
          </a:p>
          <a:p>
            <a:pPr marL="285750" indent="-285750">
              <a:buFont typeface="Wingdings" panose="05000000000000000000" pitchFamily="2" charset="2"/>
              <a:buChar char="§"/>
            </a:pPr>
            <a:r>
              <a:rPr lang="en-US" sz="1600" dirty="0"/>
              <a:t>PreETS activities </a:t>
            </a:r>
            <a:r>
              <a:rPr lang="en-US" sz="1600" dirty="0">
                <a:solidFill>
                  <a:srgbClr val="FF0000"/>
                </a:solidFill>
              </a:rPr>
              <a:t>are individualized for school/student needs</a:t>
            </a:r>
            <a:r>
              <a:rPr lang="en-US" sz="1600" dirty="0"/>
              <a:t>; districts vary in size, transition resources and students have diverse needs </a:t>
            </a:r>
          </a:p>
          <a:p>
            <a:pPr marL="285750" indent="-285750">
              <a:buFont typeface="Wingdings" panose="05000000000000000000" pitchFamily="2" charset="2"/>
              <a:buChar char="§"/>
            </a:pPr>
            <a:r>
              <a:rPr lang="en-US" sz="1600" dirty="0">
                <a:solidFill>
                  <a:srgbClr val="FF0000"/>
                </a:solidFill>
              </a:rPr>
              <a:t>Assess student area of need (informal)</a:t>
            </a:r>
            <a:r>
              <a:rPr lang="en-US" sz="1600" dirty="0"/>
              <a:t>, develop plan for instruction in conjunction with teachers</a:t>
            </a:r>
          </a:p>
          <a:p>
            <a:pPr marL="285750" indent="-285750">
              <a:buFont typeface="Wingdings" panose="05000000000000000000" pitchFamily="2" charset="2"/>
              <a:buChar char="§"/>
            </a:pPr>
            <a:r>
              <a:rPr lang="en-US" sz="1600" dirty="0">
                <a:solidFill>
                  <a:srgbClr val="FF0000"/>
                </a:solidFill>
              </a:rPr>
              <a:t>Communicate with teachers </a:t>
            </a:r>
            <a:r>
              <a:rPr lang="en-US" sz="1600" dirty="0"/>
              <a:t>on activities in order to collaborate and </a:t>
            </a:r>
            <a:r>
              <a:rPr lang="en-US" sz="1600" dirty="0">
                <a:solidFill>
                  <a:srgbClr val="FF0000"/>
                </a:solidFill>
              </a:rPr>
              <a:t>work cohesively, </a:t>
            </a:r>
            <a:r>
              <a:rPr lang="en-US" sz="1600" dirty="0"/>
              <a:t>feedback for IEP </a:t>
            </a:r>
          </a:p>
          <a:p>
            <a:pPr marL="285750" indent="-285750">
              <a:buFont typeface="Wingdings" panose="05000000000000000000" pitchFamily="2" charset="2"/>
              <a:buChar char="§"/>
            </a:pPr>
            <a:r>
              <a:rPr lang="en-US" sz="1600" dirty="0">
                <a:solidFill>
                  <a:srgbClr val="FF0000"/>
                </a:solidFill>
              </a:rPr>
              <a:t>Facilitate visits </a:t>
            </a:r>
            <a:r>
              <a:rPr lang="en-US" sz="1600" dirty="0"/>
              <a:t>to colleges and post high school training, job sites, job shadows (can not pay for/provide travel).</a:t>
            </a:r>
          </a:p>
          <a:p>
            <a:pPr marL="285750" indent="-285750">
              <a:buFont typeface="Wingdings" panose="05000000000000000000" pitchFamily="2" charset="2"/>
              <a:buChar char="§"/>
            </a:pPr>
            <a:r>
              <a:rPr lang="en-US" sz="1600" dirty="0"/>
              <a:t> </a:t>
            </a:r>
            <a:r>
              <a:rPr lang="en-US" sz="1600" dirty="0">
                <a:solidFill>
                  <a:srgbClr val="FF0000"/>
                </a:solidFill>
              </a:rPr>
              <a:t>May attend IEP meetings </a:t>
            </a:r>
            <a:r>
              <a:rPr lang="en-US" sz="1600" dirty="0"/>
              <a:t>as needed, refer to VR Senior year</a:t>
            </a:r>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endParaRPr lang="en-US" dirty="0"/>
          </a:p>
          <a:p>
            <a:endParaRPr lang="en-US" dirty="0"/>
          </a:p>
          <a:p>
            <a:endParaRPr lang="en-US" dirty="0"/>
          </a:p>
        </p:txBody>
      </p:sp>
      <p:pic>
        <p:nvPicPr>
          <p:cNvPr id="19" name="Picture Placeholder 18">
            <a:extLst>
              <a:ext uri="{FF2B5EF4-FFF2-40B4-BE49-F238E27FC236}">
                <a16:creationId xmlns:a16="http://schemas.microsoft.com/office/drawing/2014/main" id="{3975129B-C573-448C-BCBF-B415BDB302C9}"/>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3072" r="3072"/>
          <a:stretch>
            <a:fillRect/>
          </a:stretch>
        </p:blipFill>
        <p:spPr>
          <a:xfrm>
            <a:off x="4911846" y="1895475"/>
            <a:ext cx="6842004" cy="4686300"/>
          </a:xfrm>
        </p:spPr>
      </p:pic>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1A208-20C6-4312-B87A-7940BDE5508E}"/>
              </a:ext>
            </a:extLst>
          </p:cNvPr>
          <p:cNvSpPr>
            <a:spLocks noGrp="1"/>
          </p:cNvSpPr>
          <p:nvPr>
            <p:ph type="title"/>
          </p:nvPr>
        </p:nvSpPr>
        <p:spPr/>
        <p:txBody>
          <a:bodyPr/>
          <a:lstStyle/>
          <a:p>
            <a:pPr algn="ctr"/>
            <a:r>
              <a:rPr lang="en-US" dirty="0"/>
              <a:t>Referral-Connection with VR Counselor</a:t>
            </a:r>
          </a:p>
        </p:txBody>
      </p:sp>
      <p:sp>
        <p:nvSpPr>
          <p:cNvPr id="3" name="Content Placeholder 2">
            <a:extLst>
              <a:ext uri="{FF2B5EF4-FFF2-40B4-BE49-F238E27FC236}">
                <a16:creationId xmlns:a16="http://schemas.microsoft.com/office/drawing/2014/main" id="{CD869CF7-3219-4388-A310-CA260661629A}"/>
              </a:ext>
            </a:extLst>
          </p:cNvPr>
          <p:cNvSpPr>
            <a:spLocks noGrp="1"/>
          </p:cNvSpPr>
          <p:nvPr>
            <p:ph idx="1"/>
          </p:nvPr>
        </p:nvSpPr>
        <p:spPr>
          <a:xfrm>
            <a:off x="1104900" y="1600200"/>
            <a:ext cx="9982200" cy="5181600"/>
          </a:xfrm>
        </p:spPr>
        <p:txBody>
          <a:bodyPr>
            <a:normAutofit/>
          </a:bodyPr>
          <a:lstStyle/>
          <a:p>
            <a:r>
              <a:rPr lang="en-US" sz="2400" dirty="0"/>
              <a:t>MU PreETS and school personnel work together to </a:t>
            </a:r>
            <a:r>
              <a:rPr lang="en-US" sz="2400" u="sng" dirty="0">
                <a:solidFill>
                  <a:srgbClr val="FF0000"/>
                </a:solidFill>
              </a:rPr>
              <a:t>refer students to  regionally based VR Counselor (VRC)</a:t>
            </a:r>
            <a:r>
              <a:rPr lang="en-US" sz="2400" dirty="0">
                <a:solidFill>
                  <a:schemeClr val="tx2"/>
                </a:solidFill>
              </a:rPr>
              <a:t>- transition information is shared with VRC </a:t>
            </a:r>
          </a:p>
          <a:p>
            <a:r>
              <a:rPr lang="en-US" sz="2400" dirty="0">
                <a:solidFill>
                  <a:schemeClr val="tx2"/>
                </a:solidFill>
              </a:rPr>
              <a:t>Referral to VR typically occurs during student‘s </a:t>
            </a:r>
            <a:r>
              <a:rPr lang="en-US" sz="2400" u="sng" dirty="0">
                <a:solidFill>
                  <a:srgbClr val="FF0000"/>
                </a:solidFill>
              </a:rPr>
              <a:t>Senior/exit year of high school </a:t>
            </a:r>
          </a:p>
          <a:p>
            <a:r>
              <a:rPr lang="en-US" sz="2400" dirty="0">
                <a:solidFill>
                  <a:schemeClr val="tx2"/>
                </a:solidFill>
              </a:rPr>
              <a:t>VR is an </a:t>
            </a:r>
            <a:r>
              <a:rPr lang="en-US" sz="2400" u="sng" dirty="0">
                <a:solidFill>
                  <a:srgbClr val="FF0000"/>
                </a:solidFill>
              </a:rPr>
              <a:t>eligibility based </a:t>
            </a:r>
            <a:r>
              <a:rPr lang="en-US" sz="2400" dirty="0">
                <a:solidFill>
                  <a:schemeClr val="tx2"/>
                </a:solidFill>
              </a:rPr>
              <a:t>agency-students/parents complete application and VRC obtains supporting documentation of the disability</a:t>
            </a:r>
          </a:p>
          <a:p>
            <a:r>
              <a:rPr lang="en-US" sz="2400" dirty="0"/>
              <a:t>With an open case, VRC can continue to </a:t>
            </a:r>
            <a:r>
              <a:rPr lang="en-US" sz="2400" u="sng" dirty="0">
                <a:solidFill>
                  <a:srgbClr val="FF0000"/>
                </a:solidFill>
              </a:rPr>
              <a:t>collaborate with school </a:t>
            </a:r>
            <a:r>
              <a:rPr lang="en-US" sz="2400" dirty="0"/>
              <a:t>personnel, provide </a:t>
            </a:r>
            <a:r>
              <a:rPr lang="en-US" sz="2400" u="sng" dirty="0">
                <a:solidFill>
                  <a:srgbClr val="FF0000"/>
                </a:solidFill>
              </a:rPr>
              <a:t>transition services </a:t>
            </a:r>
            <a:r>
              <a:rPr lang="en-US" sz="2400" dirty="0"/>
              <a:t>and help student move towards </a:t>
            </a:r>
            <a:r>
              <a:rPr lang="en-US" sz="2400" u="sng" dirty="0">
                <a:solidFill>
                  <a:srgbClr val="FF0000"/>
                </a:solidFill>
              </a:rPr>
              <a:t>post secondary services</a:t>
            </a:r>
          </a:p>
          <a:p>
            <a:r>
              <a:rPr lang="en-US" sz="2400" dirty="0"/>
              <a:t>A </a:t>
            </a:r>
            <a:r>
              <a:rPr lang="en-US" sz="2400" u="sng" dirty="0">
                <a:solidFill>
                  <a:srgbClr val="FF0000"/>
                </a:solidFill>
              </a:rPr>
              <a:t>VR referral is not mandatory </a:t>
            </a:r>
            <a:r>
              <a:rPr lang="en-US" sz="2400" dirty="0"/>
              <a:t>for students to participate in PreETS!</a:t>
            </a:r>
          </a:p>
          <a:p>
            <a:endParaRPr lang="en-US" sz="2400" u="sng" dirty="0">
              <a:solidFill>
                <a:srgbClr val="FF0000"/>
              </a:solidFill>
            </a:endParaRPr>
          </a:p>
          <a:p>
            <a:endParaRPr lang="en-US" sz="2400" u="sng" dirty="0">
              <a:solidFill>
                <a:srgbClr val="FF0000"/>
              </a:solidFill>
            </a:endParaRPr>
          </a:p>
        </p:txBody>
      </p:sp>
    </p:spTree>
    <p:extLst>
      <p:ext uri="{BB962C8B-B14F-4D97-AF65-F5344CB8AC3E}">
        <p14:creationId xmlns:p14="http://schemas.microsoft.com/office/powerpoint/2010/main" val="76010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5CA65-3F84-4754-871C-1AC2D272A60D}"/>
              </a:ext>
            </a:extLst>
          </p:cNvPr>
          <p:cNvSpPr>
            <a:spLocks noGrp="1"/>
          </p:cNvSpPr>
          <p:nvPr>
            <p:ph type="title"/>
          </p:nvPr>
        </p:nvSpPr>
        <p:spPr/>
        <p:txBody>
          <a:bodyPr>
            <a:normAutofit/>
          </a:bodyPr>
          <a:lstStyle/>
          <a:p>
            <a:pPr algn="ctr"/>
            <a:r>
              <a:rPr lang="en-US" sz="3600" dirty="0"/>
              <a:t>VR Eligibility Criteria</a:t>
            </a:r>
          </a:p>
        </p:txBody>
      </p:sp>
      <p:sp>
        <p:nvSpPr>
          <p:cNvPr id="3" name="Content Placeholder 2">
            <a:extLst>
              <a:ext uri="{FF2B5EF4-FFF2-40B4-BE49-F238E27FC236}">
                <a16:creationId xmlns:a16="http://schemas.microsoft.com/office/drawing/2014/main" id="{BA9128C6-3E0E-43E1-B1D2-C685649ADCEC}"/>
              </a:ext>
            </a:extLst>
          </p:cNvPr>
          <p:cNvSpPr>
            <a:spLocks noGrp="1"/>
          </p:cNvSpPr>
          <p:nvPr>
            <p:ph idx="1"/>
          </p:nvPr>
        </p:nvSpPr>
        <p:spPr/>
        <p:txBody>
          <a:bodyPr/>
          <a:lstStyle/>
          <a:p>
            <a:r>
              <a:rPr lang="en-US" sz="2400" u="sng" dirty="0">
                <a:solidFill>
                  <a:srgbClr val="FF0000"/>
                </a:solidFill>
              </a:rPr>
              <a:t>Documentation of disability </a:t>
            </a:r>
            <a:r>
              <a:rPr lang="en-US" sz="2400" dirty="0"/>
              <a:t>will be collected and the VRC must determine if the student meets eligibility criteria of:</a:t>
            </a:r>
          </a:p>
          <a:p>
            <a:pPr marL="112712" indent="0">
              <a:buNone/>
            </a:pPr>
            <a:endParaRPr lang="en-US" dirty="0"/>
          </a:p>
          <a:p>
            <a:pPr marL="811530" lvl="1" indent="-285750">
              <a:buClr>
                <a:srgbClr val="629DD1"/>
              </a:buClr>
              <a:buSzPct val="76000"/>
              <a:buFont typeface="Courier New" panose="02070309020205020404" pitchFamily="49" charset="0"/>
              <a:buChar char="o"/>
            </a:pPr>
            <a:r>
              <a:rPr lang="en-US" sz="2200" dirty="0"/>
              <a:t>A </a:t>
            </a:r>
            <a:r>
              <a:rPr lang="en-US" sz="2200" b="1" dirty="0">
                <a:solidFill>
                  <a:srgbClr val="FF0000"/>
                </a:solidFill>
              </a:rPr>
              <a:t>physical or mental impairment</a:t>
            </a:r>
            <a:r>
              <a:rPr lang="en-US" sz="2200" dirty="0"/>
              <a:t>, [as determined by qualified personnel licensed or certified in accordance with state law or regulation]</a:t>
            </a:r>
          </a:p>
          <a:p>
            <a:pPr marL="811530" lvl="1" indent="-285750">
              <a:buClr>
                <a:srgbClr val="629DD1"/>
              </a:buClr>
              <a:buSzPct val="76000"/>
              <a:buFont typeface="Courier New" panose="02070309020205020404" pitchFamily="49" charset="0"/>
              <a:buChar char="o"/>
            </a:pPr>
            <a:endParaRPr lang="en-US" dirty="0"/>
          </a:p>
          <a:p>
            <a:pPr marL="811530" lvl="1" indent="-285750">
              <a:buClr>
                <a:srgbClr val="629DD1"/>
              </a:buClr>
              <a:buSzPct val="76000"/>
              <a:buFont typeface="Courier New" panose="02070309020205020404" pitchFamily="49" charset="0"/>
              <a:buChar char="o"/>
            </a:pPr>
            <a:r>
              <a:rPr lang="en-US" sz="2200" dirty="0"/>
              <a:t>that constitutes or results in a </a:t>
            </a:r>
            <a:r>
              <a:rPr lang="en-US" sz="2200" b="1" dirty="0">
                <a:solidFill>
                  <a:srgbClr val="FF0000"/>
                </a:solidFill>
              </a:rPr>
              <a:t>substantial impediment to employment</a:t>
            </a:r>
            <a:r>
              <a:rPr lang="en-US" sz="2200" dirty="0">
                <a:solidFill>
                  <a:srgbClr val="FF0000"/>
                </a:solidFill>
              </a:rPr>
              <a:t> </a:t>
            </a:r>
          </a:p>
          <a:p>
            <a:pPr marL="811530" lvl="1" indent="-285750">
              <a:buClr>
                <a:srgbClr val="629DD1"/>
              </a:buClr>
              <a:buSzPct val="76000"/>
              <a:buFont typeface="Courier New" panose="02070309020205020404" pitchFamily="49" charset="0"/>
              <a:buChar char="o"/>
            </a:pPr>
            <a:endParaRPr lang="en-US" dirty="0"/>
          </a:p>
          <a:p>
            <a:pPr marL="811530" lvl="1" indent="-285750">
              <a:buClr>
                <a:srgbClr val="629DD1"/>
              </a:buClr>
              <a:buSzPct val="76000"/>
              <a:buFont typeface="Courier New" panose="02070309020205020404" pitchFamily="49" charset="0"/>
              <a:buChar char="o"/>
            </a:pPr>
            <a:r>
              <a:rPr lang="en-US" sz="2200" b="1" dirty="0">
                <a:solidFill>
                  <a:srgbClr val="FF0000"/>
                </a:solidFill>
              </a:rPr>
              <a:t>requires vocational rehabilitation services </a:t>
            </a:r>
            <a:r>
              <a:rPr lang="en-US" sz="2200" dirty="0"/>
              <a:t>to obtain, maintain, or advance in employment [consistent with the applicant’s unique strengths, resources, priorities, concerns, abilities, capabilities, interests, and informed choice].</a:t>
            </a:r>
          </a:p>
          <a:p>
            <a:endParaRPr lang="en-US" dirty="0"/>
          </a:p>
        </p:txBody>
      </p:sp>
    </p:spTree>
    <p:extLst>
      <p:ext uri="{BB962C8B-B14F-4D97-AF65-F5344CB8AC3E}">
        <p14:creationId xmlns:p14="http://schemas.microsoft.com/office/powerpoint/2010/main" val="3845319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1397</Words>
  <Application>Microsoft Office PowerPoint</Application>
  <PresentationFormat>Widescreen</PresentationFormat>
  <Paragraphs>127</Paragraphs>
  <Slides>14</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Arial</vt:lpstr>
      <vt:lpstr>Arial Unicode MS</vt:lpstr>
      <vt:lpstr>Baskerville Old Face</vt:lpstr>
      <vt:lpstr>Bernard MT Condensed</vt:lpstr>
      <vt:lpstr>Calibri</vt:lpstr>
      <vt:lpstr>Courier New</vt:lpstr>
      <vt:lpstr>Euphemia</vt:lpstr>
      <vt:lpstr>Plantagenet Cherokee</vt:lpstr>
      <vt:lpstr>Roboto</vt:lpstr>
      <vt:lpstr>Wingdings</vt:lpstr>
      <vt:lpstr>Academic Literature 16x9</vt:lpstr>
      <vt:lpstr>Zoom Support Meeting Norms</vt:lpstr>
      <vt:lpstr>PRE-EMPLOYMENT TRANSITION SERVICES </vt:lpstr>
      <vt:lpstr>MU PreETS-Who are we? Where did we come from? What do we do? </vt:lpstr>
      <vt:lpstr>Who does MU PreETS serve? </vt:lpstr>
      <vt:lpstr>Current data as of 5/4/22 (2021-22 school year)</vt:lpstr>
      <vt:lpstr>5 Core Areas of Transition Activities</vt:lpstr>
      <vt:lpstr>How does a PreETS Specialist provide services in your school?</vt:lpstr>
      <vt:lpstr>Referral-Connection with VR Counselor</vt:lpstr>
      <vt:lpstr>VR Eligibility Criteria</vt:lpstr>
      <vt:lpstr>VR Services </vt:lpstr>
      <vt:lpstr>What is the end result ?</vt:lpstr>
      <vt:lpstr>Some recent successes…</vt:lpstr>
      <vt:lpstr>VERY IMPORTANT TO REMEMBER…</vt:lpstr>
      <vt:lpstr>Contact Information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2015-08-10T20:12:55Z</dcterms:created>
  <dcterms:modified xsi:type="dcterms:W3CDTF">2022-05-06T15:06:15Z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TC034313809991</vt:lpwstr>
  </property>
</Properties>
</file>