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4" r:id="rId3"/>
  </p:sldMasterIdLst>
  <p:notesMasterIdLst>
    <p:notesMasterId r:id="rId37"/>
  </p:notesMasterIdLst>
  <p:sldIdLst>
    <p:sldId id="292" r:id="rId4"/>
    <p:sldId id="258" r:id="rId5"/>
    <p:sldId id="259" r:id="rId6"/>
    <p:sldId id="260" r:id="rId7"/>
    <p:sldId id="262" r:id="rId8"/>
    <p:sldId id="293"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1" r:id="rId26"/>
    <p:sldId id="282" r:id="rId27"/>
    <p:sldId id="284" r:id="rId28"/>
    <p:sldId id="283"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8F1DE-F4FE-4776-AA29-1AC1D494CC01}"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4EDDD-70C8-4086-BA22-2CFD9BE0DED5}" type="slidenum">
              <a:rPr lang="en-US" smtClean="0"/>
              <a:t>‹#›</a:t>
            </a:fld>
            <a:endParaRPr lang="en-US"/>
          </a:p>
        </p:txBody>
      </p:sp>
    </p:spTree>
    <p:extLst>
      <p:ext uri="{BB962C8B-B14F-4D97-AF65-F5344CB8AC3E}">
        <p14:creationId xmlns:p14="http://schemas.microsoft.com/office/powerpoint/2010/main" val="171612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FFD044-FF5C-454E-8065-FA2C31F6E9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53517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179135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05903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4470400" y="1498600"/>
            <a:ext cx="7620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4000"/>
            </a:lvl1pPr>
          </a:lstStyle>
          <a:p>
            <a:r>
              <a:rPr lang="en-US" dirty="0"/>
              <a:t>Click to enter Title</a:t>
            </a:r>
          </a:p>
        </p:txBody>
      </p:sp>
      <p:sp>
        <p:nvSpPr>
          <p:cNvPr id="5" name="Text Placeholder 4"/>
          <p:cNvSpPr>
            <a:spLocks noGrp="1"/>
          </p:cNvSpPr>
          <p:nvPr>
            <p:ph type="body" sz="quarter" idx="10" hasCustomPrompt="1"/>
          </p:nvPr>
        </p:nvSpPr>
        <p:spPr>
          <a:xfrm>
            <a:off x="406400" y="4038600"/>
            <a:ext cx="2235200" cy="4572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a:t>Date</a:t>
            </a:r>
          </a:p>
        </p:txBody>
      </p:sp>
      <p:sp>
        <p:nvSpPr>
          <p:cNvPr id="3" name="Text Placeholder 2"/>
          <p:cNvSpPr>
            <a:spLocks noGrp="1"/>
          </p:cNvSpPr>
          <p:nvPr>
            <p:ph type="body" sz="quarter" idx="11" hasCustomPrompt="1"/>
          </p:nvPr>
        </p:nvSpPr>
        <p:spPr>
          <a:xfrm>
            <a:off x="5981700" y="76200"/>
            <a:ext cx="6172200" cy="12192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Tree>
    <p:extLst>
      <p:ext uri="{BB962C8B-B14F-4D97-AF65-F5344CB8AC3E}">
        <p14:creationId xmlns:p14="http://schemas.microsoft.com/office/powerpoint/2010/main" val="265834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203200" y="3869222"/>
            <a:ext cx="11684000" cy="590931"/>
          </a:xfrm>
          <a:prstGeom prst="rect">
            <a:avLst/>
          </a:prstGeom>
        </p:spPr>
        <p:txBody>
          <a:bodyPr wrap="square" anchor="ctr">
            <a:spAutoFit/>
          </a:bodyPr>
          <a:lstStyle>
            <a:lvl1pPr marL="0" indent="0" algn="ctr">
              <a:buNone/>
              <a:defRPr sz="36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10972800" y="6324601"/>
            <a:ext cx="1016000" cy="365125"/>
          </a:xfrm>
          <a:prstGeom prst="rect">
            <a:avLst/>
          </a:prstGeom>
        </p:spPr>
        <p:txBody>
          <a:bodyPr vert="horz" lIns="91440" tIns="45720" rIns="91440" bIns="45720" rtlCol="0" anchor="ctr"/>
          <a:lstStyle>
            <a:lvl1pPr algn="r">
              <a:defRPr sz="12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10972800" y="279401"/>
            <a:ext cx="1016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2559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5"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304802" y="889000"/>
            <a:ext cx="8928100" cy="1066800"/>
          </a:xfrm>
          <a:prstGeom prst="rect">
            <a:avLst/>
          </a:prstGeom>
        </p:spPr>
        <p:txBody>
          <a:bodyPr vert="horz" lIns="91440" tIns="45720" rIns="91440" bIns="45720" rtlCol="0" anchor="ctr">
            <a:noAutofit/>
          </a:bodyPr>
          <a:lstStyle>
            <a:lvl1pPr>
              <a:defRPr sz="4000" b="1">
                <a:solidFill>
                  <a:schemeClr val="tx1"/>
                </a:solidFill>
                <a:effectLst/>
              </a:defRPr>
            </a:lvl1pPr>
          </a:lstStyle>
          <a:p>
            <a:r>
              <a:rPr lang="en-US" dirty="0"/>
              <a:t>Title</a:t>
            </a:r>
          </a:p>
        </p:txBody>
      </p:sp>
      <p:sp>
        <p:nvSpPr>
          <p:cNvPr id="8" name="Content Placeholder 7"/>
          <p:cNvSpPr>
            <a:spLocks noGrp="1"/>
          </p:cNvSpPr>
          <p:nvPr>
            <p:ph sz="quarter" idx="10"/>
          </p:nvPr>
        </p:nvSpPr>
        <p:spPr>
          <a:xfrm>
            <a:off x="304802" y="2108200"/>
            <a:ext cx="11480799" cy="4470400"/>
          </a:xfrm>
        </p:spPr>
        <p:txBody>
          <a:bodyPr/>
          <a:lstStyle>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51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155134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4059560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304801" y="889000"/>
            <a:ext cx="8928100" cy="1066800"/>
          </a:xfrm>
          <a:prstGeom prst="rect">
            <a:avLst/>
          </a:prstGeom>
        </p:spPr>
        <p:txBody>
          <a:bodyPr vert="horz" lIns="91440" tIns="45720" rIns="91440" bIns="45720" rtlCol="0" anchor="ctr">
            <a:noAutofit/>
          </a:bodyPr>
          <a:lstStyle>
            <a:lvl1pPr>
              <a:defRPr sz="5333" b="1">
                <a:effectLst/>
              </a:defRPr>
            </a:lvl1pPr>
          </a:lstStyle>
          <a:p>
            <a:r>
              <a:rPr lang="en-US" dirty="0"/>
              <a:t>Title</a:t>
            </a:r>
          </a:p>
        </p:txBody>
      </p:sp>
      <p:sp>
        <p:nvSpPr>
          <p:cNvPr id="9"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304801" y="2108200"/>
            <a:ext cx="11480799" cy="447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444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a:t>Title</a:t>
            </a:r>
          </a:p>
        </p:txBody>
      </p:sp>
      <p:sp>
        <p:nvSpPr>
          <p:cNvPr id="7"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360826351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203200" y="177800"/>
            <a:ext cx="1016000" cy="365125"/>
          </a:xfrm>
          <a:prstGeom prst="rect">
            <a:avLst/>
          </a:prstGeom>
        </p:spPr>
        <p:txBody>
          <a:bodyPr vert="horz" lIns="91440" tIns="45720" rIns="91440" bIns="45720" rtlCol="0" anchor="ctr"/>
          <a:lstStyle>
            <a:lvl1pPr algn="l">
              <a:defRPr sz="1600" b="1">
                <a:solidFill>
                  <a:schemeClr val="bg1"/>
                </a:solidFill>
              </a:defRPr>
            </a:lvl1pPr>
          </a:lstStyle>
          <a:p>
            <a:fld id="{3B745311-16E5-4BEF-BFE6-36758A3427EB}" type="slidenum">
              <a:rPr lang="en-US" smtClean="0"/>
              <a:pPr/>
              <a:t>‹#›</a:t>
            </a:fld>
            <a:endParaRPr lang="en-US"/>
          </a:p>
        </p:txBody>
      </p:sp>
      <p:sp>
        <p:nvSpPr>
          <p:cNvPr id="8"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a:t>Title</a:t>
            </a:r>
          </a:p>
        </p:txBody>
      </p:sp>
    </p:spTree>
    <p:extLst>
      <p:ext uri="{BB962C8B-B14F-4D97-AF65-F5344CB8AC3E}">
        <p14:creationId xmlns:p14="http://schemas.microsoft.com/office/powerpoint/2010/main" val="395975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446353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ption 4">
    <p:spTree>
      <p:nvGrpSpPr>
        <p:cNvPr id="1" name=""/>
        <p:cNvGrpSpPr/>
        <p:nvPr/>
      </p:nvGrpSpPr>
      <p:grpSpPr>
        <a:xfrm>
          <a:off x="0" y="0"/>
          <a:ext cx="0" cy="0"/>
          <a:chOff x="0" y="0"/>
          <a:chExt cx="0" cy="0"/>
        </a:xfrm>
      </p:grpSpPr>
      <p:pic>
        <p:nvPicPr>
          <p:cNvPr id="12290" name="Picture 2" descr="R:\COM\COMM\Branding\PPT Templates\widescreen\Widescreen Powerpoint 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7"/>
          <p:cNvSpPr>
            <a:spLocks noGrp="1"/>
          </p:cNvSpPr>
          <p:nvPr>
            <p:ph sz="quarter" idx="11" hasCustomPrompt="1"/>
          </p:nvPr>
        </p:nvSpPr>
        <p:spPr>
          <a:xfrm>
            <a:off x="2133600" y="914400"/>
            <a:ext cx="7112000" cy="914400"/>
          </a:xfrm>
          <a:prstGeom prst="rect">
            <a:avLst/>
          </a:prstGeom>
        </p:spPr>
        <p:txBody>
          <a:bodyPr anchor="ctr"/>
          <a:lstStyle>
            <a:lvl1pPr marL="0" indent="0" algn="l">
              <a:buNone/>
              <a:defRPr sz="5867" b="1">
                <a:solidFill>
                  <a:schemeClr val="tx1"/>
                </a:solidFill>
                <a:latin typeface="+mj-lt"/>
              </a:defRPr>
            </a:lvl1pPr>
            <a:lvl5pPr marL="2438339" indent="0" algn="l">
              <a:buNone/>
              <a:defRPr/>
            </a:lvl5pPr>
          </a:lstStyle>
          <a:p>
            <a:pPr lvl="0"/>
            <a:r>
              <a:rPr lang="en-US" dirty="0"/>
              <a:t>Title</a:t>
            </a:r>
          </a:p>
        </p:txBody>
      </p:sp>
      <p:sp>
        <p:nvSpPr>
          <p:cNvPr id="3" name="Content Placeholder 2"/>
          <p:cNvSpPr>
            <a:spLocks noGrp="1"/>
          </p:cNvSpPr>
          <p:nvPr>
            <p:ph sz="quarter" idx="12"/>
          </p:nvPr>
        </p:nvSpPr>
        <p:spPr>
          <a:xfrm>
            <a:off x="2133600" y="1981200"/>
            <a:ext cx="9753600" cy="459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3784401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203200" y="3733800"/>
            <a:ext cx="11684000" cy="861775"/>
          </a:xfrm>
          <a:prstGeom prst="rect">
            <a:avLst/>
          </a:prstGeom>
        </p:spPr>
        <p:txBody>
          <a:bodyPr wrap="square" anchor="ctr">
            <a:spAutoFit/>
          </a:bodyPr>
          <a:lstStyle>
            <a:lvl1pPr marL="0" indent="0" algn="ctr">
              <a:buNone/>
              <a:defRPr sz="48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10972800" y="6324600"/>
            <a:ext cx="1016000" cy="365125"/>
          </a:xfrm>
          <a:prstGeom prst="rect">
            <a:avLst/>
          </a:prstGeom>
        </p:spPr>
        <p:txBody>
          <a:bodyPr vert="horz" lIns="91440" tIns="45720" rIns="91440" bIns="45720" rtlCol="0" anchor="ctr"/>
          <a:lstStyle>
            <a:lvl1pPr algn="r">
              <a:defRPr sz="16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10972800" y="279400"/>
            <a:ext cx="1016000" cy="365125"/>
          </a:xfrm>
          <a:prstGeom prst="rect">
            <a:avLst/>
          </a:prstGeom>
        </p:spPr>
        <p:txBody>
          <a:bodyPr vert="horz" lIns="121920" tIns="60960" rIns="121920" bIns="6096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45311-16E5-4BEF-BFE6-36758A3427EB}" type="slidenum">
              <a:rPr lang="en-US" sz="1600" smtClean="0"/>
              <a:pPr/>
              <a:t>‹#›</a:t>
            </a:fld>
            <a:endParaRPr lang="en-US" sz="1600" dirty="0"/>
          </a:p>
        </p:txBody>
      </p:sp>
    </p:spTree>
    <p:extLst>
      <p:ext uri="{BB962C8B-B14F-4D97-AF65-F5344CB8AC3E}">
        <p14:creationId xmlns:p14="http://schemas.microsoft.com/office/powerpoint/2010/main" val="2195893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Option 1">
    <p:spTree>
      <p:nvGrpSpPr>
        <p:cNvPr id="1" name=""/>
        <p:cNvGrpSpPr/>
        <p:nvPr/>
      </p:nvGrpSpPr>
      <p:grpSpPr>
        <a:xfrm>
          <a:off x="0" y="0"/>
          <a:ext cx="0" cy="0"/>
          <a:chOff x="0" y="0"/>
          <a:chExt cx="0" cy="0"/>
        </a:xfrm>
      </p:grpSpPr>
      <p:pic>
        <p:nvPicPr>
          <p:cNvPr id="2253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04192" cy="6867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442720" y="2"/>
            <a:ext cx="942848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Contact</a:t>
            </a:r>
          </a:p>
        </p:txBody>
      </p:sp>
      <p:sp>
        <p:nvSpPr>
          <p:cNvPr id="4" name="Text Placeholder 3"/>
          <p:cNvSpPr>
            <a:spLocks noGrp="1"/>
          </p:cNvSpPr>
          <p:nvPr>
            <p:ph type="body" sz="quarter" idx="10"/>
          </p:nvPr>
        </p:nvSpPr>
        <p:spPr>
          <a:xfrm>
            <a:off x="1625600" y="3554176"/>
            <a:ext cx="9042400" cy="2514600"/>
          </a:xfrm>
          <a:prstGeom prst="rect">
            <a:avLst/>
          </a:prstGeom>
        </p:spPr>
        <p:txBody>
          <a:bodyPr>
            <a:noAutofit/>
          </a:bodyPr>
          <a:lstStyle>
            <a:lvl1pPr marL="0" indent="0">
              <a:buNone/>
              <a:defRPr sz="3200" b="0"/>
            </a:lvl1pPr>
          </a:lstStyle>
          <a:p>
            <a:pPr lvl="0" algn="ctr"/>
            <a:endParaRPr lang="en-US" sz="3733" b="1" dirty="0"/>
          </a:p>
        </p:txBody>
      </p:sp>
      <p:sp>
        <p:nvSpPr>
          <p:cNvPr id="5" name="Slide Number Placeholder 11"/>
          <p:cNvSpPr txBox="1">
            <a:spLocks/>
          </p:cNvSpPr>
          <p:nvPr userDrawn="1"/>
        </p:nvSpPr>
        <p:spPr>
          <a:xfrm>
            <a:off x="10972800" y="279400"/>
            <a:ext cx="1016000" cy="365125"/>
          </a:xfrm>
          <a:prstGeom prst="rect">
            <a:avLst/>
          </a:prstGeom>
        </p:spPr>
        <p:txBody>
          <a:bodyPr vert="horz" lIns="121920" tIns="60960" rIns="121920" bIns="6096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45311-16E5-4BEF-BFE6-36758A3427EB}" type="slidenum">
              <a:rPr lang="en-US" sz="1600" smtClean="0"/>
              <a:pPr/>
              <a:t>‹#›</a:t>
            </a:fld>
            <a:endParaRPr lang="en-US" sz="1600" dirty="0"/>
          </a:p>
        </p:txBody>
      </p:sp>
    </p:spTree>
    <p:extLst>
      <p:ext uri="{BB962C8B-B14F-4D97-AF65-F5344CB8AC3E}">
        <p14:creationId xmlns:p14="http://schemas.microsoft.com/office/powerpoint/2010/main" val="4046290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option 3">
    <p:spTree>
      <p:nvGrpSpPr>
        <p:cNvPr id="1" name=""/>
        <p:cNvGrpSpPr/>
        <p:nvPr/>
      </p:nvGrpSpPr>
      <p:grpSpPr>
        <a:xfrm>
          <a:off x="0" y="0"/>
          <a:ext cx="0" cy="0"/>
          <a:chOff x="0" y="0"/>
          <a:chExt cx="0" cy="0"/>
        </a:xfrm>
      </p:grpSpPr>
      <p:pic>
        <p:nvPicPr>
          <p:cNvPr id="2050" name="Picture 2" descr="R:\COM\COMM\Branding\PPT Templates\widescreen\Widescreen Powerpoint 2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1524001" y="4787900"/>
            <a:ext cx="9016444" cy="2006600"/>
          </a:xfrm>
          <a:prstGeom prst="rect">
            <a:avLst/>
          </a:prstGeom>
        </p:spPr>
        <p:txBody>
          <a:bodyPr>
            <a:noAutofit/>
          </a:bodyPr>
          <a:lstStyle>
            <a:lvl1pPr marL="0" indent="0">
              <a:buNone/>
              <a:defRPr sz="3200" b="0"/>
            </a:lvl1pPr>
          </a:lstStyle>
          <a:p>
            <a:pPr lvl="0" algn="ctr"/>
            <a:endParaRPr lang="en-US" sz="3733" b="1" dirty="0"/>
          </a:p>
        </p:txBody>
      </p:sp>
      <p:sp>
        <p:nvSpPr>
          <p:cNvPr id="5" name="Text Placeholder 3"/>
          <p:cNvSpPr>
            <a:spLocks noGrp="1"/>
          </p:cNvSpPr>
          <p:nvPr>
            <p:ph type="body" sz="quarter" idx="11" hasCustomPrompt="1"/>
          </p:nvPr>
        </p:nvSpPr>
        <p:spPr>
          <a:xfrm>
            <a:off x="1320800" y="4127500"/>
            <a:ext cx="9347200" cy="609600"/>
          </a:xfrm>
          <a:prstGeom prst="rect">
            <a:avLst/>
          </a:prstGeom>
        </p:spPr>
        <p:txBody>
          <a:bodyPr anchor="ctr" anchorCtr="0">
            <a:noAutofit/>
          </a:bodyPr>
          <a:lstStyle>
            <a:lvl1pPr marL="0" indent="0">
              <a:buNone/>
              <a:defRPr sz="3200" b="0">
                <a:solidFill>
                  <a:srgbClr val="003399"/>
                </a:solidFill>
                <a:effectLst>
                  <a:outerShdw blurRad="38100" dist="38100" dir="2700000" algn="tl">
                    <a:srgbClr val="000000">
                      <a:alpha val="43137"/>
                    </a:srgbClr>
                  </a:outerShdw>
                </a:effectLst>
              </a:defRPr>
            </a:lvl1pPr>
          </a:lstStyle>
          <a:p>
            <a:pPr lvl="0" algn="ctr"/>
            <a:r>
              <a:rPr lang="en-US" sz="3733" b="1" dirty="0"/>
              <a:t>Contact/Questions</a:t>
            </a:r>
          </a:p>
        </p:txBody>
      </p:sp>
    </p:spTree>
    <p:extLst>
      <p:ext uri="{BB962C8B-B14F-4D97-AF65-F5344CB8AC3E}">
        <p14:creationId xmlns:p14="http://schemas.microsoft.com/office/powerpoint/2010/main" val="2046890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098" name="Picture 2" descr="R:\COM\COMM\Branding\PPT Templates\widescreen\Widescreen Powerpoint 3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5" y="-6096"/>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1419222" y="4241800"/>
            <a:ext cx="9347199" cy="2336800"/>
          </a:xfrm>
          <a:prstGeom prst="rect">
            <a:avLst/>
          </a:prstGeom>
        </p:spPr>
        <p:txBody>
          <a:bodyPr>
            <a:noAutofit/>
          </a:bodyPr>
          <a:lstStyle>
            <a:lvl1pPr marL="0" indent="0">
              <a:buNone/>
              <a:defRPr sz="3200" b="0"/>
            </a:lvl1pPr>
          </a:lstStyle>
          <a:p>
            <a:pPr lvl="0" algn="ctr"/>
            <a:endParaRPr lang="en-US" sz="3733" b="1" dirty="0"/>
          </a:p>
        </p:txBody>
      </p:sp>
      <p:sp>
        <p:nvSpPr>
          <p:cNvPr id="5" name="Text Placeholder 3"/>
          <p:cNvSpPr>
            <a:spLocks noGrp="1"/>
          </p:cNvSpPr>
          <p:nvPr>
            <p:ph type="body" sz="quarter" idx="11" hasCustomPrompt="1"/>
          </p:nvPr>
        </p:nvSpPr>
        <p:spPr>
          <a:xfrm>
            <a:off x="1419221" y="3530600"/>
            <a:ext cx="9347200" cy="609600"/>
          </a:xfrm>
          <a:prstGeom prst="rect">
            <a:avLst/>
          </a:prstGeom>
        </p:spPr>
        <p:txBody>
          <a:bodyPr anchor="ctr" anchorCtr="0">
            <a:noAutofit/>
          </a:bodyPr>
          <a:lstStyle>
            <a:lvl1pPr marL="0" indent="0">
              <a:buNone/>
              <a:defRPr sz="3200" b="0">
                <a:solidFill>
                  <a:srgbClr val="003399"/>
                </a:solidFill>
                <a:effectLst>
                  <a:outerShdw blurRad="38100" dist="38100" dir="2700000" algn="tl">
                    <a:srgbClr val="000000">
                      <a:alpha val="43137"/>
                    </a:srgbClr>
                  </a:outerShdw>
                </a:effectLst>
              </a:defRPr>
            </a:lvl1pPr>
          </a:lstStyle>
          <a:p>
            <a:pPr lvl="0" algn="ctr"/>
            <a:r>
              <a:rPr lang="en-US" sz="3733" b="1" dirty="0"/>
              <a:t>Contact/Questions</a:t>
            </a:r>
          </a:p>
        </p:txBody>
      </p:sp>
    </p:spTree>
    <p:extLst>
      <p:ext uri="{BB962C8B-B14F-4D97-AF65-F5344CB8AC3E}">
        <p14:creationId xmlns:p14="http://schemas.microsoft.com/office/powerpoint/2010/main" val="286903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122" name="Picture 2" descr="R:\COM\COMM\Branding\PPT Templates\widescreen\Widescreen Powerpoint 3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5" y="4233"/>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2743201" y="4241800"/>
            <a:ext cx="7010400" cy="2336800"/>
          </a:xfrm>
          <a:prstGeom prst="rect">
            <a:avLst/>
          </a:prstGeom>
        </p:spPr>
        <p:txBody>
          <a:bodyPr>
            <a:noAutofit/>
          </a:bodyPr>
          <a:lstStyle>
            <a:lvl1pPr marL="0" indent="0">
              <a:buNone/>
              <a:defRPr sz="3200" b="0"/>
            </a:lvl1pPr>
          </a:lstStyle>
          <a:p>
            <a:pPr lvl="0" algn="ctr"/>
            <a:endParaRPr lang="en-US" sz="3733" b="1" dirty="0"/>
          </a:p>
        </p:txBody>
      </p:sp>
      <p:sp>
        <p:nvSpPr>
          <p:cNvPr id="5" name="Text Placeholder 3"/>
          <p:cNvSpPr>
            <a:spLocks noGrp="1"/>
          </p:cNvSpPr>
          <p:nvPr>
            <p:ph type="body" sz="quarter" idx="11" hasCustomPrompt="1"/>
          </p:nvPr>
        </p:nvSpPr>
        <p:spPr>
          <a:xfrm>
            <a:off x="1419221" y="3530600"/>
            <a:ext cx="9347200" cy="609600"/>
          </a:xfrm>
          <a:prstGeom prst="rect">
            <a:avLst/>
          </a:prstGeom>
        </p:spPr>
        <p:txBody>
          <a:bodyPr anchor="ctr" anchorCtr="0">
            <a:noAutofit/>
          </a:bodyPr>
          <a:lstStyle>
            <a:lvl1pPr marL="0" indent="0">
              <a:buNone/>
              <a:defRPr sz="3200" b="0">
                <a:solidFill>
                  <a:srgbClr val="003399"/>
                </a:solidFill>
                <a:effectLst>
                  <a:outerShdw blurRad="38100" dist="38100" dir="2700000" algn="tl">
                    <a:srgbClr val="000000">
                      <a:alpha val="43137"/>
                    </a:srgbClr>
                  </a:outerShdw>
                </a:effectLst>
              </a:defRPr>
            </a:lvl1pPr>
          </a:lstStyle>
          <a:p>
            <a:pPr lvl="0" algn="ctr"/>
            <a:r>
              <a:rPr lang="en-US" sz="3733" b="1" dirty="0"/>
              <a:t>Contact/Questions</a:t>
            </a:r>
          </a:p>
        </p:txBody>
      </p:sp>
    </p:spTree>
    <p:extLst>
      <p:ext uri="{BB962C8B-B14F-4D97-AF65-F5344CB8AC3E}">
        <p14:creationId xmlns:p14="http://schemas.microsoft.com/office/powerpoint/2010/main" val="3062078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72" y="4233"/>
            <a:ext cx="12195867"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2743201" y="4241800"/>
            <a:ext cx="7010400" cy="2336800"/>
          </a:xfrm>
          <a:prstGeom prst="rect">
            <a:avLst/>
          </a:prstGeom>
        </p:spPr>
        <p:txBody>
          <a:bodyPr>
            <a:noAutofit/>
          </a:bodyPr>
          <a:lstStyle>
            <a:lvl1pPr marL="0" indent="0">
              <a:buNone/>
              <a:defRPr sz="3200" b="0"/>
            </a:lvl1pPr>
          </a:lstStyle>
          <a:p>
            <a:pPr lvl="0" algn="ctr"/>
            <a:endParaRPr lang="en-US" sz="3733" b="1" dirty="0"/>
          </a:p>
        </p:txBody>
      </p:sp>
      <p:sp>
        <p:nvSpPr>
          <p:cNvPr id="5" name="Text Placeholder 3"/>
          <p:cNvSpPr>
            <a:spLocks noGrp="1"/>
          </p:cNvSpPr>
          <p:nvPr>
            <p:ph type="body" sz="quarter" idx="11" hasCustomPrompt="1"/>
          </p:nvPr>
        </p:nvSpPr>
        <p:spPr>
          <a:xfrm>
            <a:off x="1419221" y="3530600"/>
            <a:ext cx="9347200" cy="609600"/>
          </a:xfrm>
          <a:prstGeom prst="rect">
            <a:avLst/>
          </a:prstGeom>
        </p:spPr>
        <p:txBody>
          <a:bodyPr anchor="ctr" anchorCtr="0">
            <a:noAutofit/>
          </a:bodyPr>
          <a:lstStyle>
            <a:lvl1pPr marL="0" indent="0">
              <a:buNone/>
              <a:defRPr sz="3200" b="0">
                <a:solidFill>
                  <a:srgbClr val="003399"/>
                </a:solidFill>
                <a:effectLst>
                  <a:outerShdw blurRad="38100" dist="38100" dir="2700000" algn="tl">
                    <a:srgbClr val="000000">
                      <a:alpha val="43137"/>
                    </a:srgbClr>
                  </a:outerShdw>
                </a:effectLst>
              </a:defRPr>
            </a:lvl1pPr>
          </a:lstStyle>
          <a:p>
            <a:pPr lvl="0" algn="ctr"/>
            <a:r>
              <a:rPr lang="en-US" sz="3733" b="1" dirty="0"/>
              <a:t>Contact/Questions</a:t>
            </a:r>
          </a:p>
        </p:txBody>
      </p:sp>
    </p:spTree>
    <p:extLst>
      <p:ext uri="{BB962C8B-B14F-4D97-AF65-F5344CB8AC3E}">
        <p14:creationId xmlns:p14="http://schemas.microsoft.com/office/powerpoint/2010/main" val="245137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72" y="4234"/>
            <a:ext cx="12195867" cy="6864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2743201" y="4241800"/>
            <a:ext cx="7010400" cy="2336800"/>
          </a:xfrm>
          <a:prstGeom prst="rect">
            <a:avLst/>
          </a:prstGeom>
        </p:spPr>
        <p:txBody>
          <a:bodyPr>
            <a:noAutofit/>
          </a:bodyPr>
          <a:lstStyle>
            <a:lvl1pPr marL="0" indent="0">
              <a:buNone/>
              <a:defRPr sz="3200" b="0"/>
            </a:lvl1pPr>
          </a:lstStyle>
          <a:p>
            <a:pPr lvl="0" algn="ctr"/>
            <a:endParaRPr lang="en-US" sz="3733" b="1" dirty="0"/>
          </a:p>
        </p:txBody>
      </p:sp>
      <p:sp>
        <p:nvSpPr>
          <p:cNvPr id="5" name="Text Placeholder 3"/>
          <p:cNvSpPr>
            <a:spLocks noGrp="1"/>
          </p:cNvSpPr>
          <p:nvPr>
            <p:ph type="body" sz="quarter" idx="11" hasCustomPrompt="1"/>
          </p:nvPr>
        </p:nvSpPr>
        <p:spPr>
          <a:xfrm>
            <a:off x="1419221" y="3530600"/>
            <a:ext cx="9347200" cy="609600"/>
          </a:xfrm>
          <a:prstGeom prst="rect">
            <a:avLst/>
          </a:prstGeom>
        </p:spPr>
        <p:txBody>
          <a:bodyPr anchor="ctr" anchorCtr="0">
            <a:noAutofit/>
          </a:bodyPr>
          <a:lstStyle>
            <a:lvl1pPr marL="0" indent="0">
              <a:buNone/>
              <a:defRPr sz="3200" b="0">
                <a:solidFill>
                  <a:srgbClr val="003399"/>
                </a:solidFill>
                <a:effectLst>
                  <a:outerShdw blurRad="38100" dist="38100" dir="2700000" algn="tl">
                    <a:srgbClr val="000000">
                      <a:alpha val="43137"/>
                    </a:srgbClr>
                  </a:outerShdw>
                </a:effectLst>
              </a:defRPr>
            </a:lvl1pPr>
          </a:lstStyle>
          <a:p>
            <a:pPr lvl="0" algn="ctr"/>
            <a:r>
              <a:rPr lang="en-US" sz="3733" b="1" dirty="0"/>
              <a:t>Contact/Questions</a:t>
            </a:r>
          </a:p>
        </p:txBody>
      </p:sp>
    </p:spTree>
    <p:extLst>
      <p:ext uri="{BB962C8B-B14F-4D97-AF65-F5344CB8AC3E}">
        <p14:creationId xmlns:p14="http://schemas.microsoft.com/office/powerpoint/2010/main" val="330108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5400"/>
            <a:ext cx="12195864" cy="6864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6502400" y="2616200"/>
            <a:ext cx="5181600" cy="3962400"/>
          </a:xfrm>
          <a:prstGeom prst="rect">
            <a:avLst/>
          </a:prstGeom>
        </p:spPr>
        <p:txBody>
          <a:bodyPr>
            <a:noAutofit/>
          </a:bodyPr>
          <a:lstStyle>
            <a:lvl1pPr marL="0" indent="0">
              <a:buNone/>
              <a:defRPr sz="3200" b="0"/>
            </a:lvl1pPr>
          </a:lstStyle>
          <a:p>
            <a:pPr lvl="0" algn="ctr"/>
            <a:endParaRPr lang="en-US" sz="3733" b="1" dirty="0"/>
          </a:p>
        </p:txBody>
      </p:sp>
      <p:sp>
        <p:nvSpPr>
          <p:cNvPr id="5" name="Text Placeholder 3"/>
          <p:cNvSpPr>
            <a:spLocks noGrp="1"/>
          </p:cNvSpPr>
          <p:nvPr>
            <p:ph type="body" sz="quarter" idx="11" hasCustomPrompt="1"/>
          </p:nvPr>
        </p:nvSpPr>
        <p:spPr>
          <a:xfrm>
            <a:off x="6502400" y="1193800"/>
            <a:ext cx="5181600" cy="1219200"/>
          </a:xfrm>
          <a:prstGeom prst="rect">
            <a:avLst/>
          </a:prstGeom>
        </p:spPr>
        <p:txBody>
          <a:bodyPr anchor="ctr" anchorCtr="0">
            <a:noAutofit/>
          </a:bodyPr>
          <a:lstStyle>
            <a:lvl1pPr marL="0" indent="0">
              <a:buNone/>
              <a:defRPr sz="3200" b="0">
                <a:solidFill>
                  <a:srgbClr val="003399"/>
                </a:solidFill>
                <a:effectLst>
                  <a:outerShdw blurRad="38100" dist="38100" dir="2700000" algn="tl">
                    <a:srgbClr val="000000">
                      <a:alpha val="43137"/>
                    </a:srgbClr>
                  </a:outerShdw>
                </a:effectLst>
              </a:defRPr>
            </a:lvl1pPr>
          </a:lstStyle>
          <a:p>
            <a:pPr lvl="0" algn="ctr"/>
            <a:r>
              <a:rPr lang="en-US" sz="3733" b="1" dirty="0"/>
              <a:t>Contact/Questions</a:t>
            </a:r>
          </a:p>
        </p:txBody>
      </p:sp>
    </p:spTree>
    <p:extLst>
      <p:ext uri="{BB962C8B-B14F-4D97-AF65-F5344CB8AC3E}">
        <p14:creationId xmlns:p14="http://schemas.microsoft.com/office/powerpoint/2010/main" val="413167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FD044-FF5C-454E-8065-FA2C31F6E9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34248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FFD044-FF5C-454E-8065-FA2C31F6E9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95005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FFD044-FF5C-454E-8065-FA2C31F6E921}"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69470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FD044-FF5C-454E-8065-FA2C31F6E921}"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138544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FD044-FF5C-454E-8065-FA2C31F6E921}"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17985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FD044-FF5C-454E-8065-FA2C31F6E9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414436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FD044-FF5C-454E-8065-FA2C31F6E9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45586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FD044-FF5C-454E-8065-FA2C31F6E921}" type="datetimeFigureOut">
              <a:rPr lang="en-US" smtClean="0"/>
              <a:t>3/11/2022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56F04-09AD-4029-9E1F-AE01A3D7016D}" type="slidenum">
              <a:rPr lang="en-US" smtClean="0"/>
              <a:t>‹#›</a:t>
            </a:fld>
            <a:endParaRPr lang="en-US"/>
          </a:p>
        </p:txBody>
      </p:sp>
    </p:spTree>
    <p:extLst>
      <p:ext uri="{BB962C8B-B14F-4D97-AF65-F5344CB8AC3E}">
        <p14:creationId xmlns:p14="http://schemas.microsoft.com/office/powerpoint/2010/main" val="4255526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enter title</a:t>
            </a:r>
          </a:p>
        </p:txBody>
      </p:sp>
      <p:sp>
        <p:nvSpPr>
          <p:cNvPr id="9" name="Text Placeholder 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FDDD464-8F08-443D-B8EE-A73F94C2529A}" type="datetime4">
              <a:rPr lang="en-US" smtClean="0"/>
              <a:t>March 11, 2022</a:t>
            </a:fld>
            <a:endParaRPr lang="en-US" dirty="0"/>
          </a:p>
        </p:txBody>
      </p:sp>
    </p:spTree>
    <p:extLst>
      <p:ext uri="{BB962C8B-B14F-4D97-AF65-F5344CB8AC3E}">
        <p14:creationId xmlns:p14="http://schemas.microsoft.com/office/powerpoint/2010/main" val="34192223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609585" indent="-459306"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1pPr>
      <a:lvl2pPr marL="1138738" indent="-529153" algn="l" defTabSz="1219170" rtl="0" eaLnBrk="1" latinLnBrk="0" hangingPunct="1">
        <a:spcBef>
          <a:spcPct val="20000"/>
        </a:spcBef>
        <a:buClr>
          <a:srgbClr val="00B050"/>
        </a:buClr>
        <a:buSzPct val="60000"/>
        <a:buFont typeface="Wingdings" panose="05000000000000000000" pitchFamily="2" charset="2"/>
        <a:buChar char="q"/>
        <a:defRPr sz="4267" kern="1200">
          <a:solidFill>
            <a:schemeClr val="tx1"/>
          </a:solidFill>
          <a:latin typeface="+mn-lt"/>
          <a:ea typeface="+mn-ea"/>
          <a:cs typeface="+mn-cs"/>
        </a:defRPr>
      </a:lvl2pPr>
      <a:lvl3pPr marL="1602277" indent="-463539" algn="l" defTabSz="1219170" rtl="0" eaLnBrk="1" latinLnBrk="0" hangingPunct="1">
        <a:spcBef>
          <a:spcPct val="20000"/>
        </a:spcBef>
        <a:buClr>
          <a:srgbClr val="00B050"/>
        </a:buClr>
        <a:buSzPct val="85000"/>
        <a:buFont typeface="Courier New" panose="02070309020205020404" pitchFamily="49" charset="0"/>
        <a:buChar char="o"/>
        <a:defRPr sz="3733" kern="1200">
          <a:solidFill>
            <a:schemeClr val="tx1"/>
          </a:solidFill>
          <a:latin typeface="+mn-lt"/>
          <a:ea typeface="+mn-ea"/>
          <a:cs typeface="+mn-cs"/>
        </a:defRPr>
      </a:lvl3pPr>
      <a:lvl4pPr marL="2055233" indent="-452955" algn="l" defTabSz="121917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2438339" indent="-383108" algn="l" defTabSz="121917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enter title</a:t>
            </a:r>
          </a:p>
        </p:txBody>
      </p:sp>
      <p:sp>
        <p:nvSpPr>
          <p:cNvPr id="9" name="Text Placeholder 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enter Content</a:t>
            </a:r>
          </a:p>
        </p:txBody>
      </p:sp>
      <p:graphicFrame>
        <p:nvGraphicFramePr>
          <p:cNvPr id="2" name="Table 1"/>
          <p:cNvGraphicFramePr>
            <a:graphicFrameLocks noGrp="1"/>
          </p:cNvGraphicFramePr>
          <p:nvPr userDrawn="1">
            <p:extLst>
              <p:ext uri="{D42A27DB-BD31-4B8C-83A1-F6EECF244321}">
                <p14:modId xmlns:p14="http://schemas.microsoft.com/office/powerpoint/2010/main" val="487360229"/>
              </p:ext>
            </p:extLst>
          </p:nvPr>
        </p:nvGraphicFramePr>
        <p:xfrm>
          <a:off x="2235200" y="2717800"/>
          <a:ext cx="8128000" cy="1828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609600">
                <a:tc>
                  <a:txBody>
                    <a:bodyPr/>
                    <a:lstStyle/>
                    <a:p>
                      <a:endParaRPr lang="en-US" sz="3200" dirty="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0"/>
                  </a:ext>
                </a:extLst>
              </a:tr>
              <a:tr h="609600">
                <a:tc>
                  <a:txBody>
                    <a:bodyPr/>
                    <a:lstStyle/>
                    <a:p>
                      <a:endParaRPr lang="en-US" sz="320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1"/>
                  </a:ext>
                </a:extLst>
              </a:tr>
              <a:tr h="609600">
                <a:tc>
                  <a:txBody>
                    <a:bodyPr/>
                    <a:lstStyle/>
                    <a:p>
                      <a:endParaRPr lang="en-US" sz="3200"/>
                    </a:p>
                  </a:txBody>
                  <a:tcPr marL="121920" marR="121920" marT="60960" marB="60960"/>
                </a:tc>
                <a:tc>
                  <a:txBody>
                    <a:bodyPr/>
                    <a:lstStyle/>
                    <a:p>
                      <a:endParaRPr lang="en-US" sz="3200" dirty="0"/>
                    </a:p>
                  </a:txBody>
                  <a:tcPr marL="121920" marR="121920" marT="60960" marB="609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28888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150279" indent="0" algn="ctr" defTabSz="1219170" rtl="0" eaLnBrk="1" latinLnBrk="0" hangingPunct="1">
        <a:spcBef>
          <a:spcPct val="20000"/>
        </a:spcBef>
        <a:buClr>
          <a:srgbClr val="00B050"/>
        </a:buClr>
        <a:buFont typeface="Arial" panose="020B0604020202020204" pitchFamily="34" charset="0"/>
        <a:buNone/>
        <a:defRPr sz="4267" kern="1200">
          <a:solidFill>
            <a:schemeClr val="tx1"/>
          </a:solidFill>
          <a:latin typeface="+mn-lt"/>
          <a:ea typeface="+mn-ea"/>
          <a:cs typeface="+mn-cs"/>
        </a:defRPr>
      </a:lvl1pPr>
      <a:lvl2pPr marL="609585" indent="0" algn="ctr" defTabSz="1219170" rtl="0" eaLnBrk="1" latinLnBrk="0" hangingPunct="1">
        <a:spcBef>
          <a:spcPct val="20000"/>
        </a:spcBef>
        <a:buClr>
          <a:srgbClr val="00B050"/>
        </a:buClr>
        <a:buSzPct val="60000"/>
        <a:buFont typeface="Wingdings" panose="05000000000000000000" pitchFamily="2" charset="2"/>
        <a:buNone/>
        <a:defRPr sz="4267" kern="1200">
          <a:solidFill>
            <a:schemeClr val="tx1"/>
          </a:solidFill>
          <a:latin typeface="+mn-lt"/>
          <a:ea typeface="+mn-ea"/>
          <a:cs typeface="+mn-cs"/>
        </a:defRPr>
      </a:lvl2pPr>
      <a:lvl3pPr marL="1138738" indent="0" algn="ctr" defTabSz="1219170" rtl="0" eaLnBrk="1" latinLnBrk="0" hangingPunct="1">
        <a:spcBef>
          <a:spcPct val="20000"/>
        </a:spcBef>
        <a:buClr>
          <a:srgbClr val="00B050"/>
        </a:buClr>
        <a:buSzPct val="85000"/>
        <a:buFont typeface="Courier New" panose="02070309020205020404" pitchFamily="49" charset="0"/>
        <a:buNone/>
        <a:defRPr sz="3733" kern="1200">
          <a:solidFill>
            <a:schemeClr val="tx1"/>
          </a:solidFill>
          <a:latin typeface="+mn-lt"/>
          <a:ea typeface="+mn-ea"/>
          <a:cs typeface="+mn-cs"/>
        </a:defRPr>
      </a:lvl3pPr>
      <a:lvl4pPr marL="1602277" indent="0" algn="ctr" defTabSz="1219170" rtl="0" eaLnBrk="1" latinLnBrk="0" hangingPunct="1">
        <a:spcBef>
          <a:spcPct val="20000"/>
        </a:spcBef>
        <a:buClr>
          <a:srgbClr val="00B050"/>
        </a:buClr>
        <a:buSzPct val="80000"/>
        <a:buFont typeface="Wingdings" panose="05000000000000000000" pitchFamily="2" charset="2"/>
        <a:buNone/>
        <a:defRPr sz="3200" kern="1200">
          <a:solidFill>
            <a:schemeClr val="tx1"/>
          </a:solidFill>
          <a:latin typeface="+mn-lt"/>
          <a:ea typeface="+mn-ea"/>
          <a:cs typeface="+mn-cs"/>
        </a:defRPr>
      </a:lvl4pPr>
      <a:lvl5pPr marL="2055231" indent="0" algn="ctr" defTabSz="1219170" rtl="0" eaLnBrk="1" latinLnBrk="0" hangingPunct="1">
        <a:spcBef>
          <a:spcPct val="20000"/>
        </a:spcBef>
        <a:buClr>
          <a:srgbClr val="00B050"/>
        </a:buClr>
        <a:buFont typeface="Arial" panose="020B0604020202020204" pitchFamily="34" charset="0"/>
        <a:buNone/>
        <a:defRPr sz="32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dese.mo.gov/media/pdf/transition-first-steps-early-childhood-special-education-ecse"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dese.mo.gov/media/pdf/ecse-faq-0" TargetMode="External"/><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s://dese.mo.gov/media/pdf/ecse-decision-tree"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tel:573-526-4404" TargetMode="External"/><Relationship Id="rId2" Type="http://schemas.openxmlformats.org/officeDocument/2006/relationships/hyperlink" Target="tel:573-751-5739" TargetMode="External"/><Relationship Id="rId1" Type="http://schemas.openxmlformats.org/officeDocument/2006/relationships/slideLayout" Target="../slideLayouts/slideLayout23.xml"/><Relationship Id="rId4" Type="http://schemas.openxmlformats.org/officeDocument/2006/relationships/hyperlink" Target="mailto:specialeducation@dese.mo.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Zoom Support Meeting Norms</a:t>
            </a:r>
          </a:p>
        </p:txBody>
      </p:sp>
      <p:sp>
        <p:nvSpPr>
          <p:cNvPr id="6" name="Content Placeholder 5"/>
          <p:cNvSpPr>
            <a:spLocks noGrp="1"/>
          </p:cNvSpPr>
          <p:nvPr>
            <p:ph sz="quarter" idx="10"/>
          </p:nvPr>
        </p:nvSpPr>
        <p:spPr/>
        <p:txBody>
          <a:bodyPr>
            <a:normAutofit fontScale="92500"/>
          </a:bodyPr>
          <a:lstStyle/>
          <a:p>
            <a:r>
              <a:rPr lang="en-US" dirty="0"/>
              <a:t>Mute unless you are speaking to the group</a:t>
            </a:r>
          </a:p>
          <a:p>
            <a:r>
              <a:rPr lang="en-US" dirty="0"/>
              <a:t>Use the chat to ask questions</a:t>
            </a:r>
          </a:p>
          <a:p>
            <a:r>
              <a:rPr lang="en-US" dirty="0"/>
              <a:t>Be professional and helpful</a:t>
            </a:r>
          </a:p>
          <a:p>
            <a:r>
              <a:rPr lang="en-US" dirty="0"/>
              <a:t>Be mindful when asking questions about specific situations - don't give out any information that could reveal the identity of a person with a disability</a:t>
            </a:r>
          </a:p>
          <a:p>
            <a:endParaRPr lang="en-US" dirty="0"/>
          </a:p>
        </p:txBody>
      </p:sp>
    </p:spTree>
    <p:extLst>
      <p:ext uri="{BB962C8B-B14F-4D97-AF65-F5344CB8AC3E}">
        <p14:creationId xmlns:p14="http://schemas.microsoft.com/office/powerpoint/2010/main" val="225004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357A22-C011-46C5-BB73-3B4B08003F7A}"/>
              </a:ext>
            </a:extLst>
          </p:cNvPr>
          <p:cNvSpPr>
            <a:spLocks noGrp="1"/>
          </p:cNvSpPr>
          <p:nvPr>
            <p:ph sz="quarter" idx="10"/>
          </p:nvPr>
        </p:nvSpPr>
        <p:spPr/>
        <p:txBody>
          <a:bodyPr/>
          <a:lstStyle/>
          <a:p>
            <a:pPr>
              <a:lnSpc>
                <a:spcPct val="100000"/>
              </a:lnSpc>
            </a:pPr>
            <a:r>
              <a:rPr lang="en-US" sz="2800" dirty="0"/>
              <a:t>First Steps referral, otherwise know as the C to B transition</a:t>
            </a:r>
          </a:p>
          <a:p>
            <a:pPr lvl="1">
              <a:lnSpc>
                <a:spcPct val="100000"/>
              </a:lnSpc>
            </a:pPr>
            <a:r>
              <a:rPr lang="en-US" sz="2800" dirty="0"/>
              <a:t>ALL First Steps eligible children are potentially eligible for ECSE services. </a:t>
            </a:r>
            <a:r>
              <a:rPr lang="en-US" sz="2800" b="1" dirty="0"/>
              <a:t>If qualify for ECSE, IEP must be in place by 3</a:t>
            </a:r>
            <a:r>
              <a:rPr lang="en-US" sz="2800" b="1" baseline="30000" dirty="0"/>
              <a:t>rd</a:t>
            </a:r>
            <a:r>
              <a:rPr lang="en-US" sz="2800" b="1" dirty="0"/>
              <a:t> birthday</a:t>
            </a:r>
          </a:p>
          <a:p>
            <a:pPr lvl="1">
              <a:lnSpc>
                <a:spcPct val="100000"/>
              </a:lnSpc>
            </a:pPr>
            <a:r>
              <a:rPr lang="en-US" sz="2800" dirty="0"/>
              <a:t>It is the First Steps provider’s job to explain to parents what happens when their child turns 3</a:t>
            </a:r>
          </a:p>
          <a:p>
            <a:pPr lvl="1">
              <a:lnSpc>
                <a:spcPct val="100000"/>
              </a:lnSpc>
            </a:pPr>
            <a:r>
              <a:rPr lang="en-US" sz="2800" dirty="0"/>
              <a:t>First Steps is required to notify the ECSE provider in that area/district when a child is approaching age 3</a:t>
            </a:r>
          </a:p>
          <a:p>
            <a:pPr lvl="2">
              <a:lnSpc>
                <a:spcPct val="100000"/>
              </a:lnSpc>
            </a:pPr>
            <a:r>
              <a:rPr lang="en-US" sz="2600" dirty="0"/>
              <a:t>Greater than 90 days prior to age 3 but not more than 9 months prior.</a:t>
            </a:r>
          </a:p>
          <a:p>
            <a:endParaRPr lang="en-US" dirty="0"/>
          </a:p>
        </p:txBody>
      </p:sp>
      <p:sp>
        <p:nvSpPr>
          <p:cNvPr id="3" name="Title 2">
            <a:extLst>
              <a:ext uri="{FF2B5EF4-FFF2-40B4-BE49-F238E27FC236}">
                <a16:creationId xmlns:a16="http://schemas.microsoft.com/office/drawing/2014/main" id="{8D420EEA-CCC3-432E-929F-86970B2811D3}"/>
              </a:ext>
            </a:extLst>
          </p:cNvPr>
          <p:cNvSpPr>
            <a:spLocks noGrp="1"/>
          </p:cNvSpPr>
          <p:nvPr>
            <p:ph type="title"/>
          </p:nvPr>
        </p:nvSpPr>
        <p:spPr/>
        <p:txBody>
          <a:bodyPr/>
          <a:lstStyle/>
          <a:p>
            <a:r>
              <a:rPr lang="en-US" dirty="0"/>
              <a:t>Getting to ECSE via First Steps (C to B transition)</a:t>
            </a:r>
          </a:p>
        </p:txBody>
      </p:sp>
    </p:spTree>
    <p:extLst>
      <p:ext uri="{BB962C8B-B14F-4D97-AF65-F5344CB8AC3E}">
        <p14:creationId xmlns:p14="http://schemas.microsoft.com/office/powerpoint/2010/main" val="375378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57C4FD-7144-4CAC-A288-ACA369CC7EDE}"/>
              </a:ext>
            </a:extLst>
          </p:cNvPr>
          <p:cNvSpPr>
            <a:spLocks noGrp="1"/>
          </p:cNvSpPr>
          <p:nvPr>
            <p:ph type="body" sz="quarter" idx="10"/>
          </p:nvPr>
        </p:nvSpPr>
        <p:spPr/>
        <p:txBody>
          <a:bodyPr/>
          <a:lstStyle/>
          <a:p>
            <a:r>
              <a:rPr lang="en-US" dirty="0"/>
              <a:t>First Steps Referrals</a:t>
            </a:r>
          </a:p>
        </p:txBody>
      </p:sp>
      <p:sp>
        <p:nvSpPr>
          <p:cNvPr id="6" name="TextBox 5">
            <a:extLst>
              <a:ext uri="{FF2B5EF4-FFF2-40B4-BE49-F238E27FC236}">
                <a16:creationId xmlns:a16="http://schemas.microsoft.com/office/drawing/2014/main" id="{ACA75AEF-7EBA-42E9-B54F-24A5F561BEAE}"/>
              </a:ext>
            </a:extLst>
          </p:cNvPr>
          <p:cNvSpPr txBox="1"/>
          <p:nvPr/>
        </p:nvSpPr>
        <p:spPr>
          <a:xfrm>
            <a:off x="1544320" y="4856480"/>
            <a:ext cx="10175101" cy="646331"/>
          </a:xfrm>
          <a:prstGeom prst="rect">
            <a:avLst/>
          </a:prstGeom>
          <a:noFill/>
        </p:spPr>
        <p:txBody>
          <a:bodyPr wrap="square" rtlCol="0">
            <a:spAutoFit/>
          </a:bodyPr>
          <a:lstStyle/>
          <a:p>
            <a:r>
              <a:rPr lang="en-US" dirty="0">
                <a:hlinkClick r:id="rId2"/>
              </a:rPr>
              <a:t>https://dese.mo.gov/media/pdf/transition-first-steps-early-childhood-special-education-ecse</a:t>
            </a:r>
            <a:endParaRPr lang="en-US" dirty="0"/>
          </a:p>
          <a:p>
            <a:endParaRPr lang="en-US" dirty="0"/>
          </a:p>
        </p:txBody>
      </p:sp>
    </p:spTree>
    <p:extLst>
      <p:ext uri="{BB962C8B-B14F-4D97-AF65-F5344CB8AC3E}">
        <p14:creationId xmlns:p14="http://schemas.microsoft.com/office/powerpoint/2010/main" val="225311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7C7C3-25CC-4364-AEFC-AAF69E4F8625}"/>
              </a:ext>
            </a:extLst>
          </p:cNvPr>
          <p:cNvSpPr>
            <a:spLocks noGrp="1"/>
          </p:cNvSpPr>
          <p:nvPr>
            <p:ph type="title"/>
          </p:nvPr>
        </p:nvSpPr>
        <p:spPr/>
        <p:txBody>
          <a:bodyPr/>
          <a:lstStyle/>
          <a:p>
            <a:r>
              <a:rPr lang="en-US" dirty="0"/>
              <a:t>Directory Information Triggers Referral </a:t>
            </a:r>
          </a:p>
        </p:txBody>
      </p:sp>
      <p:sp>
        <p:nvSpPr>
          <p:cNvPr id="6" name="TextBox 5">
            <a:extLst>
              <a:ext uri="{FF2B5EF4-FFF2-40B4-BE49-F238E27FC236}">
                <a16:creationId xmlns:a16="http://schemas.microsoft.com/office/drawing/2014/main" id="{E794D12D-8800-49E6-B94F-8035EE1342AE}"/>
              </a:ext>
            </a:extLst>
          </p:cNvPr>
          <p:cNvSpPr txBox="1"/>
          <p:nvPr/>
        </p:nvSpPr>
        <p:spPr>
          <a:xfrm>
            <a:off x="731520" y="1976120"/>
            <a:ext cx="10881360" cy="4410182"/>
          </a:xfrm>
          <a:prstGeom prst="rect">
            <a:avLst/>
          </a:prstGeom>
          <a:noFill/>
        </p:spPr>
        <p:txBody>
          <a:bodyPr wrap="square">
            <a:spAutoFit/>
          </a:bodyPr>
          <a:lstStyle/>
          <a:p>
            <a:pPr marL="342900" marR="0" lvl="0" indent="-342900" algn="l" defTabSz="914400" rtl="0" eaLnBrk="1" fontAlgn="auto" latinLnBrk="0" hangingPunct="1">
              <a:lnSpc>
                <a:spcPct val="94000"/>
              </a:lnSpc>
              <a:spcBef>
                <a:spcPts val="1000"/>
              </a:spcBef>
              <a:spcAft>
                <a:spcPts val="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First Steps must provide to ECSE: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400" b="0" i="1"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Child’s name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400" b="0" i="1"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Child’s birth date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400" b="0" i="1"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Parent’s name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400" b="0" i="1"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Parent’s address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400" b="0" i="1"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Parent’s phone number </a:t>
            </a:r>
          </a:p>
          <a:p>
            <a:pPr marL="342900" marR="0" lvl="0" indent="-342900" algn="l" defTabSz="914400" rtl="0" eaLnBrk="1" fontAlgn="auto" latinLnBrk="0" hangingPunct="1">
              <a:lnSpc>
                <a:spcPct val="94000"/>
              </a:lnSpc>
              <a:spcBef>
                <a:spcPts val="1000"/>
              </a:spcBef>
              <a:spcAft>
                <a:spcPts val="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Best practice to do this in writing, but can be provided in any manner.</a:t>
            </a:r>
          </a:p>
          <a:p>
            <a:pPr marL="342900" marR="0" lvl="0" indent="-342900" algn="l" defTabSz="914400" rtl="0" eaLnBrk="1" fontAlgn="auto" latinLnBrk="0" hangingPunct="1">
              <a:lnSpc>
                <a:spcPct val="94000"/>
              </a:lnSpc>
              <a:spcBef>
                <a:spcPts val="1000"/>
              </a:spcBef>
              <a:spcAft>
                <a:spcPts val="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Unless all 5 pieces of information are provided, notification (and therefore ‘referral’) has not occurred.</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400" b="0" i="1" u="none" strike="noStrike" kern="1200" cap="none" spc="0" normalizeH="0" baseline="0" noProof="0" dirty="0">
                <a:ln>
                  <a:noFill/>
                </a:ln>
                <a:solidFill>
                  <a:srgbClr val="191B0E"/>
                </a:solidFill>
                <a:effectLst/>
                <a:uLnTx/>
                <a:uFillTx/>
                <a:latin typeface="Calibri" panose="020F0502020204030204" pitchFamily="34" charset="0"/>
                <a:cs typeface="Calibri" panose="020F0502020204030204" pitchFamily="34" charset="0"/>
              </a:rPr>
              <a:t>There are various ways this happens</a:t>
            </a:r>
          </a:p>
        </p:txBody>
      </p:sp>
    </p:spTree>
    <p:extLst>
      <p:ext uri="{BB962C8B-B14F-4D97-AF65-F5344CB8AC3E}">
        <p14:creationId xmlns:p14="http://schemas.microsoft.com/office/powerpoint/2010/main" val="233555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D6E50-E880-4D64-A76D-D13B176992B3}"/>
              </a:ext>
            </a:extLst>
          </p:cNvPr>
          <p:cNvSpPr>
            <a:spLocks noGrp="1"/>
          </p:cNvSpPr>
          <p:nvPr>
            <p:ph sz="quarter" idx="10"/>
          </p:nvPr>
        </p:nvSpPr>
        <p:spPr/>
        <p:txBody>
          <a:bodyPr/>
          <a:lstStyle/>
          <a:p>
            <a:r>
              <a:rPr lang="en-US" sz="2800" dirty="0"/>
              <a:t>This date of notification is the Referral to ECSE date and the process begins</a:t>
            </a:r>
          </a:p>
          <a:p>
            <a:r>
              <a:rPr lang="en-US" sz="2800" dirty="0"/>
              <a:t>Requirement for IEP to be in place by 3</a:t>
            </a:r>
            <a:r>
              <a:rPr lang="en-US" sz="2800" baseline="30000" dirty="0"/>
              <a:t>rd</a:t>
            </a:r>
            <a:r>
              <a:rPr lang="en-US" sz="2800" dirty="0"/>
              <a:t> birthday so no gap in services</a:t>
            </a:r>
          </a:p>
          <a:p>
            <a:r>
              <a:rPr lang="en-US" sz="2800" dirty="0"/>
              <a:t>If you aren’t made aware of the child, it makes it hard to do your part on time</a:t>
            </a:r>
          </a:p>
          <a:p>
            <a:pPr marL="0" indent="0">
              <a:buNone/>
            </a:pPr>
            <a:endParaRPr lang="en-US" dirty="0"/>
          </a:p>
        </p:txBody>
      </p:sp>
      <p:sp>
        <p:nvSpPr>
          <p:cNvPr id="3" name="Title 2">
            <a:extLst>
              <a:ext uri="{FF2B5EF4-FFF2-40B4-BE49-F238E27FC236}">
                <a16:creationId xmlns:a16="http://schemas.microsoft.com/office/drawing/2014/main" id="{20A8256B-79C3-427E-B4F3-EF56D722A8D4}"/>
              </a:ext>
            </a:extLst>
          </p:cNvPr>
          <p:cNvSpPr>
            <a:spLocks noGrp="1"/>
          </p:cNvSpPr>
          <p:nvPr>
            <p:ph type="title"/>
          </p:nvPr>
        </p:nvSpPr>
        <p:spPr/>
        <p:txBody>
          <a:bodyPr>
            <a:normAutofit fontScale="90000"/>
          </a:bodyPr>
          <a:lstStyle/>
          <a:p>
            <a:r>
              <a:rPr lang="en-US" dirty="0"/>
              <a:t>Why is the DATE Directory Information is provided important? </a:t>
            </a:r>
          </a:p>
        </p:txBody>
      </p:sp>
    </p:spTree>
    <p:extLst>
      <p:ext uri="{BB962C8B-B14F-4D97-AF65-F5344CB8AC3E}">
        <p14:creationId xmlns:p14="http://schemas.microsoft.com/office/powerpoint/2010/main" val="287578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84F9E-ED5A-4710-8A45-1944FD750E69}"/>
              </a:ext>
            </a:extLst>
          </p:cNvPr>
          <p:cNvSpPr>
            <a:spLocks noGrp="1"/>
          </p:cNvSpPr>
          <p:nvPr>
            <p:ph sz="quarter" idx="10"/>
          </p:nvPr>
        </p:nvSpPr>
        <p:spPr/>
        <p:txBody>
          <a:bodyPr/>
          <a:lstStyle/>
          <a:p>
            <a:pPr marR="0" lvl="0" algn="l" defTabSz="914400" rtl="0" eaLnBrk="1" fontAlgn="auto" latinLnBrk="0" hangingPunct="1">
              <a:lnSpc>
                <a:spcPct val="94000"/>
              </a:lnSpc>
              <a:spcBef>
                <a:spcPts val="1000"/>
              </a:spcBef>
              <a:spcAft>
                <a:spcPts val="200"/>
              </a:spcAft>
              <a:buClrTx/>
              <a:buSzTx/>
              <a:tabLst/>
              <a:defRPr/>
            </a:pPr>
            <a:r>
              <a:rPr kumimoji="0" lang="en-US" sz="3200" b="1" i="0" u="none" strike="noStrike" kern="1200" cap="none" spc="0" normalizeH="0" baseline="0" noProof="0" dirty="0">
                <a:ln>
                  <a:noFill/>
                </a:ln>
                <a:solidFill>
                  <a:srgbClr val="C00000"/>
                </a:solidFill>
                <a:effectLst/>
                <a:uLnTx/>
                <a:uFillTx/>
                <a:latin typeface="Franklin Gothic Book" panose="020B0503020102020204"/>
                <a:ea typeface="+mn-ea"/>
                <a:cs typeface="+mn-cs"/>
              </a:rPr>
              <a:t>Late referral to First Steps </a:t>
            </a:r>
            <a:r>
              <a:rPr kumimoji="0" lang="en-US" sz="3200" b="0" i="0" u="none" strike="noStrike" kern="1200" cap="none" spc="0" normalizeH="0" baseline="0" noProof="0" dirty="0">
                <a:ln>
                  <a:noFill/>
                </a:ln>
                <a:solidFill>
                  <a:srgbClr val="191B0E"/>
                </a:solidFill>
                <a:effectLst/>
                <a:uLnTx/>
                <a:uFillTx/>
                <a:latin typeface="Franklin Gothic Book" panose="020B0503020102020204"/>
                <a:ea typeface="+mn-ea"/>
                <a:cs typeface="+mn-cs"/>
              </a:rPr>
              <a:t>(less than 90 days from the 3</a:t>
            </a:r>
            <a:r>
              <a:rPr kumimoji="0" lang="en-US" sz="3200" b="0" i="0" u="none" strike="noStrike" kern="1200" cap="none" spc="0" normalizeH="0" baseline="30000" noProof="0" dirty="0">
                <a:ln>
                  <a:noFill/>
                </a:ln>
                <a:solidFill>
                  <a:srgbClr val="191B0E"/>
                </a:solidFill>
                <a:effectLst/>
                <a:uLnTx/>
                <a:uFillTx/>
                <a:latin typeface="Franklin Gothic Book" panose="020B0503020102020204"/>
                <a:ea typeface="+mn-ea"/>
                <a:cs typeface="+mn-cs"/>
              </a:rPr>
              <a:t>rd</a:t>
            </a:r>
            <a:r>
              <a:rPr kumimoji="0" lang="en-US" sz="3200" b="0" i="0" u="none" strike="noStrike" kern="1200" cap="none" spc="0" normalizeH="0" baseline="0" noProof="0" dirty="0">
                <a:ln>
                  <a:noFill/>
                </a:ln>
                <a:solidFill>
                  <a:srgbClr val="191B0E"/>
                </a:solidFill>
                <a:effectLst/>
                <a:uLnTx/>
                <a:uFillTx/>
                <a:latin typeface="Franklin Gothic Book" panose="020B0503020102020204"/>
                <a:ea typeface="+mn-ea"/>
                <a:cs typeface="+mn-cs"/>
              </a:rPr>
              <a:t> birthday)</a:t>
            </a:r>
          </a:p>
          <a:p>
            <a:pPr marR="0" lvl="0" algn="l" defTabSz="914400" rtl="0" eaLnBrk="1" fontAlgn="auto" latinLnBrk="0" hangingPunct="1">
              <a:lnSpc>
                <a:spcPct val="94000"/>
              </a:lnSpc>
              <a:spcBef>
                <a:spcPts val="1000"/>
              </a:spcBef>
              <a:spcAft>
                <a:spcPts val="200"/>
              </a:spcAft>
              <a:buClrTx/>
              <a:buSzTx/>
              <a:tabLst/>
              <a:defRPr/>
            </a:pPr>
            <a:r>
              <a:rPr kumimoji="0" lang="en-US" sz="3200" b="0" i="0" u="none" strike="noStrike" kern="1200" cap="none" spc="0" normalizeH="0" baseline="0" noProof="0" dirty="0">
                <a:ln>
                  <a:noFill/>
                </a:ln>
                <a:solidFill>
                  <a:srgbClr val="191B0E"/>
                </a:solidFill>
                <a:effectLst/>
                <a:uLnTx/>
                <a:uFillTx/>
                <a:latin typeface="Franklin Gothic Book" panose="020B0503020102020204"/>
                <a:ea typeface="+mn-ea"/>
                <a:cs typeface="+mn-cs"/>
              </a:rPr>
              <a:t>Parent ‘opts back in’ less than 90 days before the 3</a:t>
            </a:r>
            <a:r>
              <a:rPr kumimoji="0" lang="en-US" sz="3200" b="0" i="0" u="none" strike="noStrike" kern="1200" cap="none" spc="0" normalizeH="0" baseline="30000" noProof="0" dirty="0">
                <a:ln>
                  <a:noFill/>
                </a:ln>
                <a:solidFill>
                  <a:srgbClr val="191B0E"/>
                </a:solidFill>
                <a:effectLst/>
                <a:uLnTx/>
                <a:uFillTx/>
                <a:latin typeface="Franklin Gothic Book" panose="020B0503020102020204"/>
                <a:ea typeface="+mn-ea"/>
                <a:cs typeface="+mn-cs"/>
              </a:rPr>
              <a:t>rd</a:t>
            </a:r>
            <a:r>
              <a:rPr kumimoji="0" lang="en-US" sz="3200" b="0" i="0" u="none" strike="noStrike" kern="1200" cap="none" spc="0" normalizeH="0" baseline="0" noProof="0" dirty="0">
                <a:ln>
                  <a:noFill/>
                </a:ln>
                <a:solidFill>
                  <a:srgbClr val="191B0E"/>
                </a:solidFill>
                <a:effectLst/>
                <a:uLnTx/>
                <a:uFillTx/>
                <a:latin typeface="Franklin Gothic Book" panose="020B0503020102020204"/>
                <a:ea typeface="+mn-ea"/>
                <a:cs typeface="+mn-cs"/>
              </a:rPr>
              <a:t> birthday (</a:t>
            </a:r>
            <a:r>
              <a:rPr kumimoji="0" lang="en-US" sz="3200" b="0" i="1" u="none" strike="noStrike" kern="1200" cap="none" spc="0" normalizeH="0" baseline="0" noProof="0" dirty="0">
                <a:ln>
                  <a:noFill/>
                </a:ln>
                <a:solidFill>
                  <a:srgbClr val="191B0E"/>
                </a:solidFill>
                <a:effectLst/>
                <a:uLnTx/>
                <a:uFillTx/>
                <a:latin typeface="Franklin Gothic Book" panose="020B0503020102020204"/>
                <a:ea typeface="+mn-ea"/>
                <a:cs typeface="+mn-cs"/>
              </a:rPr>
              <a:t>Documentation of reversal needs to be kept with ECSE referral</a:t>
            </a:r>
            <a:r>
              <a:rPr kumimoji="0" lang="en-US" sz="3200" b="0" i="0" u="none" strike="noStrike" kern="1200" cap="none" spc="0" normalizeH="0" baseline="0" noProof="0" dirty="0">
                <a:ln>
                  <a:noFill/>
                </a:ln>
                <a:solidFill>
                  <a:srgbClr val="191B0E"/>
                </a:solidFill>
                <a:effectLst/>
                <a:uLnTx/>
                <a:uFillTx/>
                <a:latin typeface="Franklin Gothic Book" panose="020B0503020102020204"/>
                <a:ea typeface="+mn-ea"/>
                <a:cs typeface="+mn-cs"/>
              </a:rPr>
              <a:t>)</a:t>
            </a:r>
          </a:p>
          <a:p>
            <a:pPr marR="0" lvl="0" algn="l" defTabSz="914400" rtl="0" eaLnBrk="1" fontAlgn="auto" latinLnBrk="0" hangingPunct="1">
              <a:lnSpc>
                <a:spcPct val="94000"/>
              </a:lnSpc>
              <a:spcBef>
                <a:spcPts val="1000"/>
              </a:spcBef>
              <a:spcAft>
                <a:spcPts val="200"/>
              </a:spcAft>
              <a:buClrTx/>
              <a:buSzTx/>
              <a:tabLst/>
              <a:defRPr/>
            </a:pPr>
            <a:r>
              <a:rPr kumimoji="0" lang="en-US" sz="3200" b="0" i="0" u="none" strike="noStrike" kern="1200" cap="none" spc="0" normalizeH="0" baseline="0" noProof="0" dirty="0">
                <a:ln>
                  <a:noFill/>
                </a:ln>
                <a:solidFill>
                  <a:srgbClr val="191B0E"/>
                </a:solidFill>
                <a:effectLst/>
                <a:uLnTx/>
                <a:uFillTx/>
                <a:latin typeface="Franklin Gothic Book" panose="020B0503020102020204"/>
                <a:ea typeface="+mn-ea"/>
                <a:cs typeface="+mn-cs"/>
              </a:rPr>
              <a:t>Parent refuses to give consent for ECSE evaluation</a:t>
            </a:r>
          </a:p>
          <a:p>
            <a:endParaRPr lang="en-US" dirty="0"/>
          </a:p>
        </p:txBody>
      </p:sp>
      <p:sp>
        <p:nvSpPr>
          <p:cNvPr id="3" name="Title 2">
            <a:extLst>
              <a:ext uri="{FF2B5EF4-FFF2-40B4-BE49-F238E27FC236}">
                <a16:creationId xmlns:a16="http://schemas.microsoft.com/office/drawing/2014/main" id="{A3B21939-4AFB-45F3-BB9C-3FD474EDAA82}"/>
              </a:ext>
            </a:extLst>
          </p:cNvPr>
          <p:cNvSpPr>
            <a:spLocks noGrp="1"/>
          </p:cNvSpPr>
          <p:nvPr>
            <p:ph type="title"/>
          </p:nvPr>
        </p:nvSpPr>
        <p:spPr/>
        <p:txBody>
          <a:bodyPr/>
          <a:lstStyle/>
          <a:p>
            <a:r>
              <a:rPr lang="en-US" dirty="0"/>
              <a:t>Exceptions to IEP by 3</a:t>
            </a:r>
            <a:r>
              <a:rPr lang="en-US" baseline="30000" dirty="0"/>
              <a:t>rd</a:t>
            </a:r>
            <a:r>
              <a:rPr lang="en-US" dirty="0"/>
              <a:t> birthday</a:t>
            </a:r>
          </a:p>
        </p:txBody>
      </p:sp>
      <p:pic>
        <p:nvPicPr>
          <p:cNvPr id="4" name="Picture 3" descr="Calendar PNG Transparent Images | PNG All">
            <a:extLst>
              <a:ext uri="{FF2B5EF4-FFF2-40B4-BE49-F238E27FC236}">
                <a16:creationId xmlns:a16="http://schemas.microsoft.com/office/drawing/2014/main" id="{92F8AF6B-9BFE-4AE0-90E2-2DF40D4FE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275" y="5040556"/>
            <a:ext cx="2883414" cy="1734316"/>
          </a:xfrm>
          <a:prstGeom prst="rect">
            <a:avLst/>
          </a:prstGeom>
        </p:spPr>
      </p:pic>
    </p:spTree>
    <p:extLst>
      <p:ext uri="{BB962C8B-B14F-4D97-AF65-F5344CB8AC3E}">
        <p14:creationId xmlns:p14="http://schemas.microsoft.com/office/powerpoint/2010/main" val="112106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0CE29-83EE-44F1-886C-BDA1280DE450}"/>
              </a:ext>
            </a:extLst>
          </p:cNvPr>
          <p:cNvSpPr>
            <a:spLocks noGrp="1"/>
          </p:cNvSpPr>
          <p:nvPr>
            <p:ph sz="quarter" idx="10"/>
          </p:nvPr>
        </p:nvSpPr>
        <p:spPr/>
        <p:txBody>
          <a:bodyPr/>
          <a:lstStyle/>
          <a:p>
            <a:pPr marL="112712"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Date child was referred to First Steps is not part of Directory Information so: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ECSE should look for the date on page 1 of the First Steps Release of Info form; 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ECSE can obtain the date of the referral to First Steps at the Transition Conference</a:t>
            </a:r>
          </a:p>
          <a:p>
            <a:pPr lvl="1">
              <a:spcBef>
                <a:spcPts val="1000"/>
              </a:spcBef>
              <a:defRPr/>
            </a:pPr>
            <a:r>
              <a:rPr lang="en-US" b="1" dirty="0">
                <a:solidFill>
                  <a:prstClr val="black"/>
                </a:solidFill>
                <a:latin typeface="Calibri" panose="020F0502020204030204"/>
              </a:rPr>
              <a:t>ECSE is required to participate in the Transition Conference!</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
        <p:nvSpPr>
          <p:cNvPr id="3" name="Title 2">
            <a:extLst>
              <a:ext uri="{FF2B5EF4-FFF2-40B4-BE49-F238E27FC236}">
                <a16:creationId xmlns:a16="http://schemas.microsoft.com/office/drawing/2014/main" id="{F96279DC-3D88-463F-9170-1C2A57EDD83C}"/>
              </a:ext>
            </a:extLst>
          </p:cNvPr>
          <p:cNvSpPr>
            <a:spLocks noGrp="1"/>
          </p:cNvSpPr>
          <p:nvPr>
            <p:ph type="title"/>
          </p:nvPr>
        </p:nvSpPr>
        <p:spPr/>
        <p:txBody>
          <a:bodyPr/>
          <a:lstStyle/>
          <a:p>
            <a:r>
              <a:rPr lang="en-US" dirty="0"/>
              <a:t>Date of </a:t>
            </a:r>
            <a:r>
              <a:rPr lang="en-US" i="1" dirty="0"/>
              <a:t>Referral</a:t>
            </a:r>
            <a:r>
              <a:rPr lang="en-US" dirty="0"/>
              <a:t> to First Steps is KEY!</a:t>
            </a:r>
          </a:p>
        </p:txBody>
      </p:sp>
    </p:spTree>
    <p:extLst>
      <p:ext uri="{BB962C8B-B14F-4D97-AF65-F5344CB8AC3E}">
        <p14:creationId xmlns:p14="http://schemas.microsoft.com/office/powerpoint/2010/main" val="345774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09F8D-002B-4DCA-BE05-DD104056185E}"/>
              </a:ext>
            </a:extLst>
          </p:cNvPr>
          <p:cNvSpPr>
            <a:spLocks noGrp="1"/>
          </p:cNvSpPr>
          <p:nvPr>
            <p:ph type="title"/>
          </p:nvPr>
        </p:nvSpPr>
        <p:spPr/>
        <p:txBody>
          <a:bodyPr/>
          <a:lstStyle/>
          <a:p>
            <a:endParaRPr lang="en-US"/>
          </a:p>
        </p:txBody>
      </p:sp>
      <p:pic>
        <p:nvPicPr>
          <p:cNvPr id="4" name="Content Placeholder 5">
            <a:extLst>
              <a:ext uri="{FF2B5EF4-FFF2-40B4-BE49-F238E27FC236}">
                <a16:creationId xmlns:a16="http://schemas.microsoft.com/office/drawing/2014/main" id="{91838E83-FB97-422E-AB0F-861007F4956B}"/>
              </a:ext>
            </a:extLst>
          </p:cNvPr>
          <p:cNvPicPr>
            <a:picLocks noGrp="1" noChangeAspect="1"/>
          </p:cNvPicPr>
          <p:nvPr>
            <p:ph sz="quarter" idx="10"/>
          </p:nvPr>
        </p:nvPicPr>
        <p:blipFill>
          <a:blip r:embed="rId2"/>
          <a:stretch>
            <a:fillRect/>
          </a:stretch>
        </p:blipFill>
        <p:spPr>
          <a:xfrm>
            <a:off x="1107440" y="1194392"/>
            <a:ext cx="9977120" cy="5282608"/>
          </a:xfrm>
          <a:prstGeom prst="rect">
            <a:avLst/>
          </a:prstGeom>
        </p:spPr>
      </p:pic>
      <p:sp>
        <p:nvSpPr>
          <p:cNvPr id="5" name="Oval 4">
            <a:extLst>
              <a:ext uri="{FF2B5EF4-FFF2-40B4-BE49-F238E27FC236}">
                <a16:creationId xmlns:a16="http://schemas.microsoft.com/office/drawing/2014/main" id="{27429A16-98EA-4B2A-A61B-09B5C2261358}"/>
              </a:ext>
            </a:extLst>
          </p:cNvPr>
          <p:cNvSpPr/>
          <p:nvPr/>
        </p:nvSpPr>
        <p:spPr>
          <a:xfrm>
            <a:off x="1658610" y="3269972"/>
            <a:ext cx="3001818" cy="6927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915E7D88-CF78-43E6-AF81-28B07E918E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23707">
            <a:off x="4891585" y="3289985"/>
            <a:ext cx="1553915" cy="75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7F69B909-39C0-42CD-B1A5-910E0CEB9740}"/>
              </a:ext>
            </a:extLst>
          </p:cNvPr>
          <p:cNvSpPr/>
          <p:nvPr/>
        </p:nvSpPr>
        <p:spPr>
          <a:xfrm>
            <a:off x="4839853" y="4454237"/>
            <a:ext cx="3001818" cy="6927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94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374E9-3DF7-41B1-BE3D-E452E1467B4E}"/>
              </a:ext>
            </a:extLst>
          </p:cNvPr>
          <p:cNvSpPr>
            <a:spLocks noGrp="1"/>
          </p:cNvSpPr>
          <p:nvPr>
            <p:ph type="body" sz="quarter" idx="10"/>
          </p:nvPr>
        </p:nvSpPr>
        <p:spPr/>
        <p:txBody>
          <a:bodyPr/>
          <a:lstStyle/>
          <a:p>
            <a:r>
              <a:rPr lang="en-US" dirty="0"/>
              <a:t>Eligibility</a:t>
            </a:r>
          </a:p>
        </p:txBody>
      </p:sp>
    </p:spTree>
    <p:extLst>
      <p:ext uri="{BB962C8B-B14F-4D97-AF65-F5344CB8AC3E}">
        <p14:creationId xmlns:p14="http://schemas.microsoft.com/office/powerpoint/2010/main" val="13955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15F11C-079C-4110-B435-3537AF78E0C0}"/>
              </a:ext>
            </a:extLst>
          </p:cNvPr>
          <p:cNvSpPr>
            <a:spLocks noGrp="1"/>
          </p:cNvSpPr>
          <p:nvPr>
            <p:ph sz="quarter" idx="10"/>
          </p:nvPr>
        </p:nvSpPr>
        <p:spPr/>
        <p:txBody>
          <a:bodyPr/>
          <a:lstStyle/>
          <a:p>
            <a:pPr marL="0" marR="0" lvl="0" indent="0" algn="l" defTabSz="914400" rtl="0" eaLnBrk="1" fontAlgn="auto" latinLnBrk="0" hangingPunct="1">
              <a:lnSpc>
                <a:spcPct val="90000"/>
              </a:lnSpc>
              <a:spcBef>
                <a:spcPts val="1000"/>
              </a:spcBef>
              <a:spcAft>
                <a:spcPts val="200"/>
              </a:spcAft>
              <a:buClrTx/>
              <a:buSzTx/>
              <a:buFont typeface="Franklin Gothic Book" panose="020B0503020102020204" pitchFamily="34" charset="0"/>
              <a:buNone/>
              <a:tabLst/>
              <a:defRPr/>
            </a:pPr>
            <a:r>
              <a:rPr kumimoji="0" lang="en-US" altLang="en-US" sz="2600" b="0" i="0" u="none" strike="noStrike" kern="1200" cap="none" spc="0" normalizeH="0" baseline="0" noProof="0" dirty="0">
                <a:ln>
                  <a:noFill/>
                </a:ln>
                <a:solidFill>
                  <a:srgbClr val="191B0E"/>
                </a:solidFill>
                <a:effectLst/>
                <a:uLnTx/>
                <a:uFillTx/>
                <a:latin typeface="Franklin Gothic Book" panose="020B0503020102020204"/>
                <a:ea typeface="+mn-ea"/>
                <a:cs typeface="+mn-cs"/>
              </a:rPr>
              <a:t>Options for eligibility:</a:t>
            </a:r>
          </a:p>
          <a:p>
            <a:pPr marL="914400" marR="0" lvl="1" indent="-384048" algn="l" defTabSz="914400" rtl="0" eaLnBrk="1" fontAlgn="auto" latinLnBrk="0" hangingPunct="1">
              <a:lnSpc>
                <a:spcPct val="90000"/>
              </a:lnSpc>
              <a:spcBef>
                <a:spcPts val="500"/>
              </a:spcBef>
              <a:spcAft>
                <a:spcPts val="200"/>
              </a:spcAft>
              <a:buClrTx/>
              <a:buSzTx/>
              <a:buFont typeface="Franklin Gothic Book" panose="020B0503020102020204" pitchFamily="34" charset="0"/>
              <a:buChar char="–"/>
              <a:tabLst/>
              <a:defRPr/>
            </a:pPr>
            <a:r>
              <a:rPr kumimoji="0" lang="en-US" altLang="en-US" sz="2200" b="0" i="1" u="none" strike="noStrike" kern="1200" cap="none" spc="0" normalizeH="0" baseline="0" noProof="0" dirty="0">
                <a:ln>
                  <a:noFill/>
                </a:ln>
                <a:solidFill>
                  <a:srgbClr val="191B0E"/>
                </a:solidFill>
                <a:effectLst/>
                <a:uLnTx/>
                <a:uFillTx/>
                <a:latin typeface="Franklin Gothic Book" panose="020B0503020102020204"/>
                <a:ea typeface="+mn-ea"/>
                <a:cs typeface="+mn-cs"/>
              </a:rPr>
              <a:t>YCDD only</a:t>
            </a:r>
          </a:p>
          <a:p>
            <a:pPr marL="914400" marR="0" lvl="1" indent="-384048" algn="l" defTabSz="914400" rtl="0" eaLnBrk="1" fontAlgn="auto" latinLnBrk="0" hangingPunct="1">
              <a:lnSpc>
                <a:spcPct val="90000"/>
              </a:lnSpc>
              <a:spcBef>
                <a:spcPts val="500"/>
              </a:spcBef>
              <a:spcAft>
                <a:spcPts val="200"/>
              </a:spcAft>
              <a:buClrTx/>
              <a:buSzTx/>
              <a:buFont typeface="Franklin Gothic Book" panose="020B0503020102020204" pitchFamily="34" charset="0"/>
              <a:buChar char="–"/>
              <a:tabLst/>
              <a:defRPr/>
            </a:pPr>
            <a:r>
              <a:rPr kumimoji="0" lang="en-US" altLang="en-US" sz="2200" b="0" i="1" u="none" strike="noStrike" kern="1200" cap="none" spc="0" normalizeH="0" baseline="0" noProof="0" dirty="0">
                <a:ln>
                  <a:noFill/>
                </a:ln>
                <a:solidFill>
                  <a:srgbClr val="191B0E"/>
                </a:solidFill>
                <a:effectLst/>
                <a:uLnTx/>
                <a:uFillTx/>
                <a:latin typeface="Franklin Gothic Book" panose="020B0503020102020204"/>
                <a:ea typeface="+mn-ea"/>
                <a:cs typeface="+mn-cs"/>
              </a:rPr>
              <a:t>All other eligibility categories EXCEPT YCDD (or Language </a:t>
            </a:r>
            <a:r>
              <a:rPr lang="en-US" altLang="en-US" sz="2200" i="1" dirty="0">
                <a:solidFill>
                  <a:srgbClr val="191B0E"/>
                </a:solidFill>
                <a:latin typeface="Franklin Gothic Book" panose="020B0503020102020204"/>
              </a:rPr>
              <a:t>I</a:t>
            </a:r>
            <a:r>
              <a:rPr kumimoji="0" lang="en-US" altLang="en-US" sz="2200" b="0" i="1" u="none" strike="noStrike" kern="1200" cap="none" spc="0" normalizeH="0" baseline="0" noProof="0" dirty="0" err="1">
                <a:ln>
                  <a:noFill/>
                </a:ln>
                <a:solidFill>
                  <a:srgbClr val="191B0E"/>
                </a:solidFill>
                <a:effectLst/>
                <a:uLnTx/>
                <a:uFillTx/>
                <a:latin typeface="Franklin Gothic Book" panose="020B0503020102020204"/>
                <a:ea typeface="+mn-ea"/>
                <a:cs typeface="+mn-cs"/>
              </a:rPr>
              <a:t>mpaired</a:t>
            </a:r>
            <a:r>
              <a:rPr kumimoji="0" lang="en-US" altLang="en-US" sz="2200" b="0" i="1" u="none" strike="noStrike" kern="1200" cap="none" spc="0" normalizeH="0" baseline="0" noProof="0" dirty="0">
                <a:ln>
                  <a:noFill/>
                </a:ln>
                <a:solidFill>
                  <a:srgbClr val="191B0E"/>
                </a:solidFill>
                <a:effectLst/>
                <a:uLnTx/>
                <a:uFillTx/>
                <a:latin typeface="Franklin Gothic Book" panose="020B0503020102020204"/>
                <a:ea typeface="+mn-ea"/>
                <a:cs typeface="+mn-cs"/>
              </a:rPr>
              <a:t>)</a:t>
            </a:r>
          </a:p>
          <a:p>
            <a:pPr marL="914400" marR="0" lvl="1" indent="-384048" algn="l" defTabSz="914400" rtl="0" eaLnBrk="1" fontAlgn="auto" latinLnBrk="0" hangingPunct="1">
              <a:lnSpc>
                <a:spcPct val="90000"/>
              </a:lnSpc>
              <a:spcBef>
                <a:spcPts val="500"/>
              </a:spcBef>
              <a:spcAft>
                <a:spcPts val="200"/>
              </a:spcAft>
              <a:buClrTx/>
              <a:buSzTx/>
              <a:buFont typeface="Franklin Gothic Book" panose="020B0503020102020204" pitchFamily="34" charset="0"/>
              <a:buChar char="–"/>
              <a:tabLst/>
              <a:defRPr/>
            </a:pPr>
            <a:r>
              <a:rPr kumimoji="0" lang="en-US" altLang="en-US" sz="2200" b="0" i="1" u="none" strike="noStrike" kern="1200" cap="none" spc="0" normalizeH="0" baseline="0" noProof="0" dirty="0">
                <a:ln>
                  <a:noFill/>
                </a:ln>
                <a:solidFill>
                  <a:srgbClr val="191B0E"/>
                </a:solidFill>
                <a:effectLst/>
                <a:uLnTx/>
                <a:uFillTx/>
                <a:latin typeface="Franklin Gothic Book" panose="020B0503020102020204"/>
                <a:ea typeface="+mn-ea"/>
                <a:cs typeface="+mn-cs"/>
              </a:rPr>
              <a:t>YCDD and other eligibility categories (except for Language Impaired)</a:t>
            </a:r>
          </a:p>
          <a:p>
            <a:pPr marL="530352" marR="0" lvl="1" indent="0" algn="l" defTabSz="914400" rtl="0" eaLnBrk="1" fontAlgn="auto" latinLnBrk="0" hangingPunct="1">
              <a:lnSpc>
                <a:spcPct val="90000"/>
              </a:lnSpc>
              <a:spcBef>
                <a:spcPts val="500"/>
              </a:spcBef>
              <a:spcAft>
                <a:spcPts val="200"/>
              </a:spcAft>
              <a:buClrTx/>
              <a:buSzTx/>
              <a:buFont typeface="Franklin Gothic Book" panose="020B0503020102020204" pitchFamily="34" charset="0"/>
              <a:buNone/>
              <a:tabLst/>
              <a:defRPr/>
            </a:pPr>
            <a:r>
              <a:rPr kumimoji="0" lang="en-US" altLang="en-US" sz="2200" b="0" i="1" u="none" strike="noStrike" kern="1200" cap="none" spc="0" normalizeH="0" baseline="0" noProof="0" dirty="0">
                <a:ln>
                  <a:noFill/>
                </a:ln>
                <a:solidFill>
                  <a:srgbClr val="191B0E"/>
                </a:solidFill>
                <a:effectLst/>
                <a:uLnTx/>
                <a:uFillTx/>
                <a:latin typeface="Franklin Gothic Book" panose="020B0503020102020204"/>
                <a:ea typeface="+mn-ea"/>
                <a:cs typeface="+mn-cs"/>
              </a:rPr>
              <a:t>Check with your district to see what your Local Compliance Plan allows</a:t>
            </a:r>
          </a:p>
          <a:p>
            <a:pPr marL="0" marR="0" lvl="0" indent="0" algn="l" defTabSz="914400" rtl="0" eaLnBrk="1" fontAlgn="auto" latinLnBrk="0" hangingPunct="1">
              <a:lnSpc>
                <a:spcPct val="90000"/>
              </a:lnSpc>
              <a:spcBef>
                <a:spcPts val="1000"/>
              </a:spcBef>
              <a:spcAft>
                <a:spcPts val="200"/>
              </a:spcAft>
              <a:buClrTx/>
              <a:buSzTx/>
              <a:buFont typeface="Franklin Gothic Book" panose="020B0503020102020204" pitchFamily="34" charset="0"/>
              <a:buNone/>
              <a:tabLst/>
              <a:defRPr/>
            </a:pPr>
            <a:r>
              <a:rPr kumimoji="0" lang="en-US" altLang="en-US" sz="2600" b="0" i="0" u="none" strike="noStrike" kern="1200" cap="none" spc="0" normalizeH="0" baseline="0" noProof="0" dirty="0">
                <a:ln>
                  <a:noFill/>
                </a:ln>
                <a:solidFill>
                  <a:srgbClr val="191B0E"/>
                </a:solidFill>
                <a:effectLst/>
                <a:uLnTx/>
                <a:uFillTx/>
                <a:latin typeface="Franklin Gothic Book" panose="020B0503020102020204"/>
                <a:ea typeface="+mn-ea"/>
                <a:cs typeface="+mn-cs"/>
              </a:rPr>
              <a:t>The YCDD diagnosis can be used until the child is first-grade eligible (age six by August 1) at which time a new diagnosis must be made. Child may carry YCDD through kindergarten if turns 6 during that year but must have a different categorical eligibility by day 1 of first grade.</a:t>
            </a:r>
          </a:p>
          <a:p>
            <a:pPr marL="0" indent="0">
              <a:buNone/>
            </a:pPr>
            <a:endParaRPr lang="en-US" dirty="0"/>
          </a:p>
        </p:txBody>
      </p:sp>
      <p:sp>
        <p:nvSpPr>
          <p:cNvPr id="3" name="Title 2">
            <a:extLst>
              <a:ext uri="{FF2B5EF4-FFF2-40B4-BE49-F238E27FC236}">
                <a16:creationId xmlns:a16="http://schemas.microsoft.com/office/drawing/2014/main" id="{CC5B8BF1-D01D-4BFF-9078-C00BDE74DF9B}"/>
              </a:ext>
            </a:extLst>
          </p:cNvPr>
          <p:cNvSpPr>
            <a:spLocks noGrp="1"/>
          </p:cNvSpPr>
          <p:nvPr>
            <p:ph type="title"/>
          </p:nvPr>
        </p:nvSpPr>
        <p:spPr/>
        <p:txBody>
          <a:bodyPr/>
          <a:lstStyle/>
          <a:p>
            <a:r>
              <a:rPr lang="en-US" dirty="0"/>
              <a:t>YCDD, Other Categorical or Both</a:t>
            </a:r>
          </a:p>
        </p:txBody>
      </p:sp>
    </p:spTree>
    <p:extLst>
      <p:ext uri="{BB962C8B-B14F-4D97-AF65-F5344CB8AC3E}">
        <p14:creationId xmlns:p14="http://schemas.microsoft.com/office/powerpoint/2010/main" val="383169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50A46-5C47-4114-92EC-31C714B42321}"/>
              </a:ext>
            </a:extLst>
          </p:cNvPr>
          <p:cNvSpPr>
            <a:spLocks noGrp="1"/>
          </p:cNvSpPr>
          <p:nvPr>
            <p:ph type="title"/>
          </p:nvPr>
        </p:nvSpPr>
        <p:spPr>
          <a:xfrm>
            <a:off x="193040" y="684041"/>
            <a:ext cx="11785600" cy="1066800"/>
          </a:xfrm>
        </p:spPr>
        <p:txBody>
          <a:bodyPr/>
          <a:lstStyle/>
          <a:p>
            <a:r>
              <a:rPr lang="en-US" dirty="0"/>
              <a:t>YCDD</a:t>
            </a:r>
          </a:p>
        </p:txBody>
      </p:sp>
      <p:sp>
        <p:nvSpPr>
          <p:cNvPr id="4" name="Content Placeholder 3">
            <a:extLst>
              <a:ext uri="{FF2B5EF4-FFF2-40B4-BE49-F238E27FC236}">
                <a16:creationId xmlns:a16="http://schemas.microsoft.com/office/drawing/2014/main" id="{27B4519A-0F79-4D65-B4EF-F2B956B8D909}"/>
              </a:ext>
            </a:extLst>
          </p:cNvPr>
          <p:cNvSpPr txBox="1">
            <a:spLocks noGrp="1"/>
          </p:cNvSpPr>
          <p:nvPr>
            <p:ph sz="quarter" idx="10"/>
          </p:nvPr>
        </p:nvSpPr>
        <p:spPr>
          <a:xfrm>
            <a:off x="883920" y="1538475"/>
            <a:ext cx="9912970" cy="424732"/>
          </a:xfrm>
          <a:prstGeom prst="rect">
            <a:avLst/>
          </a:prstGeom>
          <a:noFill/>
        </p:spPr>
        <p:txBody>
          <a:bodyPr wrap="none" rtlCol="0">
            <a:spAutoFit/>
          </a:bodyPr>
          <a:lstStyle/>
          <a:p>
            <a:pPr marL="0" indent="0">
              <a:buNone/>
            </a:pPr>
            <a:r>
              <a:rPr lang="en-US" sz="2400" dirty="0"/>
              <a:t>A comprehensive evaluation report is present which documents performance:</a:t>
            </a:r>
          </a:p>
        </p:txBody>
      </p:sp>
      <p:sp>
        <p:nvSpPr>
          <p:cNvPr id="6" name="TextBox 5">
            <a:extLst>
              <a:ext uri="{FF2B5EF4-FFF2-40B4-BE49-F238E27FC236}">
                <a16:creationId xmlns:a16="http://schemas.microsoft.com/office/drawing/2014/main" id="{833A3B48-99E6-413E-8B65-F27F45F8BFE7}"/>
              </a:ext>
            </a:extLst>
          </p:cNvPr>
          <p:cNvSpPr txBox="1"/>
          <p:nvPr/>
        </p:nvSpPr>
        <p:spPr>
          <a:xfrm>
            <a:off x="481005" y="2298716"/>
            <a:ext cx="5359400" cy="4337149"/>
          </a:xfrm>
          <a:prstGeom prst="rect">
            <a:avLst/>
          </a:prstGeom>
          <a:noFill/>
        </p:spPr>
        <p:txBody>
          <a:bodyPr wrap="square">
            <a:spAutoFit/>
          </a:bodyPr>
          <a:lstStyle/>
          <a:p>
            <a:pPr marL="342900" marR="0" lvl="0" indent="-342900" algn="l" defTabSz="914400" rtl="0" eaLnBrk="1" fontAlgn="auto" latinLnBrk="0" hangingPunct="1">
              <a:lnSpc>
                <a:spcPct val="94000"/>
              </a:lnSpc>
              <a:spcBef>
                <a:spcPts val="10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At or below 1.5 Standard Deviations below the mean in a combination of any two (2) or more of the following areas: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rPr>
              <a:t>Cognitive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rPr>
              <a:t>Adaptive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rPr>
              <a:t>Social/Emotional</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rPr>
              <a:t>Communication</a:t>
            </a:r>
          </a:p>
          <a:p>
            <a:pPr marL="1273302" marR="0" lvl="2" indent="-285750"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191B0E"/>
                </a:solidFill>
                <a:effectLst/>
                <a:uLnTx/>
                <a:uFillTx/>
                <a:latin typeface="Franklin Gothic Book" panose="020B0503020102020204"/>
                <a:ea typeface="+mn-ea"/>
                <a:cs typeface="+mn-cs"/>
              </a:rPr>
              <a:t>Overall</a:t>
            </a:r>
            <a:r>
              <a:rPr kumimoji="0" lang="en-US" sz="1800" b="0" i="0" u="none" strike="noStrike" kern="1200" cap="none" spc="0" normalizeH="0" baseline="0" noProof="0" dirty="0">
                <a:ln>
                  <a:noFill/>
                </a:ln>
                <a:solidFill>
                  <a:srgbClr val="191B0E"/>
                </a:solidFill>
                <a:effectLst/>
                <a:uLnTx/>
                <a:uFillTx/>
                <a:latin typeface="Franklin Gothic Book" panose="020B0503020102020204"/>
                <a:ea typeface="+mn-ea"/>
                <a:cs typeface="+mn-cs"/>
              </a:rPr>
              <a:t> receptive and expressive communication must be at or below 1.5 SD</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rPr>
              <a:t>Physical</a:t>
            </a:r>
          </a:p>
          <a:p>
            <a:pPr marL="1273302" marR="0" lvl="2" indent="-285750" algn="l" defTabSz="914400" rtl="0" eaLnBrk="1" fontAlgn="auto" latinLnBrk="0" hangingPunct="1">
              <a:lnSpc>
                <a:spcPct val="94000"/>
              </a:lnSpc>
              <a:spcBef>
                <a:spcPts val="500"/>
              </a:spcBef>
              <a:spcAft>
                <a:spcPts val="20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191B0E"/>
                </a:solidFill>
                <a:effectLst/>
                <a:uLnTx/>
                <a:uFillTx/>
                <a:latin typeface="Franklin Gothic Book" panose="020B0503020102020204"/>
                <a:ea typeface="+mn-ea"/>
                <a:cs typeface="+mn-cs"/>
              </a:rPr>
              <a:t>Overall</a:t>
            </a:r>
            <a:r>
              <a:rPr kumimoji="0" lang="en-US" sz="1800" b="0" i="0" u="none" strike="noStrike" kern="1200" cap="none" spc="0" normalizeH="0" baseline="0" noProof="0" dirty="0">
                <a:ln>
                  <a:noFill/>
                </a:ln>
                <a:solidFill>
                  <a:srgbClr val="191B0E"/>
                </a:solidFill>
                <a:effectLst/>
                <a:uLnTx/>
                <a:uFillTx/>
                <a:latin typeface="Franklin Gothic Book" panose="020B0503020102020204"/>
                <a:ea typeface="+mn-ea"/>
                <a:cs typeface="+mn-cs"/>
              </a:rPr>
              <a:t> gross and fine motor scores are at or below 1.5 SD</a:t>
            </a:r>
          </a:p>
        </p:txBody>
      </p:sp>
      <p:sp>
        <p:nvSpPr>
          <p:cNvPr id="8" name="TextBox 7">
            <a:extLst>
              <a:ext uri="{FF2B5EF4-FFF2-40B4-BE49-F238E27FC236}">
                <a16:creationId xmlns:a16="http://schemas.microsoft.com/office/drawing/2014/main" id="{0C8BC9F9-F830-4310-B911-B1A7E64A37DB}"/>
              </a:ext>
            </a:extLst>
          </p:cNvPr>
          <p:cNvSpPr txBox="1"/>
          <p:nvPr/>
        </p:nvSpPr>
        <p:spPr>
          <a:xfrm>
            <a:off x="5974080" y="1974300"/>
            <a:ext cx="6106160" cy="4739759"/>
          </a:xfrm>
          <a:prstGeom prst="rect">
            <a:avLst/>
          </a:prstGeom>
          <a:noFill/>
        </p:spPr>
        <p:txBody>
          <a:bodyPr wrap="square">
            <a:spAutoFit/>
          </a:bodyPr>
          <a:lstStyle/>
          <a:p>
            <a:r>
              <a:rPr lang="en-US" dirty="0"/>
              <a:t>OR</a:t>
            </a:r>
          </a:p>
          <a:p>
            <a:pPr marL="285750" indent="-285750">
              <a:buFont typeface="Arial" panose="020B0604020202020204" pitchFamily="34" charset="0"/>
              <a:buChar char="•"/>
            </a:pPr>
            <a:r>
              <a:rPr lang="en-US" sz="2000" dirty="0">
                <a:latin typeface="Franklin Gothic Book" panose="020B0503020102020204" pitchFamily="34" charset="0"/>
              </a:rPr>
              <a:t> At or below 2.0 Standard Deviations below the mean in one (1) of the following areas:</a:t>
            </a:r>
          </a:p>
          <a:p>
            <a:pPr lvl="1"/>
            <a:r>
              <a:rPr lang="en-US" sz="2000" i="1" dirty="0">
                <a:latin typeface="Franklin Gothic Book" panose="020B0503020102020204" pitchFamily="34" charset="0"/>
              </a:rPr>
              <a:t>- Cognitive</a:t>
            </a:r>
          </a:p>
          <a:p>
            <a:pPr lvl="1"/>
            <a:r>
              <a:rPr lang="en-US" sz="2000" i="1" dirty="0">
                <a:latin typeface="Franklin Gothic Book" panose="020B0503020102020204" pitchFamily="34" charset="0"/>
              </a:rPr>
              <a:t>- Adaptive</a:t>
            </a:r>
          </a:p>
          <a:p>
            <a:pPr lvl="1"/>
            <a:r>
              <a:rPr lang="en-US" sz="2000" i="1" dirty="0">
                <a:latin typeface="Franklin Gothic Book" panose="020B0503020102020204" pitchFamily="34" charset="0"/>
              </a:rPr>
              <a:t>- Social/Emotional</a:t>
            </a:r>
          </a:p>
          <a:p>
            <a:pPr marL="1200150" lvl="2" indent="-285750">
              <a:buFont typeface="Arial" panose="020B0604020202020204" pitchFamily="34" charset="0"/>
              <a:buChar char="•"/>
            </a:pPr>
            <a:r>
              <a:rPr lang="en-US" dirty="0">
                <a:latin typeface="Franklin Gothic Book" panose="020B0503020102020204" pitchFamily="34" charset="0"/>
              </a:rPr>
              <a:t>Team agrees that child’s social/emotional/behavior significantly impacts educational development and explains the educational concerns</a:t>
            </a:r>
          </a:p>
          <a:p>
            <a:pPr lvl="1"/>
            <a:r>
              <a:rPr lang="en-US" sz="2000" dirty="0">
                <a:latin typeface="Franklin Gothic Book" panose="020B0503020102020204" pitchFamily="34" charset="0"/>
              </a:rPr>
              <a:t>- </a:t>
            </a:r>
            <a:r>
              <a:rPr lang="en-US" sz="2000" i="1" dirty="0">
                <a:latin typeface="Franklin Gothic Book" panose="020B0503020102020204" pitchFamily="34" charset="0"/>
              </a:rPr>
              <a:t>Communication</a:t>
            </a:r>
          </a:p>
          <a:p>
            <a:pPr marL="1200150" lvl="2" indent="-285750">
              <a:buFont typeface="Arial" panose="020B0604020202020204" pitchFamily="34" charset="0"/>
              <a:buChar char="•"/>
            </a:pPr>
            <a:r>
              <a:rPr lang="en-US" b="1" u="sng" dirty="0">
                <a:latin typeface="Franklin Gothic Book" panose="020B0503020102020204" pitchFamily="34" charset="0"/>
              </a:rPr>
              <a:t>Overall</a:t>
            </a:r>
            <a:r>
              <a:rPr lang="en-US" dirty="0">
                <a:latin typeface="Franklin Gothic Book" panose="020B0503020102020204" pitchFamily="34" charset="0"/>
              </a:rPr>
              <a:t> receptive and expressive communication must be at or below 2.0 SD</a:t>
            </a:r>
          </a:p>
          <a:p>
            <a:pPr lvl="1"/>
            <a:r>
              <a:rPr lang="en-US" sz="2000" dirty="0">
                <a:latin typeface="Franklin Gothic Book" panose="020B0503020102020204" pitchFamily="34" charset="0"/>
              </a:rPr>
              <a:t>- </a:t>
            </a:r>
            <a:r>
              <a:rPr lang="en-US" sz="2000" i="1" dirty="0">
                <a:latin typeface="Franklin Gothic Book" panose="020B0503020102020204" pitchFamily="34" charset="0"/>
              </a:rPr>
              <a:t>Physical</a:t>
            </a:r>
          </a:p>
          <a:p>
            <a:pPr marL="1200150" lvl="2" indent="-285750">
              <a:buFont typeface="Arial" panose="020B0604020202020204" pitchFamily="34" charset="0"/>
              <a:buChar char="•"/>
            </a:pPr>
            <a:r>
              <a:rPr lang="en-US" b="1" u="sng" dirty="0">
                <a:latin typeface="Franklin Gothic Book" panose="020B0503020102020204" pitchFamily="34" charset="0"/>
              </a:rPr>
              <a:t>Overall</a:t>
            </a:r>
            <a:r>
              <a:rPr lang="en-US" dirty="0">
                <a:latin typeface="Franklin Gothic Book" panose="020B0503020102020204" pitchFamily="34" charset="0"/>
              </a:rPr>
              <a:t> gross and fine motor scores are at or below 2.0 SD</a:t>
            </a:r>
          </a:p>
        </p:txBody>
      </p:sp>
    </p:spTree>
    <p:extLst>
      <p:ext uri="{BB962C8B-B14F-4D97-AF65-F5344CB8AC3E}">
        <p14:creationId xmlns:p14="http://schemas.microsoft.com/office/powerpoint/2010/main" val="321778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B66E8-5CA7-441F-B2B7-83B8EFC26C08}"/>
              </a:ext>
            </a:extLst>
          </p:cNvPr>
          <p:cNvSpPr>
            <a:spLocks noGrp="1"/>
          </p:cNvSpPr>
          <p:nvPr>
            <p:ph type="title"/>
          </p:nvPr>
        </p:nvSpPr>
        <p:spPr/>
        <p:txBody>
          <a:bodyPr/>
          <a:lstStyle/>
          <a:p>
            <a:r>
              <a:rPr lang="en-US" b="1" dirty="0">
                <a:solidFill>
                  <a:schemeClr val="accent1">
                    <a:lumMod val="50000"/>
                  </a:schemeClr>
                </a:solidFill>
              </a:rPr>
              <a:t>Tidbits on Early Childhood Special Education</a:t>
            </a:r>
          </a:p>
        </p:txBody>
      </p:sp>
      <p:sp>
        <p:nvSpPr>
          <p:cNvPr id="6" name="Text Placeholder 5">
            <a:extLst>
              <a:ext uri="{FF2B5EF4-FFF2-40B4-BE49-F238E27FC236}">
                <a16:creationId xmlns:a16="http://schemas.microsoft.com/office/drawing/2014/main" id="{233AB97D-DD14-4359-B53E-8CC0B2521A96}"/>
              </a:ext>
            </a:extLst>
          </p:cNvPr>
          <p:cNvSpPr>
            <a:spLocks noGrp="1"/>
          </p:cNvSpPr>
          <p:nvPr>
            <p:ph type="body" sz="quarter" idx="11"/>
          </p:nvPr>
        </p:nvSpPr>
        <p:spPr/>
        <p:txBody>
          <a:bodyPr/>
          <a:lstStyle/>
          <a:p>
            <a:r>
              <a:rPr lang="en-US" dirty="0"/>
              <a:t>March 10, 2022</a:t>
            </a:r>
          </a:p>
          <a:p>
            <a:r>
              <a:rPr lang="en-US" dirty="0"/>
              <a:t>Compliance Team</a:t>
            </a:r>
          </a:p>
        </p:txBody>
      </p:sp>
    </p:spTree>
    <p:extLst>
      <p:ext uri="{BB962C8B-B14F-4D97-AF65-F5344CB8AC3E}">
        <p14:creationId xmlns:p14="http://schemas.microsoft.com/office/powerpoint/2010/main" val="355540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04541-D327-4082-876C-B67D787A33C9}"/>
              </a:ext>
            </a:extLst>
          </p:cNvPr>
          <p:cNvSpPr>
            <a:spLocks noGrp="1"/>
          </p:cNvSpPr>
          <p:nvPr>
            <p:ph sz="quarter" idx="10"/>
          </p:nvPr>
        </p:nvSpPr>
        <p:spPr>
          <a:xfrm>
            <a:off x="406400" y="1894840"/>
            <a:ext cx="11785600" cy="4419600"/>
          </a:xfrm>
        </p:spPr>
        <p:txBody>
          <a:bodyPr>
            <a:normAutofit lnSpcReduction="10000"/>
          </a:body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800" b="0" i="0" u="none" strike="noStrike" kern="1200" cap="none" spc="0" normalizeH="0" baseline="0" noProof="0" dirty="0">
                <a:ln>
                  <a:noFill/>
                </a:ln>
                <a:solidFill>
                  <a:srgbClr val="191B0E"/>
                </a:solidFill>
                <a:effectLst/>
                <a:uLnTx/>
                <a:uFillTx/>
                <a:latin typeface="Franklin Gothic Book" panose="020B0503020102020204"/>
                <a:ea typeface="+mn-ea"/>
                <a:cs typeface="+mn-cs"/>
              </a:rPr>
              <a:t>A team may also use professional judgement when</a:t>
            </a: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a:t>
            </a:r>
          </a:p>
          <a:p>
            <a:pPr marR="0" lvl="0" algn="l" defTabSz="914400" rtl="0" eaLnBrk="1" fontAlgn="auto" latinLnBrk="0" hangingPunct="1">
              <a:lnSpc>
                <a:spcPct val="94000"/>
              </a:lnSpc>
              <a:spcBef>
                <a:spcPts val="1000"/>
              </a:spcBef>
              <a:spcAft>
                <a:spcPts val="200"/>
              </a:spcAft>
              <a:buClrTx/>
              <a:buSzTx/>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Team concludes that even though the standard scores or equivalent levels do not meet stated criterion levels, a significant discrepancy exists in one (1) or more of the developmental area(s).  All other applicable steps in the eligibility criteria must be addressed with sufficient documentation(formal and informal assessment) which led the team to its decision.   OR</a:t>
            </a:r>
          </a:p>
          <a:p>
            <a:pPr marR="0" lvl="0" algn="l" defTabSz="914400" rtl="0" eaLnBrk="1" fontAlgn="auto" latinLnBrk="0" hangingPunct="1">
              <a:lnSpc>
                <a:spcPct val="94000"/>
              </a:lnSpc>
              <a:spcBef>
                <a:spcPts val="1000"/>
              </a:spcBef>
              <a:spcAft>
                <a:spcPts val="200"/>
              </a:spcAft>
              <a:buClrTx/>
              <a:buSzTx/>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Child is functioning above the stated criteria level but is eligible for services based on expected regression due to termination of previous intensive early intervention services.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rPr>
              <a:t>Documentation includes a statement by team that child would regress without special education and related services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rPr>
              <a:t>Data demonstrating functioning above criterion level.</a:t>
            </a:r>
          </a:p>
          <a:p>
            <a:pPr marR="0" lvl="0" algn="l" defTabSz="914400" rtl="0" eaLnBrk="1" fontAlgn="auto" latinLnBrk="0" hangingPunct="1">
              <a:lnSpc>
                <a:spcPct val="94000"/>
              </a:lnSpc>
              <a:spcBef>
                <a:spcPts val="1000"/>
              </a:spcBef>
              <a:spcAft>
                <a:spcPts val="200"/>
              </a:spcAft>
              <a:buClrTx/>
              <a:buSzTx/>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Information regarding early intervention services such as type, frequency, intensity, duration of services, and where services were delivered</a:t>
            </a:r>
          </a:p>
          <a:p>
            <a:pPr marR="0" lvl="0" algn="l" defTabSz="914400" rtl="0" eaLnBrk="1" fontAlgn="auto" latinLnBrk="0" hangingPunct="1">
              <a:lnSpc>
                <a:spcPct val="94000"/>
              </a:lnSpc>
              <a:spcBef>
                <a:spcPts val="1000"/>
              </a:spcBef>
              <a:spcAft>
                <a:spcPts val="200"/>
              </a:spcAft>
              <a:buClrTx/>
              <a:buSzTx/>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Child’s need for special education and related services as a result of the disability</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sz="2000" b="0" i="1" u="none" strike="noStrike" kern="1200" cap="none" spc="0" normalizeH="0" baseline="0" noProof="0" dirty="0">
              <a:ln>
                <a:noFill/>
              </a:ln>
              <a:solidFill>
                <a:srgbClr val="191B0E"/>
              </a:solidFill>
              <a:effectLst/>
              <a:uLnTx/>
              <a:uFillTx/>
              <a:latin typeface="Franklin Gothic Book" panose="020B0503020102020204"/>
              <a:ea typeface="+mn-ea"/>
              <a:cs typeface="+mn-cs"/>
            </a:endParaRPr>
          </a:p>
          <a:p>
            <a:pPr marL="0" indent="0">
              <a:buNone/>
            </a:pPr>
            <a:endParaRPr lang="en-US" dirty="0"/>
          </a:p>
        </p:txBody>
      </p:sp>
      <p:sp>
        <p:nvSpPr>
          <p:cNvPr id="3" name="Title 2">
            <a:extLst>
              <a:ext uri="{FF2B5EF4-FFF2-40B4-BE49-F238E27FC236}">
                <a16:creationId xmlns:a16="http://schemas.microsoft.com/office/drawing/2014/main" id="{06EB821E-F74A-4B0E-AA04-2501DC2BC1C2}"/>
              </a:ext>
            </a:extLst>
          </p:cNvPr>
          <p:cNvSpPr>
            <a:spLocks noGrp="1"/>
          </p:cNvSpPr>
          <p:nvPr>
            <p:ph type="title"/>
          </p:nvPr>
        </p:nvSpPr>
        <p:spPr/>
        <p:txBody>
          <a:bodyPr/>
          <a:lstStyle/>
          <a:p>
            <a:r>
              <a:rPr lang="en-US" dirty="0"/>
              <a:t>YCDD</a:t>
            </a:r>
          </a:p>
        </p:txBody>
      </p:sp>
    </p:spTree>
    <p:extLst>
      <p:ext uri="{BB962C8B-B14F-4D97-AF65-F5344CB8AC3E}">
        <p14:creationId xmlns:p14="http://schemas.microsoft.com/office/powerpoint/2010/main" val="154300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6FE4E-BEDF-4E43-A06C-07A2F7F85F48}"/>
              </a:ext>
            </a:extLst>
          </p:cNvPr>
          <p:cNvSpPr>
            <a:spLocks noGrp="1"/>
          </p:cNvSpPr>
          <p:nvPr>
            <p:ph sz="quarter" idx="10"/>
          </p:nvPr>
        </p:nvSpPr>
        <p:spPr>
          <a:xfrm>
            <a:off x="203200" y="1894840"/>
            <a:ext cx="11785600" cy="4419600"/>
          </a:xfrm>
        </p:spPr>
        <p:txBody>
          <a:bodyPr>
            <a:normAutofit fontScale="92500"/>
          </a:bodyPr>
          <a:lstStyle/>
          <a:p>
            <a:pPr marR="0" lvl="0" algn="l" defTabSz="914400" rtl="0" eaLnBrk="1" fontAlgn="auto" latinLnBrk="0" hangingPunct="1">
              <a:lnSpc>
                <a:spcPct val="94000"/>
              </a:lnSpc>
              <a:spcBef>
                <a:spcPts val="1000"/>
              </a:spcBef>
              <a:spcAft>
                <a:spcPts val="200"/>
              </a:spcAft>
              <a:buClrTx/>
              <a:buSzTx/>
              <a:tabLst/>
              <a:defRPr/>
            </a:pPr>
            <a:r>
              <a:rPr kumimoji="0" lang="en-US" sz="2600" b="0" i="0" u="none" strike="noStrike" kern="1200" cap="none" spc="0" normalizeH="0" baseline="0" noProof="0" dirty="0">
                <a:ln>
                  <a:noFill/>
                </a:ln>
                <a:solidFill>
                  <a:srgbClr val="191B0E"/>
                </a:solidFill>
                <a:effectLst/>
                <a:uLnTx/>
                <a:uFillTx/>
                <a:latin typeface="Franklin Gothic Book" panose="020B0503020102020204"/>
                <a:ea typeface="+mn-ea"/>
                <a:cs typeface="+mn-cs"/>
              </a:rPr>
              <a:t>Cannot be used for initial eligibility for students who are kindergarten age-eligible (they are 5 and the current school year is over and they SHOULD go to kindergarten in August)</a:t>
            </a:r>
          </a:p>
          <a:p>
            <a:pPr marR="0" lvl="0" algn="l" defTabSz="914400" rtl="0" eaLnBrk="1" fontAlgn="auto" latinLnBrk="0" hangingPunct="1">
              <a:lnSpc>
                <a:spcPct val="94000"/>
              </a:lnSpc>
              <a:spcBef>
                <a:spcPts val="1000"/>
              </a:spcBef>
              <a:spcAft>
                <a:spcPts val="200"/>
              </a:spcAft>
              <a:buClrTx/>
              <a:buSzTx/>
              <a:tabLst/>
              <a:defRPr/>
            </a:pPr>
            <a:r>
              <a:rPr kumimoji="0" lang="en-US" sz="2600" b="0" i="0" u="none" strike="noStrike" kern="1200" cap="none" spc="0" normalizeH="0" baseline="0" noProof="0" dirty="0">
                <a:ln>
                  <a:noFill/>
                </a:ln>
                <a:solidFill>
                  <a:srgbClr val="191B0E"/>
                </a:solidFill>
                <a:effectLst/>
                <a:uLnTx/>
                <a:uFillTx/>
                <a:latin typeface="Franklin Gothic Book" panose="020B0503020102020204"/>
                <a:ea typeface="+mn-ea"/>
                <a:cs typeface="+mn-cs"/>
              </a:rPr>
              <a:t>You cannot use Communication and Sound System Disorder as the two areas to qualify a student as YCDD </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400" b="0" i="1" u="none" strike="noStrike" kern="1200" cap="none" spc="0" normalizeH="0" baseline="0" noProof="0" dirty="0">
                <a:ln>
                  <a:noFill/>
                </a:ln>
                <a:solidFill>
                  <a:srgbClr val="191B0E"/>
                </a:solidFill>
                <a:effectLst/>
                <a:uLnTx/>
                <a:uFillTx/>
                <a:latin typeface="Franklin Gothic Book" panose="020B0503020102020204"/>
                <a:ea typeface="+mn-ea"/>
                <a:cs typeface="+mn-cs"/>
              </a:rPr>
              <a:t>If the child is 2.0 SD below the mean in Communication alone, then qualifies as YCDD.</a:t>
            </a:r>
            <a:endParaRPr kumimoji="0" lang="en-US" sz="2200" b="0" i="1" u="none" strike="noStrike" kern="1200" cap="none" spc="0" normalizeH="0" baseline="0" noProof="0" dirty="0">
              <a:ln>
                <a:noFill/>
              </a:ln>
              <a:solidFill>
                <a:srgbClr val="191B0E"/>
              </a:solidFill>
              <a:effectLst/>
              <a:uLnTx/>
              <a:uFillTx/>
              <a:latin typeface="Franklin Gothic Book" panose="020B0503020102020204"/>
              <a:ea typeface="+mn-ea"/>
              <a:cs typeface="+mn-cs"/>
            </a:endParaRPr>
          </a:p>
          <a:p>
            <a:pPr marR="0" lvl="0" algn="l" defTabSz="914400" rtl="0" eaLnBrk="1" fontAlgn="auto" latinLnBrk="0" hangingPunct="1">
              <a:lnSpc>
                <a:spcPct val="94000"/>
              </a:lnSpc>
              <a:spcBef>
                <a:spcPts val="1000"/>
              </a:spcBef>
              <a:spcAft>
                <a:spcPts val="200"/>
              </a:spcAft>
              <a:buClrTx/>
              <a:buSzTx/>
              <a:tabLst/>
              <a:defRPr/>
            </a:pPr>
            <a:r>
              <a:rPr kumimoji="0" lang="en-US" sz="2600" b="0" i="0" u="none" strike="noStrike" kern="1200" cap="none" spc="0" normalizeH="0" baseline="0" noProof="0" dirty="0">
                <a:ln>
                  <a:noFill/>
                </a:ln>
                <a:solidFill>
                  <a:srgbClr val="191B0E"/>
                </a:solidFill>
                <a:effectLst/>
                <a:uLnTx/>
                <a:uFillTx/>
                <a:latin typeface="Franklin Gothic Book" panose="020B0503020102020204"/>
                <a:ea typeface="+mn-ea"/>
                <a:cs typeface="+mn-cs"/>
              </a:rPr>
              <a:t>New language criteria can only be used for children who are 5 and can attend school that school year. For children ages 3-5, not kindergarten eligible, use YCDD criteria.</a:t>
            </a:r>
          </a:p>
          <a:p>
            <a:pPr marR="0" lvl="0" algn="l" defTabSz="914400" rtl="0" eaLnBrk="1" fontAlgn="auto" latinLnBrk="0" hangingPunct="1">
              <a:lnSpc>
                <a:spcPct val="94000"/>
              </a:lnSpc>
              <a:spcBef>
                <a:spcPts val="1000"/>
              </a:spcBef>
              <a:spcAft>
                <a:spcPts val="200"/>
              </a:spcAft>
              <a:buClrTx/>
              <a:buSzTx/>
              <a:tabLst/>
              <a:defRPr/>
            </a:pPr>
            <a:r>
              <a:rPr lang="en-US" sz="2600" dirty="0">
                <a:solidFill>
                  <a:srgbClr val="191B0E"/>
                </a:solidFill>
                <a:latin typeface="Franklin Gothic Book" panose="020B0503020102020204"/>
              </a:rPr>
              <a:t>A child cannot be found ineligible for a categorical eligibility (if doing a re-evaluation prior to the end of ECSE) yet still go on to kindergarten with an IEP as YCDD.</a:t>
            </a:r>
            <a:endParaRPr kumimoji="0" lang="en-US" sz="26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a:p>
            <a:pPr marR="0" lvl="0" algn="l" defTabSz="914400" rtl="0" eaLnBrk="1" fontAlgn="auto" latinLnBrk="0" hangingPunct="1">
              <a:lnSpc>
                <a:spcPct val="94000"/>
              </a:lnSpc>
              <a:spcBef>
                <a:spcPts val="1000"/>
              </a:spcBef>
              <a:spcAft>
                <a:spcPts val="200"/>
              </a:spcAft>
              <a:buClrTx/>
              <a:buSzTx/>
              <a:tabLst/>
              <a:defRPr/>
            </a:pPr>
            <a:endParaRPr kumimoji="0" lang="en-US" sz="26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a:p>
            <a:pPr marL="0" indent="0">
              <a:buNone/>
            </a:pPr>
            <a:endParaRPr lang="en-US" dirty="0"/>
          </a:p>
        </p:txBody>
      </p:sp>
      <p:sp>
        <p:nvSpPr>
          <p:cNvPr id="3" name="Title 2">
            <a:extLst>
              <a:ext uri="{FF2B5EF4-FFF2-40B4-BE49-F238E27FC236}">
                <a16:creationId xmlns:a16="http://schemas.microsoft.com/office/drawing/2014/main" id="{ED52A02C-A22B-4078-B3E2-07DBD880FC53}"/>
              </a:ext>
            </a:extLst>
          </p:cNvPr>
          <p:cNvSpPr>
            <a:spLocks noGrp="1"/>
          </p:cNvSpPr>
          <p:nvPr>
            <p:ph type="title"/>
          </p:nvPr>
        </p:nvSpPr>
        <p:spPr/>
        <p:txBody>
          <a:bodyPr/>
          <a:lstStyle/>
          <a:p>
            <a:r>
              <a:rPr lang="en-US" dirty="0"/>
              <a:t>YCDD</a:t>
            </a:r>
          </a:p>
        </p:txBody>
      </p:sp>
    </p:spTree>
    <p:extLst>
      <p:ext uri="{BB962C8B-B14F-4D97-AF65-F5344CB8AC3E}">
        <p14:creationId xmlns:p14="http://schemas.microsoft.com/office/powerpoint/2010/main" val="195873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AF84E-BA08-492A-843D-378F93517DEB}"/>
              </a:ext>
            </a:extLst>
          </p:cNvPr>
          <p:cNvSpPr>
            <a:spLocks noGrp="1"/>
          </p:cNvSpPr>
          <p:nvPr>
            <p:ph type="body" sz="quarter" idx="10"/>
          </p:nvPr>
        </p:nvSpPr>
        <p:spPr/>
        <p:txBody>
          <a:bodyPr/>
          <a:lstStyle/>
          <a:p>
            <a:r>
              <a:rPr lang="en-US" dirty="0"/>
              <a:t>Providing Services</a:t>
            </a:r>
          </a:p>
        </p:txBody>
      </p:sp>
    </p:spTree>
    <p:extLst>
      <p:ext uri="{BB962C8B-B14F-4D97-AF65-F5344CB8AC3E}">
        <p14:creationId xmlns:p14="http://schemas.microsoft.com/office/powerpoint/2010/main" val="1554676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A6E50-965B-4438-BF01-6972AFFC64BF}"/>
              </a:ext>
            </a:extLst>
          </p:cNvPr>
          <p:cNvSpPr>
            <a:spLocks noGrp="1"/>
          </p:cNvSpPr>
          <p:nvPr>
            <p:ph type="title"/>
          </p:nvPr>
        </p:nvSpPr>
        <p:spPr/>
        <p:txBody>
          <a:bodyPr/>
          <a:lstStyle/>
          <a:p>
            <a:endParaRPr lang="en-US"/>
          </a:p>
        </p:txBody>
      </p:sp>
      <p:sp>
        <p:nvSpPr>
          <p:cNvPr id="6" name="Rounded Rectangle 4">
            <a:extLst>
              <a:ext uri="{FF2B5EF4-FFF2-40B4-BE49-F238E27FC236}">
                <a16:creationId xmlns:a16="http://schemas.microsoft.com/office/drawing/2014/main" id="{8A45A47E-0F53-4503-BD90-390F9EC26604}"/>
              </a:ext>
            </a:extLst>
          </p:cNvPr>
          <p:cNvSpPr>
            <a:spLocks noGrp="1"/>
          </p:cNvSpPr>
          <p:nvPr>
            <p:ph sz="quarter" idx="10"/>
          </p:nvPr>
        </p:nvSpPr>
        <p:spPr>
          <a:xfrm>
            <a:off x="203200" y="2159000"/>
            <a:ext cx="11785600" cy="441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Franklin Gothic Book" panose="020B0503020102020204"/>
                <a:ea typeface="+mn-ea"/>
                <a:cs typeface="+mn-cs"/>
              </a:rPr>
              <a:t>Services</a:t>
            </a:r>
          </a:p>
        </p:txBody>
      </p:sp>
      <p:sp>
        <p:nvSpPr>
          <p:cNvPr id="7" name="Rounded Rectangle 4">
            <a:extLst>
              <a:ext uri="{FF2B5EF4-FFF2-40B4-BE49-F238E27FC236}">
                <a16:creationId xmlns:a16="http://schemas.microsoft.com/office/drawing/2014/main" id="{20EAFB5A-BBAB-455F-95E0-FF33D8C34905}"/>
              </a:ext>
            </a:extLst>
          </p:cNvPr>
          <p:cNvSpPr/>
          <p:nvPr/>
        </p:nvSpPr>
        <p:spPr>
          <a:xfrm>
            <a:off x="2217911" y="2692794"/>
            <a:ext cx="2911588" cy="1762819"/>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5400" b="0" i="0" u="none" strike="noStrike" kern="0" cap="none" spc="0" normalizeH="0" baseline="0" noProof="0" dirty="0">
                <a:ln>
                  <a:noFill/>
                </a:ln>
                <a:solidFill>
                  <a:prstClr val="white"/>
                </a:solidFill>
                <a:effectLst/>
                <a:uLnTx/>
                <a:uFillTx/>
                <a:latin typeface="Franklin Gothic Book" panose="020B0503020102020204"/>
                <a:ea typeface="+mn-ea"/>
                <a:cs typeface="+mn-cs"/>
              </a:rPr>
              <a:t>Services</a:t>
            </a:r>
          </a:p>
        </p:txBody>
      </p:sp>
      <p:sp>
        <p:nvSpPr>
          <p:cNvPr id="8" name="Rectangle 7">
            <a:extLst>
              <a:ext uri="{FF2B5EF4-FFF2-40B4-BE49-F238E27FC236}">
                <a16:creationId xmlns:a16="http://schemas.microsoft.com/office/drawing/2014/main" id="{4EF4249A-295C-4DF8-BA8D-BCE5C10FE20D}"/>
              </a:ext>
            </a:extLst>
          </p:cNvPr>
          <p:cNvSpPr/>
          <p:nvPr/>
        </p:nvSpPr>
        <p:spPr>
          <a:xfrm>
            <a:off x="887380" y="2778701"/>
            <a:ext cx="3881120" cy="24333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SERVICES</a:t>
            </a:r>
          </a:p>
        </p:txBody>
      </p:sp>
      <p:sp>
        <p:nvSpPr>
          <p:cNvPr id="9" name="Equal 4">
            <a:extLst>
              <a:ext uri="{FF2B5EF4-FFF2-40B4-BE49-F238E27FC236}">
                <a16:creationId xmlns:a16="http://schemas.microsoft.com/office/drawing/2014/main" id="{DAFA9C5E-974F-4A30-9E2B-3F7F25B84D08}"/>
              </a:ext>
            </a:extLst>
          </p:cNvPr>
          <p:cNvSpPr/>
          <p:nvPr/>
        </p:nvSpPr>
        <p:spPr>
          <a:xfrm>
            <a:off x="5462189" y="353819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D1C5A03B-920A-49A0-9E3F-2776E16526A7}"/>
              </a:ext>
            </a:extLst>
          </p:cNvPr>
          <p:cNvSpPr/>
          <p:nvPr/>
        </p:nvSpPr>
        <p:spPr>
          <a:xfrm>
            <a:off x="7144210" y="2778701"/>
            <a:ext cx="3881120" cy="24333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FAPE</a:t>
            </a:r>
          </a:p>
        </p:txBody>
      </p:sp>
    </p:spTree>
    <p:extLst>
      <p:ext uri="{BB962C8B-B14F-4D97-AF65-F5344CB8AC3E}">
        <p14:creationId xmlns:p14="http://schemas.microsoft.com/office/powerpoint/2010/main" val="263320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Graphical user interface, text, application&#10;&#10;Description automatically generated">
            <a:extLst>
              <a:ext uri="{FF2B5EF4-FFF2-40B4-BE49-F238E27FC236}">
                <a16:creationId xmlns:a16="http://schemas.microsoft.com/office/drawing/2014/main" id="{F486F229-3449-4B7D-BED7-5DA89635D478}"/>
              </a:ext>
            </a:extLst>
          </p:cNvPr>
          <p:cNvPicPr>
            <a:picLocks noGrp="1" noChangeAspect="1"/>
          </p:cNvPicPr>
          <p:nvPr>
            <p:ph sz="quarter" idx="10"/>
          </p:nvPr>
        </p:nvPicPr>
        <p:blipFill>
          <a:blip r:embed="rId2"/>
          <a:stretch>
            <a:fillRect/>
          </a:stretch>
        </p:blipFill>
        <p:spPr>
          <a:xfrm>
            <a:off x="1209098" y="1110826"/>
            <a:ext cx="9773803" cy="5571067"/>
          </a:xfrm>
          <a:prstGeom prst="rect">
            <a:avLst/>
          </a:prstGeom>
        </p:spPr>
      </p:pic>
    </p:spTree>
    <p:extLst>
      <p:ext uri="{BB962C8B-B14F-4D97-AF65-F5344CB8AC3E}">
        <p14:creationId xmlns:p14="http://schemas.microsoft.com/office/powerpoint/2010/main" val="8107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E392A-3CDD-4691-8C3E-C9D4F1687658}"/>
              </a:ext>
            </a:extLst>
          </p:cNvPr>
          <p:cNvSpPr>
            <a:spLocks noGrp="1"/>
          </p:cNvSpPr>
          <p:nvPr>
            <p:ph sz="quarter" idx="10"/>
          </p:nvPr>
        </p:nvSpPr>
        <p:spPr/>
        <p:txBody>
          <a:bodyPr/>
          <a:lstStyle/>
          <a:p>
            <a:r>
              <a:rPr lang="en-US" dirty="0"/>
              <a:t>ECSE is not mandatory.</a:t>
            </a:r>
          </a:p>
          <a:p>
            <a:r>
              <a:rPr lang="en-US" dirty="0"/>
              <a:t>If parent declines to take advantage of services, it is NOT the same as revoking consent.</a:t>
            </a:r>
          </a:p>
          <a:p>
            <a:r>
              <a:rPr lang="en-US" dirty="0"/>
              <a:t>Child is still eligible and we still have a re-evaluation obligation, similar to our private/parochial/homeschooled population.</a:t>
            </a:r>
          </a:p>
          <a:p>
            <a:r>
              <a:rPr lang="en-US" dirty="0"/>
              <a:t>If parent declines services, we do not keep these students enrolled in our systems.</a:t>
            </a:r>
          </a:p>
        </p:txBody>
      </p:sp>
      <p:sp>
        <p:nvSpPr>
          <p:cNvPr id="3" name="Title 2">
            <a:extLst>
              <a:ext uri="{FF2B5EF4-FFF2-40B4-BE49-F238E27FC236}">
                <a16:creationId xmlns:a16="http://schemas.microsoft.com/office/drawing/2014/main" id="{399F3532-54F0-4B15-9039-251C9E748877}"/>
              </a:ext>
            </a:extLst>
          </p:cNvPr>
          <p:cNvSpPr>
            <a:spLocks noGrp="1"/>
          </p:cNvSpPr>
          <p:nvPr>
            <p:ph type="title"/>
          </p:nvPr>
        </p:nvSpPr>
        <p:spPr/>
        <p:txBody>
          <a:bodyPr/>
          <a:lstStyle/>
          <a:p>
            <a:r>
              <a:rPr lang="en-US" dirty="0"/>
              <a:t>What happens if a parent doesn’t want services?</a:t>
            </a:r>
          </a:p>
        </p:txBody>
      </p:sp>
    </p:spTree>
    <p:extLst>
      <p:ext uri="{BB962C8B-B14F-4D97-AF65-F5344CB8AC3E}">
        <p14:creationId xmlns:p14="http://schemas.microsoft.com/office/powerpoint/2010/main" val="254526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D3A566-D1F0-497D-9091-B57F8341A984}"/>
              </a:ext>
            </a:extLst>
          </p:cNvPr>
          <p:cNvSpPr>
            <a:spLocks noGrp="1"/>
          </p:cNvSpPr>
          <p:nvPr>
            <p:ph type="pic" idx="1"/>
          </p:nvPr>
        </p:nvSpPr>
        <p:spPr/>
      </p:sp>
      <p:sp>
        <p:nvSpPr>
          <p:cNvPr id="9" name="Text Placeholder 8">
            <a:extLst>
              <a:ext uri="{FF2B5EF4-FFF2-40B4-BE49-F238E27FC236}">
                <a16:creationId xmlns:a16="http://schemas.microsoft.com/office/drawing/2014/main" id="{8F6337D1-E83A-4776-915A-7FF630068272}"/>
              </a:ext>
            </a:extLst>
          </p:cNvPr>
          <p:cNvSpPr>
            <a:spLocks noGrp="1"/>
          </p:cNvSpPr>
          <p:nvPr>
            <p:ph type="body" sz="half" idx="2"/>
          </p:nvPr>
        </p:nvSpPr>
        <p:spPr>
          <a:xfrm>
            <a:off x="774518" y="1504632"/>
            <a:ext cx="3932237" cy="3811588"/>
          </a:xfrm>
        </p:spPr>
        <p:txBody>
          <a:bodyPr>
            <a:normAutofit/>
          </a:bodyPr>
          <a:lstStyle/>
          <a:p>
            <a:r>
              <a:rPr lang="en-US" sz="3600" dirty="0">
                <a:solidFill>
                  <a:schemeClr val="accent5">
                    <a:lumMod val="75000"/>
                  </a:schemeClr>
                </a:solidFill>
              </a:rPr>
              <a:t>IEP’s for ECSE children have basically the same components as for K-12 students</a:t>
            </a:r>
          </a:p>
        </p:txBody>
      </p:sp>
      <p:pic>
        <p:nvPicPr>
          <p:cNvPr id="11" name="Picture 10">
            <a:extLst>
              <a:ext uri="{FF2B5EF4-FFF2-40B4-BE49-F238E27FC236}">
                <a16:creationId xmlns:a16="http://schemas.microsoft.com/office/drawing/2014/main" id="{A3915864-4E2B-4FDA-A080-E30C93B9B5F4}"/>
              </a:ext>
            </a:extLst>
          </p:cNvPr>
          <p:cNvPicPr>
            <a:picLocks noChangeAspect="1"/>
          </p:cNvPicPr>
          <p:nvPr/>
        </p:nvPicPr>
        <p:blipFill>
          <a:blip r:embed="rId2"/>
          <a:stretch>
            <a:fillRect/>
          </a:stretch>
        </p:blipFill>
        <p:spPr>
          <a:xfrm>
            <a:off x="5183188" y="814705"/>
            <a:ext cx="6648633" cy="4526915"/>
          </a:xfrm>
          <a:prstGeom prst="rect">
            <a:avLst/>
          </a:prstGeom>
        </p:spPr>
      </p:pic>
      <p:sp>
        <p:nvSpPr>
          <p:cNvPr id="12" name="Oval 11">
            <a:extLst>
              <a:ext uri="{FF2B5EF4-FFF2-40B4-BE49-F238E27FC236}">
                <a16:creationId xmlns:a16="http://schemas.microsoft.com/office/drawing/2014/main" id="{AC08E08E-1A90-4D39-8D61-CF7AC9FC41FE}"/>
              </a:ext>
            </a:extLst>
          </p:cNvPr>
          <p:cNvSpPr/>
          <p:nvPr/>
        </p:nvSpPr>
        <p:spPr>
          <a:xfrm>
            <a:off x="5364479" y="2794000"/>
            <a:ext cx="6229125" cy="894080"/>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B8A3325-03C9-4206-BC60-518AA6ED3DDB}"/>
              </a:ext>
            </a:extLst>
          </p:cNvPr>
          <p:cNvSpPr txBox="1"/>
          <p:nvPr/>
        </p:nvSpPr>
        <p:spPr>
          <a:xfrm>
            <a:off x="360179" y="4461808"/>
            <a:ext cx="5764270" cy="1938992"/>
          </a:xfrm>
          <a:prstGeom prst="rect">
            <a:avLst/>
          </a:prstGeom>
          <a:noFill/>
        </p:spPr>
        <p:txBody>
          <a:bodyPr wrap="none" rtlCol="0">
            <a:spAutoFit/>
          </a:bodyPr>
          <a:lstStyle/>
          <a:p>
            <a:r>
              <a:rPr lang="en-US" sz="2400" dirty="0"/>
              <a:t>Key words:  </a:t>
            </a:r>
            <a:r>
              <a:rPr lang="en-US" sz="2400" b="1" i="1" dirty="0"/>
              <a:t>Age-appropriate activities</a:t>
            </a:r>
          </a:p>
          <a:p>
            <a:r>
              <a:rPr lang="en-US" sz="2400" dirty="0"/>
              <a:t>Consider using the Missouri Early Learning</a:t>
            </a:r>
          </a:p>
          <a:p>
            <a:r>
              <a:rPr lang="en-US" sz="2400" dirty="0"/>
              <a:t>Standards (MELS) and a good developmental</a:t>
            </a:r>
          </a:p>
          <a:p>
            <a:r>
              <a:rPr lang="en-US" sz="2400" dirty="0"/>
              <a:t>milestones document to write IEP’s for ECSE</a:t>
            </a:r>
          </a:p>
          <a:p>
            <a:r>
              <a:rPr lang="en-US" sz="2400" dirty="0"/>
              <a:t>children</a:t>
            </a:r>
          </a:p>
        </p:txBody>
      </p:sp>
    </p:spTree>
    <p:extLst>
      <p:ext uri="{BB962C8B-B14F-4D97-AF65-F5344CB8AC3E}">
        <p14:creationId xmlns:p14="http://schemas.microsoft.com/office/powerpoint/2010/main" val="1020986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0DDB1F-DEA2-43F1-85E3-A08D5EEBC31D}"/>
              </a:ext>
            </a:extLst>
          </p:cNvPr>
          <p:cNvSpPr>
            <a:spLocks noGrp="1"/>
          </p:cNvSpPr>
          <p:nvPr>
            <p:ph type="body" sz="quarter" idx="10"/>
          </p:nvPr>
        </p:nvSpPr>
        <p:spPr/>
        <p:txBody>
          <a:bodyPr/>
          <a:lstStyle/>
          <a:p>
            <a:r>
              <a:rPr lang="en-US" dirty="0"/>
              <a:t>Data Reporting</a:t>
            </a:r>
          </a:p>
        </p:txBody>
      </p:sp>
    </p:spTree>
    <p:extLst>
      <p:ext uri="{BB962C8B-B14F-4D97-AF65-F5344CB8AC3E}">
        <p14:creationId xmlns:p14="http://schemas.microsoft.com/office/powerpoint/2010/main" val="223712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A779E3-815E-423B-9A47-BD79283C7515}"/>
              </a:ext>
            </a:extLst>
          </p:cNvPr>
          <p:cNvSpPr>
            <a:spLocks noGrp="1"/>
          </p:cNvSpPr>
          <p:nvPr>
            <p:ph sz="quarter" idx="10"/>
          </p:nvPr>
        </p:nvSpPr>
        <p:spPr/>
        <p:txBody>
          <a:bodyPr/>
          <a:lstStyle/>
          <a:p>
            <a:r>
              <a:rPr lang="en-US" dirty="0"/>
              <a:t>They are not the same thing and you need to capture both</a:t>
            </a:r>
          </a:p>
          <a:p>
            <a:pPr lvl="1"/>
            <a:r>
              <a:rPr lang="en-US" dirty="0"/>
              <a:t>Placement is found on the IEP but is not reported </a:t>
            </a:r>
            <a:r>
              <a:rPr lang="en-US"/>
              <a:t>to </a:t>
            </a:r>
            <a:r>
              <a:rPr lang="en-US" smtClean="0"/>
              <a:t>DESE</a:t>
            </a:r>
            <a:endParaRPr lang="en-US" dirty="0"/>
          </a:p>
        </p:txBody>
      </p:sp>
      <p:sp>
        <p:nvSpPr>
          <p:cNvPr id="3" name="Title 2">
            <a:extLst>
              <a:ext uri="{FF2B5EF4-FFF2-40B4-BE49-F238E27FC236}">
                <a16:creationId xmlns:a16="http://schemas.microsoft.com/office/drawing/2014/main" id="{C4EC4180-CC03-4C00-BC83-8DCB7E511B14}"/>
              </a:ext>
            </a:extLst>
          </p:cNvPr>
          <p:cNvSpPr>
            <a:spLocks noGrp="1"/>
          </p:cNvSpPr>
          <p:nvPr>
            <p:ph type="title"/>
          </p:nvPr>
        </p:nvSpPr>
        <p:spPr/>
        <p:txBody>
          <a:bodyPr/>
          <a:lstStyle/>
          <a:p>
            <a:r>
              <a:rPr lang="en-US" dirty="0"/>
              <a:t>Placement vs. Educational Environments</a:t>
            </a:r>
          </a:p>
        </p:txBody>
      </p:sp>
      <p:pic>
        <p:nvPicPr>
          <p:cNvPr id="5" name="Picture 1">
            <a:extLst>
              <a:ext uri="{FF2B5EF4-FFF2-40B4-BE49-F238E27FC236}">
                <a16:creationId xmlns:a16="http://schemas.microsoft.com/office/drawing/2014/main" id="{BA0C13AF-4E47-48B7-B01D-56E156D80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09" t="52542" r="6007" b="6779"/>
          <a:stretch>
            <a:fillRect/>
          </a:stretch>
        </p:blipFill>
        <p:spPr>
          <a:xfrm>
            <a:off x="1147653" y="3213477"/>
            <a:ext cx="9896693" cy="2730123"/>
          </a:xfrm>
          <a:prstGeom prst="rect">
            <a:avLst/>
          </a:prstGeom>
        </p:spPr>
      </p:pic>
      <p:sp>
        <p:nvSpPr>
          <p:cNvPr id="6" name="Multiply 6">
            <a:extLst>
              <a:ext uri="{FF2B5EF4-FFF2-40B4-BE49-F238E27FC236}">
                <a16:creationId xmlns:a16="http://schemas.microsoft.com/office/drawing/2014/main" id="{AA566412-4503-4993-95AC-54170ED5B5B2}"/>
              </a:ext>
            </a:extLst>
          </p:cNvPr>
          <p:cNvSpPr/>
          <p:nvPr/>
        </p:nvSpPr>
        <p:spPr>
          <a:xfrm>
            <a:off x="2001520" y="3608720"/>
            <a:ext cx="2909455" cy="1939636"/>
          </a:xfrm>
          <a:prstGeom prst="mathMultiply">
            <a:avLst/>
          </a:prstGeom>
          <a:solidFill>
            <a:srgbClr val="8C8D86"/>
          </a:solidFill>
          <a:ln w="34925" cap="flat" cmpd="sng" algn="in">
            <a:solidFill>
              <a:srgbClr val="8C8D8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8C22F5D2-0397-458D-802D-C7A4AE1E79CE}"/>
              </a:ext>
            </a:extLst>
          </p:cNvPr>
          <p:cNvSpPr txBox="1"/>
          <p:nvPr/>
        </p:nvSpPr>
        <p:spPr>
          <a:xfrm>
            <a:off x="879763" y="5945225"/>
            <a:ext cx="10432472" cy="830997"/>
          </a:xfrm>
          <a:prstGeom prst="rect">
            <a:avLst/>
          </a:prstGeom>
          <a:noFill/>
        </p:spPr>
        <p:txBody>
          <a:bodyPr wrap="square" rtlCol="0">
            <a:spAutoFit/>
          </a:bodyPr>
          <a:lstStyle/>
          <a:p>
            <a:pPr defTabSz="457200"/>
            <a:r>
              <a:rPr lang="en-US" sz="2400" dirty="0">
                <a:solidFill>
                  <a:prstClr val="black"/>
                </a:solidFill>
                <a:latin typeface="Franklin Gothic Book" panose="020B0503020102020204"/>
                <a:hlinkClick r:id="rId3"/>
              </a:rPr>
              <a:t>Frequently Asked Questions dated May 2019 </a:t>
            </a:r>
            <a:r>
              <a:rPr lang="en-US" sz="2400" dirty="0">
                <a:solidFill>
                  <a:prstClr val="black"/>
                </a:solidFill>
                <a:latin typeface="Franklin Gothic Book" panose="020B0503020102020204"/>
              </a:rPr>
              <a:t>has a good explanation of each placement option. Found on ECSE page under Special Education Compliance</a:t>
            </a:r>
          </a:p>
        </p:txBody>
      </p:sp>
    </p:spTree>
    <p:extLst>
      <p:ext uri="{BB962C8B-B14F-4D97-AF65-F5344CB8AC3E}">
        <p14:creationId xmlns:p14="http://schemas.microsoft.com/office/powerpoint/2010/main" val="397766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AE0E13-320A-4E74-B139-98DA2E1A304F}"/>
              </a:ext>
            </a:extLst>
          </p:cNvPr>
          <p:cNvSpPr>
            <a:spLocks noGrp="1"/>
          </p:cNvSpPr>
          <p:nvPr>
            <p:ph type="title"/>
          </p:nvPr>
        </p:nvSpPr>
        <p:spPr/>
        <p:txBody>
          <a:bodyPr/>
          <a:lstStyle/>
          <a:p>
            <a:r>
              <a:rPr lang="en-US" dirty="0"/>
              <a:t>Placement vs. </a:t>
            </a:r>
            <a:r>
              <a:rPr lang="en-US" dirty="0">
                <a:hlinkClick r:id="rId2"/>
              </a:rPr>
              <a:t>Educational Environments</a:t>
            </a:r>
            <a:endParaRPr lang="en-US" dirty="0"/>
          </a:p>
        </p:txBody>
      </p:sp>
      <p:pic>
        <p:nvPicPr>
          <p:cNvPr id="4" name="Content Placeholder 4" descr="Data-ECSEsettingsdecisiontree.pdf - Adobe Reader">
            <a:extLst>
              <a:ext uri="{FF2B5EF4-FFF2-40B4-BE49-F238E27FC236}">
                <a16:creationId xmlns:a16="http://schemas.microsoft.com/office/drawing/2014/main" id="{FBE340F3-41CD-4231-A191-73CE7F39944A}"/>
              </a:ext>
            </a:extLst>
          </p:cNvPr>
          <p:cNvPicPr>
            <a:picLocks noChangeAspect="1"/>
          </p:cNvPicPr>
          <p:nvPr/>
        </p:nvPicPr>
        <p:blipFill rotWithShape="1">
          <a:blip r:embed="rId3">
            <a:extLst>
              <a:ext uri="{28A0092B-C50C-407E-A947-70E740481C1C}">
                <a14:useLocalDpi xmlns:a14="http://schemas.microsoft.com/office/drawing/2010/main" val="0"/>
              </a:ext>
            </a:extLst>
          </a:blip>
          <a:srcRect l="7821" t="12514" r="21026" b="2906"/>
          <a:stretch/>
        </p:blipFill>
        <p:spPr>
          <a:xfrm>
            <a:off x="1614652" y="1915160"/>
            <a:ext cx="8962695" cy="4942840"/>
          </a:xfrm>
          <a:prstGeom prst="rect">
            <a:avLst/>
          </a:prstGeom>
        </p:spPr>
      </p:pic>
    </p:spTree>
    <p:extLst>
      <p:ext uri="{BB962C8B-B14F-4D97-AF65-F5344CB8AC3E}">
        <p14:creationId xmlns:p14="http://schemas.microsoft.com/office/powerpoint/2010/main" val="15335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00C360-EFA8-416B-AC3C-A21ABEE7D914}"/>
              </a:ext>
            </a:extLst>
          </p:cNvPr>
          <p:cNvSpPr>
            <a:spLocks noGrp="1"/>
          </p:cNvSpPr>
          <p:nvPr>
            <p:ph type="body" sz="quarter" idx="10"/>
          </p:nvPr>
        </p:nvSpPr>
        <p:spPr/>
        <p:txBody>
          <a:bodyPr/>
          <a:lstStyle/>
          <a:p>
            <a:r>
              <a:rPr lang="en-US" dirty="0"/>
              <a:t>Where do I find ECSE information on the DESE website?</a:t>
            </a:r>
          </a:p>
        </p:txBody>
      </p:sp>
    </p:spTree>
    <p:extLst>
      <p:ext uri="{BB962C8B-B14F-4D97-AF65-F5344CB8AC3E}">
        <p14:creationId xmlns:p14="http://schemas.microsoft.com/office/powerpoint/2010/main" val="320489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130F1-AEB3-423C-ABA4-10037500B1F2}"/>
              </a:ext>
            </a:extLst>
          </p:cNvPr>
          <p:cNvSpPr>
            <a:spLocks noGrp="1"/>
          </p:cNvSpPr>
          <p:nvPr>
            <p:ph sz="quarter" idx="10"/>
          </p:nvPr>
        </p:nvSpPr>
        <p:spPr>
          <a:xfrm>
            <a:off x="203200" y="1915160"/>
            <a:ext cx="11785600" cy="4810760"/>
          </a:xfrm>
        </p:spPr>
        <p:txBody>
          <a:bodyPr>
            <a:normAutofit lnSpcReduction="10000"/>
          </a:bodyPr>
          <a:lstStyle/>
          <a:p>
            <a:r>
              <a:rPr lang="en-US" dirty="0"/>
              <a:t>Use the resources created!!</a:t>
            </a:r>
          </a:p>
          <a:p>
            <a:r>
              <a:rPr lang="en-US" dirty="0"/>
              <a:t>Some IEP programs do have this included but not all do.  How are you reporting this information?</a:t>
            </a:r>
          </a:p>
          <a:p>
            <a:r>
              <a:rPr lang="en-US" dirty="0"/>
              <a:t>Remember, the first questions “Is the child attending a regular early childhood program?” </a:t>
            </a:r>
          </a:p>
          <a:p>
            <a:endParaRPr lang="en-US" dirty="0"/>
          </a:p>
          <a:p>
            <a:endParaRPr lang="en-US" dirty="0"/>
          </a:p>
          <a:p>
            <a:pPr marL="0" indent="0">
              <a:buNone/>
            </a:pPr>
            <a:endParaRPr lang="en-US" dirty="0"/>
          </a:p>
          <a:p>
            <a:r>
              <a:rPr lang="en-US" dirty="0"/>
              <a:t>This is about where the child is during the day, NOT JUST ABOUT OUR SETTING!!</a:t>
            </a:r>
          </a:p>
          <a:p>
            <a:r>
              <a:rPr lang="en-US" dirty="0"/>
              <a:t>You will need to get this information from parents!!</a:t>
            </a:r>
          </a:p>
          <a:p>
            <a:pPr marL="457200" lvl="1" indent="0">
              <a:buNone/>
            </a:pPr>
            <a:endParaRPr lang="en-US" dirty="0"/>
          </a:p>
          <a:p>
            <a:endParaRPr lang="en-US" dirty="0"/>
          </a:p>
        </p:txBody>
      </p:sp>
      <p:sp>
        <p:nvSpPr>
          <p:cNvPr id="3" name="Title 2">
            <a:extLst>
              <a:ext uri="{FF2B5EF4-FFF2-40B4-BE49-F238E27FC236}">
                <a16:creationId xmlns:a16="http://schemas.microsoft.com/office/drawing/2014/main" id="{62DD5903-EABA-43ED-A3A9-15D52993271B}"/>
              </a:ext>
            </a:extLst>
          </p:cNvPr>
          <p:cNvSpPr>
            <a:spLocks noGrp="1"/>
          </p:cNvSpPr>
          <p:nvPr>
            <p:ph type="title"/>
          </p:nvPr>
        </p:nvSpPr>
        <p:spPr/>
        <p:txBody>
          <a:bodyPr/>
          <a:lstStyle/>
          <a:p>
            <a:r>
              <a:rPr lang="en-US" dirty="0"/>
              <a:t>Some notes on Educational Environments</a:t>
            </a:r>
          </a:p>
        </p:txBody>
      </p:sp>
      <p:pic>
        <p:nvPicPr>
          <p:cNvPr id="7" name="Picture 6">
            <a:extLst>
              <a:ext uri="{FF2B5EF4-FFF2-40B4-BE49-F238E27FC236}">
                <a16:creationId xmlns:a16="http://schemas.microsoft.com/office/drawing/2014/main" id="{1716E950-6073-404F-B644-90E8C7D2369D}"/>
              </a:ext>
            </a:extLst>
          </p:cNvPr>
          <p:cNvPicPr>
            <a:picLocks noChangeAspect="1"/>
          </p:cNvPicPr>
          <p:nvPr/>
        </p:nvPicPr>
        <p:blipFill>
          <a:blip r:embed="rId2"/>
          <a:stretch>
            <a:fillRect/>
          </a:stretch>
        </p:blipFill>
        <p:spPr>
          <a:xfrm>
            <a:off x="2196055" y="3749040"/>
            <a:ext cx="7799890" cy="1606679"/>
          </a:xfrm>
          <a:prstGeom prst="rect">
            <a:avLst/>
          </a:prstGeom>
        </p:spPr>
      </p:pic>
    </p:spTree>
    <p:extLst>
      <p:ext uri="{BB962C8B-B14F-4D97-AF65-F5344CB8AC3E}">
        <p14:creationId xmlns:p14="http://schemas.microsoft.com/office/powerpoint/2010/main" val="4040218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74E90-1949-4924-B663-AEA13DB791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4359E8-E6E7-4214-BA96-93E410F3F4CB}"/>
              </a:ext>
            </a:extLst>
          </p:cNvPr>
          <p:cNvSpPr>
            <a:spLocks noGrp="1"/>
          </p:cNvSpPr>
          <p:nvPr>
            <p:ph type="title"/>
          </p:nvPr>
        </p:nvSpPr>
        <p:spPr>
          <a:xfrm>
            <a:off x="701344" y="710273"/>
            <a:ext cx="4352315" cy="2813320"/>
          </a:xfrm>
        </p:spPr>
        <p:txBody>
          <a:bodyPr vert="horz" lIns="91440" tIns="45720" rIns="91440" bIns="45720" rtlCol="0" anchor="ctr">
            <a:normAutofit/>
          </a:bodyPr>
          <a:lstStyle/>
          <a:p>
            <a:r>
              <a:rPr lang="en-US" sz="4400" kern="1200">
                <a:solidFill>
                  <a:schemeClr val="tx1"/>
                </a:solidFill>
                <a:latin typeface="+mj-lt"/>
                <a:ea typeface="+mj-ea"/>
                <a:cs typeface="+mj-cs"/>
              </a:rPr>
              <a:t>Early Childhood Outcomes (ECO)</a:t>
            </a: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CF1CD8B-D430-49E7-8630-84152C414E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6"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5">
            <a:extLst>
              <a:ext uri="{FF2B5EF4-FFF2-40B4-BE49-F238E27FC236}">
                <a16:creationId xmlns:a16="http://schemas.microsoft.com/office/drawing/2014/main" id="{D9ECEDEC-6425-4238-873F-FE57EC5D9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003" y="202918"/>
            <a:ext cx="5295012" cy="3521185"/>
          </a:xfrm>
          <a:prstGeom prst="rect">
            <a:avLst/>
          </a:prstGeom>
        </p:spPr>
      </p:pic>
      <p:sp>
        <p:nvSpPr>
          <p:cNvPr id="2" name="Content Placeholder 1">
            <a:extLst>
              <a:ext uri="{FF2B5EF4-FFF2-40B4-BE49-F238E27FC236}">
                <a16:creationId xmlns:a16="http://schemas.microsoft.com/office/drawing/2014/main" id="{DA3A7D78-9B9B-4327-8433-C1B1E06BCA85}"/>
              </a:ext>
            </a:extLst>
          </p:cNvPr>
          <p:cNvSpPr>
            <a:spLocks noGrp="1"/>
          </p:cNvSpPr>
          <p:nvPr>
            <p:ph sz="quarter" idx="10"/>
          </p:nvPr>
        </p:nvSpPr>
        <p:spPr>
          <a:xfrm>
            <a:off x="793824" y="3969178"/>
            <a:ext cx="10785191" cy="2523696"/>
          </a:xfrm>
        </p:spPr>
        <p:txBody>
          <a:bodyPr vert="horz" lIns="91440" tIns="45720" rIns="91440" bIns="45720" rtlCol="0" anchor="ctr">
            <a:normAutofit fontScale="92500" lnSpcReduction="10000"/>
          </a:bodyPr>
          <a:lstStyle/>
          <a:p>
            <a:r>
              <a:rPr lang="en-US" sz="2000" dirty="0"/>
              <a:t>Federal Reporting Requirement, just like Educational Environments for ALL children receiving ECSE services</a:t>
            </a:r>
          </a:p>
          <a:p>
            <a:r>
              <a:rPr lang="en-US" sz="2000" dirty="0"/>
              <a:t>Rating occurs two times:  Entrance to ECSE and Exit from ECSE (a few exceptions)</a:t>
            </a:r>
          </a:p>
          <a:p>
            <a:r>
              <a:rPr lang="en-US" sz="2000" dirty="0"/>
              <a:t>Resources are being updated on the DESE website as we speak</a:t>
            </a:r>
          </a:p>
          <a:p>
            <a:pPr lvl="1"/>
            <a:r>
              <a:rPr lang="en-US" sz="1600" dirty="0"/>
              <a:t>7 module webinar series</a:t>
            </a:r>
          </a:p>
          <a:p>
            <a:pPr lvl="1"/>
            <a:r>
              <a:rPr lang="en-US" sz="1600" dirty="0"/>
              <a:t>Updated Family Flyer, Ratings Definition page, MOSS form</a:t>
            </a:r>
          </a:p>
          <a:p>
            <a:pPr lvl="1"/>
            <a:r>
              <a:rPr lang="en-US" sz="1600" dirty="0"/>
              <a:t>Additional resources to be developed</a:t>
            </a:r>
          </a:p>
          <a:p>
            <a:r>
              <a:rPr lang="en-US" sz="2000" dirty="0"/>
              <a:t>Staff needs training!!!</a:t>
            </a:r>
          </a:p>
        </p:txBody>
      </p:sp>
      <p:sp>
        <p:nvSpPr>
          <p:cNvPr id="37" name="Rectangle 36">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62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s - Handwriting image"/>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781300" y="2159000"/>
            <a:ext cx="6629400" cy="44196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04343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Phone: </a:t>
            </a:r>
            <a:r>
              <a:rPr lang="en-US" b="1" dirty="0">
                <a:hlinkClick r:id="rId2"/>
              </a:rPr>
              <a:t>573-751-5739</a:t>
            </a:r>
            <a:endParaRPr lang="en-US" dirty="0"/>
          </a:p>
          <a:p>
            <a:r>
              <a:rPr lang="en-US" dirty="0"/>
              <a:t>Fax:  </a:t>
            </a:r>
            <a:r>
              <a:rPr lang="en-US" b="1" dirty="0">
                <a:hlinkClick r:id="rId3"/>
              </a:rPr>
              <a:t>573-526-4404</a:t>
            </a:r>
            <a:endParaRPr lang="en-US" dirty="0"/>
          </a:p>
          <a:p>
            <a:r>
              <a:rPr lang="en-US" b="1" dirty="0">
                <a:hlinkClick r:id="rId4"/>
              </a:rPr>
              <a:t>specialeducation@dese.mo.gov</a:t>
            </a:r>
            <a:endParaRPr lang="en-US" dirty="0"/>
          </a:p>
          <a:p>
            <a:endParaRPr lang="en-US" dirty="0"/>
          </a:p>
        </p:txBody>
      </p:sp>
      <p:sp>
        <p:nvSpPr>
          <p:cNvPr id="3" name="Text Placeholder 2"/>
          <p:cNvSpPr>
            <a:spLocks noGrp="1"/>
          </p:cNvSpPr>
          <p:nvPr>
            <p:ph type="body" sz="quarter" idx="11"/>
          </p:nvPr>
        </p:nvSpPr>
        <p:spPr/>
        <p:txBody>
          <a:bodyPr/>
          <a:lstStyle/>
          <a:p>
            <a:r>
              <a:rPr lang="en-US" dirty="0"/>
              <a:t>Office of Special Education - Compliance</a:t>
            </a:r>
          </a:p>
        </p:txBody>
      </p:sp>
    </p:spTree>
    <p:extLst>
      <p:ext uri="{BB962C8B-B14F-4D97-AF65-F5344CB8AC3E}">
        <p14:creationId xmlns:p14="http://schemas.microsoft.com/office/powerpoint/2010/main" val="411439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AD3E124-3DF3-4A3F-9637-DCCA0EA00891}"/>
              </a:ext>
            </a:extLst>
          </p:cNvPr>
          <p:cNvSpPr>
            <a:spLocks noGrp="1"/>
          </p:cNvSpPr>
          <p:nvPr>
            <p:ph sz="quarter" idx="10"/>
          </p:nvPr>
        </p:nvSpPr>
        <p:spPr>
          <a:xfrm>
            <a:off x="304800" y="2057400"/>
            <a:ext cx="11785600" cy="4419600"/>
          </a:xfrm>
        </p:spPr>
        <p:txBody>
          <a:bodyPr/>
          <a:lstStyle/>
          <a:p>
            <a:r>
              <a:rPr lang="en-US" dirty="0"/>
              <a:t>Compliance</a:t>
            </a:r>
          </a:p>
          <a:p>
            <a:pPr lvl="1"/>
            <a:r>
              <a:rPr lang="en-US" dirty="0"/>
              <a:t>General Guidance</a:t>
            </a:r>
          </a:p>
          <a:p>
            <a:pPr lvl="1"/>
            <a:endParaRPr lang="en-US" dirty="0"/>
          </a:p>
        </p:txBody>
      </p:sp>
      <p:sp>
        <p:nvSpPr>
          <p:cNvPr id="6" name="Title 5">
            <a:extLst>
              <a:ext uri="{FF2B5EF4-FFF2-40B4-BE49-F238E27FC236}">
                <a16:creationId xmlns:a16="http://schemas.microsoft.com/office/drawing/2014/main" id="{CE081982-ECA1-4DF3-9716-551E0253A6EB}"/>
              </a:ext>
            </a:extLst>
          </p:cNvPr>
          <p:cNvSpPr>
            <a:spLocks noGrp="1"/>
          </p:cNvSpPr>
          <p:nvPr>
            <p:ph type="title"/>
          </p:nvPr>
        </p:nvSpPr>
        <p:spPr/>
        <p:txBody>
          <a:bodyPr/>
          <a:lstStyle/>
          <a:p>
            <a:r>
              <a:rPr lang="en-US" dirty="0"/>
              <a:t>Office of Special Education webpage</a:t>
            </a:r>
          </a:p>
        </p:txBody>
      </p:sp>
      <p:pic>
        <p:nvPicPr>
          <p:cNvPr id="5" name="Picture 4">
            <a:extLst>
              <a:ext uri="{FF2B5EF4-FFF2-40B4-BE49-F238E27FC236}">
                <a16:creationId xmlns:a16="http://schemas.microsoft.com/office/drawing/2014/main" id="{C268D688-646A-40B4-9F37-3FA0D4A4304E}"/>
              </a:ext>
            </a:extLst>
          </p:cNvPr>
          <p:cNvPicPr>
            <a:picLocks noChangeAspect="1"/>
          </p:cNvPicPr>
          <p:nvPr/>
        </p:nvPicPr>
        <p:blipFill>
          <a:blip r:embed="rId2"/>
          <a:stretch>
            <a:fillRect/>
          </a:stretch>
        </p:blipFill>
        <p:spPr>
          <a:xfrm>
            <a:off x="562365" y="3199472"/>
            <a:ext cx="9812615" cy="2524760"/>
          </a:xfrm>
          <a:prstGeom prst="rect">
            <a:avLst/>
          </a:prstGeom>
        </p:spPr>
      </p:pic>
      <p:pic>
        <p:nvPicPr>
          <p:cNvPr id="8" name="Picture 7">
            <a:extLst>
              <a:ext uri="{FF2B5EF4-FFF2-40B4-BE49-F238E27FC236}">
                <a16:creationId xmlns:a16="http://schemas.microsoft.com/office/drawing/2014/main" id="{575E99DF-7B09-4DAD-90F5-163CC370159D}"/>
              </a:ext>
            </a:extLst>
          </p:cNvPr>
          <p:cNvPicPr>
            <a:picLocks noChangeAspect="1"/>
          </p:cNvPicPr>
          <p:nvPr/>
        </p:nvPicPr>
        <p:blipFill>
          <a:blip r:embed="rId3"/>
          <a:stretch>
            <a:fillRect/>
          </a:stretch>
        </p:blipFill>
        <p:spPr>
          <a:xfrm>
            <a:off x="7819635" y="1401653"/>
            <a:ext cx="3810000" cy="2672933"/>
          </a:xfrm>
          <a:prstGeom prst="rect">
            <a:avLst/>
          </a:prstGeom>
        </p:spPr>
      </p:pic>
      <p:sp>
        <p:nvSpPr>
          <p:cNvPr id="9" name="Arrow: Right 8">
            <a:extLst>
              <a:ext uri="{FF2B5EF4-FFF2-40B4-BE49-F238E27FC236}">
                <a16:creationId xmlns:a16="http://schemas.microsoft.com/office/drawing/2014/main" id="{20B31B30-08DB-4C33-905F-7C5E7E0C0B41}"/>
              </a:ext>
            </a:extLst>
          </p:cNvPr>
          <p:cNvSpPr/>
          <p:nvPr/>
        </p:nvSpPr>
        <p:spPr>
          <a:xfrm rot="19988369">
            <a:off x="5680465" y="3204328"/>
            <a:ext cx="222311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21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AFFEE1-C764-4D68-9887-32AA730A9A9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426397D-4831-4FCE-9B7E-73769947913E}"/>
              </a:ext>
            </a:extLst>
          </p:cNvPr>
          <p:cNvPicPr>
            <a:picLocks noGrp="1" noChangeAspect="1"/>
          </p:cNvPicPr>
          <p:nvPr>
            <p:ph sz="quarter" idx="10"/>
          </p:nvPr>
        </p:nvPicPr>
        <p:blipFill>
          <a:blip r:embed="rId2"/>
          <a:stretch>
            <a:fillRect/>
          </a:stretch>
        </p:blipFill>
        <p:spPr>
          <a:xfrm>
            <a:off x="203200" y="1524000"/>
            <a:ext cx="4149113" cy="2910840"/>
          </a:xfrm>
          <a:prstGeom prst="rect">
            <a:avLst/>
          </a:prstGeom>
        </p:spPr>
      </p:pic>
      <p:pic>
        <p:nvPicPr>
          <p:cNvPr id="6" name="Picture 5">
            <a:extLst>
              <a:ext uri="{FF2B5EF4-FFF2-40B4-BE49-F238E27FC236}">
                <a16:creationId xmlns:a16="http://schemas.microsoft.com/office/drawing/2014/main" id="{A1878C81-C770-410D-A530-EBAFDD3BCC87}"/>
              </a:ext>
            </a:extLst>
          </p:cNvPr>
          <p:cNvPicPr>
            <a:picLocks noChangeAspect="1"/>
          </p:cNvPicPr>
          <p:nvPr/>
        </p:nvPicPr>
        <p:blipFill>
          <a:blip r:embed="rId3"/>
          <a:stretch>
            <a:fillRect/>
          </a:stretch>
        </p:blipFill>
        <p:spPr>
          <a:xfrm>
            <a:off x="5151120" y="1524001"/>
            <a:ext cx="6685530" cy="4607750"/>
          </a:xfrm>
          <a:prstGeom prst="rect">
            <a:avLst/>
          </a:prstGeom>
        </p:spPr>
      </p:pic>
      <p:sp>
        <p:nvSpPr>
          <p:cNvPr id="7" name="Arrow: Right 6">
            <a:extLst>
              <a:ext uri="{FF2B5EF4-FFF2-40B4-BE49-F238E27FC236}">
                <a16:creationId xmlns:a16="http://schemas.microsoft.com/office/drawing/2014/main" id="{07CC4A8F-6E60-4337-AD85-B906EDF55719}"/>
              </a:ext>
            </a:extLst>
          </p:cNvPr>
          <p:cNvSpPr/>
          <p:nvPr/>
        </p:nvSpPr>
        <p:spPr>
          <a:xfrm>
            <a:off x="4020562" y="226568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B68A0D7-B7E4-472E-93CD-A683D98923E9}"/>
              </a:ext>
            </a:extLst>
          </p:cNvPr>
          <p:cNvSpPr/>
          <p:nvPr/>
        </p:nvSpPr>
        <p:spPr>
          <a:xfrm rot="19382424">
            <a:off x="2551159" y="4362455"/>
            <a:ext cx="326700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5C44D4-EC6E-409E-90EE-67837E007EF3}"/>
              </a:ext>
            </a:extLst>
          </p:cNvPr>
          <p:cNvSpPr txBox="1"/>
          <p:nvPr/>
        </p:nvSpPr>
        <p:spPr>
          <a:xfrm>
            <a:off x="116147" y="5224600"/>
            <a:ext cx="5106911" cy="830997"/>
          </a:xfrm>
          <a:prstGeom prst="rect">
            <a:avLst/>
          </a:prstGeom>
          <a:noFill/>
        </p:spPr>
        <p:txBody>
          <a:bodyPr wrap="none" rtlCol="0">
            <a:spAutoFit/>
          </a:bodyPr>
          <a:lstStyle/>
          <a:p>
            <a:r>
              <a:rPr lang="en-US" sz="2400" b="1" dirty="0"/>
              <a:t>Child Count and </a:t>
            </a:r>
          </a:p>
          <a:p>
            <a:r>
              <a:rPr lang="en-US" sz="2400" b="1" dirty="0"/>
              <a:t>Educational Environments Information</a:t>
            </a:r>
          </a:p>
        </p:txBody>
      </p:sp>
    </p:spTree>
    <p:extLst>
      <p:ext uri="{BB962C8B-B14F-4D97-AF65-F5344CB8AC3E}">
        <p14:creationId xmlns:p14="http://schemas.microsoft.com/office/powerpoint/2010/main" val="44154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D0D281-5195-4B0D-A652-882835D2B67B}"/>
              </a:ext>
            </a:extLst>
          </p:cNvPr>
          <p:cNvPicPr>
            <a:picLocks noGrp="1" noChangeAspect="1"/>
          </p:cNvPicPr>
          <p:nvPr>
            <p:ph sz="quarter" idx="10"/>
          </p:nvPr>
        </p:nvPicPr>
        <p:blipFill>
          <a:blip r:embed="rId2"/>
          <a:stretch>
            <a:fillRect/>
          </a:stretch>
        </p:blipFill>
        <p:spPr>
          <a:xfrm>
            <a:off x="755359" y="2298517"/>
            <a:ext cx="2463927" cy="3568883"/>
          </a:xfrm>
        </p:spPr>
      </p:pic>
      <p:sp>
        <p:nvSpPr>
          <p:cNvPr id="3" name="Title 2">
            <a:extLst>
              <a:ext uri="{FF2B5EF4-FFF2-40B4-BE49-F238E27FC236}">
                <a16:creationId xmlns:a16="http://schemas.microsoft.com/office/drawing/2014/main" id="{DF6C82E8-4827-4099-9360-F8C7F71C6BA4}"/>
              </a:ext>
            </a:extLst>
          </p:cNvPr>
          <p:cNvSpPr>
            <a:spLocks noGrp="1"/>
          </p:cNvSpPr>
          <p:nvPr>
            <p:ph type="title"/>
          </p:nvPr>
        </p:nvSpPr>
        <p:spPr/>
        <p:txBody>
          <a:bodyPr/>
          <a:lstStyle/>
          <a:p>
            <a:r>
              <a:rPr lang="en-US" dirty="0"/>
              <a:t>Office of Childhood webpage</a:t>
            </a:r>
          </a:p>
        </p:txBody>
      </p:sp>
      <p:pic>
        <p:nvPicPr>
          <p:cNvPr id="7" name="Picture 6">
            <a:extLst>
              <a:ext uri="{FF2B5EF4-FFF2-40B4-BE49-F238E27FC236}">
                <a16:creationId xmlns:a16="http://schemas.microsoft.com/office/drawing/2014/main" id="{B4BDFDEA-94DB-4398-A586-0BB9B14FAB70}"/>
              </a:ext>
            </a:extLst>
          </p:cNvPr>
          <p:cNvPicPr>
            <a:picLocks noChangeAspect="1"/>
          </p:cNvPicPr>
          <p:nvPr/>
        </p:nvPicPr>
        <p:blipFill>
          <a:blip r:embed="rId3"/>
          <a:stretch>
            <a:fillRect/>
          </a:stretch>
        </p:blipFill>
        <p:spPr>
          <a:xfrm>
            <a:off x="3898521" y="4212981"/>
            <a:ext cx="2324219" cy="1454225"/>
          </a:xfrm>
          <a:prstGeom prst="rect">
            <a:avLst/>
          </a:prstGeom>
        </p:spPr>
      </p:pic>
      <p:pic>
        <p:nvPicPr>
          <p:cNvPr id="9" name="Picture 8">
            <a:extLst>
              <a:ext uri="{FF2B5EF4-FFF2-40B4-BE49-F238E27FC236}">
                <a16:creationId xmlns:a16="http://schemas.microsoft.com/office/drawing/2014/main" id="{51D6400B-C897-46E7-B2D8-927D9D1B64CF}"/>
              </a:ext>
            </a:extLst>
          </p:cNvPr>
          <p:cNvPicPr>
            <a:picLocks noChangeAspect="1"/>
          </p:cNvPicPr>
          <p:nvPr/>
        </p:nvPicPr>
        <p:blipFill>
          <a:blip r:embed="rId4"/>
          <a:stretch>
            <a:fillRect/>
          </a:stretch>
        </p:blipFill>
        <p:spPr>
          <a:xfrm>
            <a:off x="7257809" y="2385479"/>
            <a:ext cx="4356459" cy="3056305"/>
          </a:xfrm>
          <a:prstGeom prst="rect">
            <a:avLst/>
          </a:prstGeom>
        </p:spPr>
      </p:pic>
      <p:sp>
        <p:nvSpPr>
          <p:cNvPr id="13" name="Arrow: Right 12">
            <a:extLst>
              <a:ext uri="{FF2B5EF4-FFF2-40B4-BE49-F238E27FC236}">
                <a16:creationId xmlns:a16="http://schemas.microsoft.com/office/drawing/2014/main" id="{D5855A5E-9BE8-44BC-A7EB-3401B164BFD0}"/>
              </a:ext>
            </a:extLst>
          </p:cNvPr>
          <p:cNvSpPr/>
          <p:nvPr/>
        </p:nvSpPr>
        <p:spPr>
          <a:xfrm rot="19433428">
            <a:off x="2980343" y="31866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D8C879A-B95E-49A4-A884-F4E0FE4E9510}"/>
              </a:ext>
            </a:extLst>
          </p:cNvPr>
          <p:cNvSpPr/>
          <p:nvPr/>
        </p:nvSpPr>
        <p:spPr>
          <a:xfrm>
            <a:off x="6222740" y="4558285"/>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40084D-610C-4654-B99B-2BAFB0FB2A9A}"/>
              </a:ext>
            </a:extLst>
          </p:cNvPr>
          <p:cNvPicPr>
            <a:picLocks noChangeAspect="1"/>
          </p:cNvPicPr>
          <p:nvPr/>
        </p:nvPicPr>
        <p:blipFill>
          <a:blip r:embed="rId5"/>
          <a:stretch>
            <a:fillRect/>
          </a:stretch>
        </p:blipFill>
        <p:spPr>
          <a:xfrm>
            <a:off x="3997731" y="1794098"/>
            <a:ext cx="2076557" cy="1282766"/>
          </a:xfrm>
          <a:prstGeom prst="rect">
            <a:avLst/>
          </a:prstGeom>
        </p:spPr>
      </p:pic>
      <p:sp>
        <p:nvSpPr>
          <p:cNvPr id="10" name="Arrow: Right 9">
            <a:extLst>
              <a:ext uri="{FF2B5EF4-FFF2-40B4-BE49-F238E27FC236}">
                <a16:creationId xmlns:a16="http://schemas.microsoft.com/office/drawing/2014/main" id="{DBBC0062-98E9-405B-9E69-13416654DB52}"/>
              </a:ext>
            </a:extLst>
          </p:cNvPr>
          <p:cNvSpPr/>
          <p:nvPr/>
        </p:nvSpPr>
        <p:spPr>
          <a:xfrm rot="5400000">
            <a:off x="4628811" y="348146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54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6341ED-7460-4996-9726-FB1618DD5A3C}"/>
              </a:ext>
            </a:extLst>
          </p:cNvPr>
          <p:cNvPicPr>
            <a:picLocks noGrp="1" noChangeAspect="1"/>
          </p:cNvPicPr>
          <p:nvPr>
            <p:ph sz="quarter" idx="10"/>
          </p:nvPr>
        </p:nvPicPr>
        <p:blipFill>
          <a:blip r:embed="rId2"/>
          <a:stretch>
            <a:fillRect/>
          </a:stretch>
        </p:blipFill>
        <p:spPr>
          <a:xfrm>
            <a:off x="690617" y="2228807"/>
            <a:ext cx="10810766" cy="1449113"/>
          </a:xfrm>
        </p:spPr>
      </p:pic>
      <p:sp>
        <p:nvSpPr>
          <p:cNvPr id="3" name="Title 2">
            <a:extLst>
              <a:ext uri="{FF2B5EF4-FFF2-40B4-BE49-F238E27FC236}">
                <a16:creationId xmlns:a16="http://schemas.microsoft.com/office/drawing/2014/main" id="{BE287CCE-7668-46D7-AC74-9C9EC14A08FF}"/>
              </a:ext>
            </a:extLst>
          </p:cNvPr>
          <p:cNvSpPr>
            <a:spLocks noGrp="1"/>
          </p:cNvSpPr>
          <p:nvPr>
            <p:ph type="title"/>
          </p:nvPr>
        </p:nvSpPr>
        <p:spPr/>
        <p:txBody>
          <a:bodyPr/>
          <a:lstStyle/>
          <a:p>
            <a:r>
              <a:rPr lang="en-US" dirty="0"/>
              <a:t>Who has to provide ECSE services?</a:t>
            </a:r>
          </a:p>
        </p:txBody>
      </p:sp>
    </p:spTree>
    <p:extLst>
      <p:ext uri="{BB962C8B-B14F-4D97-AF65-F5344CB8AC3E}">
        <p14:creationId xmlns:p14="http://schemas.microsoft.com/office/powerpoint/2010/main" val="152355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F4FA6DD-A2A1-49E2-B827-19308993221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What if we don’t have a typical early childhood program?</a:t>
            </a:r>
            <a:br>
              <a:rPr lang="en-US" sz="2800" kern="1200">
                <a:solidFill>
                  <a:srgbClr val="FFFFFF"/>
                </a:solidFill>
                <a:latin typeface="+mj-lt"/>
                <a:ea typeface="+mj-ea"/>
                <a:cs typeface="+mj-cs"/>
              </a:rPr>
            </a:br>
            <a:endParaRPr lang="en-US" sz="28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AEC384D8-B73F-434F-8A66-A73C90C4A3D1}"/>
              </a:ext>
            </a:extLst>
          </p:cNvPr>
          <p:cNvPicPr>
            <a:picLocks noGrp="1" noChangeAspect="1"/>
          </p:cNvPicPr>
          <p:nvPr>
            <p:ph sz="quarter" idx="10"/>
          </p:nvPr>
        </p:nvPicPr>
        <p:blipFill>
          <a:blip r:embed="rId2"/>
          <a:stretch>
            <a:fillRect/>
          </a:stretch>
        </p:blipFill>
        <p:spPr>
          <a:xfrm>
            <a:off x="4402321" y="1383577"/>
            <a:ext cx="7572255" cy="4316183"/>
          </a:xfrm>
          <a:prstGeom prst="rect">
            <a:avLst/>
          </a:prstGeom>
        </p:spPr>
      </p:pic>
    </p:spTree>
    <p:extLst>
      <p:ext uri="{BB962C8B-B14F-4D97-AF65-F5344CB8AC3E}">
        <p14:creationId xmlns:p14="http://schemas.microsoft.com/office/powerpoint/2010/main" val="355837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21ECB-9B0A-42D6-8003-5EFC7CB99C28}"/>
              </a:ext>
            </a:extLst>
          </p:cNvPr>
          <p:cNvSpPr>
            <a:spLocks noGrp="1"/>
          </p:cNvSpPr>
          <p:nvPr>
            <p:ph type="title"/>
          </p:nvPr>
        </p:nvSpPr>
        <p:spPr/>
        <p:txBody>
          <a:bodyPr/>
          <a:lstStyle/>
          <a:p>
            <a:r>
              <a:rPr lang="en-US" dirty="0"/>
              <a:t>Getting To ECSE</a:t>
            </a:r>
          </a:p>
        </p:txBody>
      </p:sp>
      <p:sp>
        <p:nvSpPr>
          <p:cNvPr id="4" name="Content Placeholder 2">
            <a:extLst>
              <a:ext uri="{FF2B5EF4-FFF2-40B4-BE49-F238E27FC236}">
                <a16:creationId xmlns:a16="http://schemas.microsoft.com/office/drawing/2014/main" id="{067FD66D-0089-4F64-887A-9B5203EE5C7D}"/>
              </a:ext>
            </a:extLst>
          </p:cNvPr>
          <p:cNvSpPr>
            <a:spLocks noGrp="1"/>
          </p:cNvSpPr>
          <p:nvPr>
            <p:ph sz="quarter" idx="10"/>
          </p:nvPr>
        </p:nvSpPr>
        <p:spPr>
          <a:xfrm>
            <a:off x="203200" y="2159000"/>
            <a:ext cx="11785600" cy="4419600"/>
          </a:xfrm>
        </p:spPr>
        <p:txBody>
          <a:bodyPr>
            <a:normAutofit/>
          </a:bodyPr>
          <a:lstStyle/>
          <a:p>
            <a:pPr marL="0" indent="0" algn="ctr">
              <a:lnSpc>
                <a:spcPct val="100000"/>
              </a:lnSpc>
              <a:buNone/>
            </a:pPr>
            <a:r>
              <a:rPr lang="en-US" sz="3200" dirty="0"/>
              <a:t>There are numerous pathways to ECSE</a:t>
            </a:r>
          </a:p>
          <a:p>
            <a:r>
              <a:rPr lang="en-US" sz="2800" dirty="0"/>
              <a:t>Agency referral (to include PAT and typical school-based EC programs)</a:t>
            </a:r>
          </a:p>
          <a:p>
            <a:r>
              <a:rPr lang="en-US" sz="2800" dirty="0"/>
              <a:t>Parent referrals outside of First Steps (to include Head Start or other community day care or preschool settings)</a:t>
            </a:r>
          </a:p>
          <a:p>
            <a:pPr marL="0" indent="0">
              <a:buNone/>
            </a:pPr>
            <a:endParaRPr lang="en-US" sz="2800" b="1" dirty="0"/>
          </a:p>
          <a:p>
            <a:pPr marL="0" indent="0">
              <a:buNone/>
            </a:pPr>
            <a:r>
              <a:rPr lang="en-US" sz="2800" b="1" dirty="0"/>
              <a:t>For these referrals, typical 30-60-30 timelines apply and there is NO requirement to have an IEP in place by the 3</a:t>
            </a:r>
            <a:r>
              <a:rPr lang="en-US" sz="2800" b="1" baseline="30000" dirty="0"/>
              <a:t>rd</a:t>
            </a:r>
            <a:r>
              <a:rPr lang="en-US" sz="2800" b="1" dirty="0"/>
              <a:t> birthday.</a:t>
            </a:r>
          </a:p>
        </p:txBody>
      </p:sp>
    </p:spTree>
    <p:extLst>
      <p:ext uri="{BB962C8B-B14F-4D97-AF65-F5344CB8AC3E}">
        <p14:creationId xmlns:p14="http://schemas.microsoft.com/office/powerpoint/2010/main" val="249181422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1385</Words>
  <Application>Microsoft Office PowerPoint</Application>
  <PresentationFormat>Widescreen</PresentationFormat>
  <Paragraphs>139</Paragraphs>
  <Slides>33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Calibri Light</vt:lpstr>
      <vt:lpstr>Courier New</vt:lpstr>
      <vt:lpstr>Franklin Gothic Book</vt:lpstr>
      <vt:lpstr>Wingdings</vt:lpstr>
      <vt:lpstr>2_Office Theme</vt:lpstr>
      <vt:lpstr>Content Layouts</vt:lpstr>
      <vt:lpstr>Closing </vt:lpstr>
      <vt:lpstr>Zoom Support Meeting Norms</vt:lpstr>
      <vt:lpstr>Tidbits on Early Childhood Special Education</vt:lpstr>
      <vt:lpstr>PowerPoint Presentation</vt:lpstr>
      <vt:lpstr>Office of Special Education webpage</vt:lpstr>
      <vt:lpstr>PowerPoint Presentation</vt:lpstr>
      <vt:lpstr>Office of Childhood webpage</vt:lpstr>
      <vt:lpstr>Who has to provide ECSE services?</vt:lpstr>
      <vt:lpstr>What if we don’t have a typical early childhood program? </vt:lpstr>
      <vt:lpstr>Getting To ECSE</vt:lpstr>
      <vt:lpstr>Getting to ECSE via First Steps (C to B transition)</vt:lpstr>
      <vt:lpstr>PowerPoint Presentation</vt:lpstr>
      <vt:lpstr>Directory Information Triggers Referral </vt:lpstr>
      <vt:lpstr>Why is the DATE Directory Information is provided important? </vt:lpstr>
      <vt:lpstr>Exceptions to IEP by 3rd birthday</vt:lpstr>
      <vt:lpstr>Date of Referral to First Steps is KEY!</vt:lpstr>
      <vt:lpstr>PowerPoint Presentation</vt:lpstr>
      <vt:lpstr>PowerPoint Presentation</vt:lpstr>
      <vt:lpstr>YCDD, Other Categorical or Both</vt:lpstr>
      <vt:lpstr>YCDD</vt:lpstr>
      <vt:lpstr>YCDD</vt:lpstr>
      <vt:lpstr>YCDD</vt:lpstr>
      <vt:lpstr>PowerPoint Presentation</vt:lpstr>
      <vt:lpstr>PowerPoint Presentation</vt:lpstr>
      <vt:lpstr>PowerPoint Presentation</vt:lpstr>
      <vt:lpstr>What happens if a parent doesn’t want services?</vt:lpstr>
      <vt:lpstr>PowerPoint Presentation</vt:lpstr>
      <vt:lpstr>PowerPoint Presentation</vt:lpstr>
      <vt:lpstr>Placement vs. Educational Environments</vt:lpstr>
      <vt:lpstr>Placement vs. Educational Environments</vt:lpstr>
      <vt:lpstr>Some notes on Educational Environments</vt:lpstr>
      <vt:lpstr>Early Childhood Outcomes (ECO)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Tidbits on Early Childhood Special Education</dc:title>
  <dc:creator>Jeanne Rothermel</dc:creator>
  <cp:lastModifiedBy>Welch, Dana</cp:lastModifiedBy>
  <cp:revision>8</cp:revision>
  <dcterms:created xsi:type="dcterms:W3CDTF">2022-03-07T12:06:46Z</dcterms:created>
  <dcterms:modified xsi:type="dcterms:W3CDTF">2022-03-11T16:07:02Z</dcterms:modified>
</cp:coreProperties>
</file>