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4" r:id="rId3"/>
    <p:sldId id="265" r:id="rId4"/>
    <p:sldId id="257" r:id="rId5"/>
    <p:sldId id="258" r:id="rId6"/>
    <p:sldId id="278" r:id="rId7"/>
    <p:sldId id="279" r:id="rId8"/>
    <p:sldId id="280" r:id="rId9"/>
    <p:sldId id="281" r:id="rId10"/>
    <p:sldId id="282" r:id="rId11"/>
    <p:sldId id="283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2.png"/><Relationship Id="rId7" Type="http://schemas.openxmlformats.org/officeDocument/2006/relationships/image" Target="../media/image1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2.png"/><Relationship Id="rId7" Type="http://schemas.openxmlformats.org/officeDocument/2006/relationships/image" Target="../media/image2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2.png"/><Relationship Id="rId7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2.png"/><Relationship Id="rId7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2.png"/><Relationship Id="rId7" Type="http://schemas.openxmlformats.org/officeDocument/2006/relationships/image" Target="../media/image1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Released Sample items Grade 8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Released Performance Event Item with Student 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31426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/>
          <p:nvPr/>
        </p:nvPicPr>
        <p:blipFill>
          <a:blip r:embed="rId2"/>
          <a:stretch>
            <a:fillRect/>
          </a:stretch>
        </p:blipFill>
        <p:spPr>
          <a:xfrm>
            <a:off x="1098331" y="409904"/>
            <a:ext cx="5457825" cy="3552825"/>
          </a:xfrm>
          <a:prstGeom prst="rect">
            <a:avLst/>
          </a:prstGeom>
        </p:spPr>
      </p:pic>
      <p:pic>
        <p:nvPicPr>
          <p:cNvPr id="9" name="Picture 8"/>
          <p:cNvPicPr/>
          <p:nvPr/>
        </p:nvPicPr>
        <p:blipFill>
          <a:blip r:embed="rId3"/>
          <a:stretch>
            <a:fillRect/>
          </a:stretch>
        </p:blipFill>
        <p:spPr>
          <a:xfrm>
            <a:off x="6172200" y="1264688"/>
            <a:ext cx="5715000" cy="657225"/>
          </a:xfrm>
          <a:prstGeom prst="rect">
            <a:avLst/>
          </a:prstGeom>
        </p:spPr>
      </p:pic>
      <p:pic>
        <p:nvPicPr>
          <p:cNvPr id="10" name="Picture 9"/>
          <p:cNvPicPr/>
          <p:nvPr/>
        </p:nvPicPr>
        <p:blipFill>
          <a:blip r:embed="rId4"/>
          <a:stretch>
            <a:fillRect/>
          </a:stretch>
        </p:blipFill>
        <p:spPr>
          <a:xfrm>
            <a:off x="6172200" y="3276682"/>
            <a:ext cx="5705475" cy="371475"/>
          </a:xfrm>
          <a:prstGeom prst="rect">
            <a:avLst/>
          </a:prstGeom>
        </p:spPr>
      </p:pic>
      <p:pic>
        <p:nvPicPr>
          <p:cNvPr id="11" name="Picture 10"/>
          <p:cNvPicPr/>
          <p:nvPr/>
        </p:nvPicPr>
        <p:blipFill>
          <a:blip r:embed="rId5"/>
          <a:stretch>
            <a:fillRect/>
          </a:stretch>
        </p:blipFill>
        <p:spPr>
          <a:xfrm>
            <a:off x="6172200" y="5112793"/>
            <a:ext cx="3562350" cy="295275"/>
          </a:xfrm>
          <a:prstGeom prst="rect">
            <a:avLst/>
          </a:prstGeom>
        </p:spPr>
      </p:pic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739462" y="4795840"/>
            <a:ext cx="3252952" cy="1224456"/>
          </a:xfrm>
          <a:solidFill>
            <a:schemeClr val="bg1"/>
          </a:solidFill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1400" b="1" dirty="0" smtClean="0"/>
              <a:t>Score – 1 Point</a:t>
            </a:r>
          </a:p>
          <a:p>
            <a:pPr marL="0" indent="0">
              <a:buNone/>
            </a:pPr>
            <a:r>
              <a:rPr lang="en-US" sz="1400" dirty="0"/>
              <a:t>Student has incorrect equation and lacks sufficient explanation how $2 production cost is impossible, so 0 of 2 points in this section.  Student determines the x-intercept and its meaning.  Student </a:t>
            </a:r>
            <a:r>
              <a:rPr lang="en-US" sz="1400" dirty="0" smtClean="0"/>
              <a:t>incorrectly </a:t>
            </a:r>
            <a:r>
              <a:rPr lang="en-US" sz="1400" dirty="0"/>
              <a:t>describes why student A’s trend line is best.</a:t>
            </a:r>
          </a:p>
        </p:txBody>
      </p:sp>
      <p:pic>
        <p:nvPicPr>
          <p:cNvPr id="12" name="Picture 11"/>
          <p:cNvPicPr/>
          <p:nvPr/>
        </p:nvPicPr>
        <p:blipFill>
          <a:blip r:embed="rId6"/>
          <a:stretch>
            <a:fillRect/>
          </a:stretch>
        </p:blipFill>
        <p:spPr>
          <a:xfrm>
            <a:off x="6172200" y="1972864"/>
            <a:ext cx="5800725" cy="571500"/>
          </a:xfrm>
          <a:prstGeom prst="rect">
            <a:avLst/>
          </a:prstGeom>
        </p:spPr>
      </p:pic>
      <p:pic>
        <p:nvPicPr>
          <p:cNvPr id="13" name="Picture 12"/>
          <p:cNvPicPr/>
          <p:nvPr/>
        </p:nvPicPr>
        <p:blipFill>
          <a:blip r:embed="rId7"/>
          <a:stretch>
            <a:fillRect/>
          </a:stretch>
        </p:blipFill>
        <p:spPr>
          <a:xfrm>
            <a:off x="6172200" y="3694428"/>
            <a:ext cx="5495925" cy="438150"/>
          </a:xfrm>
          <a:prstGeom prst="rect">
            <a:avLst/>
          </a:prstGeom>
        </p:spPr>
      </p:pic>
      <p:pic>
        <p:nvPicPr>
          <p:cNvPr id="14" name="Picture 13"/>
          <p:cNvPicPr/>
          <p:nvPr/>
        </p:nvPicPr>
        <p:blipFill>
          <a:blip r:embed="rId8"/>
          <a:stretch>
            <a:fillRect/>
          </a:stretch>
        </p:blipFill>
        <p:spPr>
          <a:xfrm>
            <a:off x="6172200" y="5430156"/>
            <a:ext cx="5734050" cy="390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0405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/>
          <p:nvPr/>
        </p:nvPicPr>
        <p:blipFill>
          <a:blip r:embed="rId2"/>
          <a:stretch>
            <a:fillRect/>
          </a:stretch>
        </p:blipFill>
        <p:spPr>
          <a:xfrm>
            <a:off x="1098331" y="409904"/>
            <a:ext cx="5457825" cy="3552825"/>
          </a:xfrm>
          <a:prstGeom prst="rect">
            <a:avLst/>
          </a:prstGeom>
        </p:spPr>
      </p:pic>
      <p:pic>
        <p:nvPicPr>
          <p:cNvPr id="9" name="Picture 8"/>
          <p:cNvPicPr/>
          <p:nvPr/>
        </p:nvPicPr>
        <p:blipFill>
          <a:blip r:embed="rId3"/>
          <a:stretch>
            <a:fillRect/>
          </a:stretch>
        </p:blipFill>
        <p:spPr>
          <a:xfrm>
            <a:off x="6172200" y="1264688"/>
            <a:ext cx="5715000" cy="657225"/>
          </a:xfrm>
          <a:prstGeom prst="rect">
            <a:avLst/>
          </a:prstGeom>
        </p:spPr>
      </p:pic>
      <p:pic>
        <p:nvPicPr>
          <p:cNvPr id="10" name="Picture 9"/>
          <p:cNvPicPr/>
          <p:nvPr/>
        </p:nvPicPr>
        <p:blipFill>
          <a:blip r:embed="rId4"/>
          <a:stretch>
            <a:fillRect/>
          </a:stretch>
        </p:blipFill>
        <p:spPr>
          <a:xfrm>
            <a:off x="6172200" y="3276682"/>
            <a:ext cx="5705475" cy="371475"/>
          </a:xfrm>
          <a:prstGeom prst="rect">
            <a:avLst/>
          </a:prstGeom>
        </p:spPr>
      </p:pic>
      <p:pic>
        <p:nvPicPr>
          <p:cNvPr id="11" name="Picture 10"/>
          <p:cNvPicPr/>
          <p:nvPr/>
        </p:nvPicPr>
        <p:blipFill>
          <a:blip r:embed="rId5"/>
          <a:stretch>
            <a:fillRect/>
          </a:stretch>
        </p:blipFill>
        <p:spPr>
          <a:xfrm>
            <a:off x="6172200" y="5112793"/>
            <a:ext cx="3562350" cy="295275"/>
          </a:xfrm>
          <a:prstGeom prst="rect">
            <a:avLst/>
          </a:prstGeom>
        </p:spPr>
      </p:pic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739462" y="4795840"/>
            <a:ext cx="3252952" cy="1224456"/>
          </a:xfrm>
          <a:solidFill>
            <a:schemeClr val="bg1"/>
          </a:solidFill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1400" b="1" dirty="0" smtClean="0"/>
              <a:t>Score – 0 Points</a:t>
            </a:r>
          </a:p>
          <a:p>
            <a:pPr marL="0" indent="0">
              <a:buNone/>
            </a:pPr>
            <a:r>
              <a:rPr lang="en-US" sz="1400" dirty="0"/>
              <a:t>Student has incorrect </a:t>
            </a:r>
            <a:r>
              <a:rPr lang="en-US" sz="1400" dirty="0" smtClean="0"/>
              <a:t>equation (missing) </a:t>
            </a:r>
            <a:r>
              <a:rPr lang="en-US" sz="1400" dirty="0"/>
              <a:t>and lacks sufficient explanation how $2 production cost is impossible, so 0 of 2 points in this section.  Student </a:t>
            </a:r>
            <a:r>
              <a:rPr lang="en-US" sz="1400" dirty="0" smtClean="0"/>
              <a:t>incorrectly determines </a:t>
            </a:r>
            <a:r>
              <a:rPr lang="en-US" sz="1400" dirty="0"/>
              <a:t>the x-intercept and its meaning.  Student </a:t>
            </a:r>
            <a:r>
              <a:rPr lang="en-US" sz="1400" dirty="0" smtClean="0"/>
              <a:t>selects student A’s, </a:t>
            </a:r>
            <a:r>
              <a:rPr lang="en-US" sz="1400" smtClean="0"/>
              <a:t>without support.</a:t>
            </a:r>
            <a:endParaRPr lang="en-US" sz="1400" dirty="0"/>
          </a:p>
        </p:txBody>
      </p:sp>
      <p:pic>
        <p:nvPicPr>
          <p:cNvPr id="12" name="Picture 11"/>
          <p:cNvPicPr/>
          <p:nvPr/>
        </p:nvPicPr>
        <p:blipFill>
          <a:blip r:embed="rId6"/>
          <a:stretch>
            <a:fillRect/>
          </a:stretch>
        </p:blipFill>
        <p:spPr>
          <a:xfrm>
            <a:off x="6172200" y="1986043"/>
            <a:ext cx="1285875" cy="352425"/>
          </a:xfrm>
          <a:prstGeom prst="rect">
            <a:avLst/>
          </a:prstGeom>
        </p:spPr>
      </p:pic>
      <p:pic>
        <p:nvPicPr>
          <p:cNvPr id="13" name="Picture 12"/>
          <p:cNvPicPr/>
          <p:nvPr/>
        </p:nvPicPr>
        <p:blipFill>
          <a:blip r:embed="rId7"/>
          <a:stretch>
            <a:fillRect/>
          </a:stretch>
        </p:blipFill>
        <p:spPr>
          <a:xfrm>
            <a:off x="6172200" y="3738891"/>
            <a:ext cx="3028950" cy="447675"/>
          </a:xfrm>
          <a:prstGeom prst="rect">
            <a:avLst/>
          </a:prstGeom>
        </p:spPr>
      </p:pic>
      <p:pic>
        <p:nvPicPr>
          <p:cNvPr id="14" name="Picture 13"/>
          <p:cNvPicPr/>
          <p:nvPr/>
        </p:nvPicPr>
        <p:blipFill>
          <a:blip r:embed="rId8"/>
          <a:stretch>
            <a:fillRect/>
          </a:stretch>
        </p:blipFill>
        <p:spPr>
          <a:xfrm>
            <a:off x="6172200" y="5446414"/>
            <a:ext cx="695325" cy="409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5943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22586"/>
          </a:xfrm>
        </p:spPr>
        <p:txBody>
          <a:bodyPr/>
          <a:lstStyle/>
          <a:p>
            <a:r>
              <a:rPr lang="en-US" dirty="0" smtClean="0"/>
              <a:t>Information about this PowerPoint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286000"/>
            <a:ext cx="9601200" cy="308478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/>
              <a:t>Performance Events in Mathematics will be either 3- or 4-point items.  A student’s score for an item indicates the level of understanding they are demonstrating for the particular question.  Each score point provides a range of possible papers, meaning there will be stronger or weaker papers within each point value.</a:t>
            </a:r>
          </a:p>
        </p:txBody>
      </p:sp>
    </p:spTree>
    <p:extLst>
      <p:ext uri="{BB962C8B-B14F-4D97-AF65-F5344CB8AC3E}">
        <p14:creationId xmlns:p14="http://schemas.microsoft.com/office/powerpoint/2010/main" val="1939956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11772"/>
          </a:xfrm>
        </p:spPr>
        <p:txBody>
          <a:bodyPr/>
          <a:lstStyle/>
          <a:p>
            <a:r>
              <a:rPr lang="en-US" dirty="0"/>
              <a:t>Information about this PowerPoint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The sample in this presentation is </a:t>
            </a:r>
            <a:r>
              <a:rPr lang="en-US" sz="3200" dirty="0" smtClean="0"/>
              <a:t>an 8</a:t>
            </a:r>
            <a:r>
              <a:rPr lang="en-US" sz="3200" baseline="30000" dirty="0" smtClean="0"/>
              <a:t>th</a:t>
            </a:r>
            <a:r>
              <a:rPr lang="en-US" sz="3200" dirty="0" smtClean="0"/>
              <a:t> Grade </a:t>
            </a:r>
            <a:r>
              <a:rPr lang="en-US" sz="3200" dirty="0"/>
              <a:t>item that is worth </a:t>
            </a:r>
            <a:r>
              <a:rPr lang="en-US" sz="3200" dirty="0" smtClean="0"/>
              <a:t>4-points</a:t>
            </a:r>
            <a:r>
              <a:rPr lang="en-US" sz="3200" dirty="0"/>
              <a:t>.  Students must </a:t>
            </a:r>
            <a:r>
              <a:rPr lang="en-US" sz="3200" dirty="0" smtClean="0"/>
              <a:t>determine whether a claim is correct, describe the context of the x-intercept and identify the better trend line. For </a:t>
            </a:r>
            <a:r>
              <a:rPr lang="en-US" sz="3200" dirty="0"/>
              <a:t>each sample of student work there is an annotation indicating both the score as well as the scoring rationale.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6725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33097"/>
          </a:xfrm>
        </p:spPr>
        <p:txBody>
          <a:bodyPr/>
          <a:lstStyle/>
          <a:p>
            <a:r>
              <a:rPr lang="en-US" dirty="0" smtClean="0"/>
              <a:t>8</a:t>
            </a:r>
            <a:r>
              <a:rPr lang="en-US" baseline="30000" dirty="0" smtClean="0"/>
              <a:t>th</a:t>
            </a:r>
            <a:r>
              <a:rPr lang="en-US" dirty="0" smtClean="0"/>
              <a:t> Grade Item</a:t>
            </a:r>
            <a:endParaRPr lang="en-US" dirty="0"/>
          </a:p>
        </p:txBody>
      </p:sp>
      <p:pic>
        <p:nvPicPr>
          <p:cNvPr id="8" name="Picture 7"/>
          <p:cNvPicPr/>
          <p:nvPr/>
        </p:nvPicPr>
        <p:blipFill>
          <a:blip r:embed="rId2"/>
          <a:stretch>
            <a:fillRect/>
          </a:stretch>
        </p:blipFill>
        <p:spPr>
          <a:xfrm>
            <a:off x="1371600" y="1418897"/>
            <a:ext cx="5457825" cy="3552825"/>
          </a:xfrm>
          <a:prstGeom prst="rect">
            <a:avLst/>
          </a:prstGeom>
        </p:spPr>
      </p:pic>
      <p:pic>
        <p:nvPicPr>
          <p:cNvPr id="9" name="Picture 8"/>
          <p:cNvPicPr/>
          <p:nvPr/>
        </p:nvPicPr>
        <p:blipFill>
          <a:blip r:embed="rId3"/>
          <a:stretch>
            <a:fillRect/>
          </a:stretch>
        </p:blipFill>
        <p:spPr>
          <a:xfrm>
            <a:off x="6172200" y="2038842"/>
            <a:ext cx="5715000" cy="657225"/>
          </a:xfrm>
          <a:prstGeom prst="rect">
            <a:avLst/>
          </a:prstGeom>
        </p:spPr>
      </p:pic>
      <p:pic>
        <p:nvPicPr>
          <p:cNvPr id="10" name="Picture 9"/>
          <p:cNvPicPr/>
          <p:nvPr/>
        </p:nvPicPr>
        <p:blipFill>
          <a:blip r:embed="rId4"/>
          <a:stretch>
            <a:fillRect/>
          </a:stretch>
        </p:blipFill>
        <p:spPr>
          <a:xfrm>
            <a:off x="6172200" y="3276682"/>
            <a:ext cx="5705475" cy="371475"/>
          </a:xfrm>
          <a:prstGeom prst="rect">
            <a:avLst/>
          </a:prstGeom>
        </p:spPr>
      </p:pic>
      <p:pic>
        <p:nvPicPr>
          <p:cNvPr id="11" name="Picture 10"/>
          <p:cNvPicPr/>
          <p:nvPr/>
        </p:nvPicPr>
        <p:blipFill>
          <a:blip r:embed="rId5"/>
          <a:stretch>
            <a:fillRect/>
          </a:stretch>
        </p:blipFill>
        <p:spPr>
          <a:xfrm>
            <a:off x="6172200" y="4490052"/>
            <a:ext cx="3562350" cy="295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02761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43607"/>
          </a:xfrm>
        </p:spPr>
        <p:txBody>
          <a:bodyPr/>
          <a:lstStyle/>
          <a:p>
            <a:r>
              <a:rPr lang="en-US" dirty="0" smtClean="0"/>
              <a:t>Scoring Guide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28193" y="1504358"/>
            <a:ext cx="8744607" cy="415498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2400" dirty="0"/>
              <a:t>2 points: </a:t>
            </a:r>
            <a:endParaRPr lang="en-US" sz="2400" dirty="0" smtClean="0"/>
          </a:p>
          <a:p>
            <a:r>
              <a:rPr lang="en-US" sz="2400" dirty="0" smtClean="0"/>
              <a:t>The </a:t>
            </a:r>
            <a:r>
              <a:rPr lang="en-US" sz="2400" dirty="0"/>
              <a:t>student explains that a production cost of $2 per unit is impossible for student A’s </a:t>
            </a:r>
            <a:r>
              <a:rPr lang="en-US" sz="2400" dirty="0" smtClean="0"/>
              <a:t>trend line </a:t>
            </a:r>
            <a:r>
              <a:rPr lang="en-US" sz="2400" dirty="0"/>
              <a:t>and demonstrates this using a correct equation in slope‐intercept form</a:t>
            </a:r>
            <a:r>
              <a:rPr lang="en-US" sz="2400" dirty="0" smtClean="0"/>
              <a:t>.</a:t>
            </a:r>
          </a:p>
          <a:p>
            <a:endParaRPr lang="en-US" sz="2400" dirty="0"/>
          </a:p>
          <a:p>
            <a:r>
              <a:rPr lang="en-US" sz="2400" dirty="0"/>
              <a:t>1 point: </a:t>
            </a:r>
            <a:endParaRPr lang="en-US" sz="2400" dirty="0" smtClean="0"/>
          </a:p>
          <a:p>
            <a:r>
              <a:rPr lang="en-US" sz="2400" dirty="0" smtClean="0"/>
              <a:t>The </a:t>
            </a:r>
            <a:r>
              <a:rPr lang="en-US" sz="2400" dirty="0"/>
              <a:t>student determines the x‐intercept of student B’s equation (100) and explains its </a:t>
            </a:r>
            <a:r>
              <a:rPr lang="en-US" sz="2400" dirty="0" smtClean="0"/>
              <a:t>meaning in </a:t>
            </a:r>
            <a:r>
              <a:rPr lang="en-US" sz="2400" dirty="0"/>
              <a:t>the context of the data</a:t>
            </a:r>
            <a:r>
              <a:rPr lang="en-US" sz="2400" dirty="0" smtClean="0"/>
              <a:t>.</a:t>
            </a:r>
          </a:p>
          <a:p>
            <a:endParaRPr lang="en-US" sz="2400" dirty="0"/>
          </a:p>
          <a:p>
            <a:r>
              <a:rPr lang="en-US" sz="2400" dirty="0"/>
              <a:t>1 point: </a:t>
            </a:r>
            <a:endParaRPr lang="en-US" sz="2400" dirty="0" smtClean="0"/>
          </a:p>
          <a:p>
            <a:r>
              <a:rPr lang="en-US" sz="2400" dirty="0" smtClean="0"/>
              <a:t>The </a:t>
            </a:r>
            <a:r>
              <a:rPr lang="en-US" sz="2400" dirty="0"/>
              <a:t>student describes why student A’s trend line is a better fit.</a:t>
            </a:r>
          </a:p>
        </p:txBody>
      </p:sp>
    </p:spTree>
    <p:extLst>
      <p:ext uri="{BB962C8B-B14F-4D97-AF65-F5344CB8AC3E}">
        <p14:creationId xmlns:p14="http://schemas.microsoft.com/office/powerpoint/2010/main" val="2919177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/>
          <p:nvPr/>
        </p:nvPicPr>
        <p:blipFill>
          <a:blip r:embed="rId2"/>
          <a:stretch>
            <a:fillRect/>
          </a:stretch>
        </p:blipFill>
        <p:spPr>
          <a:xfrm>
            <a:off x="1098331" y="409904"/>
            <a:ext cx="5457825" cy="3552825"/>
          </a:xfrm>
          <a:prstGeom prst="rect">
            <a:avLst/>
          </a:prstGeom>
        </p:spPr>
      </p:pic>
      <p:pic>
        <p:nvPicPr>
          <p:cNvPr id="9" name="Picture 8"/>
          <p:cNvPicPr/>
          <p:nvPr/>
        </p:nvPicPr>
        <p:blipFill>
          <a:blip r:embed="rId3"/>
          <a:stretch>
            <a:fillRect/>
          </a:stretch>
        </p:blipFill>
        <p:spPr>
          <a:xfrm>
            <a:off x="6172200" y="1264688"/>
            <a:ext cx="5715000" cy="657225"/>
          </a:xfrm>
          <a:prstGeom prst="rect">
            <a:avLst/>
          </a:prstGeom>
          <a:solidFill>
            <a:srgbClr val="FFFF00"/>
          </a:solidFill>
          <a:effectLst>
            <a:outerShdw blurRad="50800" dist="50800" dir="5400000" algn="ctr" rotWithShape="0">
              <a:schemeClr val="bg1"/>
            </a:outerShdw>
          </a:effectLst>
        </p:spPr>
      </p:pic>
      <p:pic>
        <p:nvPicPr>
          <p:cNvPr id="10" name="Picture 9"/>
          <p:cNvPicPr/>
          <p:nvPr/>
        </p:nvPicPr>
        <p:blipFill>
          <a:blip r:embed="rId4"/>
          <a:stretch>
            <a:fillRect/>
          </a:stretch>
        </p:blipFill>
        <p:spPr>
          <a:xfrm>
            <a:off x="6172200" y="3276682"/>
            <a:ext cx="5705475" cy="371475"/>
          </a:xfrm>
          <a:prstGeom prst="rect">
            <a:avLst/>
          </a:prstGeom>
        </p:spPr>
      </p:pic>
      <p:pic>
        <p:nvPicPr>
          <p:cNvPr id="11" name="Picture 10"/>
          <p:cNvPicPr/>
          <p:nvPr/>
        </p:nvPicPr>
        <p:blipFill>
          <a:blip r:embed="rId5"/>
          <a:stretch>
            <a:fillRect/>
          </a:stretch>
        </p:blipFill>
        <p:spPr>
          <a:xfrm>
            <a:off x="6172200" y="5112793"/>
            <a:ext cx="3562350" cy="295275"/>
          </a:xfrm>
          <a:prstGeom prst="rect">
            <a:avLst/>
          </a:prstGeom>
        </p:spPr>
      </p:pic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739462" y="4795840"/>
            <a:ext cx="3252952" cy="1224456"/>
          </a:xfrm>
          <a:solidFill>
            <a:schemeClr val="bg1"/>
          </a:solidFill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1400" b="1" dirty="0" smtClean="0"/>
              <a:t>Score – 4 Points</a:t>
            </a:r>
          </a:p>
          <a:p>
            <a:pPr marL="0" indent="0">
              <a:buNone/>
            </a:pPr>
            <a:r>
              <a:rPr lang="en-US" sz="1400" dirty="0" smtClean="0"/>
              <a:t>Student correctly explains how $2 production cost is impossible using a correct equation in the correct form.  Student determines the x-intercept and its meaning.  Student correctly describes why student A’s trend line is best.  </a:t>
            </a:r>
            <a:endParaRPr lang="en-US" sz="1400" dirty="0"/>
          </a:p>
        </p:txBody>
      </p:sp>
      <p:pic>
        <p:nvPicPr>
          <p:cNvPr id="12" name="Picture 11"/>
          <p:cNvPicPr/>
          <p:nvPr/>
        </p:nvPicPr>
        <p:blipFill>
          <a:blip r:embed="rId6"/>
          <a:stretch>
            <a:fillRect/>
          </a:stretch>
        </p:blipFill>
        <p:spPr>
          <a:xfrm>
            <a:off x="6172200" y="2077845"/>
            <a:ext cx="5867400" cy="838200"/>
          </a:xfrm>
          <a:prstGeom prst="rect">
            <a:avLst/>
          </a:prstGeom>
        </p:spPr>
      </p:pic>
      <p:pic>
        <p:nvPicPr>
          <p:cNvPr id="13" name="Picture 12"/>
          <p:cNvPicPr/>
          <p:nvPr/>
        </p:nvPicPr>
        <p:blipFill>
          <a:blip r:embed="rId7"/>
          <a:stretch>
            <a:fillRect/>
          </a:stretch>
        </p:blipFill>
        <p:spPr>
          <a:xfrm>
            <a:off x="6172200" y="3871585"/>
            <a:ext cx="5800725" cy="542925"/>
          </a:xfrm>
          <a:prstGeom prst="rect">
            <a:avLst/>
          </a:prstGeom>
        </p:spPr>
      </p:pic>
      <p:pic>
        <p:nvPicPr>
          <p:cNvPr id="14" name="Picture 13"/>
          <p:cNvPicPr/>
          <p:nvPr/>
        </p:nvPicPr>
        <p:blipFill>
          <a:blip r:embed="rId8"/>
          <a:stretch>
            <a:fillRect/>
          </a:stretch>
        </p:blipFill>
        <p:spPr>
          <a:xfrm>
            <a:off x="6172200" y="5729783"/>
            <a:ext cx="5819775" cy="581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17717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/>
          <p:nvPr/>
        </p:nvPicPr>
        <p:blipFill>
          <a:blip r:embed="rId2"/>
          <a:stretch>
            <a:fillRect/>
          </a:stretch>
        </p:blipFill>
        <p:spPr>
          <a:xfrm>
            <a:off x="1098331" y="409904"/>
            <a:ext cx="5457825" cy="3552825"/>
          </a:xfrm>
          <a:prstGeom prst="rect">
            <a:avLst/>
          </a:prstGeom>
        </p:spPr>
      </p:pic>
      <p:pic>
        <p:nvPicPr>
          <p:cNvPr id="9" name="Picture 8"/>
          <p:cNvPicPr/>
          <p:nvPr/>
        </p:nvPicPr>
        <p:blipFill>
          <a:blip r:embed="rId3"/>
          <a:stretch>
            <a:fillRect/>
          </a:stretch>
        </p:blipFill>
        <p:spPr>
          <a:xfrm>
            <a:off x="6172200" y="1264688"/>
            <a:ext cx="5715000" cy="657225"/>
          </a:xfrm>
          <a:prstGeom prst="rect">
            <a:avLst/>
          </a:prstGeom>
        </p:spPr>
      </p:pic>
      <p:pic>
        <p:nvPicPr>
          <p:cNvPr id="10" name="Picture 9"/>
          <p:cNvPicPr/>
          <p:nvPr/>
        </p:nvPicPr>
        <p:blipFill>
          <a:blip r:embed="rId4"/>
          <a:stretch>
            <a:fillRect/>
          </a:stretch>
        </p:blipFill>
        <p:spPr>
          <a:xfrm>
            <a:off x="6172200" y="3276682"/>
            <a:ext cx="5705475" cy="371475"/>
          </a:xfrm>
          <a:prstGeom prst="rect">
            <a:avLst/>
          </a:prstGeom>
        </p:spPr>
      </p:pic>
      <p:pic>
        <p:nvPicPr>
          <p:cNvPr id="11" name="Picture 10"/>
          <p:cNvPicPr/>
          <p:nvPr/>
        </p:nvPicPr>
        <p:blipFill>
          <a:blip r:embed="rId5"/>
          <a:stretch>
            <a:fillRect/>
          </a:stretch>
        </p:blipFill>
        <p:spPr>
          <a:xfrm>
            <a:off x="6172200" y="5112793"/>
            <a:ext cx="3562350" cy="295275"/>
          </a:xfrm>
          <a:prstGeom prst="rect">
            <a:avLst/>
          </a:prstGeom>
        </p:spPr>
      </p:pic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739462" y="4795840"/>
            <a:ext cx="3252952" cy="1224456"/>
          </a:xfrm>
          <a:solidFill>
            <a:schemeClr val="bg1"/>
          </a:solidFill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1400" b="1" dirty="0" smtClean="0"/>
              <a:t>Score – 4 Points</a:t>
            </a:r>
          </a:p>
          <a:p>
            <a:pPr marL="0" indent="0">
              <a:buNone/>
            </a:pPr>
            <a:r>
              <a:rPr lang="en-US" sz="1400" dirty="0"/>
              <a:t>Student correctly explains how $2 production cost is impossible using a correct equation in the correct form.  Student determines the x-intercept and its meaning.  Student correctly describes why student A’s trend line is best.  </a:t>
            </a:r>
          </a:p>
        </p:txBody>
      </p:sp>
      <p:pic>
        <p:nvPicPr>
          <p:cNvPr id="12" name="Picture 11"/>
          <p:cNvPicPr/>
          <p:nvPr/>
        </p:nvPicPr>
        <p:blipFill>
          <a:blip r:embed="rId6"/>
          <a:stretch>
            <a:fillRect/>
          </a:stretch>
        </p:blipFill>
        <p:spPr>
          <a:xfrm>
            <a:off x="6172200" y="2081293"/>
            <a:ext cx="5876925" cy="514350"/>
          </a:xfrm>
          <a:prstGeom prst="rect">
            <a:avLst/>
          </a:prstGeom>
        </p:spPr>
      </p:pic>
      <p:pic>
        <p:nvPicPr>
          <p:cNvPr id="13" name="Picture 12"/>
          <p:cNvPicPr/>
          <p:nvPr/>
        </p:nvPicPr>
        <p:blipFill>
          <a:blip r:embed="rId7"/>
          <a:stretch>
            <a:fillRect/>
          </a:stretch>
        </p:blipFill>
        <p:spPr>
          <a:xfrm>
            <a:off x="6172200" y="3719184"/>
            <a:ext cx="5676900" cy="447675"/>
          </a:xfrm>
          <a:prstGeom prst="rect">
            <a:avLst/>
          </a:prstGeom>
        </p:spPr>
      </p:pic>
      <p:pic>
        <p:nvPicPr>
          <p:cNvPr id="14" name="Picture 13"/>
          <p:cNvPicPr/>
          <p:nvPr/>
        </p:nvPicPr>
        <p:blipFill>
          <a:blip r:embed="rId8"/>
          <a:stretch>
            <a:fillRect/>
          </a:stretch>
        </p:blipFill>
        <p:spPr>
          <a:xfrm>
            <a:off x="6172200" y="5553571"/>
            <a:ext cx="5695950" cy="466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46230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/>
          <p:nvPr/>
        </p:nvPicPr>
        <p:blipFill>
          <a:blip r:embed="rId2"/>
          <a:stretch>
            <a:fillRect/>
          </a:stretch>
        </p:blipFill>
        <p:spPr>
          <a:xfrm>
            <a:off x="1098331" y="409904"/>
            <a:ext cx="5457825" cy="3552825"/>
          </a:xfrm>
          <a:prstGeom prst="rect">
            <a:avLst/>
          </a:prstGeom>
        </p:spPr>
      </p:pic>
      <p:pic>
        <p:nvPicPr>
          <p:cNvPr id="9" name="Picture 8"/>
          <p:cNvPicPr/>
          <p:nvPr/>
        </p:nvPicPr>
        <p:blipFill>
          <a:blip r:embed="rId3"/>
          <a:stretch>
            <a:fillRect/>
          </a:stretch>
        </p:blipFill>
        <p:spPr>
          <a:xfrm>
            <a:off x="6172200" y="1264688"/>
            <a:ext cx="5715000" cy="657225"/>
          </a:xfrm>
          <a:prstGeom prst="rect">
            <a:avLst/>
          </a:prstGeom>
        </p:spPr>
      </p:pic>
      <p:pic>
        <p:nvPicPr>
          <p:cNvPr id="10" name="Picture 9"/>
          <p:cNvPicPr/>
          <p:nvPr/>
        </p:nvPicPr>
        <p:blipFill>
          <a:blip r:embed="rId4"/>
          <a:stretch>
            <a:fillRect/>
          </a:stretch>
        </p:blipFill>
        <p:spPr>
          <a:xfrm>
            <a:off x="6172200" y="3276682"/>
            <a:ext cx="5705475" cy="371475"/>
          </a:xfrm>
          <a:prstGeom prst="rect">
            <a:avLst/>
          </a:prstGeom>
        </p:spPr>
      </p:pic>
      <p:pic>
        <p:nvPicPr>
          <p:cNvPr id="11" name="Picture 10"/>
          <p:cNvPicPr/>
          <p:nvPr/>
        </p:nvPicPr>
        <p:blipFill>
          <a:blip r:embed="rId5"/>
          <a:stretch>
            <a:fillRect/>
          </a:stretch>
        </p:blipFill>
        <p:spPr>
          <a:xfrm>
            <a:off x="6172200" y="5112793"/>
            <a:ext cx="3562350" cy="295275"/>
          </a:xfrm>
          <a:prstGeom prst="rect">
            <a:avLst/>
          </a:prstGeom>
        </p:spPr>
      </p:pic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739462" y="4816859"/>
            <a:ext cx="3442138" cy="1625981"/>
          </a:xfrm>
          <a:solidFill>
            <a:schemeClr val="bg1"/>
          </a:solidFill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1400" b="1" dirty="0" smtClean="0"/>
              <a:t>Score – 3 Points</a:t>
            </a:r>
          </a:p>
          <a:p>
            <a:pPr marL="0" indent="0">
              <a:buNone/>
            </a:pPr>
            <a:r>
              <a:rPr lang="en-US" sz="1400" dirty="0"/>
              <a:t>Student </a:t>
            </a:r>
            <a:r>
              <a:rPr lang="en-US" sz="1400" dirty="0" smtClean="0"/>
              <a:t>has correct equation but lacks complete explanation </a:t>
            </a:r>
            <a:r>
              <a:rPr lang="en-US" sz="1400" dirty="0"/>
              <a:t>how $2 production cost is </a:t>
            </a:r>
            <a:r>
              <a:rPr lang="en-US" sz="1400" dirty="0" smtClean="0"/>
              <a:t>impossible (use slope to show that over 100% of employees would have to complete training), so only 1 of 2 points in this section.  </a:t>
            </a:r>
            <a:r>
              <a:rPr lang="en-US" sz="1400" dirty="0"/>
              <a:t>Student determines the x-intercept and its meaning.  Student correctly describes why student A’s trend line is best</a:t>
            </a:r>
            <a:r>
              <a:rPr lang="en-US" sz="1400" dirty="0" smtClean="0"/>
              <a:t>.</a:t>
            </a:r>
            <a:endParaRPr lang="en-US" sz="1400" dirty="0"/>
          </a:p>
        </p:txBody>
      </p:sp>
      <p:pic>
        <p:nvPicPr>
          <p:cNvPr id="12" name="Picture 11"/>
          <p:cNvPicPr/>
          <p:nvPr/>
        </p:nvPicPr>
        <p:blipFill>
          <a:blip r:embed="rId6"/>
          <a:stretch>
            <a:fillRect/>
          </a:stretch>
        </p:blipFill>
        <p:spPr>
          <a:xfrm>
            <a:off x="6172200" y="1999222"/>
            <a:ext cx="5476875" cy="600075"/>
          </a:xfrm>
          <a:prstGeom prst="rect">
            <a:avLst/>
          </a:prstGeom>
        </p:spPr>
      </p:pic>
      <p:pic>
        <p:nvPicPr>
          <p:cNvPr id="13" name="Picture 12"/>
          <p:cNvPicPr/>
          <p:nvPr/>
        </p:nvPicPr>
        <p:blipFill>
          <a:blip r:embed="rId7"/>
          <a:stretch>
            <a:fillRect/>
          </a:stretch>
        </p:blipFill>
        <p:spPr>
          <a:xfrm>
            <a:off x="6172200" y="3744516"/>
            <a:ext cx="5819775" cy="419100"/>
          </a:xfrm>
          <a:prstGeom prst="rect">
            <a:avLst/>
          </a:prstGeom>
        </p:spPr>
      </p:pic>
      <p:pic>
        <p:nvPicPr>
          <p:cNvPr id="14" name="Picture 13"/>
          <p:cNvPicPr/>
          <p:nvPr/>
        </p:nvPicPr>
        <p:blipFill>
          <a:blip r:embed="rId8"/>
          <a:stretch>
            <a:fillRect/>
          </a:stretch>
        </p:blipFill>
        <p:spPr>
          <a:xfrm>
            <a:off x="6172200" y="5515471"/>
            <a:ext cx="4276725" cy="50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47672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/>
          <p:nvPr/>
        </p:nvPicPr>
        <p:blipFill>
          <a:blip r:embed="rId2"/>
          <a:stretch>
            <a:fillRect/>
          </a:stretch>
        </p:blipFill>
        <p:spPr>
          <a:xfrm>
            <a:off x="1098331" y="409904"/>
            <a:ext cx="5457825" cy="3552825"/>
          </a:xfrm>
          <a:prstGeom prst="rect">
            <a:avLst/>
          </a:prstGeom>
        </p:spPr>
      </p:pic>
      <p:pic>
        <p:nvPicPr>
          <p:cNvPr id="9" name="Picture 8"/>
          <p:cNvPicPr/>
          <p:nvPr/>
        </p:nvPicPr>
        <p:blipFill>
          <a:blip r:embed="rId3"/>
          <a:stretch>
            <a:fillRect/>
          </a:stretch>
        </p:blipFill>
        <p:spPr>
          <a:xfrm>
            <a:off x="6172200" y="1264688"/>
            <a:ext cx="5715000" cy="657225"/>
          </a:xfrm>
          <a:prstGeom prst="rect">
            <a:avLst/>
          </a:prstGeom>
        </p:spPr>
      </p:pic>
      <p:pic>
        <p:nvPicPr>
          <p:cNvPr id="10" name="Picture 9"/>
          <p:cNvPicPr/>
          <p:nvPr/>
        </p:nvPicPr>
        <p:blipFill>
          <a:blip r:embed="rId4"/>
          <a:stretch>
            <a:fillRect/>
          </a:stretch>
        </p:blipFill>
        <p:spPr>
          <a:xfrm>
            <a:off x="6172200" y="3276682"/>
            <a:ext cx="5705475" cy="371475"/>
          </a:xfrm>
          <a:prstGeom prst="rect">
            <a:avLst/>
          </a:prstGeom>
        </p:spPr>
      </p:pic>
      <p:pic>
        <p:nvPicPr>
          <p:cNvPr id="11" name="Picture 10"/>
          <p:cNvPicPr/>
          <p:nvPr/>
        </p:nvPicPr>
        <p:blipFill>
          <a:blip r:embed="rId5"/>
          <a:stretch>
            <a:fillRect/>
          </a:stretch>
        </p:blipFill>
        <p:spPr>
          <a:xfrm>
            <a:off x="6172200" y="5112793"/>
            <a:ext cx="3562350" cy="295275"/>
          </a:xfrm>
          <a:prstGeom prst="rect">
            <a:avLst/>
          </a:prstGeom>
        </p:spPr>
      </p:pic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739462" y="4795840"/>
            <a:ext cx="3252952" cy="1224456"/>
          </a:xfrm>
          <a:solidFill>
            <a:schemeClr val="bg1"/>
          </a:solidFill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1400" b="1" dirty="0" smtClean="0"/>
              <a:t>Score – 2 Points</a:t>
            </a:r>
          </a:p>
          <a:p>
            <a:pPr marL="0" indent="0">
              <a:buNone/>
            </a:pPr>
            <a:r>
              <a:rPr lang="en-US" sz="1400" dirty="0"/>
              <a:t>Student has </a:t>
            </a:r>
            <a:r>
              <a:rPr lang="en-US" sz="1400" dirty="0" smtClean="0"/>
              <a:t>incorrect </a:t>
            </a:r>
            <a:r>
              <a:rPr lang="en-US" sz="1400" dirty="0"/>
              <a:t>equation </a:t>
            </a:r>
            <a:r>
              <a:rPr lang="en-US" sz="1400" dirty="0" smtClean="0"/>
              <a:t>and </a:t>
            </a:r>
            <a:r>
              <a:rPr lang="en-US" sz="1400" dirty="0"/>
              <a:t>lacks </a:t>
            </a:r>
            <a:r>
              <a:rPr lang="en-US" sz="1400" dirty="0" smtClean="0"/>
              <a:t>sufficient </a:t>
            </a:r>
            <a:r>
              <a:rPr lang="en-US" sz="1400" dirty="0"/>
              <a:t>explanation how $2 production cost is impossible, so </a:t>
            </a:r>
            <a:r>
              <a:rPr lang="en-US" sz="1400" dirty="0" smtClean="0"/>
              <a:t>0 </a:t>
            </a:r>
            <a:r>
              <a:rPr lang="en-US" sz="1400" dirty="0"/>
              <a:t>of 2 points in this section.  Student determines the x-intercept and its meaning.  Student correctly describes why student A’s trend line is best.</a:t>
            </a:r>
          </a:p>
        </p:txBody>
      </p:sp>
      <p:pic>
        <p:nvPicPr>
          <p:cNvPr id="12" name="Picture 11"/>
          <p:cNvPicPr/>
          <p:nvPr/>
        </p:nvPicPr>
        <p:blipFill>
          <a:blip r:embed="rId6"/>
          <a:stretch>
            <a:fillRect/>
          </a:stretch>
        </p:blipFill>
        <p:spPr>
          <a:xfrm>
            <a:off x="6172200" y="1976518"/>
            <a:ext cx="5829300" cy="361950"/>
          </a:xfrm>
          <a:prstGeom prst="rect">
            <a:avLst/>
          </a:prstGeom>
        </p:spPr>
      </p:pic>
      <p:pic>
        <p:nvPicPr>
          <p:cNvPr id="13" name="Picture 12"/>
          <p:cNvPicPr/>
          <p:nvPr/>
        </p:nvPicPr>
        <p:blipFill>
          <a:blip r:embed="rId7"/>
          <a:stretch>
            <a:fillRect/>
          </a:stretch>
        </p:blipFill>
        <p:spPr>
          <a:xfrm>
            <a:off x="6172200" y="3698163"/>
            <a:ext cx="5019675" cy="419100"/>
          </a:xfrm>
          <a:prstGeom prst="rect">
            <a:avLst/>
          </a:prstGeom>
        </p:spPr>
      </p:pic>
      <p:pic>
        <p:nvPicPr>
          <p:cNvPr id="14" name="Picture 13"/>
          <p:cNvPicPr/>
          <p:nvPr/>
        </p:nvPicPr>
        <p:blipFill>
          <a:blip r:embed="rId8"/>
          <a:stretch>
            <a:fillRect/>
          </a:stretch>
        </p:blipFill>
        <p:spPr>
          <a:xfrm>
            <a:off x="6172200" y="5490670"/>
            <a:ext cx="5686425" cy="43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9658966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276</TotalTime>
  <Words>506</Words>
  <Application>Microsoft Office PowerPoint</Application>
  <PresentationFormat>Widescreen</PresentationFormat>
  <Paragraphs>28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Franklin Gothic Book</vt:lpstr>
      <vt:lpstr>Crop</vt:lpstr>
      <vt:lpstr>Released Sample items Grade 8</vt:lpstr>
      <vt:lpstr>Information about this PowerPoint</vt:lpstr>
      <vt:lpstr>Information about this PowerPoint</vt:lpstr>
      <vt:lpstr>8th Grade Item</vt:lpstr>
      <vt:lpstr>Scoring Guide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State of Missouri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Released Sample items Grade 3</dc:title>
  <dc:creator>Sharp, Chip</dc:creator>
  <cp:lastModifiedBy>Sharp, Chip</cp:lastModifiedBy>
  <cp:revision>18</cp:revision>
  <dcterms:created xsi:type="dcterms:W3CDTF">2020-01-02T18:25:40Z</dcterms:created>
  <dcterms:modified xsi:type="dcterms:W3CDTF">2020-01-06T15:53:38Z</dcterms:modified>
</cp:coreProperties>
</file>