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48" r:id="rId2"/>
    <p:sldMasterId id="2147483691" r:id="rId3"/>
    <p:sldMasterId id="2147483694" r:id="rId4"/>
    <p:sldMasterId id="2147483692" r:id="rId5"/>
  </p:sldMasterIdLst>
  <p:notesMasterIdLst>
    <p:notesMasterId r:id="rId20"/>
  </p:notesMasterIdLst>
  <p:handoutMasterIdLst>
    <p:handoutMasterId r:id="rId21"/>
  </p:handoutMasterIdLst>
  <p:sldIdLst>
    <p:sldId id="260" r:id="rId6"/>
    <p:sldId id="310" r:id="rId7"/>
    <p:sldId id="299" r:id="rId8"/>
    <p:sldId id="301" r:id="rId9"/>
    <p:sldId id="302" r:id="rId10"/>
    <p:sldId id="300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285" r:id="rId19"/>
  </p:sldIdLst>
  <p:sldSz cx="9144000" cy="5143500" type="screen16x9"/>
  <p:notesSz cx="7010400" cy="9236075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3399"/>
    <a:srgbClr val="FFFFFF"/>
    <a:srgbClr val="0083A9"/>
    <a:srgbClr val="000099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6" autoAdjust="0"/>
    <p:restoredTop sz="88605" autoAdjust="0"/>
  </p:normalViewPr>
  <p:slideViewPr>
    <p:cSldViewPr>
      <p:cViewPr varScale="1">
        <p:scale>
          <a:sx n="130" d="100"/>
          <a:sy n="130" d="100"/>
        </p:scale>
        <p:origin x="618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124" y="-9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D75B3549-48AF-4A47-A563-37BCF58341FB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FC16766F-B39D-42FD-ACBC-1002D13067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9276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B58CF8AA-71CD-48AE-96C2-778BE54C3BBB}" type="datetimeFigureOut">
              <a:rPr lang="en-US" smtClean="0"/>
              <a:t>9/30/2021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A384A2F3-949C-4DF8-B8FE-27C48E8E5C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757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Introduce</a:t>
            </a:r>
            <a:r>
              <a:rPr lang="en-US" baseline="0" smtClean="0"/>
              <a:t> </a:t>
            </a:r>
            <a:r>
              <a:rPr lang="en-US" baseline="0" dirty="0" smtClean="0"/>
              <a:t>ourselves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8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99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:\COM\COMM\Branding\PPT Templates\widescreen\Widescreen Powerpoint 2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352800" y="1123950"/>
            <a:ext cx="5715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4000"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0289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86275" y="57150"/>
            <a:ext cx="462915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423049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834" y="-4572"/>
            <a:ext cx="91469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50214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248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84429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2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428750"/>
            <a:ext cx="58674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3333750"/>
            <a:ext cx="5181600" cy="1600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890401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800350"/>
            <a:ext cx="8763000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3600" b="1" baseline="0">
                <a:latin typeface="+mj-lt"/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47434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76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344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00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800350"/>
            <a:ext cx="8763000" cy="646331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ctr">
              <a:buNone/>
              <a:defRPr sz="3600" b="1" baseline="0">
                <a:latin typeface="+mj-lt"/>
              </a:defRPr>
            </a:lvl1pPr>
          </a:lstStyle>
          <a:p>
            <a:pPr lvl="0"/>
            <a:r>
              <a:rPr lang="en-US" dirty="0"/>
              <a:t>Insert Title Here</a:t>
            </a:r>
          </a:p>
        </p:txBody>
      </p:sp>
      <p:sp>
        <p:nvSpPr>
          <p:cNvPr id="21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47434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04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2590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54645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" y="895350"/>
            <a:ext cx="3352800" cy="514350"/>
          </a:xfrm>
          <a:prstGeom prst="rect">
            <a:avLst/>
          </a:prstGeom>
        </p:spPr>
        <p:txBody>
          <a:bodyPr anchor="ctr"/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4600" y="2190750"/>
            <a:ext cx="5257800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638550"/>
            <a:ext cx="8229600" cy="990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Clr>
                <a:srgbClr val="00B050"/>
              </a:buClr>
              <a:buFont typeface="Wingdings" panose="05000000000000000000" pitchFamily="2" charset="2"/>
              <a:buNone/>
              <a:defRPr lang="en-US" sz="3600" b="1" kern="12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05414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:\COM\COMM\Branding\PPT Templates\widescreen\Widescreen Powerpoint 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228600" y="666750"/>
            <a:ext cx="6696075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28600" y="1581150"/>
            <a:ext cx="8610599" cy="335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8021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:\COM\COMM\Branding\PPT Templates\widescreen\Widescreen Powerpoint 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6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116330"/>
            <a:ext cx="8991600" cy="1485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3147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191000" y="57150"/>
            <a:ext cx="4876800" cy="914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413681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:\COM\COMM\Branding\PPT Templates\widescreen\Widescreen Powerpoint 2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52400" y="1333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13"/>
          <p:cNvSpPr>
            <a:spLocks noGrp="1"/>
          </p:cNvSpPr>
          <p:nvPr>
            <p:ph sz="quarter" idx="10"/>
          </p:nvPr>
        </p:nvSpPr>
        <p:spPr>
          <a:xfrm>
            <a:off x="152400" y="1619250"/>
            <a:ext cx="8839200" cy="331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Placeholder 7"/>
          <p:cNvSpPr>
            <a:spLocks noGrp="1"/>
          </p:cNvSpPr>
          <p:nvPr>
            <p:ph type="title" hasCustomPrompt="1"/>
          </p:nvPr>
        </p:nvSpPr>
        <p:spPr>
          <a:xfrm>
            <a:off x="152400" y="742950"/>
            <a:ext cx="88392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 b="1"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96494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:\COM\COMM\Branding\PPT Templates\widescreen\Widescreen Powerpoint 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1600200" y="685800"/>
            <a:ext cx="5334000" cy="6858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400" b="1">
                <a:solidFill>
                  <a:schemeClr val="tx1"/>
                </a:solidFill>
                <a:latin typeface="+mj-lt"/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1600200" y="1485900"/>
            <a:ext cx="7315200" cy="344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6113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42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69255608"/>
              </p:ext>
            </p:extLst>
          </p:nvPr>
        </p:nvGraphicFramePr>
        <p:xfrm>
          <a:off x="1600200" y="196215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819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31242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1883249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832882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100735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048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05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791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733062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3243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3434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7174454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1524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96340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2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971550"/>
            <a:ext cx="5943600" cy="1560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4005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9050" y="0"/>
            <a:ext cx="4324350" cy="8953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811930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579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3649022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" y="0"/>
            <a:ext cx="9141360" cy="5143500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6667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855511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:\COM\COMM\Branding\PPT Templates\widescreen\Widescreen Powerpoint 4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438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133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71500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198120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769516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581650" y="2343150"/>
            <a:ext cx="1524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25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60198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75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4-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29540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90600" y="18859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886200" y="1914524"/>
            <a:ext cx="1295400" cy="2762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38950" y="1885950"/>
            <a:ext cx="12192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304800" y="2343150"/>
            <a:ext cx="26670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32004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6172200" y="2343150"/>
            <a:ext cx="2743200" cy="2667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Picture Placeholder 14"/>
          <p:cNvSpPr>
            <a:spLocks noGrp="1"/>
          </p:cNvSpPr>
          <p:nvPr>
            <p:ph type="pic" sz="quarter" idx="30"/>
          </p:nvPr>
        </p:nvSpPr>
        <p:spPr>
          <a:xfrm>
            <a:off x="4226716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31"/>
          </p:nvPr>
        </p:nvSpPr>
        <p:spPr>
          <a:xfrm>
            <a:off x="7143750" y="1276350"/>
            <a:ext cx="6858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814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Conten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:\COM\COMM\Branding\PPT Templates\widescreen\Widescreen Powerpoint 1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2000250" y="2343150"/>
            <a:ext cx="15240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3399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8" hasCustomPrompt="1"/>
          </p:nvPr>
        </p:nvSpPr>
        <p:spPr>
          <a:xfrm>
            <a:off x="3781425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5562600" y="2343150"/>
            <a:ext cx="1524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2162175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971508" y="1933575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5734050" y="1924050"/>
            <a:ext cx="1219200" cy="2286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10317731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:\COM\COMM\Branding\PPT Templates\widescreen\Widescreen Powerpoint 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8"/>
          <p:cNvSpPr>
            <a:spLocks noGrp="1"/>
          </p:cNvSpPr>
          <p:nvPr>
            <p:ph idx="1"/>
          </p:nvPr>
        </p:nvSpPr>
        <p:spPr>
          <a:xfrm>
            <a:off x="4553366" y="1504950"/>
            <a:ext cx="4362034" cy="3352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</a:pPr>
            <a:r>
              <a:rPr lang="en-US" dirty="0"/>
              <a:t>Click to enter 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2819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304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819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304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13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R:\COM\COMM\Branding\PPT Templates\widescreen\Widescreen Powerpoint 8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5105400" y="1581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590800" y="2343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5105400" y="3105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2590800" y="3867150"/>
            <a:ext cx="1295400" cy="304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idx="1"/>
          </p:nvPr>
        </p:nvSpPr>
        <p:spPr>
          <a:xfrm>
            <a:off x="1524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/>
              <a:t>Click to enter Content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idx="27"/>
          </p:nvPr>
        </p:nvSpPr>
        <p:spPr>
          <a:xfrm>
            <a:off x="6705600" y="742950"/>
            <a:ext cx="2286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kern="1200" dirty="0" smtClean="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None/>
            </a:pPr>
            <a:r>
              <a:rPr lang="en-US" dirty="0"/>
              <a:t>Click to enter Content</a:t>
            </a:r>
          </a:p>
        </p:txBody>
      </p:sp>
      <p:sp>
        <p:nvSpPr>
          <p:cNvPr id="12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422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:\COM\COMM\Branding\PPT Templates\widescreen\Widescreen Powerpoint 1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91600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48150" y="16764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60032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497223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12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1242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1242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1242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638800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3399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832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:\COM\COMM\Branding\PPT Templates\widescreen\Widescreen Powerpoint 1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409950"/>
            <a:ext cx="89154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954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2890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3575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2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0" y="16573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150"/>
            <a:ext cx="4038600" cy="1524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485146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1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2390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78989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7815540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:\COM\COMM\Branding\PPT Templates\widescreen\Widescreen Powerpoint 2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6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148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1910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1910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722300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16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6580887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COM\COMM\Branding\PPT Templates\widescreen\Widescreen Powerpoint 30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" y="-4762"/>
            <a:ext cx="9148762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90900"/>
            <a:ext cx="8915400" cy="16192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3581400" y="754761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3657600" y="1688211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3657600" y="26098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5857875" y="742950"/>
            <a:ext cx="3133725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176357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reakou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15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2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1910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2672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2672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7"/>
          <p:cNvSpPr>
            <a:spLocks noGrp="1"/>
          </p:cNvSpPr>
          <p:nvPr>
            <p:ph sz="quarter" idx="23" hasCustomPrompt="1"/>
          </p:nvPr>
        </p:nvSpPr>
        <p:spPr>
          <a:xfrm>
            <a:off x="76201" y="742950"/>
            <a:ext cx="3276600" cy="2514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38254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:\COM\COMM\Branding\PPT Templates\widescreen\Widescreen Powerpoint 33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990600" y="742950"/>
            <a:ext cx="17526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6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" y="1657350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066800" y="2592705"/>
            <a:ext cx="1676400" cy="571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76200" y="3333750"/>
            <a:ext cx="8918448" cy="167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112461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:\COM\COMM\Branding\PPT Templates\widescreen\Widescreen Powerpoint 1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6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hart Placeholder 8"/>
          <p:cNvSpPr>
            <a:spLocks noGrp="1"/>
          </p:cNvSpPr>
          <p:nvPr>
            <p:ph type="chart" sz="quarter" idx="14" hasCustomPrompt="1"/>
          </p:nvPr>
        </p:nvSpPr>
        <p:spPr>
          <a:xfrm>
            <a:off x="2514600" y="895350"/>
            <a:ext cx="4419600" cy="3733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Chart/Text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9144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198120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30670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33850"/>
            <a:ext cx="1600200" cy="4000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733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out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:\COM\COMM\Branding\PPT Templates\widescreen\Widescreen Powerpoint 9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15"/>
          <p:cNvSpPr>
            <a:spLocks noGrp="1"/>
          </p:cNvSpPr>
          <p:nvPr>
            <p:ph type="body" sz="quarter" idx="20" hasCustomPrompt="1"/>
          </p:nvPr>
        </p:nvSpPr>
        <p:spPr>
          <a:xfrm>
            <a:off x="1676400" y="10858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9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1076325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1676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4724400" y="2647950"/>
            <a:ext cx="1219200" cy="2857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More info</a:t>
            </a:r>
          </a:p>
        </p:txBody>
      </p:sp>
    </p:spTree>
    <p:extLst>
      <p:ext uri="{BB962C8B-B14F-4D97-AF65-F5344CB8AC3E}">
        <p14:creationId xmlns:p14="http://schemas.microsoft.com/office/powerpoint/2010/main" val="29038259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:\COM\COMM\Branding\PPT Templates\widescreen\Widescreen Powerpoint 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144" cy="515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1082040" y="1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19200" y="2665632"/>
            <a:ext cx="6781800" cy="1885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Slide Number Placeholder 11"/>
          <p:cNvSpPr txBox="1">
            <a:spLocks/>
          </p:cNvSpPr>
          <p:nvPr userDrawn="1"/>
        </p:nvSpPr>
        <p:spPr>
          <a:xfrm>
            <a:off x="8229600" y="209550"/>
            <a:ext cx="762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45311-16E5-4BEF-BFE6-36758A342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980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2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43000" y="3590925"/>
            <a:ext cx="6762333" cy="15049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90600" y="3095625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56726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2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3144" cy="51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1428750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39000" y="457200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1219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1720785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COM\COMM\Branding\PPT Templates\widescreen\Widescreen Powerpoint 3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4416" y="3181350"/>
            <a:ext cx="7010399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148131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:\COM\COMM\Branding\PPT Templates\widescreen\Widescreen Powerpoint 3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3175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1999453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4" y="3175"/>
            <a:ext cx="91469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930514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4" y="3175"/>
            <a:ext cx="9146900" cy="51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57401" y="3181350"/>
            <a:ext cx="52578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6" y="2647950"/>
            <a:ext cx="7010400" cy="457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406392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9050"/>
            <a:ext cx="9146898" cy="51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76800" y="1962150"/>
            <a:ext cx="38862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b="0"/>
            </a:lvl1pPr>
          </a:lstStyle>
          <a:p>
            <a:pPr lvl="0" algn="ctr"/>
            <a:endParaRPr lang="en-US" sz="2800" b="1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76800" y="895350"/>
            <a:ext cx="3886200" cy="9144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buNone/>
              <a:defRPr sz="2400" b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ctr"/>
            <a:r>
              <a:rPr lang="en-US" sz="2800" b="1" dirty="0"/>
              <a:t>Contact/Questions</a:t>
            </a:r>
          </a:p>
        </p:txBody>
      </p:sp>
    </p:spTree>
    <p:extLst>
      <p:ext uri="{BB962C8B-B14F-4D97-AF65-F5344CB8AC3E}">
        <p14:creationId xmlns:p14="http://schemas.microsoft.com/office/powerpoint/2010/main" val="424179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:\COM\COMM\Branding\PPT Templates\widescreen\Widescreen Powerpoint 35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1000" y="1047750"/>
            <a:ext cx="8305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525" y="37147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569616" y="0"/>
            <a:ext cx="4114800" cy="971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342911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69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2400" y="1047750"/>
            <a:ext cx="58674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4767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9525"/>
            <a:ext cx="4114800" cy="97155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31291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:\COM\COMM\Branding\PPT Templates\widescreen\Widescreen Powerpoint 3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40689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3867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290172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:\COM\COMM\Branding\PPT Templates\widescreen\Widescreen Powerpoint 3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7" y="-4572"/>
            <a:ext cx="9148767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6200" y="950214"/>
            <a:ext cx="59436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enter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315200" y="4248150"/>
            <a:ext cx="16764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200" y="57150"/>
            <a:ext cx="4114800" cy="762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200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Name/Section</a:t>
            </a:r>
          </a:p>
        </p:txBody>
      </p:sp>
    </p:spTree>
    <p:extLst>
      <p:ext uri="{BB962C8B-B14F-4D97-AF65-F5344CB8AC3E}">
        <p14:creationId xmlns:p14="http://schemas.microsoft.com/office/powerpoint/2010/main" val="2517345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0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71" r:id="rId3"/>
    <p:sldLayoutId id="2147483654" r:id="rId4"/>
    <p:sldLayoutId id="2147483653" r:id="rId5"/>
    <p:sldLayoutId id="2147483713" r:id="rId6"/>
    <p:sldLayoutId id="2147483732" r:id="rId7"/>
    <p:sldLayoutId id="2147483715" r:id="rId8"/>
    <p:sldLayoutId id="2147483714" r:id="rId9"/>
    <p:sldLayoutId id="2147483733" r:id="rId10"/>
    <p:sldLayoutId id="2147483656" r:id="rId11"/>
    <p:sldLayoutId id="214748373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enter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enter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31" r:id="rId2"/>
    <p:sldLayoutId id="2147483649" r:id="rId3"/>
    <p:sldLayoutId id="2147483657" r:id="rId4"/>
    <p:sldLayoutId id="2147483711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enter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enter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78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6" r:id="rId3"/>
    <p:sldLayoutId id="2147483650" r:id="rId4"/>
    <p:sldLayoutId id="2147483737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enter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657351"/>
            <a:ext cx="8229600" cy="293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enter Content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457200" y="1118509"/>
            <a:ext cx="8229600" cy="5143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457200" indent="-34448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4075" indent="-39687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60000"/>
              <a:buFont typeface="Wingdings" panose="05000000000000000000" pitchFamily="2" charset="2"/>
              <a:buChar char="q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1738" indent="-347663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5000"/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63" indent="-339725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87338" algn="l" defTabSz="914400" rtl="0" eaLnBrk="1" latinLnBrk="0" hangingPunct="1">
              <a:spcBef>
                <a:spcPct val="200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712" indent="0" algn="ctr">
              <a:buNone/>
            </a:pPr>
            <a:r>
              <a:rPr lang="en-US" dirty="0"/>
              <a:t>Click to enter Content</a:t>
            </a:r>
          </a:p>
        </p:txBody>
      </p:sp>
    </p:spTree>
    <p:extLst>
      <p:ext uri="{BB962C8B-B14F-4D97-AF65-F5344CB8AC3E}">
        <p14:creationId xmlns:p14="http://schemas.microsoft.com/office/powerpoint/2010/main" val="164749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2" r:id="rId2"/>
    <p:sldLayoutId id="2147483723" r:id="rId3"/>
    <p:sldLayoutId id="2147483724" r:id="rId4"/>
    <p:sldLayoutId id="2147483725" r:id="rId5"/>
    <p:sldLayoutId id="2147483727" r:id="rId6"/>
    <p:sldLayoutId id="2147483728" r:id="rId7"/>
    <p:sldLayoutId id="2147483729" r:id="rId8"/>
    <p:sldLayoutId id="2147483726" r:id="rId9"/>
    <p:sldLayoutId id="2147483697" r:id="rId10"/>
    <p:sldLayoutId id="2147483708" r:id="rId11"/>
    <p:sldLayoutId id="2147483698" r:id="rId12"/>
    <p:sldLayoutId id="2147483707" r:id="rId13"/>
    <p:sldLayoutId id="2147483710" r:id="rId14"/>
    <p:sldLayoutId id="2147483699" r:id="rId15"/>
    <p:sldLayoutId id="2147483709" r:id="rId16"/>
    <p:sldLayoutId id="2147483700" r:id="rId17"/>
    <p:sldLayoutId id="2147483701" r:id="rId18"/>
    <p:sldLayoutId id="2147483719" r:id="rId19"/>
    <p:sldLayoutId id="2147483712" r:id="rId20"/>
    <p:sldLayoutId id="2147483718" r:id="rId21"/>
    <p:sldLayoutId id="2147483702" r:id="rId22"/>
    <p:sldLayoutId id="2147483720" r:id="rId23"/>
    <p:sldLayoutId id="2147483703" r:id="rId24"/>
    <p:sldLayoutId id="2147483705" r:id="rId2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34448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4075" indent="-396875" algn="l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738" indent="-347663" algn="l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41463" indent="-339725" algn="l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87338" algn="l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enter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enter Content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87360229"/>
              </p:ext>
            </p:extLst>
          </p:nvPr>
        </p:nvGraphicFramePr>
        <p:xfrm>
          <a:off x="1676400" y="2038350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080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6" r:id="rId2"/>
    <p:sldLayoutId id="2147483716" r:id="rId3"/>
    <p:sldLayoutId id="2147483717" r:id="rId4"/>
    <p:sldLayoutId id="2147483734" r:id="rId5"/>
    <p:sldLayoutId id="2147483735" r:id="rId6"/>
    <p:sldLayoutId id="2147483736" r:id="rId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271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Clr>
          <a:srgbClr val="00B050"/>
        </a:buClr>
        <a:buSzPct val="60000"/>
        <a:buFont typeface="Wingdings" panose="05000000000000000000" pitchFamily="2" charset="2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0" algn="ctr" defTabSz="914400" rtl="0" eaLnBrk="1" latinLnBrk="0" hangingPunct="1">
        <a:spcBef>
          <a:spcPct val="20000"/>
        </a:spcBef>
        <a:buClr>
          <a:srgbClr val="00B050"/>
        </a:buClr>
        <a:buSzPct val="85000"/>
        <a:buFont typeface="Courier New" panose="02070309020205020404" pitchFamily="49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0" algn="ctr" defTabSz="914400" rtl="0" eaLnBrk="1" latinLnBrk="0" hangingPunct="1">
        <a:spcBef>
          <a:spcPct val="20000"/>
        </a:spcBef>
        <a:buClr>
          <a:srgbClr val="00B050"/>
        </a:buClr>
        <a:buSzPct val="80000"/>
        <a:buFont typeface="Wingdings" panose="05000000000000000000" pitchFamily="2" charset="2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2" indent="0" algn="ctr" defTabSz="914400" rtl="0" eaLnBrk="1" latinLnBrk="0" hangingPunct="1">
        <a:spcBef>
          <a:spcPct val="20000"/>
        </a:spcBef>
        <a:buClr>
          <a:srgbClr val="00B050"/>
        </a:buClr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September </a:t>
            </a:r>
            <a:r>
              <a:rPr lang="en-US" dirty="0" smtClean="0"/>
              <a:t>2021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343400" y="361950"/>
            <a:ext cx="4629150" cy="457200"/>
          </a:xfrm>
        </p:spPr>
        <p:txBody>
          <a:bodyPr>
            <a:noAutofit/>
          </a:bodyPr>
          <a:lstStyle/>
          <a:p>
            <a:endParaRPr lang="en-US" sz="1800" b="1" dirty="0"/>
          </a:p>
          <a:p>
            <a:r>
              <a:rPr lang="en-US" sz="1800" b="1" dirty="0"/>
              <a:t>MO-CASE Special Education Administrators Conference </a:t>
            </a:r>
            <a:br>
              <a:rPr lang="en-US" sz="1800" b="1" dirty="0"/>
            </a:b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1123950"/>
            <a:ext cx="556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DESE Updates: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i="1" dirty="0" smtClean="0"/>
              <a:t>2021 </a:t>
            </a:r>
            <a:r>
              <a:rPr lang="en-US" b="1" i="1" dirty="0"/>
              <a:t>Top </a:t>
            </a:r>
            <a:r>
              <a:rPr lang="en-US" b="1" i="1" dirty="0" smtClean="0"/>
              <a:t>non-compliance </a:t>
            </a:r>
            <a:r>
              <a:rPr lang="en-US" b="1" i="1" dirty="0" smtClean="0"/>
              <a:t>calls</a:t>
            </a:r>
            <a:endParaRPr lang="en-US" b="1" i="1" dirty="0" smtClean="0"/>
          </a:p>
        </p:txBody>
      </p:sp>
    </p:spTree>
    <p:extLst>
      <p:ext uri="{BB962C8B-B14F-4D97-AF65-F5344CB8AC3E}">
        <p14:creationId xmlns:p14="http://schemas.microsoft.com/office/powerpoint/2010/main" val="3936583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8036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#8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24249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indent="0">
              <a:buNone/>
            </a:pPr>
            <a:r>
              <a:rPr lang="en-US" dirty="0"/>
              <a:t>200.210.b  The evaluation information draws upon information from a variety of sources and is sufficiently comprehensive to identify all of the child’s special education and related service’s needs.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55 student </a:t>
            </a:r>
            <a:r>
              <a:rPr lang="en-US" dirty="0"/>
              <a:t>records, </a:t>
            </a:r>
            <a:r>
              <a:rPr lang="en-US" dirty="0" smtClean="0"/>
              <a:t>41 LEAS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313117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 a description of evaluation results from a variety of sources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Description includes details that inform the eligibility decision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from all evaluation components should be summarized with no single assessment score used in isolation for decision-making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Description includes consideration of aptitude and achievement tests, parent input, teacher recommendations, the child's physical condition, social or cultural background, and adaptive behavior, as appropriate to the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Describes the need for special education services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1389787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0847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69360">
            <a:off x="7463085" y="1309712"/>
            <a:ext cx="1217883" cy="11976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8036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#9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8575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200.330.a – </a:t>
            </a:r>
            <a:r>
              <a:rPr lang="en-US" dirty="0" smtClean="0"/>
              <a:t>Documentation </a:t>
            </a:r>
            <a:r>
              <a:rPr lang="en-US" dirty="0"/>
              <a:t>is present that the IEP Team and other qualified professionals, as appropriate, reviewed all relevant existing evaluation data on the child: A description of all data reviewed and a summary of the information gained from the review of the data.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54 </a:t>
            </a:r>
            <a:r>
              <a:rPr lang="en-US" dirty="0"/>
              <a:t>student records, </a:t>
            </a:r>
            <a:r>
              <a:rPr lang="en-US" dirty="0" smtClean="0"/>
              <a:t>38 LEAS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38311" y="1680686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2604016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Include a description of all data reviewed in each performance area for the review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Name of assessment or tool, such as IEP goal data collection or parent survey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Date of information, at least month and year or semester and year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Source – teacher, parent,  counselor, administrator, or related service provider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Must include some information from each IEP team member, including parent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Include a summary of information gained in each performance area</a:t>
            </a:r>
          </a:p>
        </p:txBody>
      </p:sp>
    </p:spTree>
    <p:extLst>
      <p:ext uri="{BB962C8B-B14F-4D97-AF65-F5344CB8AC3E}">
        <p14:creationId xmlns:p14="http://schemas.microsoft.com/office/powerpoint/2010/main" val="48340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1671" y="285750"/>
            <a:ext cx="1231427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#10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295883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indent="0">
              <a:buNone/>
            </a:pPr>
            <a:r>
              <a:rPr lang="en-US" dirty="0"/>
              <a:t>200.250.a. Each item is addressed as outlined for a categorical eligibility with appropriate documentation to confirm the presence of a disability and need for special education and related services.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51 student </a:t>
            </a:r>
            <a:r>
              <a:rPr lang="en-US" dirty="0"/>
              <a:t>records, </a:t>
            </a:r>
            <a:r>
              <a:rPr lang="en-US" dirty="0" smtClean="0"/>
              <a:t>39 LEAS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5787" y="248369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Meet requirements for each indicator that applies for initial evaluations for the categorical disability for which the child is found eligible</a:t>
            </a:r>
          </a:p>
        </p:txBody>
      </p:sp>
      <p:sp>
        <p:nvSpPr>
          <p:cNvPr id="8" name="Rectangle 7"/>
          <p:cNvSpPr/>
          <p:nvPr/>
        </p:nvSpPr>
        <p:spPr>
          <a:xfrm>
            <a:off x="713840" y="1578548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532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4806" y="260352"/>
            <a:ext cx="2276584" cy="17543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BONUS</a:t>
            </a:r>
          </a:p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#11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5600" y="395744"/>
            <a:ext cx="594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indent="0">
              <a:buNone/>
            </a:pPr>
            <a:r>
              <a:rPr lang="en-US" dirty="0"/>
              <a:t>200.220.a Documentation of the required observation conducted during the evaluation process includes all</a:t>
            </a:r>
          </a:p>
          <a:p>
            <a:pPr marL="112712" indent="0">
              <a:buNone/>
            </a:pPr>
            <a:r>
              <a:rPr lang="en-US" dirty="0"/>
              <a:t>required components as addressed in the eligibility criteria for Autism, Emotional Disturbance, </a:t>
            </a:r>
            <a:r>
              <a:rPr lang="en-US" dirty="0" smtClean="0">
                <a:solidFill>
                  <a:srgbClr val="FF0000"/>
                </a:solidFill>
              </a:rPr>
              <a:t>Intellectual Disability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Other Health Impaired</a:t>
            </a:r>
            <a:r>
              <a:rPr lang="en-US" dirty="0" smtClean="0"/>
              <a:t>, and </a:t>
            </a:r>
            <a:r>
              <a:rPr lang="en-US" dirty="0"/>
              <a:t>Specific Learning Disability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 student </a:t>
            </a:r>
            <a:r>
              <a:rPr lang="en-US" dirty="0"/>
              <a:t>records, </a:t>
            </a:r>
            <a:r>
              <a:rPr lang="en-US" dirty="0" smtClean="0"/>
              <a:t>41 LEAS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219" y="2813963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Autism – across multiple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Emotional Disturbance – in different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SLD – in the areas of difficulty, in regular classroom, relevant behavior related to the subcategory of SLD, must contain name and title of </a:t>
            </a:r>
            <a:r>
              <a:rPr lang="en-US" dirty="0" smtClean="0"/>
              <a:t>observer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Intellectual </a:t>
            </a:r>
            <a:r>
              <a:rPr lang="en-US" dirty="0" smtClean="0">
                <a:solidFill>
                  <a:srgbClr val="FF0000"/>
                </a:solidFill>
              </a:rPr>
              <a:t>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Other Health Impaired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13840" y="1890633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477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52400" y="3256830"/>
            <a:ext cx="8763000" cy="1243417"/>
          </a:xfrm>
        </p:spPr>
        <p:txBody>
          <a:bodyPr/>
          <a:lstStyle/>
          <a:p>
            <a:r>
              <a:rPr lang="en-US" sz="2200" dirty="0"/>
              <a:t>Questions?</a:t>
            </a:r>
          </a:p>
          <a:p>
            <a:r>
              <a:rPr lang="en-US" sz="2200" dirty="0"/>
              <a:t>Please contact Office of Special Education, Compliance</a:t>
            </a:r>
          </a:p>
          <a:p>
            <a:r>
              <a:rPr lang="en-US" sz="2200" dirty="0"/>
              <a:t>(573) 751-0699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61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B745311-16E5-4BEF-BFE6-36758A3427E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504950"/>
            <a:ext cx="8382000" cy="25853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Top non-compliance calls and helpful tips to avoid the same mistakes.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430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8036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#1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8575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200.810.b –The </a:t>
            </a:r>
            <a:r>
              <a:rPr lang="en-US" dirty="0"/>
              <a:t>IEP includes goals that are written in terms that are: Specific to a particular skill or behavior to be achieved, Measurable, Attainable (can reasonably be accomplished within the duration of the IEP), Results oriented, and Time-bound (generally happen within one year).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92 student records, 64 </a:t>
            </a:r>
            <a:r>
              <a:rPr lang="en-US" dirty="0" smtClean="0"/>
              <a:t>LEAS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313117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Specific </a:t>
            </a:r>
            <a:r>
              <a:rPr lang="en-US" dirty="0"/>
              <a:t>– not so broad or general that the goal is difficult to measure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Measurable –progress is observable and the level of proficiency is stated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Attainable – it is reasonable to expect the student will make sufficient progress to reach the goal within the IEP implementation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Oriented – the skill or behavior is educationally relevant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Bound – includes statement of when goal (and benchmarks, if applicable) is expected to be met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1389787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891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8036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#2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8575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200.740.f – </a:t>
            </a:r>
            <a:r>
              <a:rPr lang="en-US" dirty="0"/>
              <a:t>A statement of the present levels of academic achievement and functional performance: Addresses the academic, developmental, and functional needs of the child.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85 </a:t>
            </a:r>
            <a:r>
              <a:rPr lang="en-US" dirty="0"/>
              <a:t>student records, </a:t>
            </a:r>
            <a:r>
              <a:rPr lang="en-US" dirty="0" smtClean="0"/>
              <a:t>56 LEAS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389787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69360">
            <a:off x="7403100" y="1162250"/>
            <a:ext cx="1217883" cy="11976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313117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Include information that describes academic, functional, and developmental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Academic needs would be related to skill deficits and behaviors that impact the child’s ability to make progress towards grade-level standards and access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Functional and developmental needs would be related to age-appropriate skills and behaviors children need to access academic settings and impact the child’s ability to meet his or her personal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Describe these needs or include information describing why the child does not have a need in an area, such as functional or developmental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1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8036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#3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8575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200.810.a - The </a:t>
            </a:r>
            <a:r>
              <a:rPr lang="en-US" dirty="0"/>
              <a:t>IEP includes goals that demonstrate consistency with the content of the present level of performance.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 </a:t>
            </a:r>
            <a:r>
              <a:rPr lang="en-US" dirty="0"/>
              <a:t>student records, </a:t>
            </a:r>
            <a:r>
              <a:rPr lang="en-US" dirty="0" smtClean="0"/>
              <a:t>56 LEAS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389787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41935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sure the goal’s level of attainment reflects changes in current functioning since previous </a:t>
            </a:r>
            <a:r>
              <a:rPr lang="en-US" dirty="0" smtClean="0"/>
              <a:t>IEP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Include goals, at a minimum, that address educational needs related to the disability described in the present levels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01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8036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#4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7166" y="55879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indent="0">
              <a:buNone/>
            </a:pPr>
            <a:r>
              <a:rPr lang="en-US" dirty="0" smtClean="0"/>
              <a:t>200.180 Eligibility staffing held within required timelin</a:t>
            </a:r>
            <a:r>
              <a:rPr lang="en-US" b="1" dirty="0" smtClean="0"/>
              <a:t>es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75 student </a:t>
            </a:r>
            <a:r>
              <a:rPr lang="en-US" dirty="0"/>
              <a:t>records, </a:t>
            </a:r>
            <a:r>
              <a:rPr lang="en-US" dirty="0" smtClean="0"/>
              <a:t>23 LEAS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313117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Timeline is 60 calendar days from the date of parent consent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only acceptable extensions are snow days, agency vacation days, child’s absence due to illness, holidays and summer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Weekends are not backed out of the 60 calendar day timeline except during winter holiday and summer break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Make every effort to complete within 60 calendar days regardless of whether there may be just cause to extend the timeline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389787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4388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8036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#5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8575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200.740.a </a:t>
            </a:r>
            <a:r>
              <a:rPr lang="en-US" dirty="0"/>
              <a:t>– </a:t>
            </a:r>
            <a:r>
              <a:rPr lang="en-US" dirty="0" smtClean="0"/>
              <a:t>A </a:t>
            </a:r>
            <a:r>
              <a:rPr lang="en-US" dirty="0"/>
              <a:t>statement of the present levels of academic achievement and functional performance: Is consistent with evaluation/reevaluation results in the evaluation report.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73 </a:t>
            </a:r>
            <a:r>
              <a:rPr lang="en-US" dirty="0"/>
              <a:t>student records, </a:t>
            </a:r>
            <a:r>
              <a:rPr lang="en-US" dirty="0" smtClean="0"/>
              <a:t>49 LEAS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389787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69360">
            <a:off x="7403100" y="1162250"/>
            <a:ext cx="1217883" cy="11976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313117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</a:t>
            </a:r>
            <a:r>
              <a:rPr lang="en-US" sz="1600" dirty="0"/>
              <a:t>“golden thread” </a:t>
            </a:r>
            <a:r>
              <a:rPr lang="en-US" sz="1600" dirty="0" smtClean="0"/>
              <a:t>of relevant information should flow from </a:t>
            </a:r>
            <a:r>
              <a:rPr lang="en-US" sz="1600" dirty="0"/>
              <a:t>the evaluation report to the present levels</a:t>
            </a:r>
            <a:endParaRPr lang="en-US" sz="1600" dirty="0" smtClean="0">
              <a:solidFill>
                <a:srgbClr val="004B8D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4B8D"/>
                </a:solidFill>
              </a:rPr>
              <a:t>The </a:t>
            </a:r>
            <a:r>
              <a:rPr lang="en-US" sz="1600" i="1" dirty="0" smtClean="0">
                <a:solidFill>
                  <a:srgbClr val="004B8D"/>
                </a:solidFill>
              </a:rPr>
              <a:t>summary </a:t>
            </a:r>
            <a:r>
              <a:rPr lang="en-US" sz="1600" i="1" dirty="0">
                <a:solidFill>
                  <a:srgbClr val="004B8D"/>
                </a:solidFill>
              </a:rPr>
              <a:t>of most recent evaluation/re-evaluation results </a:t>
            </a:r>
            <a:r>
              <a:rPr lang="en-US" sz="1600" dirty="0" smtClean="0">
                <a:solidFill>
                  <a:srgbClr val="004B8D"/>
                </a:solidFill>
              </a:rPr>
              <a:t>section </a:t>
            </a:r>
            <a:r>
              <a:rPr lang="en-US" sz="1600" dirty="0">
                <a:solidFill>
                  <a:srgbClr val="004B8D"/>
                </a:solidFill>
              </a:rPr>
              <a:t>in the present </a:t>
            </a:r>
            <a:r>
              <a:rPr lang="en-US" sz="1600" dirty="0" smtClean="0">
                <a:solidFill>
                  <a:srgbClr val="004B8D"/>
                </a:solidFill>
              </a:rPr>
              <a:t>levels should </a:t>
            </a:r>
            <a:r>
              <a:rPr lang="en-US" sz="1600" dirty="0">
                <a:solidFill>
                  <a:srgbClr val="004B8D"/>
                </a:solidFill>
              </a:rPr>
              <a:t>describe </a:t>
            </a:r>
            <a:r>
              <a:rPr lang="en-US" sz="1600" dirty="0" smtClean="0">
                <a:solidFill>
                  <a:srgbClr val="004B8D"/>
                </a:solidFill>
              </a:rPr>
              <a:t>the evaluation </a:t>
            </a:r>
            <a:r>
              <a:rPr lang="en-US" sz="1600" dirty="0">
                <a:solidFill>
                  <a:srgbClr val="004B8D"/>
                </a:solidFill>
              </a:rPr>
              <a:t>data </a:t>
            </a:r>
            <a:r>
              <a:rPr lang="en-US" sz="1600" dirty="0" smtClean="0">
                <a:solidFill>
                  <a:srgbClr val="004B8D"/>
                </a:solidFill>
              </a:rPr>
              <a:t>used for </a:t>
            </a:r>
            <a:r>
              <a:rPr lang="en-US" sz="1600" dirty="0">
                <a:solidFill>
                  <a:srgbClr val="004B8D"/>
                </a:solidFill>
              </a:rPr>
              <a:t>developing the </a:t>
            </a:r>
            <a:r>
              <a:rPr lang="en-US" sz="1600" dirty="0" smtClean="0">
                <a:solidFill>
                  <a:srgbClr val="004B8D"/>
                </a:solidFill>
              </a:rPr>
              <a:t>IEP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4B8D"/>
                </a:solidFill>
              </a:rPr>
              <a:t>Include a summary of the most recent evaluation data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4B8D"/>
                </a:solidFill>
              </a:rPr>
              <a:t>Use parent friendly language when describing the educational relevance of the evaluation data</a:t>
            </a:r>
            <a:endParaRPr lang="en-US" sz="1600" dirty="0">
              <a:solidFill>
                <a:srgbClr val="004B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03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8036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#6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8575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200.740.c –A </a:t>
            </a:r>
            <a:r>
              <a:rPr lang="en-US" dirty="0"/>
              <a:t>statement of the present levels of academic achievement and functional performance: Addresses how the child’s disability affects her/his involvement and progress in the general education curriculum.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61 </a:t>
            </a:r>
            <a:r>
              <a:rPr lang="en-US" dirty="0"/>
              <a:t>student records, </a:t>
            </a:r>
            <a:r>
              <a:rPr lang="en-US" dirty="0" smtClean="0"/>
              <a:t>40 LEAS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1389787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69360">
            <a:off x="7403100" y="1162250"/>
            <a:ext cx="1217883" cy="11976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313117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 statement contains specific observable skill deficits and links it back to the general education curriculum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use vague language such as “impacts reading” without </a:t>
            </a:r>
            <a:r>
              <a:rPr lang="en-US" dirty="0" smtClean="0"/>
              <a:t>describing how it impacts reading </a:t>
            </a:r>
          </a:p>
        </p:txBody>
      </p:sp>
    </p:spTree>
    <p:extLst>
      <p:ext uri="{BB962C8B-B14F-4D97-AF65-F5344CB8AC3E}">
        <p14:creationId xmlns:p14="http://schemas.microsoft.com/office/powerpoint/2010/main" val="394380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48179-DCAC-4774-B9E0-379F782588C5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85750"/>
            <a:ext cx="880369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#7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2424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2" indent="0">
              <a:buNone/>
            </a:pPr>
            <a:r>
              <a:rPr lang="en-US" dirty="0" smtClean="0"/>
              <a:t>200.810.e –The </a:t>
            </a:r>
            <a:r>
              <a:rPr lang="en-US" dirty="0"/>
              <a:t>IEP includes goals that are present for each special education and related service (N/A for transportation as a related service).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4552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 student </a:t>
            </a:r>
            <a:r>
              <a:rPr lang="en-US" dirty="0"/>
              <a:t>records, </a:t>
            </a:r>
            <a:r>
              <a:rPr lang="en-US" dirty="0" smtClean="0"/>
              <a:t>43 LEAS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313117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have at least one goal to address each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required to be 1:1 correspondence – one goal can address multiple services or one service can have multiple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unfamiliar reviewer should be able to tell which services are addressed through which goals – its okay to list the service(s) following the goal to make clear to anyone implementing the IEP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1389787"/>
            <a:ext cx="1598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5400" u="sng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TIPS:</a:t>
            </a:r>
            <a:endParaRPr lang="en-US" sz="5400" u="sng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777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 Top 10 Indicators Found “Out” of Compliance  tips to stay “in” compliance &amp;quot;&quot;/&gt;&lt;property id=&quot;20307&quot; value=&quot;260&quot;/&gt;&lt;/object&gt;&lt;object type=&quot;3&quot; unique_id=&quot;10004&quot;&gt;&lt;property id=&quot;20148&quot; value=&quot;5&quot;/&gt;&lt;property id=&quot;20300&quot; value=&quot;Slide 2&quot;/&gt;&lt;property id=&quot;20307&quot; value=&quot;267&quot;/&gt;&lt;/object&gt;&lt;object type=&quot;3&quot; unique_id=&quot;10005&quot;&gt;&lt;property id=&quot;20148&quot; value=&quot;5&quot;/&gt;&lt;property id=&quot;20300&quot; value=&quot;Slide 3 - &amp;quot;#1&amp;quot;&quot;/&gt;&lt;property id=&quot;20307&quot; value=&quot;269&quot;/&gt;&lt;/object&gt;&lt;object type=&quot;3&quot; unique_id=&quot;10006&quot;&gt;&lt;property id=&quot;20148&quot; value=&quot;5&quot;/&gt;&lt;property id=&quot;20300&quot; value=&quot;Slide 4 - &amp;quot;#2 (tie)&amp;quot;&quot;/&gt;&lt;property id=&quot;20307&quot; value=&quot;270&quot;/&gt;&lt;/object&gt;&lt;object type=&quot;3&quot; unique_id=&quot;10007&quot;&gt;&lt;property id=&quot;20148&quot; value=&quot;5&quot;/&gt;&lt;property id=&quot;20300&quot; value=&quot;Slide 5 - &amp;quot;#2 (tie)&amp;quot;&quot;/&gt;&lt;property id=&quot;20307&quot; value=&quot;271&quot;/&gt;&lt;/object&gt;&lt;object type=&quot;3&quot; unique_id=&quot;10008&quot;&gt;&lt;property id=&quot;20148&quot; value=&quot;5&quot;/&gt;&lt;property id=&quot;20300&quot; value=&quot;Slide 6 - &amp;quot;#3&amp;quot;&quot;/&gt;&lt;property id=&quot;20307&quot; value=&quot;272&quot;/&gt;&lt;/object&gt;&lt;object type=&quot;3&quot; unique_id=&quot;10009&quot;&gt;&lt;property id=&quot;20148&quot; value=&quot;5&quot;/&gt;&lt;property id=&quot;20300&quot; value=&quot;Slide 7 - &amp;quot;#4&amp;quot;&quot;/&gt;&lt;property id=&quot;20307&quot; value=&quot;273&quot;/&gt;&lt;/object&gt;&lt;object type=&quot;3&quot; unique_id=&quot;10010&quot;&gt;&lt;property id=&quot;20148&quot; value=&quot;5&quot;/&gt;&lt;property id=&quot;20300&quot; value=&quot;Slide 8 - &amp;quot;#5&amp;quot;&quot;/&gt;&lt;property id=&quot;20307&quot; value=&quot;274&quot;/&gt;&lt;/object&gt;&lt;object type=&quot;3&quot; unique_id=&quot;10011&quot;&gt;&lt;property id=&quot;20148&quot; value=&quot;5&quot;/&gt;&lt;property id=&quot;20300&quot; value=&quot;Slide 9 - &amp;quot;#6&amp;quot;&quot;/&gt;&lt;property id=&quot;20307&quot; value=&quot;275&quot;/&gt;&lt;/object&gt;&lt;object type=&quot;3&quot; unique_id=&quot;10012&quot;&gt;&lt;property id=&quot;20148&quot; value=&quot;5&quot;/&gt;&lt;property id=&quot;20300&quot; value=&quot;Slide 10 - &amp;quot;#7 (tie)&amp;quot;&quot;/&gt;&lt;property id=&quot;20307&quot; value=&quot;276&quot;/&gt;&lt;/object&gt;&lt;object type=&quot;3&quot; unique_id=&quot;10013&quot;&gt;&lt;property id=&quot;20148&quot; value=&quot;5&quot;/&gt;&lt;property id=&quot;20300&quot; value=&quot;Slide 11 - &amp;quot;#7 (tie)&amp;quot;&quot;/&gt;&lt;property id=&quot;20307&quot; value=&quot;277&quot;/&gt;&lt;/object&gt;&lt;object type=&quot;3&quot; unique_id=&quot;10014&quot;&gt;&lt;property id=&quot;20148&quot; value=&quot;5&quot;/&gt;&lt;property id=&quot;20300&quot; value=&quot;Slide 12 - &amp;quot;#8&amp;quot;&quot;/&gt;&lt;property id=&quot;20307&quot; value=&quot;284&quot;/&gt;&lt;/object&gt;&lt;object type=&quot;3&quot; unique_id=&quot;10015&quot;&gt;&lt;property id=&quot;20148&quot; value=&quot;5&quot;/&gt;&lt;property id=&quot;20300&quot; value=&quot;Slide 13 - &amp;quot;#9&amp;quot;&quot;/&gt;&lt;property id=&quot;20307&quot; value=&quot;279&quot;/&gt;&lt;/object&gt;&lt;object type=&quot;3&quot; unique_id=&quot;10016&quot;&gt;&lt;property id=&quot;20148&quot; value=&quot;5&quot;/&gt;&lt;property id=&quot;20300&quot; value=&quot;Slide 14 - &amp;quot;#10 (tie)&amp;quot;&quot;/&gt;&lt;property id=&quot;20307&quot; value=&quot;280&quot;/&gt;&lt;/object&gt;&lt;object type=&quot;3&quot; unique_id=&quot;10017&quot;&gt;&lt;property id=&quot;20148&quot; value=&quot;5&quot;/&gt;&lt;property id=&quot;20300&quot; value=&quot;Slide 15 - &amp;quot;#10 (tie)&amp;quot;&quot;/&gt;&lt;property id=&quot;20307&quot; value=&quot;281&quot;/&gt;&lt;/object&gt;&lt;object type=&quot;3&quot; unique_id=&quot;10018&quot;&gt;&lt;property id=&quot;20148&quot; value=&quot;5&quot;/&gt;&lt;property id=&quot;20300&quot; value=&quot;Slide 16&quot;/&gt;&lt;property id=&quot;20307&quot; value=&quot;285&quot;/&gt;&lt;/object&gt;&lt;/object&gt;&lt;object type=&quot;8&quot; unique_id=&quot;1003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SE PPT Template Widescreen 2017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Dividers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 Layouts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 Breakout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losing ">
  <a:themeElements>
    <a:clrScheme name="DESE PPT Colors">
      <a:dk1>
        <a:srgbClr val="004B8D"/>
      </a:dk1>
      <a:lt1>
        <a:sysClr val="window" lastClr="FFFFFF"/>
      </a:lt1>
      <a:dk2>
        <a:srgbClr val="009900"/>
      </a:dk2>
      <a:lt2>
        <a:srgbClr val="FFFFFF"/>
      </a:lt2>
      <a:accent1>
        <a:srgbClr val="004B8D"/>
      </a:accent1>
      <a:accent2>
        <a:srgbClr val="9C5708"/>
      </a:accent2>
      <a:accent3>
        <a:srgbClr val="D9541E"/>
      </a:accent3>
      <a:accent4>
        <a:srgbClr val="BA8748"/>
      </a:accent4>
      <a:accent5>
        <a:srgbClr val="AB0635"/>
      </a:accent5>
      <a:accent6>
        <a:srgbClr val="F79646"/>
      </a:accent6>
      <a:hlink>
        <a:srgbClr val="004B8D"/>
      </a:hlink>
      <a:folHlink>
        <a:srgbClr val="663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DESE PPT Template 2017</Template>
  <TotalTime>7048</TotalTime>
  <Words>1154</Words>
  <Application>Microsoft Office PowerPoint</Application>
  <PresentationFormat>On-screen Show (16:9)</PresentationFormat>
  <Paragraphs>110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Courier New</vt:lpstr>
      <vt:lpstr>Wingdings</vt:lpstr>
      <vt:lpstr>DESE PPT Template Widescreen 2017</vt:lpstr>
      <vt:lpstr>Section Dividers</vt:lpstr>
      <vt:lpstr>Content Layouts</vt:lpstr>
      <vt:lpstr>Content Breakout</vt:lpstr>
      <vt:lpstr>Closing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Missouri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McKinzie, Betty</dc:creator>
  <cp:lastModifiedBy>Welch, Dana</cp:lastModifiedBy>
  <cp:revision>146</cp:revision>
  <cp:lastPrinted>2019-09-20T18:37:26Z</cp:lastPrinted>
  <dcterms:created xsi:type="dcterms:W3CDTF">2018-09-10T19:06:49Z</dcterms:created>
  <dcterms:modified xsi:type="dcterms:W3CDTF">2021-09-30T13:33:45Z</dcterms:modified>
</cp:coreProperties>
</file>