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4"/>
  </p:notesMasterIdLst>
  <p:sldIdLst>
    <p:sldId id="257" r:id="rId2"/>
    <p:sldId id="414" r:id="rId3"/>
    <p:sldId id="415" r:id="rId4"/>
    <p:sldId id="416" r:id="rId5"/>
    <p:sldId id="417" r:id="rId6"/>
    <p:sldId id="263" r:id="rId7"/>
    <p:sldId id="418" r:id="rId8"/>
    <p:sldId id="265" r:id="rId9"/>
    <p:sldId id="419" r:id="rId10"/>
    <p:sldId id="420" r:id="rId11"/>
    <p:sldId id="421" r:id="rId12"/>
    <p:sldId id="422" r:id="rId13"/>
    <p:sldId id="423" r:id="rId14"/>
    <p:sldId id="424" r:id="rId15"/>
    <p:sldId id="272" r:id="rId16"/>
    <p:sldId id="425" r:id="rId17"/>
    <p:sldId id="426" r:id="rId18"/>
    <p:sldId id="427" r:id="rId19"/>
    <p:sldId id="428" r:id="rId20"/>
    <p:sldId id="429" r:id="rId21"/>
    <p:sldId id="430" r:id="rId22"/>
    <p:sldId id="431" r:id="rId23"/>
    <p:sldId id="280" r:id="rId24"/>
    <p:sldId id="281"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9" r:id="rId51"/>
    <p:sldId id="310" r:id="rId52"/>
    <p:sldId id="432" r:id="rId53"/>
    <p:sldId id="312" r:id="rId54"/>
    <p:sldId id="313" r:id="rId55"/>
    <p:sldId id="314" r:id="rId56"/>
    <p:sldId id="315" r:id="rId57"/>
    <p:sldId id="316" r:id="rId58"/>
    <p:sldId id="317" r:id="rId59"/>
    <p:sldId id="318" r:id="rId60"/>
    <p:sldId id="319" r:id="rId61"/>
    <p:sldId id="320" r:id="rId62"/>
    <p:sldId id="321" r:id="rId63"/>
    <p:sldId id="322" r:id="rId64"/>
    <p:sldId id="323" r:id="rId65"/>
    <p:sldId id="324" r:id="rId66"/>
    <p:sldId id="325" r:id="rId67"/>
    <p:sldId id="326" r:id="rId68"/>
    <p:sldId id="327" r:id="rId69"/>
    <p:sldId id="328" r:id="rId70"/>
    <p:sldId id="329" r:id="rId71"/>
    <p:sldId id="433" r:id="rId72"/>
    <p:sldId id="331" r:id="rId73"/>
    <p:sldId id="332" r:id="rId74"/>
    <p:sldId id="333" r:id="rId75"/>
    <p:sldId id="434" r:id="rId76"/>
    <p:sldId id="435" r:id="rId77"/>
    <p:sldId id="436" r:id="rId78"/>
    <p:sldId id="437" r:id="rId79"/>
    <p:sldId id="438" r:id="rId80"/>
    <p:sldId id="439" r:id="rId81"/>
    <p:sldId id="341" r:id="rId82"/>
    <p:sldId id="342" r:id="rId83"/>
    <p:sldId id="343" r:id="rId84"/>
    <p:sldId id="344" r:id="rId85"/>
    <p:sldId id="345" r:id="rId86"/>
    <p:sldId id="346" r:id="rId87"/>
    <p:sldId id="347" r:id="rId88"/>
    <p:sldId id="348" r:id="rId89"/>
    <p:sldId id="349" r:id="rId90"/>
    <p:sldId id="350" r:id="rId91"/>
    <p:sldId id="440" r:id="rId92"/>
    <p:sldId id="352" r:id="rId93"/>
    <p:sldId id="353" r:id="rId94"/>
    <p:sldId id="354" r:id="rId95"/>
    <p:sldId id="355" r:id="rId96"/>
    <p:sldId id="356" r:id="rId97"/>
    <p:sldId id="357" r:id="rId98"/>
    <p:sldId id="358" r:id="rId99"/>
    <p:sldId id="441" r:id="rId100"/>
    <p:sldId id="442" r:id="rId101"/>
    <p:sldId id="443" r:id="rId102"/>
    <p:sldId id="362" r:id="rId103"/>
    <p:sldId id="363" r:id="rId104"/>
    <p:sldId id="364" r:id="rId105"/>
    <p:sldId id="365" r:id="rId106"/>
    <p:sldId id="366" r:id="rId107"/>
    <p:sldId id="367" r:id="rId108"/>
    <p:sldId id="368" r:id="rId109"/>
    <p:sldId id="369" r:id="rId110"/>
    <p:sldId id="370" r:id="rId111"/>
    <p:sldId id="371" r:id="rId112"/>
    <p:sldId id="372" r:id="rId113"/>
    <p:sldId id="444" r:id="rId114"/>
    <p:sldId id="374" r:id="rId115"/>
    <p:sldId id="375" r:id="rId116"/>
    <p:sldId id="376" r:id="rId117"/>
    <p:sldId id="377" r:id="rId118"/>
    <p:sldId id="378" r:id="rId119"/>
    <p:sldId id="379" r:id="rId120"/>
    <p:sldId id="380" r:id="rId121"/>
    <p:sldId id="381" r:id="rId122"/>
    <p:sldId id="382" r:id="rId123"/>
    <p:sldId id="383" r:id="rId124"/>
    <p:sldId id="384" r:id="rId125"/>
    <p:sldId id="385" r:id="rId126"/>
    <p:sldId id="387" r:id="rId127"/>
    <p:sldId id="388" r:id="rId128"/>
    <p:sldId id="389" r:id="rId129"/>
    <p:sldId id="390" r:id="rId130"/>
    <p:sldId id="391" r:id="rId131"/>
    <p:sldId id="445" r:id="rId132"/>
    <p:sldId id="393" r:id="rId133"/>
    <p:sldId id="394" r:id="rId134"/>
    <p:sldId id="395" r:id="rId135"/>
    <p:sldId id="446" r:id="rId136"/>
    <p:sldId id="447" r:id="rId137"/>
    <p:sldId id="448" r:id="rId138"/>
    <p:sldId id="449" r:id="rId139"/>
    <p:sldId id="450" r:id="rId140"/>
    <p:sldId id="451" r:id="rId141"/>
    <p:sldId id="452" r:id="rId142"/>
    <p:sldId id="453" r:id="rId143"/>
    <p:sldId id="454" r:id="rId144"/>
    <p:sldId id="455" r:id="rId145"/>
    <p:sldId id="406" r:id="rId146"/>
    <p:sldId id="407" r:id="rId147"/>
    <p:sldId id="408" r:id="rId148"/>
    <p:sldId id="409" r:id="rId149"/>
    <p:sldId id="458" r:id="rId150"/>
    <p:sldId id="411" r:id="rId151"/>
    <p:sldId id="457" r:id="rId152"/>
    <p:sldId id="413" r:id="rId1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B8E"/>
    <a:srgbClr val="429539"/>
    <a:srgbClr val="4295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892" autoAdjust="0"/>
    <p:restoredTop sz="86691" autoAdjust="0"/>
  </p:normalViewPr>
  <p:slideViewPr>
    <p:cSldViewPr snapToGrid="0">
      <p:cViewPr varScale="1">
        <p:scale>
          <a:sx n="101" d="100"/>
          <a:sy n="101" d="100"/>
        </p:scale>
        <p:origin x="192" y="102"/>
      </p:cViewPr>
      <p:guideLst/>
    </p:cSldViewPr>
  </p:slideViewPr>
  <p:notesTextViewPr>
    <p:cViewPr>
      <p:scale>
        <a:sx n="3" d="2"/>
        <a:sy n="3" d="2"/>
      </p:scale>
      <p:origin x="0" y="-372"/>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slide" Target="slides/slide15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2C7256-6B66-4022-9497-27239E2351A4}" type="datetimeFigureOut">
              <a:rPr lang="en-US" smtClean="0"/>
              <a:t>8/25/2021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1E2AA3-11BD-49E1-932A-6D14C4D3B134}" type="slidenum">
              <a:rPr lang="en-US" smtClean="0"/>
              <a:t>‹#›</a:t>
            </a:fld>
            <a:endParaRPr lang="en-US" dirty="0"/>
          </a:p>
        </p:txBody>
      </p:sp>
    </p:spTree>
    <p:extLst>
      <p:ext uri="{BB962C8B-B14F-4D97-AF65-F5344CB8AC3E}">
        <p14:creationId xmlns:p14="http://schemas.microsoft.com/office/powerpoint/2010/main" val="2614984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dese.mo.gov/college-career-readiness/assessment/map-a"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8" Type="http://schemas.openxmlformats.org/officeDocument/2006/relationships/hyperlink" Target="https://www.dropbox.com/s/6gc6wl6vrvffpjb/Shared%20Reading%20Vignette%20%28Grade%2011-12%29.pdf?dl=0" TargetMode="External"/><Relationship Id="rId3" Type="http://schemas.openxmlformats.org/officeDocument/2006/relationships/hyperlink" Target="https://www.dropbox.com/s/yve404q8bjuk39n/Shared%20Reading%20Vignette%20%28Grade%203%29.pdf?dl=0" TargetMode="External"/><Relationship Id="rId7" Type="http://schemas.openxmlformats.org/officeDocument/2006/relationships/hyperlink" Target="https://www.dropbox.com/s/2e05jltroro7bfg/Shared%20Reading%20Vignette%20%28Grade%209-10%29.pdf?dl=0" TargetMode="External"/><Relationship Id="rId2" Type="http://schemas.openxmlformats.org/officeDocument/2006/relationships/slide" Target="../slides/slide136.xml"/><Relationship Id="rId1" Type="http://schemas.openxmlformats.org/officeDocument/2006/relationships/notesMaster" Target="../notesMasters/notesMaster1.xml"/><Relationship Id="rId6" Type="http://schemas.openxmlformats.org/officeDocument/2006/relationships/hyperlink" Target="https://www.dropbox.com/s/lu21u4gt9q06cr8/Shared%20Reading%20Vignette%20%28Grade%207%29.pdf?dl=0" TargetMode="External"/><Relationship Id="rId5" Type="http://schemas.openxmlformats.org/officeDocument/2006/relationships/hyperlink" Target="https://www.dropbox.com/s/4dpvwgaehoaxgnm/Shared%20Reading%20Vignette%20%28Grade%205%29.pdf?dl=0" TargetMode="External"/><Relationship Id="rId4" Type="http://schemas.openxmlformats.org/officeDocument/2006/relationships/hyperlink" Target="https://www.dropbox.com/s/6sud4s263mqbm38/Shared%20Reading%20Vignette%20%28Grade%204%29.pdf?dl=0" TargetMode="Externa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3" Type="http://schemas.openxmlformats.org/officeDocument/2006/relationships/hyperlink" Target="https://dynamiclearningmaps.org/sci_resources" TargetMode="External"/><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3" Type="http://schemas.openxmlformats.org/officeDocument/2006/relationships/hyperlink" Target="https://dynamiclearningmaps.org/sites/default/files/documents/Manuals_Blueprints/Guide_to_Practice_Activities_and_Released_Testlets.pdf" TargetMode="External"/><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mailto:Caryn.Giarratano@dese.mo.gov"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www.dynamiclearningmaps.org/"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dynamiclearningmaps.org/sites/default/files/documents/Manuals_Blueprints/DLM_IE_Math_Blueprint.pdf"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dynamiclearningmaps.org/sites/default/files/documents/Manuals_Blueprints/DLM_YE_Sci_Blueprint.pdf"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dynamiclearningmaps.org/educator-resource-videos-ie"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notes"/>
          <p:cNvSpPr>
            <a:spLocks noGrp="1" noRot="1" noChangeAspect="1"/>
          </p:cNvSpPr>
          <p:nvPr>
            <p:ph type="sldImg" idx="2"/>
          </p:nvPr>
        </p:nvSpPr>
        <p:spPr>
          <a:xfrm>
            <a:off x="433388" y="709613"/>
            <a:ext cx="6308725" cy="3549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1:notes"/>
          <p:cNvSpPr txBox="1">
            <a:spLocks noGrp="1"/>
          </p:cNvSpPr>
          <p:nvPr>
            <p:ph type="body" idx="1"/>
          </p:nvPr>
        </p:nvSpPr>
        <p:spPr>
          <a:xfrm>
            <a:off x="717595" y="4493988"/>
            <a:ext cx="5740738" cy="4257460"/>
          </a:xfrm>
          <a:prstGeom prst="rect">
            <a:avLst/>
          </a:prstGeom>
          <a:noFill/>
          <a:ln>
            <a:noFill/>
          </a:ln>
        </p:spPr>
        <p:txBody>
          <a:bodyPr spcFirstLastPara="1" wrap="square" lIns="94975" tIns="47475" rIns="94975" bIns="47475" anchor="t" anchorCtr="0">
            <a:noAutofit/>
          </a:bodyPr>
          <a:lstStyle/>
          <a:p>
            <a:r>
              <a:rPr lang="en-US" sz="1200" b="1" kern="1200" dirty="0" smtClean="0">
                <a:solidFill>
                  <a:schemeClr val="tx1"/>
                </a:solidFill>
                <a:effectLst/>
                <a:latin typeface="+mn-lt"/>
                <a:ea typeface="+mn-ea"/>
                <a:cs typeface="+mn-cs"/>
              </a:rPr>
              <a:t>To Know: THIS SLIDE SHOULD BE HIDDEN PRIOR TO PRESENTING</a:t>
            </a:r>
            <a:br>
              <a:rPr lang="en-US" sz="1200" b="1" kern="1200" dirty="0" smtClean="0">
                <a:solidFill>
                  <a:schemeClr val="tx1"/>
                </a:solidFill>
                <a:effectLst/>
                <a:latin typeface="+mn-lt"/>
                <a:ea typeface="+mn-ea"/>
                <a:cs typeface="+mn-cs"/>
              </a:rPr>
            </a:br>
            <a:endParaRPr lang="en-US" sz="10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Do</a:t>
            </a:r>
            <a:r>
              <a:rPr lang="en-US" sz="1200" kern="1200" dirty="0" smtClean="0">
                <a:solidFill>
                  <a:schemeClr val="tx1"/>
                </a:solidFill>
                <a:effectLst/>
                <a:latin typeface="+mn-lt"/>
                <a:ea typeface="+mn-ea"/>
                <a:cs typeface="+mn-cs"/>
              </a:rPr>
              <a:t>: Send the following email to participants (consultants can adjust to include additional information and/or fit needs of RPDC) prior to training.</a:t>
            </a:r>
            <a:br>
              <a:rPr lang="en-US" sz="1200" kern="1200" dirty="0" smtClean="0">
                <a:solidFill>
                  <a:schemeClr val="tx1"/>
                </a:solidFill>
                <a:effectLst/>
                <a:latin typeface="+mn-lt"/>
                <a:ea typeface="+mn-ea"/>
                <a:cs typeface="+mn-cs"/>
              </a:rPr>
            </a:br>
            <a:endParaRPr lang="en-US" sz="10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Thank you for registering for the New to MAP-A training. Before attending our training on </a:t>
            </a:r>
            <a:r>
              <a:rPr lang="en-US" sz="1200" b="1" kern="1200" dirty="0" smtClean="0">
                <a:solidFill>
                  <a:schemeClr val="tx1"/>
                </a:solidFill>
                <a:effectLst/>
                <a:latin typeface="+mn-lt"/>
                <a:ea typeface="+mn-ea"/>
                <a:cs typeface="+mn-cs"/>
              </a:rPr>
              <a:t>(DATE)</a:t>
            </a:r>
            <a:r>
              <a:rPr lang="en-US" sz="1200" kern="1200" dirty="0" smtClean="0">
                <a:solidFill>
                  <a:schemeClr val="tx1"/>
                </a:solidFill>
                <a:effectLst/>
                <a:latin typeface="+mn-lt"/>
                <a:ea typeface="+mn-ea"/>
                <a:cs typeface="+mn-cs"/>
              </a:rPr>
              <a:t>, please complete the following prerequisites:</a:t>
            </a:r>
            <a:endParaRPr lang="en-US"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Review the attached glossary from the Test Administration Manual</a:t>
            </a:r>
            <a:endParaRPr lang="en-US"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Review the DESE MAP-A website at http://dese.mo.gov/college-career-readiness/assessment/map-a</a:t>
            </a:r>
            <a:endParaRPr lang="en-US"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Print or download the following manuals to use during training</a:t>
            </a:r>
            <a:endParaRPr lang="en-US" sz="10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Accessibility Manual </a:t>
            </a:r>
            <a:endParaRPr lang="en-US" sz="10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Test Administration</a:t>
            </a:r>
            <a:endParaRPr lang="en-US" sz="10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Educator Portal User Guide</a:t>
            </a:r>
            <a:endParaRPr lang="en-US" sz="10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Guide to DLM Test Administrator Training </a:t>
            </a:r>
            <a:endParaRPr lang="en-US" sz="10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All manuals can be found here: </a:t>
            </a:r>
            <a:r>
              <a:rPr lang="en-US" sz="1200" u="sng" kern="1200" dirty="0" smtClean="0">
                <a:solidFill>
                  <a:schemeClr val="tx1"/>
                </a:solidFill>
                <a:effectLst/>
                <a:latin typeface="+mn-lt"/>
                <a:ea typeface="+mn-ea"/>
                <a:cs typeface="+mn-cs"/>
                <a:hlinkClick r:id="rId3"/>
              </a:rPr>
              <a:t>https://dese.mo.gov/college-career-readiness/assessment/map-a#mini-panel-map-a3</a:t>
            </a:r>
            <a:endParaRPr lang="en-US" sz="10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Bring a copy of your district calendar</a:t>
            </a:r>
            <a:endParaRPr lang="en-US" sz="10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look forward to seeing you at </a:t>
            </a:r>
            <a:r>
              <a:rPr lang="en-US" sz="1200" b="1" kern="1200" dirty="0" smtClean="0">
                <a:solidFill>
                  <a:schemeClr val="tx1"/>
                </a:solidFill>
                <a:effectLst/>
                <a:latin typeface="+mn-lt"/>
                <a:ea typeface="+mn-ea"/>
                <a:cs typeface="+mn-cs"/>
              </a:rPr>
              <a:t>(TIME)</a:t>
            </a:r>
            <a:r>
              <a:rPr lang="en-US" sz="1200" kern="1200" dirty="0" smtClean="0">
                <a:solidFill>
                  <a:schemeClr val="tx1"/>
                </a:solidFill>
                <a:effectLst/>
                <a:latin typeface="+mn-lt"/>
                <a:ea typeface="+mn-ea"/>
                <a:cs typeface="+mn-cs"/>
              </a:rPr>
              <a:t> on </a:t>
            </a:r>
            <a:r>
              <a:rPr lang="en-US" sz="1200" b="1" kern="1200" dirty="0" smtClean="0">
                <a:solidFill>
                  <a:schemeClr val="tx1"/>
                </a:solidFill>
                <a:effectLst/>
                <a:latin typeface="+mn-lt"/>
                <a:ea typeface="+mn-ea"/>
                <a:cs typeface="+mn-cs"/>
              </a:rPr>
              <a:t>(DATE)</a:t>
            </a:r>
            <a:r>
              <a:rPr lang="en-US" sz="1200" kern="1200" dirty="0" smtClean="0">
                <a:solidFill>
                  <a:schemeClr val="tx1"/>
                </a:solidFill>
                <a:effectLst/>
                <a:latin typeface="+mn-lt"/>
                <a:ea typeface="+mn-ea"/>
                <a:cs typeface="+mn-cs"/>
              </a:rPr>
              <a:t> at </a:t>
            </a:r>
            <a:r>
              <a:rPr lang="en-US" sz="1200" b="1" kern="1200" dirty="0" smtClean="0">
                <a:solidFill>
                  <a:schemeClr val="tx1"/>
                </a:solidFill>
                <a:effectLst/>
                <a:latin typeface="+mn-lt"/>
                <a:ea typeface="+mn-ea"/>
                <a:cs typeface="+mn-cs"/>
              </a:rPr>
              <a:t>(LOCATION)</a:t>
            </a:r>
            <a:endParaRPr lang="en-US" sz="1000" kern="1200" dirty="0" smtClean="0">
              <a:solidFill>
                <a:schemeClr val="tx1"/>
              </a:solidFill>
              <a:effectLst/>
              <a:latin typeface="+mn-lt"/>
              <a:ea typeface="+mn-ea"/>
              <a:cs typeface="+mn-cs"/>
            </a:endParaRPr>
          </a:p>
          <a:p>
            <a:pPr marL="0" marR="0" lvl="0" indent="0" algn="l" rtl="0">
              <a:lnSpc>
                <a:spcPct val="100000"/>
              </a:lnSpc>
              <a:spcBef>
                <a:spcPts val="0"/>
              </a:spcBef>
              <a:spcAft>
                <a:spcPts val="0"/>
              </a:spcAft>
              <a:buSzPts val="1400"/>
              <a:buNone/>
            </a:pPr>
            <a:endParaRPr sz="1600" b="0" i="1" u="none" strike="noStrike" cap="none" dirty="0">
              <a:solidFill>
                <a:schemeClr val="accent5"/>
              </a:solidFill>
              <a:latin typeface="Calibri"/>
              <a:ea typeface="Calibri"/>
              <a:cs typeface="Calibri"/>
              <a:sym typeface="Calibri"/>
            </a:endParaRPr>
          </a:p>
        </p:txBody>
      </p:sp>
      <p:sp>
        <p:nvSpPr>
          <p:cNvPr id="136" name="Google Shape;136;p1:notes"/>
          <p:cNvSpPr txBox="1">
            <a:spLocks noGrp="1"/>
          </p:cNvSpPr>
          <p:nvPr>
            <p:ph type="sldNum" idx="12"/>
          </p:nvPr>
        </p:nvSpPr>
        <p:spPr>
          <a:xfrm>
            <a:off x="4064701" y="8986334"/>
            <a:ext cx="3109565" cy="473050"/>
          </a:xfrm>
          <a:prstGeom prst="rect">
            <a:avLst/>
          </a:prstGeom>
          <a:noFill/>
          <a:ln>
            <a:noFill/>
          </a:ln>
        </p:spPr>
        <p:txBody>
          <a:bodyPr spcFirstLastPara="1" wrap="square" lIns="94975" tIns="47475" rIns="94975" bIns="47475" anchor="b" anchorCtr="0">
            <a:noAutofit/>
          </a:bodyPr>
          <a:lstStyle/>
          <a:p>
            <a:pPr marL="0" marR="0" lvl="0" indent="0" algn="r" rtl="0">
              <a:lnSpc>
                <a:spcPct val="100000"/>
              </a:lnSpc>
              <a:spcBef>
                <a:spcPts val="0"/>
              </a:spcBef>
              <a:spcAft>
                <a:spcPts val="0"/>
              </a:spcAft>
              <a:buSzPts val="1300"/>
              <a:buNone/>
            </a:pPr>
            <a:fld id="{00000000-1234-1234-1234-123412341234}" type="slidenum">
              <a:rPr lang="en-US" sz="1300" b="0" i="0" u="none" strike="noStrike" cap="none">
                <a:solidFill>
                  <a:schemeClr val="dk1"/>
                </a:solidFill>
                <a:latin typeface="Calibri"/>
                <a:ea typeface="Calibri"/>
                <a:cs typeface="Calibri"/>
                <a:sym typeface="Calibri"/>
              </a:rPr>
              <a:t>1</a:t>
            </a:fld>
            <a:endParaRPr sz="13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notes"/>
          <p:cNvSpPr>
            <a:spLocks noGrp="1" noRot="1" noChangeAspect="1"/>
          </p:cNvSpPr>
          <p:nvPr>
            <p:ph type="sldImg" idx="2"/>
          </p:nvPr>
        </p:nvSpPr>
        <p:spPr>
          <a:xfrm>
            <a:off x="433388" y="709613"/>
            <a:ext cx="6308725" cy="3549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1:notes"/>
          <p:cNvSpPr txBox="1">
            <a:spLocks noGrp="1"/>
          </p:cNvSpPr>
          <p:nvPr>
            <p:ph type="body" idx="1"/>
          </p:nvPr>
        </p:nvSpPr>
        <p:spPr>
          <a:xfrm>
            <a:off x="717595" y="4493988"/>
            <a:ext cx="5740738" cy="4257460"/>
          </a:xfrm>
          <a:prstGeom prst="rect">
            <a:avLst/>
          </a:prstGeom>
          <a:noFill/>
          <a:ln>
            <a:noFill/>
          </a:ln>
        </p:spPr>
        <p:txBody>
          <a:bodyPr spcFirstLastPara="1" wrap="square" lIns="94975" tIns="47475" rIns="94975" bIns="47475" anchor="t" anchorCtr="0">
            <a:noAutofit/>
          </a:bodyPr>
          <a:lstStyle/>
          <a:p>
            <a:pPr marL="0" lvl="0" indent="0" algn="l" rtl="0">
              <a:lnSpc>
                <a:spcPct val="100000"/>
              </a:lnSpc>
              <a:spcBef>
                <a:spcPts val="0"/>
              </a:spcBef>
              <a:spcAft>
                <a:spcPts val="0"/>
              </a:spcAft>
              <a:buSzPts val="1400"/>
              <a:buNone/>
            </a:pPr>
            <a:r>
              <a:rPr lang="en-US" sz="1600" b="1" u="none" dirty="0" smtClean="0"/>
              <a:t>To Say:</a:t>
            </a:r>
            <a:r>
              <a:rPr lang="en-US" sz="1600" b="1" u="none" baseline="0" dirty="0" smtClean="0"/>
              <a:t> </a:t>
            </a:r>
            <a:r>
              <a:rPr lang="en-US" sz="1600" b="0" dirty="0" smtClean="0"/>
              <a:t>Missouri Teaching Standards are noted here. The Essential Elements measured by the MAP-A in the content areas of ELA, math, and science are directly aligned to the Missouri Learning Standards. </a:t>
            </a:r>
          </a:p>
          <a:p>
            <a:pPr marL="0" marR="0" lvl="0" indent="0" algn="l" rtl="0">
              <a:lnSpc>
                <a:spcPct val="100000"/>
              </a:lnSpc>
              <a:spcBef>
                <a:spcPts val="0"/>
              </a:spcBef>
              <a:spcAft>
                <a:spcPts val="0"/>
              </a:spcAft>
              <a:buSzPts val="1400"/>
              <a:buNone/>
            </a:pPr>
            <a:endParaRPr sz="1600" b="0" i="1" u="none" strike="noStrike" cap="none" dirty="0">
              <a:solidFill>
                <a:schemeClr val="accent5"/>
              </a:solidFill>
              <a:latin typeface="Calibri"/>
              <a:ea typeface="Calibri"/>
              <a:cs typeface="Calibri"/>
              <a:sym typeface="Calibri"/>
            </a:endParaRPr>
          </a:p>
        </p:txBody>
      </p:sp>
      <p:sp>
        <p:nvSpPr>
          <p:cNvPr id="136" name="Google Shape;136;p1:notes"/>
          <p:cNvSpPr txBox="1">
            <a:spLocks noGrp="1"/>
          </p:cNvSpPr>
          <p:nvPr>
            <p:ph type="sldNum" idx="12"/>
          </p:nvPr>
        </p:nvSpPr>
        <p:spPr>
          <a:xfrm>
            <a:off x="4064701" y="8986334"/>
            <a:ext cx="3109565" cy="473050"/>
          </a:xfrm>
          <a:prstGeom prst="rect">
            <a:avLst/>
          </a:prstGeom>
          <a:noFill/>
          <a:ln>
            <a:noFill/>
          </a:ln>
        </p:spPr>
        <p:txBody>
          <a:bodyPr spcFirstLastPara="1" wrap="square" lIns="94975" tIns="47475" rIns="94975" bIns="47475" anchor="b" anchorCtr="0">
            <a:noAutofit/>
          </a:bodyPr>
          <a:lstStyle/>
          <a:p>
            <a:pPr marL="0" marR="0" lvl="0" indent="0" algn="r" rtl="0">
              <a:lnSpc>
                <a:spcPct val="100000"/>
              </a:lnSpc>
              <a:spcBef>
                <a:spcPts val="0"/>
              </a:spcBef>
              <a:spcAft>
                <a:spcPts val="0"/>
              </a:spcAft>
              <a:buSzPts val="1300"/>
              <a:buNone/>
            </a:pPr>
            <a:fld id="{00000000-1234-1234-1234-123412341234}" type="slidenum">
              <a:rPr lang="en-US" sz="1300" b="0" i="0" u="none" strike="noStrike" cap="none">
                <a:solidFill>
                  <a:schemeClr val="dk1"/>
                </a:solidFill>
                <a:latin typeface="Calibri"/>
                <a:ea typeface="Calibri"/>
                <a:cs typeface="Calibri"/>
                <a:sym typeface="Calibri"/>
              </a:rPr>
              <a:t>10</a:t>
            </a:fld>
            <a:endParaRPr sz="13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8443693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p90: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6" name="Google Shape;976;p90: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200" b="1" u="none" dirty="0" smtClean="0"/>
              <a:t>To Say: </a:t>
            </a:r>
            <a:r>
              <a:rPr lang="en-US" sz="1200" b="0" u="none" dirty="0" smtClean="0"/>
              <a:t>This link will take you to helpful videos that are related to District Staff - adding or editing students, getting started in Educator Portal, Transferring of students, etc.</a:t>
            </a:r>
          </a:p>
          <a:p>
            <a:pPr marL="0" marR="0" lvl="0" indent="0" algn="l" rtl="0">
              <a:lnSpc>
                <a:spcPct val="100000"/>
              </a:lnSpc>
              <a:spcBef>
                <a:spcPts val="0"/>
              </a:spcBef>
              <a:spcAft>
                <a:spcPts val="0"/>
              </a:spcAft>
              <a:buSzPts val="1400"/>
              <a:buNone/>
            </a:pPr>
            <a:endParaRPr sz="18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8268878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9: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9: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SzPts val="1400"/>
              <a:buNone/>
            </a:pPr>
            <a:r>
              <a:rPr lang="en-US" sz="1400" b="1" u="none" dirty="0" smtClean="0"/>
              <a:t>To Say: </a:t>
            </a:r>
            <a:r>
              <a:rPr lang="en-US" sz="1400" b="0" dirty="0" smtClean="0"/>
              <a:t>Now we will move into Kite® Suite.</a:t>
            </a:r>
            <a:endParaRPr lang="en-US" sz="1400" b="0" i="0" u="none" strike="noStrike" cap="none" dirty="0" smtClean="0">
              <a:solidFill>
                <a:schemeClr val="dk1"/>
              </a:solidFill>
            </a:endParaRPr>
          </a:p>
          <a:p>
            <a:pPr marL="0" marR="0" lvl="0" indent="0" algn="l" rtl="0">
              <a:lnSpc>
                <a:spcPct val="100000"/>
              </a:lnSpc>
              <a:spcBef>
                <a:spcPts val="0"/>
              </a:spcBef>
              <a:spcAft>
                <a:spcPts val="0"/>
              </a:spcAft>
              <a:buSzPts val="1400"/>
              <a:buNone/>
            </a:pPr>
            <a:endParaRPr lang="en-US" sz="1400" b="0" i="0" u="none" strike="noStrike" cap="none" dirty="0">
              <a:solidFill>
                <a:schemeClr val="dk1"/>
              </a:solidFill>
            </a:endParaRPr>
          </a:p>
        </p:txBody>
      </p:sp>
    </p:spTree>
    <p:extLst>
      <p:ext uri="{BB962C8B-B14F-4D97-AF65-F5344CB8AC3E}">
        <p14:creationId xmlns:p14="http://schemas.microsoft.com/office/powerpoint/2010/main" val="73279161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p83: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9" name="Google Shape;999;p8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Know</a:t>
            </a:r>
            <a:r>
              <a:rPr lang="en-US" sz="1200" kern="1200" dirty="0" smtClean="0">
                <a:solidFill>
                  <a:schemeClr val="tx1"/>
                </a:solidFill>
                <a:effectLst/>
                <a:latin typeface="+mn-lt"/>
                <a:ea typeface="+mn-ea"/>
                <a:cs typeface="+mn-cs"/>
              </a:rPr>
              <a:t>: Where and how to access Kite® Student Portal and Educator Portal and the purpose for each.</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To Do</a:t>
            </a:r>
            <a:r>
              <a:rPr lang="en-US" sz="1200" kern="1200" dirty="0" smtClean="0">
                <a:solidFill>
                  <a:schemeClr val="tx1"/>
                </a:solidFill>
                <a:effectLst/>
                <a:latin typeface="+mn-lt"/>
                <a:ea typeface="+mn-ea"/>
                <a:cs typeface="+mn-cs"/>
              </a:rPr>
              <a:t>: Show the slide and share information.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To Say: </a:t>
            </a:r>
            <a:r>
              <a:rPr lang="en-US" sz="1200" kern="1200" dirty="0" smtClean="0">
                <a:solidFill>
                  <a:schemeClr val="tx1"/>
                </a:solidFill>
                <a:effectLst/>
                <a:latin typeface="+mn-lt"/>
                <a:ea typeface="+mn-ea"/>
                <a:cs typeface="+mn-cs"/>
              </a:rPr>
              <a:t>Kite® Student Portal (for students) is an application students use to take tests. Students have a Kite® username and password.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Kite® Educator Portal (for educators) is an application that allows educators to enter and manage student data, enroll students in instructionally embedded assessments, retrieve test tickets, and access professional development and training modules. Educators have an Educator Portal username and password. Beginning on page 101 in the Test Administration Manual is a description of the system step-by-step.</a:t>
            </a:r>
            <a:endParaRPr sz="1800" b="1" dirty="0"/>
          </a:p>
        </p:txBody>
      </p:sp>
    </p:spTree>
    <p:extLst>
      <p:ext uri="{BB962C8B-B14F-4D97-AF65-F5344CB8AC3E}">
        <p14:creationId xmlns:p14="http://schemas.microsoft.com/office/powerpoint/2010/main" val="61262244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p85: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6" name="Google Shape;1006;p85: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Know:</a:t>
            </a:r>
            <a:r>
              <a:rPr lang="en-US" sz="1200" kern="1200" dirty="0" smtClean="0">
                <a:solidFill>
                  <a:schemeClr val="tx1"/>
                </a:solidFill>
                <a:effectLst/>
                <a:latin typeface="+mn-lt"/>
                <a:ea typeface="+mn-ea"/>
                <a:cs typeface="+mn-cs"/>
              </a:rPr>
              <a:t> How to access released activities from DESE’s website.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Do:</a:t>
            </a:r>
            <a:r>
              <a:rPr lang="en-US" sz="1200" kern="1200" dirty="0" smtClean="0">
                <a:solidFill>
                  <a:schemeClr val="tx1"/>
                </a:solidFill>
                <a:effectLst/>
                <a:latin typeface="+mn-lt"/>
                <a:ea typeface="+mn-ea"/>
                <a:cs typeface="+mn-cs"/>
              </a:rPr>
              <a:t> Show the slide.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The Kite® Student Portal must be reinstalled before you can access practice activities or released testlets. It is important to note that the Kite® Suite has been updated for the 2021-22 school year. If Kite® Student Portal has previously been installed on computers in your district, it will need to be uninstalled and the new version of Kite® Student Portal will need to be reinstalled. Pages 101-111 of the Test Administration Manual is a Kite® Student Portal User Guide and will be very useful for you.</a:t>
            </a:r>
          </a:p>
          <a:p>
            <a:pPr marL="0" marR="0" lvl="0" indent="0" algn="l" rtl="0">
              <a:lnSpc>
                <a:spcPct val="100000"/>
              </a:lnSpc>
              <a:spcBef>
                <a:spcPts val="0"/>
              </a:spcBef>
              <a:spcAft>
                <a:spcPts val="0"/>
              </a:spcAft>
              <a:buSzPts val="1400"/>
              <a:buNone/>
            </a:pPr>
            <a:endParaRPr sz="1800" b="1" i="0" u="none" strike="noStrike" cap="none" dirty="0">
              <a:solidFill>
                <a:schemeClr val="dk1"/>
              </a:solidFill>
            </a:endParaRPr>
          </a:p>
          <a:p>
            <a:pPr marL="0" marR="0" lvl="0" indent="0" algn="l" rtl="0">
              <a:lnSpc>
                <a:spcPct val="100000"/>
              </a:lnSpc>
              <a:spcBef>
                <a:spcPts val="0"/>
              </a:spcBef>
              <a:spcAft>
                <a:spcPts val="0"/>
              </a:spcAft>
              <a:buSzPts val="1400"/>
              <a:buNone/>
            </a:pPr>
            <a:endParaRPr sz="1800" b="1" i="0" u="none" strike="noStrike" cap="none" dirty="0">
              <a:solidFill>
                <a:schemeClr val="dk1"/>
              </a:solidFill>
            </a:endParaRPr>
          </a:p>
        </p:txBody>
      </p:sp>
    </p:spTree>
    <p:extLst>
      <p:ext uri="{BB962C8B-B14F-4D97-AF65-F5344CB8AC3E}">
        <p14:creationId xmlns:p14="http://schemas.microsoft.com/office/powerpoint/2010/main" val="392997790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p84:notes"/>
          <p:cNvSpPr>
            <a:spLocks noGrp="1" noRot="1" noChangeAspect="1"/>
          </p:cNvSpPr>
          <p:nvPr>
            <p:ph type="sldImg" idx="2"/>
          </p:nvPr>
        </p:nvSpPr>
        <p:spPr>
          <a:xfrm>
            <a:off x="433388" y="709613"/>
            <a:ext cx="6308725" cy="3549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3" name="Google Shape;1013;p84:notes"/>
          <p:cNvSpPr txBox="1">
            <a:spLocks noGrp="1"/>
          </p:cNvSpPr>
          <p:nvPr>
            <p:ph type="body" idx="1"/>
          </p:nvPr>
        </p:nvSpPr>
        <p:spPr>
          <a:xfrm>
            <a:off x="717595" y="4493988"/>
            <a:ext cx="5740738" cy="4257460"/>
          </a:xfrm>
          <a:prstGeom prst="rect">
            <a:avLst/>
          </a:prstGeom>
          <a:noFill/>
          <a:ln>
            <a:noFill/>
          </a:ln>
        </p:spPr>
        <p:txBody>
          <a:bodyPr spcFirstLastPara="1" wrap="square" lIns="94975" tIns="47475" rIns="94975" bIns="47475" anchor="t" anchorCtr="0">
            <a:noAutofit/>
          </a:bodyPr>
          <a:lstStyle/>
          <a:p>
            <a:r>
              <a:rPr lang="en-US" sz="1200" b="1" kern="1200" dirty="0" smtClean="0">
                <a:solidFill>
                  <a:schemeClr val="tx1"/>
                </a:solidFill>
                <a:effectLst/>
                <a:latin typeface="+mn-lt"/>
                <a:ea typeface="+mn-ea"/>
                <a:cs typeface="+mn-cs"/>
              </a:rPr>
              <a:t>To Know:</a:t>
            </a:r>
            <a:r>
              <a:rPr lang="en-US" sz="1200" kern="1200" dirty="0" smtClean="0">
                <a:solidFill>
                  <a:schemeClr val="tx1"/>
                </a:solidFill>
                <a:effectLst/>
                <a:latin typeface="+mn-lt"/>
                <a:ea typeface="+mn-ea"/>
                <a:cs typeface="+mn-cs"/>
              </a:rPr>
              <a:t> Where and how to access Kite® Student Portal and Kite® Educator Portal and the purpose for each.</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To Do:</a:t>
            </a:r>
            <a:r>
              <a:rPr lang="en-US" sz="1200" kern="1200" dirty="0" smtClean="0">
                <a:solidFill>
                  <a:schemeClr val="tx1"/>
                </a:solidFill>
                <a:effectLst/>
                <a:latin typeface="+mn-lt"/>
                <a:ea typeface="+mn-ea"/>
                <a:cs typeface="+mn-cs"/>
              </a:rPr>
              <a:t> Show the slide and share information.</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This slide shows the Kite® Suite/System -DESE uses- status page. This page will always be updated to inform users of any known outages. Please see your technology representative if you experience any problems. Previous versions will need to be uninstalled and the new Kite® Student Portal will need to be reinstalled on all devices used for testing.</a:t>
            </a:r>
          </a:p>
          <a:p>
            <a:pPr marL="0" marR="0" lvl="0" indent="0" algn="l" rtl="0">
              <a:lnSpc>
                <a:spcPct val="100000"/>
              </a:lnSpc>
              <a:spcBef>
                <a:spcPts val="0"/>
              </a:spcBef>
              <a:spcAft>
                <a:spcPts val="0"/>
              </a:spcAft>
              <a:buSzPts val="1400"/>
              <a:buNone/>
            </a:pPr>
            <a:endParaRPr sz="1800" b="1" dirty="0"/>
          </a:p>
          <a:p>
            <a:pPr marL="0" marR="0" lvl="0" indent="0" algn="l" rtl="0">
              <a:lnSpc>
                <a:spcPct val="100000"/>
              </a:lnSpc>
              <a:spcBef>
                <a:spcPts val="0"/>
              </a:spcBef>
              <a:spcAft>
                <a:spcPts val="0"/>
              </a:spcAft>
              <a:buSzPts val="1400"/>
              <a:buNone/>
            </a:pPr>
            <a:endParaRPr sz="1800" b="1" i="0" u="none" strike="noStrike" cap="none" dirty="0">
              <a:solidFill>
                <a:srgbClr val="000000"/>
              </a:solidFill>
            </a:endParaRPr>
          </a:p>
        </p:txBody>
      </p:sp>
      <p:sp>
        <p:nvSpPr>
          <p:cNvPr id="1014" name="Google Shape;1014;p84:notes"/>
          <p:cNvSpPr txBox="1">
            <a:spLocks noGrp="1"/>
          </p:cNvSpPr>
          <p:nvPr>
            <p:ph type="sldNum" idx="12"/>
          </p:nvPr>
        </p:nvSpPr>
        <p:spPr>
          <a:xfrm>
            <a:off x="4064701" y="8986334"/>
            <a:ext cx="3109565" cy="473050"/>
          </a:xfrm>
          <a:prstGeom prst="rect">
            <a:avLst/>
          </a:prstGeom>
          <a:noFill/>
          <a:ln>
            <a:noFill/>
          </a:ln>
        </p:spPr>
        <p:txBody>
          <a:bodyPr spcFirstLastPara="1" wrap="square" lIns="94975" tIns="47475" rIns="94975" bIns="47475" anchor="b" anchorCtr="0">
            <a:noAutofit/>
          </a:bodyPr>
          <a:lstStyle/>
          <a:p>
            <a:pPr marL="0" marR="0" lvl="0" indent="0" algn="r" rtl="0">
              <a:lnSpc>
                <a:spcPct val="100000"/>
              </a:lnSpc>
              <a:spcBef>
                <a:spcPts val="0"/>
              </a:spcBef>
              <a:spcAft>
                <a:spcPts val="0"/>
              </a:spcAft>
              <a:buSzPts val="1300"/>
              <a:buNone/>
            </a:pPr>
            <a:fld id="{00000000-1234-1234-1234-123412341234}" type="slidenum">
              <a:rPr lang="en-US" sz="1300">
                <a:solidFill>
                  <a:schemeClr val="dk1"/>
                </a:solidFill>
                <a:latin typeface="Calibri"/>
                <a:ea typeface="Calibri"/>
                <a:cs typeface="Calibri"/>
                <a:sym typeface="Calibri"/>
              </a:rPr>
              <a:t>104</a:t>
            </a:fld>
            <a:endParaRPr sz="13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5307817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ge7f9b5b09a_0_60: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2" name="Google Shape;1022;ge7f9b5b09a_0_60: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sz="1800" b="1" u="none" dirty="0" smtClean="0"/>
              <a:t>To Say: </a:t>
            </a:r>
            <a:r>
              <a:rPr lang="en-US" sz="1800" b="0" u="none" dirty="0" smtClean="0"/>
              <a:t>This </a:t>
            </a:r>
            <a:r>
              <a:rPr lang="en-US" sz="1800" b="0" u="none" dirty="0"/>
              <a:t>is a screenshot of what types of computers and web browsers to use.</a:t>
            </a:r>
            <a:endParaRPr sz="1800" b="0" u="none" dirty="0"/>
          </a:p>
        </p:txBody>
      </p:sp>
      <p:sp>
        <p:nvSpPr>
          <p:cNvPr id="1023" name="Google Shape;1023;ge7f9b5b09a_0_60: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105</a:t>
            </a:fld>
            <a:endParaRPr dirty="0"/>
          </a:p>
        </p:txBody>
      </p:sp>
    </p:spTree>
    <p:extLst>
      <p:ext uri="{BB962C8B-B14F-4D97-AF65-F5344CB8AC3E}">
        <p14:creationId xmlns:p14="http://schemas.microsoft.com/office/powerpoint/2010/main" val="470725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p86: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1" name="Google Shape;1031;p86: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Use the Practice and Released items with the students prior to administration of the actual testlets.</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The Kite® Student Portal must be installed before teachers can access practice activities or released testlets.</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Student Portal is the secure platform where students take DLM assessments. While in Student Portal, students cannot access unauthorized webpages or applications. </a:t>
            </a:r>
          </a:p>
          <a:p>
            <a:pPr marL="0" lvl="0" indent="0" algn="l" rtl="0">
              <a:lnSpc>
                <a:spcPct val="80000"/>
              </a:lnSpc>
              <a:spcBef>
                <a:spcPts val="0"/>
              </a:spcBef>
              <a:spcAft>
                <a:spcPts val="0"/>
              </a:spcAft>
              <a:buNone/>
            </a:pPr>
            <a:endParaRPr sz="1800" b="1" dirty="0">
              <a:latin typeface="Arial"/>
              <a:ea typeface="Arial"/>
              <a:cs typeface="Arial"/>
              <a:sym typeface="Arial"/>
            </a:endParaRPr>
          </a:p>
          <a:p>
            <a:pPr marL="0" lvl="0" indent="0" algn="l" rtl="0">
              <a:lnSpc>
                <a:spcPct val="80000"/>
              </a:lnSpc>
              <a:spcBef>
                <a:spcPts val="0"/>
              </a:spcBef>
              <a:spcAft>
                <a:spcPts val="0"/>
              </a:spcAft>
              <a:buNone/>
            </a:pPr>
            <a:endParaRPr sz="1800" b="1" dirty="0"/>
          </a:p>
        </p:txBody>
      </p:sp>
      <p:sp>
        <p:nvSpPr>
          <p:cNvPr id="1032" name="Google Shape;1032;p86: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106</a:t>
            </a:fld>
            <a:endParaRPr dirty="0"/>
          </a:p>
        </p:txBody>
      </p:sp>
    </p:spTree>
    <p:extLst>
      <p:ext uri="{BB962C8B-B14F-4D97-AF65-F5344CB8AC3E}">
        <p14:creationId xmlns:p14="http://schemas.microsoft.com/office/powerpoint/2010/main" val="387701695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8e161b2fb6_2_194: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9" name="Google Shape;1039;g8e161b2fb6_2_19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sz="1800" b="1" u="none" dirty="0" smtClean="0"/>
              <a:t>To Say: </a:t>
            </a:r>
            <a:r>
              <a:rPr lang="en-US" sz="1800" b="0" dirty="0"/>
              <a:t>This is similar to pages 25-29 of the Educator Portal User Guide. You can </a:t>
            </a:r>
            <a:r>
              <a:rPr lang="en-US" sz="1800" b="0" dirty="0" smtClean="0"/>
              <a:t>follow </a:t>
            </a:r>
            <a:r>
              <a:rPr lang="en-US" sz="1800" b="0" dirty="0"/>
              <a:t>Steps 1-7 to complete the process.</a:t>
            </a:r>
            <a:endParaRPr sz="1800" b="0" dirty="0"/>
          </a:p>
        </p:txBody>
      </p:sp>
    </p:spTree>
    <p:extLst>
      <p:ext uri="{BB962C8B-B14F-4D97-AF65-F5344CB8AC3E}">
        <p14:creationId xmlns:p14="http://schemas.microsoft.com/office/powerpoint/2010/main" val="372399009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ge7f9b5b09a_0_71: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6" name="Google Shape;1046;ge7f9b5b09a_0_71: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sz="1800" b="1" u="none" dirty="0" smtClean="0"/>
              <a:t>To Say: </a:t>
            </a:r>
            <a:r>
              <a:rPr lang="en-US" sz="1800" b="0" dirty="0"/>
              <a:t>This screenshot shows how the student is in all three content areas for testing.</a:t>
            </a:r>
            <a:endParaRPr sz="1800" b="0" dirty="0"/>
          </a:p>
        </p:txBody>
      </p:sp>
      <p:sp>
        <p:nvSpPr>
          <p:cNvPr id="1047" name="Google Shape;1047;ge7f9b5b09a_0_71: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108</a:t>
            </a:fld>
            <a:endParaRPr dirty="0"/>
          </a:p>
        </p:txBody>
      </p:sp>
    </p:spTree>
    <p:extLst>
      <p:ext uri="{BB962C8B-B14F-4D97-AF65-F5344CB8AC3E}">
        <p14:creationId xmlns:p14="http://schemas.microsoft.com/office/powerpoint/2010/main" val="6740451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8e161b2fb6_2_180: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8e161b2fb6_2_180: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You will want to review pages 28-41 in the Educator Portal User Guide, as these pages discuss the PNP. Pages 41- 48 of the Educator Portal User Guide discusses the purpose of the First Contact Survey. You will follow the steps discussed on these pages of the Educator Portal User Guide to complete the First Contact Survey. The First Contact Survey must be revisited for each student on your roster each year. </a:t>
            </a:r>
            <a:endParaRPr b="1" dirty="0"/>
          </a:p>
        </p:txBody>
      </p:sp>
    </p:spTree>
    <p:extLst>
      <p:ext uri="{BB962C8B-B14F-4D97-AF65-F5344CB8AC3E}">
        <p14:creationId xmlns:p14="http://schemas.microsoft.com/office/powerpoint/2010/main" val="3534259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notes"/>
          <p:cNvSpPr>
            <a:spLocks noGrp="1" noRot="1" noChangeAspect="1"/>
          </p:cNvSpPr>
          <p:nvPr>
            <p:ph type="sldImg" idx="2"/>
          </p:nvPr>
        </p:nvSpPr>
        <p:spPr>
          <a:xfrm>
            <a:off x="433388" y="709613"/>
            <a:ext cx="6308725" cy="3549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1:notes"/>
          <p:cNvSpPr txBox="1">
            <a:spLocks noGrp="1"/>
          </p:cNvSpPr>
          <p:nvPr>
            <p:ph type="body" idx="1"/>
          </p:nvPr>
        </p:nvSpPr>
        <p:spPr>
          <a:xfrm>
            <a:off x="717595" y="4493988"/>
            <a:ext cx="5740738" cy="4257460"/>
          </a:xfrm>
          <a:prstGeom prst="rect">
            <a:avLst/>
          </a:prstGeom>
          <a:noFill/>
          <a:ln>
            <a:noFill/>
          </a:ln>
        </p:spPr>
        <p:txBody>
          <a:bodyPr spcFirstLastPara="1" wrap="square" lIns="94975" tIns="47475" rIns="94975" bIns="47475" anchor="t" anchorCtr="0">
            <a:noAutofit/>
          </a:bodyPr>
          <a:lstStyle/>
          <a:p>
            <a:pPr marL="0" marR="0" lvl="0" indent="0" algn="l" rtl="0">
              <a:lnSpc>
                <a:spcPct val="100000"/>
              </a:lnSpc>
              <a:spcBef>
                <a:spcPts val="0"/>
              </a:spcBef>
              <a:spcAft>
                <a:spcPts val="0"/>
              </a:spcAft>
              <a:buSzPts val="1400"/>
              <a:buNone/>
            </a:pPr>
            <a:r>
              <a:rPr lang="en-US" sz="1600" b="1" i="0" u="none" strike="noStrike" cap="none" dirty="0" smtClean="0">
                <a:solidFill>
                  <a:srgbClr val="000000"/>
                </a:solidFill>
                <a:latin typeface="+mn-lt"/>
                <a:ea typeface="Calibri"/>
                <a:cs typeface="Calibri"/>
                <a:sym typeface="Calibri"/>
              </a:rPr>
              <a:t>To Know: </a:t>
            </a:r>
            <a:r>
              <a:rPr lang="en-US" sz="1600" b="0" i="0" u="none" strike="noStrike" cap="none" dirty="0" smtClean="0">
                <a:solidFill>
                  <a:srgbClr val="000000"/>
                </a:solidFill>
              </a:rPr>
              <a:t>The relationship between DLM and MAP-A.</a:t>
            </a:r>
            <a:br>
              <a:rPr lang="en-US" sz="1600" b="0" i="0" u="none" strike="noStrike" cap="none" dirty="0" smtClean="0">
                <a:solidFill>
                  <a:srgbClr val="000000"/>
                </a:solidFill>
              </a:rPr>
            </a:br>
            <a:endParaRPr lang="en-US" sz="1600" b="0" dirty="0" smtClean="0"/>
          </a:p>
          <a:p>
            <a:pPr marL="0" marR="0" lvl="0" indent="0" algn="l" rtl="0">
              <a:lnSpc>
                <a:spcPct val="100000"/>
              </a:lnSpc>
              <a:spcBef>
                <a:spcPts val="0"/>
              </a:spcBef>
              <a:spcAft>
                <a:spcPts val="0"/>
              </a:spcAft>
              <a:buSzPts val="1400"/>
              <a:buNone/>
            </a:pPr>
            <a:r>
              <a:rPr lang="en-US" sz="1600" b="1" i="0" u="none" strike="noStrike" cap="none" dirty="0" smtClean="0">
                <a:solidFill>
                  <a:srgbClr val="000000"/>
                </a:solidFill>
                <a:latin typeface="+mn-lt"/>
                <a:ea typeface="Calibri"/>
                <a:cs typeface="Calibri"/>
                <a:sym typeface="Calibri"/>
              </a:rPr>
              <a:t>To Do: </a:t>
            </a:r>
            <a:r>
              <a:rPr lang="en-US" sz="1600" b="0" i="0" u="none" strike="noStrike" cap="none" dirty="0" smtClean="0">
                <a:solidFill>
                  <a:srgbClr val="000000"/>
                </a:solidFill>
              </a:rPr>
              <a:t>Read slide</a:t>
            </a:r>
            <a:br>
              <a:rPr lang="en-US" sz="1600" b="0" i="0" u="none" strike="noStrike" cap="none" dirty="0" smtClean="0">
                <a:solidFill>
                  <a:srgbClr val="000000"/>
                </a:solidFill>
              </a:rPr>
            </a:br>
            <a:endParaRPr lang="en-US" sz="1600" b="1" dirty="0" smtClean="0">
              <a:solidFill>
                <a:srgbClr val="000000"/>
              </a:solidFill>
            </a:endParaRPr>
          </a:p>
          <a:p>
            <a:pPr marL="0" marR="0" lvl="0" indent="0" algn="l" rtl="0">
              <a:lnSpc>
                <a:spcPct val="100000"/>
              </a:lnSpc>
              <a:spcBef>
                <a:spcPts val="0"/>
              </a:spcBef>
              <a:spcAft>
                <a:spcPts val="0"/>
              </a:spcAft>
              <a:buSzPts val="1400"/>
              <a:buNone/>
            </a:pPr>
            <a:r>
              <a:rPr lang="en-US" sz="1600" b="1" u="none" dirty="0" smtClean="0">
                <a:solidFill>
                  <a:srgbClr val="000000"/>
                </a:solidFill>
              </a:rPr>
              <a:t>To Say: </a:t>
            </a:r>
            <a:r>
              <a:rPr lang="en-US" sz="1600" b="0" i="0" u="none" strike="noStrike" cap="none" dirty="0" smtClean="0">
                <a:solidFill>
                  <a:schemeClr val="dk1"/>
                </a:solidFill>
              </a:rPr>
              <a:t>Dynamic Learning Maps (DLM) is a multi-state consortium that has developed a </a:t>
            </a:r>
            <a:r>
              <a:rPr lang="en-US" sz="1600" b="0" i="0" u="none" strike="noStrike" cap="none" dirty="0" smtClean="0">
                <a:solidFill>
                  <a:schemeClr val="dk1"/>
                </a:solidFill>
                <a:latin typeface="+mn-lt"/>
                <a:ea typeface="Calibri"/>
                <a:cs typeface="Calibri"/>
                <a:sym typeface="Calibri"/>
              </a:rPr>
              <a:t>computer-delivered alternate assessment. </a:t>
            </a:r>
            <a:r>
              <a:rPr lang="en-US" sz="1600" b="0" i="0" u="none" strike="noStrike" cap="none" dirty="0" smtClean="0">
                <a:solidFill>
                  <a:schemeClr val="dk1"/>
                </a:solidFill>
              </a:rPr>
              <a:t>Missouri uses this DLM alternate assessment and refers to it as MAP-A. The MAP-A (or DLM) measures </a:t>
            </a:r>
            <a:r>
              <a:rPr lang="en-US" sz="1600" b="0" i="0" u="none" strike="noStrike" cap="none" dirty="0" smtClean="0">
                <a:solidFill>
                  <a:srgbClr val="000000"/>
                </a:solidFill>
              </a:rPr>
              <a:t>Essential Elements which are aligned to Missouri’s Learning Standards </a:t>
            </a:r>
            <a:r>
              <a:rPr lang="en-US" sz="1600" b="0" dirty="0" smtClean="0"/>
              <a:t>but at a reduced depth, breadth, and complexity.</a:t>
            </a:r>
          </a:p>
          <a:p>
            <a:pPr marL="0" marR="0" lvl="0" indent="0" algn="l" rtl="0">
              <a:lnSpc>
                <a:spcPct val="100000"/>
              </a:lnSpc>
              <a:spcBef>
                <a:spcPts val="0"/>
              </a:spcBef>
              <a:spcAft>
                <a:spcPts val="0"/>
              </a:spcAft>
              <a:buSzPts val="1400"/>
              <a:buNone/>
            </a:pPr>
            <a:endParaRPr lang="en-US" sz="1600" b="1" dirty="0" smtClean="0">
              <a:solidFill>
                <a:srgbClr val="000000"/>
              </a:solidFill>
            </a:endParaRPr>
          </a:p>
          <a:p>
            <a:pPr marL="0" marR="0" lvl="0" indent="0" algn="l" rtl="0">
              <a:lnSpc>
                <a:spcPct val="100000"/>
              </a:lnSpc>
              <a:spcBef>
                <a:spcPts val="0"/>
              </a:spcBef>
              <a:spcAft>
                <a:spcPts val="0"/>
              </a:spcAft>
              <a:buSzPts val="1400"/>
              <a:buNone/>
            </a:pPr>
            <a:endParaRPr sz="1600" b="0" i="1" u="none" strike="noStrike" cap="none" dirty="0">
              <a:solidFill>
                <a:schemeClr val="accent5"/>
              </a:solidFill>
              <a:latin typeface="Calibri"/>
              <a:ea typeface="Calibri"/>
              <a:cs typeface="Calibri"/>
              <a:sym typeface="Calibri"/>
            </a:endParaRPr>
          </a:p>
        </p:txBody>
      </p:sp>
      <p:sp>
        <p:nvSpPr>
          <p:cNvPr id="136" name="Google Shape;136;p1:notes"/>
          <p:cNvSpPr txBox="1">
            <a:spLocks noGrp="1"/>
          </p:cNvSpPr>
          <p:nvPr>
            <p:ph type="sldNum" idx="12"/>
          </p:nvPr>
        </p:nvSpPr>
        <p:spPr>
          <a:xfrm>
            <a:off x="4064701" y="8986334"/>
            <a:ext cx="3109565" cy="473050"/>
          </a:xfrm>
          <a:prstGeom prst="rect">
            <a:avLst/>
          </a:prstGeom>
          <a:noFill/>
          <a:ln>
            <a:noFill/>
          </a:ln>
        </p:spPr>
        <p:txBody>
          <a:bodyPr spcFirstLastPara="1" wrap="square" lIns="94975" tIns="47475" rIns="94975" bIns="47475" anchor="b" anchorCtr="0">
            <a:noAutofit/>
          </a:bodyPr>
          <a:lstStyle/>
          <a:p>
            <a:pPr marL="0" marR="0" lvl="0" indent="0" algn="r" rtl="0">
              <a:lnSpc>
                <a:spcPct val="100000"/>
              </a:lnSpc>
              <a:spcBef>
                <a:spcPts val="0"/>
              </a:spcBef>
              <a:spcAft>
                <a:spcPts val="0"/>
              </a:spcAft>
              <a:buSzPts val="1300"/>
              <a:buNone/>
            </a:pPr>
            <a:fld id="{00000000-1234-1234-1234-123412341234}" type="slidenum">
              <a:rPr lang="en-US" sz="1300" b="0" i="0" u="none" strike="noStrike" cap="none">
                <a:solidFill>
                  <a:schemeClr val="dk1"/>
                </a:solidFill>
                <a:latin typeface="Calibri"/>
                <a:ea typeface="Calibri"/>
                <a:cs typeface="Calibri"/>
                <a:sym typeface="Calibri"/>
              </a:rPr>
              <a:t>11</a:t>
            </a:fld>
            <a:endParaRPr sz="13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8603782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p88: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3" name="Google Shape;1063;p88: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Know:</a:t>
            </a:r>
            <a:r>
              <a:rPr lang="en-US" sz="1200" kern="1200" dirty="0" smtClean="0">
                <a:solidFill>
                  <a:schemeClr val="tx1"/>
                </a:solidFill>
                <a:effectLst/>
                <a:latin typeface="+mn-lt"/>
                <a:ea typeface="+mn-ea"/>
                <a:cs typeface="+mn-cs"/>
              </a:rPr>
              <a:t> The purpose of a First Contact Survey</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Do:</a:t>
            </a:r>
            <a:r>
              <a:rPr lang="en-US" sz="1200" kern="1200" dirty="0" smtClean="0">
                <a:solidFill>
                  <a:schemeClr val="tx1"/>
                </a:solidFill>
                <a:effectLst/>
                <a:latin typeface="+mn-lt"/>
                <a:ea typeface="+mn-ea"/>
                <a:cs typeface="+mn-cs"/>
              </a:rPr>
              <a:t> Show slide and share information. Refer to the Appendix of Test Administrator’s Manual. Have participants tab the pages.</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The First Contact Survey covers a variety of areas, including communication, academic skills and attention. When completing the First Contact Survey, the test administrator will need to provide information on multiple skills as shown on the slide. You can find the full example of the First Contact Survey in Appendix A of the Test Administrators Manual beginning on page 119.</a:t>
            </a:r>
          </a:p>
          <a:p>
            <a:pPr marL="0" marR="0" lvl="0" indent="0" algn="l" rtl="0">
              <a:lnSpc>
                <a:spcPct val="100000"/>
              </a:lnSpc>
              <a:spcBef>
                <a:spcPts val="0"/>
              </a:spcBef>
              <a:spcAft>
                <a:spcPts val="0"/>
              </a:spcAft>
              <a:buSzPts val="1400"/>
              <a:buNone/>
            </a:pPr>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9408621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p87: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0" name="Google Shape;1070;p87: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Know:</a:t>
            </a:r>
            <a:r>
              <a:rPr lang="en-US" sz="1200" kern="1200" dirty="0" smtClean="0">
                <a:solidFill>
                  <a:schemeClr val="tx1"/>
                </a:solidFill>
                <a:effectLst/>
                <a:latin typeface="+mn-lt"/>
                <a:ea typeface="+mn-ea"/>
                <a:cs typeface="+mn-cs"/>
              </a:rPr>
              <a:t> The reason to use Educator Portal</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To Do:</a:t>
            </a:r>
            <a:r>
              <a:rPr lang="en-US" sz="1200" kern="1200" dirty="0" smtClean="0">
                <a:solidFill>
                  <a:schemeClr val="tx1"/>
                </a:solidFill>
                <a:effectLst/>
                <a:latin typeface="+mn-lt"/>
                <a:ea typeface="+mn-ea"/>
                <a:cs typeface="+mn-cs"/>
              </a:rPr>
              <a:t> Show slide and share information.</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The student’s teacher uses Educator Portal to complete a comprehensive questionnaire called the First Contact Survey (FCS). The First Contact Survey is used in conjunction with the Personal Needs and Preferences (PNP) Profile to determine at what linkage level the student initially enters the assessment system. The First Contact Survey is completed once a year and edited or adjusted as needed throughout the year. Again, you will do this every year.</a:t>
            </a:r>
          </a:p>
          <a:p>
            <a:pPr marL="0" marR="0" lvl="0" indent="0" algn="l" rtl="0">
              <a:lnSpc>
                <a:spcPct val="100000"/>
              </a:lnSpc>
              <a:spcBef>
                <a:spcPts val="0"/>
              </a:spcBef>
              <a:spcAft>
                <a:spcPts val="0"/>
              </a:spcAft>
              <a:buSzPts val="1400"/>
              <a:buNone/>
            </a:pPr>
            <a:endParaRPr sz="1800" b="1" i="0" u="none" strike="noStrike" cap="none" dirty="0">
              <a:solidFill>
                <a:srgbClr val="000000"/>
              </a:solidFill>
            </a:endParaRPr>
          </a:p>
        </p:txBody>
      </p:sp>
    </p:spTree>
    <p:extLst>
      <p:ext uri="{BB962C8B-B14F-4D97-AF65-F5344CB8AC3E}">
        <p14:creationId xmlns:p14="http://schemas.microsoft.com/office/powerpoint/2010/main" val="110164713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p89: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7" name="Google Shape;1077;p89: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Know:</a:t>
            </a:r>
            <a:r>
              <a:rPr lang="en-US" sz="1200" kern="1200" dirty="0" smtClean="0">
                <a:solidFill>
                  <a:schemeClr val="tx1"/>
                </a:solidFill>
                <a:effectLst/>
                <a:latin typeface="+mn-lt"/>
                <a:ea typeface="+mn-ea"/>
                <a:cs typeface="+mn-cs"/>
              </a:rPr>
              <a:t> The purpose of a PNP</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Do:</a:t>
            </a:r>
            <a:r>
              <a:rPr lang="en-US" sz="1200" kern="1200" dirty="0" smtClean="0">
                <a:solidFill>
                  <a:schemeClr val="tx1"/>
                </a:solidFill>
                <a:effectLst/>
                <a:latin typeface="+mn-lt"/>
                <a:ea typeface="+mn-ea"/>
                <a:cs typeface="+mn-cs"/>
              </a:rPr>
              <a:t> Show the slide and share information.</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The Personal Needs and Preference or PNP is completed by the test administrator/teacher for each MAP-A student. The PNP lists accessibility options that will be used by the student as he/she takes tests administered in Kite® Student Portal.  Completing a PNP for each MAP-A student ensures the testlets are personalized and accessible for each student.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33553815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9: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9: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sz="1400" b="1" u="none" dirty="0" smtClean="0"/>
              <a:t>To Say: </a:t>
            </a:r>
            <a:r>
              <a:rPr lang="en-US" sz="1400" b="0" dirty="0" smtClean="0"/>
              <a:t>Part 6: Instruction and Assessment Planner and Testing. For this section, you will find having the Educator Portal User Guide handy, beginning on page 56 with Instructionally Embedded Model States.</a:t>
            </a:r>
          </a:p>
          <a:p>
            <a:pPr marL="0" marR="0" lvl="0" indent="0" algn="l" rtl="0">
              <a:lnSpc>
                <a:spcPct val="100000"/>
              </a:lnSpc>
              <a:spcBef>
                <a:spcPts val="0"/>
              </a:spcBef>
              <a:spcAft>
                <a:spcPts val="0"/>
              </a:spcAft>
              <a:buSzPts val="1400"/>
              <a:buNone/>
            </a:pPr>
            <a:endParaRPr lang="en-US" sz="1400" b="0" i="0" u="none" strike="noStrike" cap="none" dirty="0">
              <a:solidFill>
                <a:schemeClr val="dk1"/>
              </a:solidFill>
            </a:endParaRPr>
          </a:p>
        </p:txBody>
      </p:sp>
    </p:spTree>
    <p:extLst>
      <p:ext uri="{BB962C8B-B14F-4D97-AF65-F5344CB8AC3E}">
        <p14:creationId xmlns:p14="http://schemas.microsoft.com/office/powerpoint/2010/main" val="199665813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g91970c7b42_0_10: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2" name="Google Shape;1092;g91970c7b42_0_10: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093" name="Google Shape;1093;g91970c7b42_0_10: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114</a:t>
            </a:fld>
            <a:endParaRPr dirty="0"/>
          </a:p>
        </p:txBody>
      </p:sp>
    </p:spTree>
    <p:extLst>
      <p:ext uri="{BB962C8B-B14F-4D97-AF65-F5344CB8AC3E}">
        <p14:creationId xmlns:p14="http://schemas.microsoft.com/office/powerpoint/2010/main" val="144268261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p92: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0" name="Google Shape;1100;p9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Know:</a:t>
            </a:r>
            <a:r>
              <a:rPr lang="en-US" sz="1200" kern="1200" dirty="0" smtClean="0">
                <a:solidFill>
                  <a:schemeClr val="tx1"/>
                </a:solidFill>
                <a:effectLst/>
                <a:latin typeface="+mn-lt"/>
                <a:ea typeface="+mn-ea"/>
                <a:cs typeface="+mn-cs"/>
              </a:rPr>
              <a:t> Be familiar with the new assessment format for the 2021-22 school year.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Do:</a:t>
            </a:r>
            <a:r>
              <a:rPr lang="en-US" sz="1200" kern="1200" dirty="0" smtClean="0">
                <a:solidFill>
                  <a:schemeClr val="tx1"/>
                </a:solidFill>
                <a:effectLst/>
                <a:latin typeface="+mn-lt"/>
                <a:ea typeface="+mn-ea"/>
                <a:cs typeface="+mn-cs"/>
              </a:rPr>
              <a:t> Make sure you read the Test Administrator's Manual (TAM) and the Educator Portal Manual.</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The Instruction and Assessment Planner is located in Kite® Educator Portal under the ‘Manage Tests’ tab beginning on page 56.</a:t>
            </a:r>
          </a:p>
          <a:p>
            <a:pPr marL="0" lvl="0" indent="0" algn="l" rtl="0">
              <a:lnSpc>
                <a:spcPct val="100000"/>
              </a:lnSpc>
              <a:spcBef>
                <a:spcPts val="0"/>
              </a:spcBef>
              <a:spcAft>
                <a:spcPts val="0"/>
              </a:spcAft>
              <a:buSzPts val="1400"/>
              <a:buNone/>
            </a:pPr>
            <a:endParaRPr sz="1800" b="1" dirty="0"/>
          </a:p>
        </p:txBody>
      </p:sp>
      <p:sp>
        <p:nvSpPr>
          <p:cNvPr id="1101" name="Google Shape;1101;p92: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115</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7733920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p108: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9" name="Google Shape;1109;p108: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Know:</a:t>
            </a:r>
            <a:r>
              <a:rPr lang="en-US" sz="1200" kern="1200" dirty="0" smtClean="0">
                <a:solidFill>
                  <a:schemeClr val="tx1"/>
                </a:solidFill>
                <a:effectLst/>
                <a:latin typeface="+mn-lt"/>
                <a:ea typeface="+mn-ea"/>
                <a:cs typeface="+mn-cs"/>
              </a:rPr>
              <a:t> Page 56 of Educator Portal User Guide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Please see the Educator Portal User Guide.</a:t>
            </a:r>
          </a:p>
          <a:p>
            <a:pPr marL="0" lvl="0" indent="0" algn="l" rtl="0">
              <a:lnSpc>
                <a:spcPct val="100000"/>
              </a:lnSpc>
              <a:spcBef>
                <a:spcPts val="0"/>
              </a:spcBef>
              <a:spcAft>
                <a:spcPts val="0"/>
              </a:spcAft>
              <a:buSzPts val="1400"/>
              <a:buNone/>
            </a:pPr>
            <a:endParaRPr sz="1800" b="1" dirty="0"/>
          </a:p>
        </p:txBody>
      </p:sp>
      <p:sp>
        <p:nvSpPr>
          <p:cNvPr id="1110" name="Google Shape;1110;p108: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116</a:t>
            </a:fld>
            <a:endParaRPr dirty="0"/>
          </a:p>
        </p:txBody>
      </p:sp>
    </p:spTree>
    <p:extLst>
      <p:ext uri="{BB962C8B-B14F-4D97-AF65-F5344CB8AC3E}">
        <p14:creationId xmlns:p14="http://schemas.microsoft.com/office/powerpoint/2010/main" val="258547485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p93: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8" name="Google Shape;1118;p9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Know:</a:t>
            </a:r>
            <a:r>
              <a:rPr lang="en-US" sz="1200" kern="1200" dirty="0" smtClean="0">
                <a:solidFill>
                  <a:schemeClr val="tx1"/>
                </a:solidFill>
                <a:effectLst/>
                <a:latin typeface="+mn-lt"/>
                <a:ea typeface="+mn-ea"/>
                <a:cs typeface="+mn-cs"/>
              </a:rPr>
              <a:t> Be familiar with the new assessment format for the 2021-22 school year.</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To Do:</a:t>
            </a:r>
            <a:r>
              <a:rPr lang="en-US" sz="1200" kern="1200" dirty="0" smtClean="0">
                <a:solidFill>
                  <a:schemeClr val="tx1"/>
                </a:solidFill>
                <a:effectLst/>
                <a:latin typeface="+mn-lt"/>
                <a:ea typeface="+mn-ea"/>
                <a:cs typeface="+mn-cs"/>
              </a:rPr>
              <a:t> Page 56 of Educator Portal User Guide explains every teardrop red marker.</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When opening the planner, the first screen is the Student Activity Table. This table is where all students rostered to a teacher will appear. The Student Activity Planner provides a quick overview for all rostered students of meeting blueprint requirements, plans for instruction, and testlets assigned during an assessment window. Students are listed numerically by grade level and then alphabetically by default. Page 60 of Educator Portal User Guide explains the Teardrop red markers.</a:t>
            </a:r>
          </a:p>
          <a:p>
            <a:pPr marL="0" lvl="0" indent="0" algn="l" rtl="0">
              <a:lnSpc>
                <a:spcPct val="100000"/>
              </a:lnSpc>
              <a:spcBef>
                <a:spcPts val="0"/>
              </a:spcBef>
              <a:spcAft>
                <a:spcPts val="0"/>
              </a:spcAft>
              <a:buSzPts val="1400"/>
              <a:buNone/>
            </a:pPr>
            <a:endParaRPr sz="2300" b="1" dirty="0"/>
          </a:p>
        </p:txBody>
      </p:sp>
      <p:sp>
        <p:nvSpPr>
          <p:cNvPr id="1119" name="Google Shape;1119;p93: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117</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2953369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p94: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6" name="Google Shape;1126;p94: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sz="1800" b="1" dirty="0"/>
              <a:t>To Know</a:t>
            </a:r>
            <a:r>
              <a:rPr lang="en-US" sz="1800" b="1" dirty="0" smtClean="0"/>
              <a:t>: </a:t>
            </a:r>
            <a:r>
              <a:rPr lang="en-US" sz="1800" b="0" dirty="0"/>
              <a:t>Be familiar with the new assessment format for the 2021-22 school year. </a:t>
            </a:r>
            <a:r>
              <a:rPr lang="en-US" sz="1800" b="0" dirty="0" smtClean="0"/>
              <a:t/>
            </a:r>
            <a:br>
              <a:rPr lang="en-US" sz="1800" b="0" dirty="0" smtClean="0"/>
            </a:br>
            <a:endParaRPr sz="1800" b="0" dirty="0"/>
          </a:p>
          <a:p>
            <a:pPr marL="0" lvl="0" indent="0" algn="l" rtl="0">
              <a:lnSpc>
                <a:spcPct val="100000"/>
              </a:lnSpc>
              <a:spcBef>
                <a:spcPts val="0"/>
              </a:spcBef>
              <a:spcAft>
                <a:spcPts val="0"/>
              </a:spcAft>
              <a:buSzPts val="1400"/>
              <a:buNone/>
            </a:pPr>
            <a:r>
              <a:rPr lang="en-US" sz="1800" b="1" dirty="0"/>
              <a:t>To Do</a:t>
            </a:r>
            <a:r>
              <a:rPr lang="en-US" sz="1800" b="1" dirty="0" smtClean="0"/>
              <a:t>: </a:t>
            </a:r>
            <a:r>
              <a:rPr lang="en-US" sz="1800" b="0" dirty="0"/>
              <a:t>Make sure you have read the TAM</a:t>
            </a:r>
            <a:r>
              <a:rPr lang="en-US" sz="1800" b="0" dirty="0" smtClean="0"/>
              <a:t>.</a:t>
            </a:r>
            <a:br>
              <a:rPr lang="en-US" sz="1800" b="0" dirty="0" smtClean="0"/>
            </a:br>
            <a:endParaRPr sz="1800" b="0" dirty="0"/>
          </a:p>
          <a:p>
            <a:pPr marL="0" lvl="0" indent="0" algn="l" rtl="0">
              <a:lnSpc>
                <a:spcPct val="100000"/>
              </a:lnSpc>
              <a:spcBef>
                <a:spcPts val="0"/>
              </a:spcBef>
              <a:spcAft>
                <a:spcPts val="0"/>
              </a:spcAft>
              <a:buSzPts val="1400"/>
              <a:buNone/>
            </a:pPr>
            <a:r>
              <a:rPr lang="en-US" sz="1800" b="1" u="none" dirty="0" smtClean="0"/>
              <a:t>To Say: </a:t>
            </a:r>
            <a:r>
              <a:rPr lang="en-US" sz="1800" b="0" dirty="0"/>
              <a:t>This is a view of one student on the Student Activity Table in the planner.  To view or create a plan for a subject, click on the arrow below the desired subject</a:t>
            </a:r>
            <a:r>
              <a:rPr lang="en-US" sz="1800" b="0" dirty="0" smtClean="0"/>
              <a:t>. </a:t>
            </a:r>
            <a:r>
              <a:rPr lang="en-US" sz="1800" b="0" dirty="0"/>
              <a:t>In the example, ELA is the selected subject for the student.</a:t>
            </a:r>
            <a:endParaRPr sz="1800" b="0" dirty="0"/>
          </a:p>
        </p:txBody>
      </p:sp>
      <p:sp>
        <p:nvSpPr>
          <p:cNvPr id="1127" name="Google Shape;1127;p94: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118</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3923645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g8f9e5f61f8_0_280: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5" name="Google Shape;1135;g8f9e5f61f8_0_280: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When you create a plan, first, you will select ‘Manage Tests’ and then ‘Instruction and Assessment Planner’  from the drop-down menu on page 59.</a:t>
            </a:r>
          </a:p>
          <a:p>
            <a:pPr marL="0" lvl="0" indent="0" algn="l" rtl="0">
              <a:spcBef>
                <a:spcPts val="0"/>
              </a:spcBef>
              <a:spcAft>
                <a:spcPts val="0"/>
              </a:spcAft>
              <a:buNone/>
            </a:pPr>
            <a:endParaRPr sz="1800" b="1" dirty="0"/>
          </a:p>
        </p:txBody>
      </p:sp>
      <p:sp>
        <p:nvSpPr>
          <p:cNvPr id="1136" name="Google Shape;1136;g8f9e5f61f8_0_280: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119</a:t>
            </a:fld>
            <a:endParaRPr dirty="0"/>
          </a:p>
        </p:txBody>
      </p:sp>
    </p:spTree>
    <p:extLst>
      <p:ext uri="{BB962C8B-B14F-4D97-AF65-F5344CB8AC3E}">
        <p14:creationId xmlns:p14="http://schemas.microsoft.com/office/powerpoint/2010/main" val="25255003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notes"/>
          <p:cNvSpPr>
            <a:spLocks noGrp="1" noRot="1" noChangeAspect="1"/>
          </p:cNvSpPr>
          <p:nvPr>
            <p:ph type="sldImg" idx="2"/>
          </p:nvPr>
        </p:nvSpPr>
        <p:spPr>
          <a:xfrm>
            <a:off x="433388" y="709613"/>
            <a:ext cx="6308725" cy="3549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1:notes"/>
          <p:cNvSpPr txBox="1">
            <a:spLocks noGrp="1"/>
          </p:cNvSpPr>
          <p:nvPr>
            <p:ph type="body" idx="1"/>
          </p:nvPr>
        </p:nvSpPr>
        <p:spPr>
          <a:xfrm>
            <a:off x="717595" y="4493988"/>
            <a:ext cx="5740738" cy="4257460"/>
          </a:xfrm>
          <a:prstGeom prst="rect">
            <a:avLst/>
          </a:prstGeom>
          <a:noFill/>
          <a:ln>
            <a:noFill/>
          </a:ln>
        </p:spPr>
        <p:txBody>
          <a:bodyPr spcFirstLastPara="1" wrap="square" lIns="94975" tIns="47475" rIns="94975" bIns="47475" anchor="t" anchorCtr="0">
            <a:noAutofit/>
          </a:bodyPr>
          <a:lstStyle/>
          <a:p>
            <a:pPr marL="0" lvl="0" indent="0" algn="l" rtl="0">
              <a:lnSpc>
                <a:spcPct val="100000"/>
              </a:lnSpc>
              <a:spcBef>
                <a:spcPts val="0"/>
              </a:spcBef>
              <a:spcAft>
                <a:spcPts val="0"/>
              </a:spcAft>
              <a:buSzPts val="1400"/>
              <a:buNone/>
            </a:pPr>
            <a:r>
              <a:rPr lang="en-US" sz="1600" b="1" dirty="0" smtClean="0"/>
              <a:t>To Know: </a:t>
            </a:r>
            <a:r>
              <a:rPr lang="en-US" sz="1600" dirty="0" smtClean="0"/>
              <a:t>This is the intent of the training.</a:t>
            </a:r>
          </a:p>
          <a:p>
            <a:pPr marL="0" lvl="0" indent="0" algn="l" rtl="0">
              <a:lnSpc>
                <a:spcPct val="100000"/>
              </a:lnSpc>
              <a:spcBef>
                <a:spcPts val="0"/>
              </a:spcBef>
              <a:spcAft>
                <a:spcPts val="0"/>
              </a:spcAft>
              <a:buSzPts val="1400"/>
              <a:buNone/>
            </a:pPr>
            <a:endParaRPr lang="en-US" sz="1600" b="1" dirty="0" smtClean="0"/>
          </a:p>
          <a:p>
            <a:pPr marL="0" lvl="0" indent="0" algn="l" rtl="0">
              <a:lnSpc>
                <a:spcPct val="100000"/>
              </a:lnSpc>
              <a:spcBef>
                <a:spcPts val="0"/>
              </a:spcBef>
              <a:spcAft>
                <a:spcPts val="0"/>
              </a:spcAft>
              <a:buSzPts val="1400"/>
              <a:buNone/>
            </a:pPr>
            <a:r>
              <a:rPr lang="en-US" sz="1600" b="1" dirty="0" smtClean="0"/>
              <a:t>To Do:</a:t>
            </a:r>
            <a:r>
              <a:rPr lang="en-US" sz="1600" b="1" baseline="0" dirty="0" smtClean="0"/>
              <a:t> </a:t>
            </a:r>
            <a:r>
              <a:rPr lang="en-US" sz="1600" b="0" dirty="0" smtClean="0"/>
              <a:t>Briefly go over the questions with the participants.</a:t>
            </a:r>
          </a:p>
          <a:p>
            <a:pPr marL="285750" lvl="0" indent="-285750" algn="l" rtl="0">
              <a:lnSpc>
                <a:spcPct val="100000"/>
              </a:lnSpc>
              <a:spcBef>
                <a:spcPts val="0"/>
              </a:spcBef>
              <a:spcAft>
                <a:spcPts val="0"/>
              </a:spcAft>
              <a:buSzPts val="1400"/>
              <a:buFont typeface="Arial" panose="020B0604020202020204" pitchFamily="34" charset="0"/>
              <a:buChar char="•"/>
            </a:pPr>
            <a:r>
              <a:rPr lang="en-US" sz="1600" b="0" dirty="0" smtClean="0"/>
              <a:t>What is the relationship</a:t>
            </a:r>
            <a:r>
              <a:rPr lang="en-US" sz="1600" b="0" baseline="0" dirty="0" smtClean="0"/>
              <a:t> between the MAP-A and DLM?</a:t>
            </a:r>
          </a:p>
          <a:p>
            <a:pPr marL="285750" lvl="0" indent="-285750" algn="l" rtl="0">
              <a:lnSpc>
                <a:spcPct val="100000"/>
              </a:lnSpc>
              <a:spcBef>
                <a:spcPts val="0"/>
              </a:spcBef>
              <a:spcAft>
                <a:spcPts val="0"/>
              </a:spcAft>
              <a:buSzPts val="1400"/>
              <a:buFont typeface="Arial" panose="020B0604020202020204" pitchFamily="34" charset="0"/>
              <a:buChar char="•"/>
            </a:pPr>
            <a:r>
              <a:rPr lang="en-US" sz="1600" b="0" baseline="0" dirty="0" smtClean="0"/>
              <a:t>How is eligibility determined for MAP-A?</a:t>
            </a:r>
          </a:p>
          <a:p>
            <a:pPr marL="285750" lvl="0" indent="-285750" algn="l" rtl="0">
              <a:lnSpc>
                <a:spcPct val="100000"/>
              </a:lnSpc>
              <a:spcBef>
                <a:spcPts val="0"/>
              </a:spcBef>
              <a:spcAft>
                <a:spcPts val="0"/>
              </a:spcAft>
              <a:buSzPts val="1400"/>
              <a:buFont typeface="Arial" panose="020B0604020202020204" pitchFamily="34" charset="0"/>
              <a:buChar char="•"/>
            </a:pPr>
            <a:r>
              <a:rPr lang="en-US" sz="1600" b="0" baseline="0" dirty="0" smtClean="0"/>
              <a:t>What are the timelines for the MAP-A Assessment?</a:t>
            </a:r>
          </a:p>
          <a:p>
            <a:pPr marL="285750" lvl="0" indent="-285750" algn="l" rtl="0">
              <a:lnSpc>
                <a:spcPct val="100000"/>
              </a:lnSpc>
              <a:spcBef>
                <a:spcPts val="0"/>
              </a:spcBef>
              <a:spcAft>
                <a:spcPts val="0"/>
              </a:spcAft>
              <a:buSzPts val="1400"/>
              <a:buFont typeface="Arial" panose="020B0604020202020204" pitchFamily="34" charset="0"/>
              <a:buChar char="•"/>
            </a:pPr>
            <a:r>
              <a:rPr lang="en-US" sz="1600" b="0" baseline="0" dirty="0" smtClean="0"/>
              <a:t>Where are the MAP-A </a:t>
            </a:r>
            <a:r>
              <a:rPr lang="en-US" sz="1600" b="0" baseline="0" dirty="0" smtClean="0"/>
              <a:t>resources </a:t>
            </a:r>
            <a:r>
              <a:rPr lang="en-US" sz="1600" b="0" baseline="0" dirty="0" smtClean="0"/>
              <a:t>located?</a:t>
            </a:r>
          </a:p>
          <a:p>
            <a:pPr marL="285750" lvl="0" indent="-285750" algn="l" rtl="0">
              <a:lnSpc>
                <a:spcPct val="100000"/>
              </a:lnSpc>
              <a:spcBef>
                <a:spcPts val="0"/>
              </a:spcBef>
              <a:spcAft>
                <a:spcPts val="0"/>
              </a:spcAft>
              <a:buSzPts val="1400"/>
              <a:buFont typeface="Arial" panose="020B0604020202020204" pitchFamily="34" charset="0"/>
              <a:buChar char="•"/>
            </a:pPr>
            <a:r>
              <a:rPr lang="en-US" sz="1600" b="0" baseline="0" dirty="0" smtClean="0"/>
              <a:t>What are MAP-A terms and vocabulary?</a:t>
            </a:r>
          </a:p>
          <a:p>
            <a:pPr marL="285750" lvl="0" indent="-285750" algn="l" rtl="0">
              <a:lnSpc>
                <a:spcPct val="100000"/>
              </a:lnSpc>
              <a:spcBef>
                <a:spcPts val="0"/>
              </a:spcBef>
              <a:spcAft>
                <a:spcPts val="0"/>
              </a:spcAft>
              <a:buSzPts val="1400"/>
              <a:buFont typeface="Arial" panose="020B0604020202020204" pitchFamily="34" charset="0"/>
              <a:buChar char="•"/>
            </a:pPr>
            <a:r>
              <a:rPr lang="en-US" sz="1600" b="0" baseline="0" dirty="0" smtClean="0"/>
              <a:t>How can I locate resources on either the DESE website or DLM website?</a:t>
            </a:r>
            <a:endParaRPr lang="en-US" sz="1600" b="0" dirty="0" smtClean="0"/>
          </a:p>
          <a:p>
            <a:pPr marL="0" lvl="0" indent="0" algn="l" rtl="0">
              <a:lnSpc>
                <a:spcPct val="100000"/>
              </a:lnSpc>
              <a:spcBef>
                <a:spcPts val="0"/>
              </a:spcBef>
              <a:spcAft>
                <a:spcPts val="0"/>
              </a:spcAft>
              <a:buSzPts val="1400"/>
              <a:buNone/>
            </a:pPr>
            <a:endParaRPr lang="en-US" sz="1600" b="0" dirty="0" smtClean="0"/>
          </a:p>
          <a:p>
            <a:pPr marL="0" lvl="0" indent="0" algn="l" rtl="0">
              <a:lnSpc>
                <a:spcPct val="100000"/>
              </a:lnSpc>
              <a:spcBef>
                <a:spcPts val="0"/>
              </a:spcBef>
              <a:spcAft>
                <a:spcPts val="0"/>
              </a:spcAft>
              <a:buSzPts val="1400"/>
              <a:buNone/>
            </a:pPr>
            <a:r>
              <a:rPr lang="en-US" sz="1600" b="1" u="none" dirty="0" smtClean="0"/>
              <a:t>To Say:</a:t>
            </a:r>
            <a:r>
              <a:rPr lang="en-US" sz="1600" b="1" u="none" baseline="0" dirty="0" smtClean="0"/>
              <a:t> </a:t>
            </a:r>
            <a:r>
              <a:rPr lang="en-US" sz="1600" b="0" dirty="0" smtClean="0"/>
              <a:t>This slide and the next are the essential questions that will be answered in today’s training.</a:t>
            </a:r>
          </a:p>
          <a:p>
            <a:pPr marL="285750" lvl="0" indent="-285750" algn="l" rtl="0">
              <a:lnSpc>
                <a:spcPct val="100000"/>
              </a:lnSpc>
              <a:spcBef>
                <a:spcPts val="0"/>
              </a:spcBef>
              <a:spcAft>
                <a:spcPts val="0"/>
              </a:spcAft>
              <a:buSzPts val="1400"/>
              <a:buFont typeface="Arial" panose="020B0604020202020204" pitchFamily="34" charset="0"/>
              <a:buChar char="•"/>
            </a:pPr>
            <a:r>
              <a:rPr lang="en-US" sz="1600" b="0" dirty="0" smtClean="0"/>
              <a:t>What is the relationship between the MAP-A and DLM?</a:t>
            </a:r>
          </a:p>
          <a:p>
            <a:pPr marL="285750" lvl="0" indent="-285750" algn="l" rtl="0">
              <a:lnSpc>
                <a:spcPct val="100000"/>
              </a:lnSpc>
              <a:spcBef>
                <a:spcPts val="0"/>
              </a:spcBef>
              <a:spcAft>
                <a:spcPts val="0"/>
              </a:spcAft>
              <a:buSzPts val="1400"/>
              <a:buFont typeface="Arial" panose="020B0604020202020204" pitchFamily="34" charset="0"/>
              <a:buChar char="•"/>
            </a:pPr>
            <a:r>
              <a:rPr lang="en-US" sz="1600" b="0" dirty="0" smtClean="0"/>
              <a:t>How is eligibility determined for MAP-A?</a:t>
            </a:r>
          </a:p>
          <a:p>
            <a:pPr marL="285750" lvl="0" indent="-285750" algn="l" rtl="0">
              <a:lnSpc>
                <a:spcPct val="100000"/>
              </a:lnSpc>
              <a:spcBef>
                <a:spcPts val="0"/>
              </a:spcBef>
              <a:spcAft>
                <a:spcPts val="0"/>
              </a:spcAft>
              <a:buSzPts val="1400"/>
              <a:buFont typeface="Arial" panose="020B0604020202020204" pitchFamily="34" charset="0"/>
              <a:buChar char="•"/>
            </a:pPr>
            <a:r>
              <a:rPr lang="en-US" sz="1600" b="0" dirty="0" smtClean="0"/>
              <a:t>What are the timelines for the MAP-A assessment?</a:t>
            </a:r>
          </a:p>
          <a:p>
            <a:pPr marL="285750" lvl="0" indent="-285750" algn="l" rtl="0">
              <a:lnSpc>
                <a:spcPct val="100000"/>
              </a:lnSpc>
              <a:spcBef>
                <a:spcPts val="0"/>
              </a:spcBef>
              <a:spcAft>
                <a:spcPts val="0"/>
              </a:spcAft>
              <a:buSzPts val="1400"/>
              <a:buFont typeface="Arial" panose="020B0604020202020204" pitchFamily="34" charset="0"/>
              <a:buChar char="•"/>
            </a:pPr>
            <a:r>
              <a:rPr lang="en-US" sz="1600" b="0" dirty="0" smtClean="0"/>
              <a:t>Where are the MAP-A Resources located?</a:t>
            </a:r>
          </a:p>
          <a:p>
            <a:pPr marL="285750" lvl="0" indent="-285750" algn="l" rtl="0">
              <a:lnSpc>
                <a:spcPct val="100000"/>
              </a:lnSpc>
              <a:spcBef>
                <a:spcPts val="0"/>
              </a:spcBef>
              <a:spcAft>
                <a:spcPts val="0"/>
              </a:spcAft>
              <a:buSzPts val="1400"/>
              <a:buFont typeface="Arial" panose="020B0604020202020204" pitchFamily="34" charset="0"/>
              <a:buChar char="•"/>
            </a:pPr>
            <a:r>
              <a:rPr lang="en-US" sz="1600" b="0" dirty="0" smtClean="0"/>
              <a:t>What are MAP-A terms and vocabulary?</a:t>
            </a:r>
          </a:p>
          <a:p>
            <a:pPr marL="285750" lvl="0" indent="-285750" algn="l" rtl="0">
              <a:lnSpc>
                <a:spcPct val="100000"/>
              </a:lnSpc>
              <a:spcBef>
                <a:spcPts val="0"/>
              </a:spcBef>
              <a:spcAft>
                <a:spcPts val="0"/>
              </a:spcAft>
              <a:buSzPts val="1400"/>
              <a:buFont typeface="Arial" panose="020B0604020202020204" pitchFamily="34" charset="0"/>
              <a:buChar char="•"/>
            </a:pPr>
            <a:r>
              <a:rPr lang="en-US" sz="1600" b="0" dirty="0" smtClean="0"/>
              <a:t>How can I locate resources on either the DESE website or DLM website?</a:t>
            </a:r>
            <a:endParaRPr lang="en-US" sz="1600" b="0" dirty="0"/>
          </a:p>
        </p:txBody>
      </p:sp>
      <p:sp>
        <p:nvSpPr>
          <p:cNvPr id="136" name="Google Shape;136;p1:notes"/>
          <p:cNvSpPr txBox="1">
            <a:spLocks noGrp="1"/>
          </p:cNvSpPr>
          <p:nvPr>
            <p:ph type="sldNum" idx="12"/>
          </p:nvPr>
        </p:nvSpPr>
        <p:spPr>
          <a:xfrm>
            <a:off x="4064701" y="8986334"/>
            <a:ext cx="3109565" cy="473050"/>
          </a:xfrm>
          <a:prstGeom prst="rect">
            <a:avLst/>
          </a:prstGeom>
          <a:noFill/>
          <a:ln>
            <a:noFill/>
          </a:ln>
        </p:spPr>
        <p:txBody>
          <a:bodyPr spcFirstLastPara="1" wrap="square" lIns="94975" tIns="47475" rIns="94975" bIns="47475" anchor="b" anchorCtr="0">
            <a:noAutofit/>
          </a:bodyPr>
          <a:lstStyle/>
          <a:p>
            <a:pPr marL="0" marR="0" lvl="0" indent="0" algn="r" rtl="0">
              <a:lnSpc>
                <a:spcPct val="100000"/>
              </a:lnSpc>
              <a:spcBef>
                <a:spcPts val="0"/>
              </a:spcBef>
              <a:spcAft>
                <a:spcPts val="0"/>
              </a:spcAft>
              <a:buSzPts val="1300"/>
              <a:buNone/>
            </a:pPr>
            <a:fld id="{00000000-1234-1234-1234-123412341234}" type="slidenum">
              <a:rPr lang="en-US" sz="1300" b="0" i="0" u="none" strike="noStrike" cap="none">
                <a:solidFill>
                  <a:schemeClr val="dk1"/>
                </a:solidFill>
                <a:latin typeface="Calibri"/>
                <a:ea typeface="Calibri"/>
                <a:cs typeface="Calibri"/>
                <a:sym typeface="Calibri"/>
              </a:rPr>
              <a:t>12</a:t>
            </a:fld>
            <a:endParaRPr sz="13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126067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8f9e5f61f8_0_287: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8f9e5f61f8_0_287: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Refer to page 60 of Educator Portal User Guide. The themes icon brings up choices for the teacher. The teacher selects the themes that a student should NOT receive. These themes need only be selected one time for the entire year and will affect each Essential Element during both windows. It will also carry over to the next year. However, a teacher can change the selections at any time. Fall Window is what you need to be sure you are in and Spring Window will appear when you begin in February.</a:t>
            </a:r>
          </a:p>
          <a:p>
            <a:r>
              <a:rPr lang="en-US" sz="1200" kern="1200" dirty="0" smtClean="0">
                <a:solidFill>
                  <a:schemeClr val="tx1"/>
                </a:solidFill>
                <a:effectLst/>
                <a:latin typeface="+mn-lt"/>
                <a:ea typeface="+mn-ea"/>
                <a:cs typeface="+mn-cs"/>
              </a:rPr>
              <a:t> </a:t>
            </a:r>
          </a:p>
          <a:p>
            <a:pPr marL="0" lvl="0" indent="0" algn="l" rtl="0">
              <a:spcBef>
                <a:spcPts val="0"/>
              </a:spcBef>
              <a:spcAft>
                <a:spcPts val="0"/>
              </a:spcAft>
              <a:buClr>
                <a:srgbClr val="000000"/>
              </a:buClr>
              <a:buSzPts val="1400"/>
              <a:buFont typeface="Arial"/>
              <a:buNone/>
            </a:pPr>
            <a:endParaRPr sz="2300" b="1" dirty="0"/>
          </a:p>
          <a:p>
            <a:pPr marL="0" lvl="0" indent="0" algn="l" rtl="0">
              <a:spcBef>
                <a:spcPts val="0"/>
              </a:spcBef>
              <a:spcAft>
                <a:spcPts val="0"/>
              </a:spcAft>
              <a:buNone/>
            </a:pPr>
            <a:endParaRPr sz="1800" b="1" dirty="0"/>
          </a:p>
        </p:txBody>
      </p:sp>
      <p:sp>
        <p:nvSpPr>
          <p:cNvPr id="1144" name="Google Shape;1144;g8f9e5f61f8_0_287: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120</a:t>
            </a:fld>
            <a:endParaRPr dirty="0"/>
          </a:p>
        </p:txBody>
      </p:sp>
    </p:spTree>
    <p:extLst>
      <p:ext uri="{BB962C8B-B14F-4D97-AF65-F5344CB8AC3E}">
        <p14:creationId xmlns:p14="http://schemas.microsoft.com/office/powerpoint/2010/main" val="13010227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p95: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3" name="Google Shape;1153;p95: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Know:</a:t>
            </a:r>
            <a:r>
              <a:rPr lang="en-US" sz="1200" kern="1200" dirty="0" smtClean="0">
                <a:solidFill>
                  <a:schemeClr val="tx1"/>
                </a:solidFill>
                <a:effectLst/>
                <a:latin typeface="+mn-lt"/>
                <a:ea typeface="+mn-ea"/>
                <a:cs typeface="+mn-cs"/>
              </a:rPr>
              <a:t> Be familiar with the new assessment format for the 2021-22 school year.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To Do:</a:t>
            </a:r>
            <a:r>
              <a:rPr lang="en-US" sz="1200" kern="1200" dirty="0" smtClean="0">
                <a:solidFill>
                  <a:schemeClr val="tx1"/>
                </a:solidFill>
                <a:effectLst/>
                <a:latin typeface="+mn-lt"/>
                <a:ea typeface="+mn-ea"/>
                <a:cs typeface="+mn-cs"/>
              </a:rPr>
              <a:t> Make sure you have read the TAM.</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This is a portion of the ELA student view page for a grade 4 student. Notice the similarities to the grade 4 ELA blueprint covered earlier in the presentation. The student view page includes the blueprint requirement ‘Choose at least three Essential Elements in C1.1 Including at least one RL and one RI’.  </a:t>
            </a:r>
          </a:p>
          <a:p>
            <a:r>
              <a:rPr lang="en-US" sz="1200" kern="1200" dirty="0" smtClean="0">
                <a:solidFill>
                  <a:schemeClr val="tx1"/>
                </a:solidFill>
                <a:effectLst/>
                <a:latin typeface="+mn-lt"/>
                <a:ea typeface="+mn-ea"/>
                <a:cs typeface="+mn-cs"/>
              </a:rPr>
              <a:t>Along the left-hand side are the Essential Elements in Conceptual Area 1.1. All seven Essential Element options are available, but due to space limitations, are not included in this example. The teacher selected ‘ELA.EE.RI.4.2 which states, ‘Identify the main idea of a text when it is explicitly stated.’ The teacher’s selection is indicated by ‘Instruction in Progress’ for that Essential Element.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recommended linkage level for the selected Essential Element was Proximal Precursor, as indicated by the flag. In this case, the teacher decided that Initial Precursor would provide the appropriate level of challenge for the student. </a:t>
            </a:r>
            <a:br>
              <a:rPr lang="en-US" sz="1200" kern="1200" dirty="0" smtClean="0">
                <a:solidFill>
                  <a:schemeClr val="tx1"/>
                </a:solidFill>
                <a:effectLst/>
                <a:latin typeface="+mn-lt"/>
                <a:ea typeface="+mn-ea"/>
                <a:cs typeface="+mn-cs"/>
              </a:rPr>
            </a:br>
            <a:endParaRPr sz="1800" b="1" dirty="0"/>
          </a:p>
        </p:txBody>
      </p:sp>
      <p:sp>
        <p:nvSpPr>
          <p:cNvPr id="1154" name="Google Shape;1154;p95: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121</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5658725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p96: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3" name="Google Shape;1163;p96: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Know:</a:t>
            </a:r>
            <a:r>
              <a:rPr lang="en-US" sz="1200" kern="1200" dirty="0" smtClean="0">
                <a:solidFill>
                  <a:schemeClr val="tx1"/>
                </a:solidFill>
                <a:effectLst/>
                <a:latin typeface="+mn-lt"/>
                <a:ea typeface="+mn-ea"/>
                <a:cs typeface="+mn-cs"/>
              </a:rPr>
              <a:t> Be familiar with the new assessment format for the 2021-22 school year.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Do:</a:t>
            </a:r>
            <a:r>
              <a:rPr lang="en-US" sz="1200" kern="1200" dirty="0" smtClean="0">
                <a:solidFill>
                  <a:schemeClr val="tx1"/>
                </a:solidFill>
                <a:effectLst/>
                <a:latin typeface="+mn-lt"/>
                <a:ea typeface="+mn-ea"/>
                <a:cs typeface="+mn-cs"/>
              </a:rPr>
              <a:t> Make sure you have read the TAM.</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The teacher has decided to provide instruction on ELA.EE.RI.4.2. Upon clicking on the vertical three dots on the card, a pop out displays the longer definition of the Essential Element. It also displays the Mini-Map icon which the teacher can click to get to the instructional resources. Select “Begin Instruction” for the most appropriately challenging linkage level for the student.</a:t>
            </a:r>
          </a:p>
          <a:p>
            <a:pPr marL="0" lvl="0" indent="0" algn="l" rtl="0">
              <a:lnSpc>
                <a:spcPct val="100000"/>
              </a:lnSpc>
              <a:spcBef>
                <a:spcPts val="0"/>
              </a:spcBef>
              <a:spcAft>
                <a:spcPts val="0"/>
              </a:spcAft>
              <a:buSzPts val="1400"/>
              <a:buNone/>
            </a:pPr>
            <a:endParaRPr sz="1800" b="1" dirty="0"/>
          </a:p>
        </p:txBody>
      </p:sp>
      <p:sp>
        <p:nvSpPr>
          <p:cNvPr id="1164" name="Google Shape;1164;p96: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122</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7848068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p97: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4" name="Google Shape;1174;p97: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Know:</a:t>
            </a:r>
            <a:r>
              <a:rPr lang="en-US" sz="1200" kern="1200" dirty="0" smtClean="0">
                <a:solidFill>
                  <a:schemeClr val="tx1"/>
                </a:solidFill>
                <a:effectLst/>
                <a:latin typeface="+mn-lt"/>
                <a:ea typeface="+mn-ea"/>
                <a:cs typeface="+mn-cs"/>
              </a:rPr>
              <a:t> Be familiar with the new assessment format for the 2021-22 school year.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Do:</a:t>
            </a:r>
            <a:r>
              <a:rPr lang="en-US" sz="1200" kern="1200" dirty="0" smtClean="0">
                <a:solidFill>
                  <a:schemeClr val="tx1"/>
                </a:solidFill>
                <a:effectLst/>
                <a:latin typeface="+mn-lt"/>
                <a:ea typeface="+mn-ea"/>
                <a:cs typeface="+mn-cs"/>
              </a:rPr>
              <a:t> Make sure you have read the TAM.</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Once the teacher selects the “Begin Instruction” button, the card displays, “Instruction in Progress”, with the date. </a:t>
            </a:r>
            <a:endParaRPr sz="1800" b="1" dirty="0"/>
          </a:p>
        </p:txBody>
      </p:sp>
      <p:sp>
        <p:nvSpPr>
          <p:cNvPr id="1175" name="Google Shape;1175;p97: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123</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5466212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0"/>
        <p:cNvGrpSpPr/>
        <p:nvPr/>
      </p:nvGrpSpPr>
      <p:grpSpPr>
        <a:xfrm>
          <a:off x="0" y="0"/>
          <a:ext cx="0" cy="0"/>
          <a:chOff x="0" y="0"/>
          <a:chExt cx="0" cy="0"/>
        </a:xfrm>
      </p:grpSpPr>
      <p:sp>
        <p:nvSpPr>
          <p:cNvPr id="1181" name="Google Shape;1181;p98: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2" name="Google Shape;1182;p98: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Know:</a:t>
            </a:r>
            <a:r>
              <a:rPr lang="en-US" sz="1200" kern="1200" dirty="0" smtClean="0">
                <a:solidFill>
                  <a:schemeClr val="tx1"/>
                </a:solidFill>
                <a:effectLst/>
                <a:latin typeface="+mn-lt"/>
                <a:ea typeface="+mn-ea"/>
                <a:cs typeface="+mn-cs"/>
              </a:rPr>
              <a:t> Be familiar with the new assessment format for the 2021-22 school year.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Do:</a:t>
            </a:r>
            <a:r>
              <a:rPr lang="en-US" sz="1200" kern="1200" dirty="0" smtClean="0">
                <a:solidFill>
                  <a:schemeClr val="tx1"/>
                </a:solidFill>
                <a:effectLst/>
                <a:latin typeface="+mn-lt"/>
                <a:ea typeface="+mn-ea"/>
                <a:cs typeface="+mn-cs"/>
              </a:rPr>
              <a:t> Make sure you have read the TAM.</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Once instruction has been provided, the teacher can decide whether to assign the testlet or to not assign the testlet, depending on which button is selected.  If the teacher selects “Do not Assign Testlet,” the card reverts back to its original state. It can be chosen again later if so desired. If the teacher wants to proceed with testing the Essential Element at this linkage level, the teacher selects “Instruction Complete Assign Testlet.”</a:t>
            </a:r>
          </a:p>
          <a:p>
            <a:pPr marL="0" lvl="0" indent="0" algn="l" rtl="0">
              <a:lnSpc>
                <a:spcPct val="100000"/>
              </a:lnSpc>
              <a:spcBef>
                <a:spcPts val="0"/>
              </a:spcBef>
              <a:spcAft>
                <a:spcPts val="0"/>
              </a:spcAft>
              <a:buSzPts val="1400"/>
              <a:buNone/>
            </a:pPr>
            <a:endParaRPr sz="1800" b="1" dirty="0"/>
          </a:p>
        </p:txBody>
      </p:sp>
      <p:sp>
        <p:nvSpPr>
          <p:cNvPr id="1183" name="Google Shape;1183;p98: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124</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588668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p99: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1" name="Google Shape;1191;p99: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Know:</a:t>
            </a:r>
            <a:r>
              <a:rPr lang="en-US" sz="1200" kern="1200" dirty="0" smtClean="0">
                <a:solidFill>
                  <a:schemeClr val="tx1"/>
                </a:solidFill>
                <a:effectLst/>
                <a:latin typeface="+mn-lt"/>
                <a:ea typeface="+mn-ea"/>
                <a:cs typeface="+mn-cs"/>
              </a:rPr>
              <a:t> Be familiar with the new assessment format for the 2021-22 school year.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To Do:</a:t>
            </a:r>
            <a:r>
              <a:rPr lang="en-US" sz="1200" kern="1200" dirty="0" smtClean="0">
                <a:solidFill>
                  <a:schemeClr val="tx1"/>
                </a:solidFill>
                <a:effectLst/>
                <a:latin typeface="+mn-lt"/>
                <a:ea typeface="+mn-ea"/>
                <a:cs typeface="+mn-cs"/>
              </a:rPr>
              <a:t> Make sure you have read the TAM.</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When the teacher selects “Assign Testlet” a warning message appears, letting the teacher know that assigning the testlet cannot be reversed. The teacher will continue to select to assign the testlet with the date.</a:t>
            </a:r>
          </a:p>
          <a:p>
            <a:pPr marL="0" lvl="0" indent="0" algn="l" rtl="0">
              <a:lnSpc>
                <a:spcPct val="100000"/>
              </a:lnSpc>
              <a:spcBef>
                <a:spcPts val="0"/>
              </a:spcBef>
              <a:spcAft>
                <a:spcPts val="0"/>
              </a:spcAft>
              <a:buSzPts val="1400"/>
              <a:buNone/>
            </a:pPr>
            <a:endParaRPr sz="1800" b="1" dirty="0"/>
          </a:p>
        </p:txBody>
      </p:sp>
      <p:sp>
        <p:nvSpPr>
          <p:cNvPr id="1192" name="Google Shape;1192;p99: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125</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0631027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7"/>
        <p:cNvGrpSpPr/>
        <p:nvPr/>
      </p:nvGrpSpPr>
      <p:grpSpPr>
        <a:xfrm>
          <a:off x="0" y="0"/>
          <a:ext cx="0" cy="0"/>
          <a:chOff x="0" y="0"/>
          <a:chExt cx="0" cy="0"/>
        </a:xfrm>
      </p:grpSpPr>
      <p:sp>
        <p:nvSpPr>
          <p:cNvPr id="1198" name="Google Shape;1198;p100: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9" name="Google Shape;1199;p100: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Know:</a:t>
            </a:r>
            <a:r>
              <a:rPr lang="en-US" sz="1200" kern="1200" dirty="0" smtClean="0">
                <a:solidFill>
                  <a:schemeClr val="tx1"/>
                </a:solidFill>
                <a:effectLst/>
                <a:latin typeface="+mn-lt"/>
                <a:ea typeface="+mn-ea"/>
                <a:cs typeface="+mn-cs"/>
              </a:rPr>
              <a:t> Be familiar with the new assessment format for the 2021-22 school year.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Do:</a:t>
            </a:r>
            <a:r>
              <a:rPr lang="en-US" sz="1200" kern="1200" dirty="0" smtClean="0">
                <a:solidFill>
                  <a:schemeClr val="tx1"/>
                </a:solidFill>
                <a:effectLst/>
                <a:latin typeface="+mn-lt"/>
                <a:ea typeface="+mn-ea"/>
                <a:cs typeface="+mn-cs"/>
              </a:rPr>
              <a:t> Make sure you have read the TAM.</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After administering the testlet to the student through KITE® Student Portal, the screen on the ‘Instruction and Assessment Planner’ within the Educator Portal will have a green box indicating, ‘Testlet Complete’. The teacher has now completed one Essential Element as indicated by the green box and a checkmark will appear in the Essential Element card.</a:t>
            </a:r>
          </a:p>
          <a:p>
            <a:pPr marL="0" lvl="0" indent="0" algn="l" rtl="0">
              <a:lnSpc>
                <a:spcPct val="100000"/>
              </a:lnSpc>
              <a:spcBef>
                <a:spcPts val="0"/>
              </a:spcBef>
              <a:spcAft>
                <a:spcPts val="0"/>
              </a:spcAft>
              <a:buSzPts val="1400"/>
              <a:buNone/>
            </a:pPr>
            <a:endParaRPr sz="1800" b="1" dirty="0"/>
          </a:p>
        </p:txBody>
      </p:sp>
      <p:sp>
        <p:nvSpPr>
          <p:cNvPr id="1200" name="Google Shape;1200;p100: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126</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4594494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103: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7" name="Google Shape;1207;p10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Know:</a:t>
            </a:r>
            <a:r>
              <a:rPr lang="en-US" sz="1200" kern="1200" dirty="0" smtClean="0">
                <a:solidFill>
                  <a:schemeClr val="tx1"/>
                </a:solidFill>
                <a:effectLst/>
                <a:latin typeface="+mn-lt"/>
                <a:ea typeface="+mn-ea"/>
                <a:cs typeface="+mn-cs"/>
              </a:rPr>
              <a:t> Be familiar with the new assessment format for the 2021-22 school year.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Do:</a:t>
            </a:r>
            <a:r>
              <a:rPr lang="en-US" sz="1200" kern="1200" dirty="0" smtClean="0">
                <a:solidFill>
                  <a:schemeClr val="tx1"/>
                </a:solidFill>
                <a:effectLst/>
                <a:latin typeface="+mn-lt"/>
                <a:ea typeface="+mn-ea"/>
                <a:cs typeface="+mn-cs"/>
              </a:rPr>
              <a:t> Make sure you have read the TAM.</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If a teacher has more than one grade level in their classroom, there are ways to utilize instruction time so that it meets the need of all students. Essential Elements meeting the blueprint requirements can be thoughtfully and strategically combined in instructional units at the teacher’s discretion and then assessed at the appropriate time following instruction throughout the fall window.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same set of ELA and/or mathematics Essential Elements taught and assessed during the fall window can be used for the spring window, or other Essential Elements from the blueprint can be chosen based on the teacher’s professional judgment of the student’s academic needs. The student’s progress report may be used at any time within the cycle to evaluate if additional instruction is needed, or if the student is ready to move on to another linkage level or Essential Element.</a:t>
            </a:r>
          </a:p>
          <a:p>
            <a:pPr marL="0" lvl="0" indent="0" algn="l" rtl="0">
              <a:lnSpc>
                <a:spcPct val="100000"/>
              </a:lnSpc>
              <a:spcBef>
                <a:spcPts val="0"/>
              </a:spcBef>
              <a:spcAft>
                <a:spcPts val="0"/>
              </a:spcAft>
              <a:buSzPts val="1400"/>
              <a:buNone/>
            </a:pPr>
            <a:endParaRPr sz="1800" b="1" dirty="0"/>
          </a:p>
        </p:txBody>
      </p:sp>
      <p:sp>
        <p:nvSpPr>
          <p:cNvPr id="1208" name="Google Shape;1208;p103: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127</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893027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3"/>
        <p:cNvGrpSpPr/>
        <p:nvPr/>
      </p:nvGrpSpPr>
      <p:grpSpPr>
        <a:xfrm>
          <a:off x="0" y="0"/>
          <a:ext cx="0" cy="0"/>
          <a:chOff x="0" y="0"/>
          <a:chExt cx="0" cy="0"/>
        </a:xfrm>
      </p:grpSpPr>
      <p:sp>
        <p:nvSpPr>
          <p:cNvPr id="1214" name="Google Shape;1214;p106: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5" name="Google Shape;1215;p106: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Know:</a:t>
            </a:r>
            <a:r>
              <a:rPr lang="en-US" sz="1200" kern="1200" dirty="0" smtClean="0">
                <a:solidFill>
                  <a:schemeClr val="tx1"/>
                </a:solidFill>
                <a:effectLst/>
                <a:latin typeface="+mn-lt"/>
                <a:ea typeface="+mn-ea"/>
                <a:cs typeface="+mn-cs"/>
              </a:rPr>
              <a:t> Be familiar with the new assessment format for the 2021-22 school year.</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To Do:</a:t>
            </a:r>
            <a:r>
              <a:rPr lang="en-US" sz="1200" kern="1200" dirty="0" smtClean="0">
                <a:solidFill>
                  <a:schemeClr val="tx1"/>
                </a:solidFill>
                <a:effectLst/>
                <a:latin typeface="+mn-lt"/>
                <a:ea typeface="+mn-ea"/>
                <a:cs typeface="+mn-cs"/>
              </a:rPr>
              <a:t> Make sure you have read the TAM.</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To utilize the planner as a planning tool for integrating instruction and assessment, as demonstrated on the Student View Page, the entire blueprint for ELA or mathematics is available. This enables the selection of multiple Essential Elements for instruction and assessment at one time.</a:t>
            </a:r>
          </a:p>
          <a:p>
            <a:pPr marL="0" lvl="0" indent="0" algn="l" rtl="0">
              <a:lnSpc>
                <a:spcPct val="100000"/>
              </a:lnSpc>
              <a:spcBef>
                <a:spcPts val="0"/>
              </a:spcBef>
              <a:spcAft>
                <a:spcPts val="0"/>
              </a:spcAft>
              <a:buSzPts val="1400"/>
              <a:buNone/>
            </a:pPr>
            <a:endParaRPr sz="1800" b="1" dirty="0"/>
          </a:p>
        </p:txBody>
      </p:sp>
      <p:sp>
        <p:nvSpPr>
          <p:cNvPr id="1216" name="Google Shape;1216;p106: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128</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882051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Google Shape;1222;g90514466e5_1_58: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3" name="Google Shape;1223;g90514466e5_1_58: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Know:</a:t>
            </a:r>
            <a:r>
              <a:rPr lang="en-US" sz="1200" kern="1200" dirty="0" smtClean="0">
                <a:solidFill>
                  <a:schemeClr val="tx1"/>
                </a:solidFill>
                <a:effectLst/>
                <a:latin typeface="+mn-lt"/>
                <a:ea typeface="+mn-ea"/>
                <a:cs typeface="+mn-cs"/>
              </a:rPr>
              <a:t> Be familiar with the new assessment format for the 2021-22 school year.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Do:</a:t>
            </a:r>
            <a:r>
              <a:rPr lang="en-US" sz="1200" kern="1200" dirty="0" smtClean="0">
                <a:solidFill>
                  <a:schemeClr val="tx1"/>
                </a:solidFill>
                <a:effectLst/>
                <a:latin typeface="+mn-lt"/>
                <a:ea typeface="+mn-ea"/>
                <a:cs typeface="+mn-cs"/>
              </a:rPr>
              <a:t> Make sure you have read the TAM.</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Several Essential Elements can be combined into one instructional unit. In this example, four Essential Elements are included in the lesson: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EE.RL.3.1</a:t>
            </a:r>
            <a:endParaRPr lang="en-US" sz="1800"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EE.RL.3.2</a:t>
            </a:r>
            <a:endParaRPr lang="en-US" sz="1800"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EE.RI.3.2</a:t>
            </a:r>
            <a:endParaRPr lang="en-US" sz="1800"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EE.RI.3.3</a:t>
            </a:r>
            <a:endParaRPr lang="en-US" sz="1800" dirty="0" smtClean="0">
              <a:effectLst/>
            </a:endParaRPr>
          </a:p>
          <a:p>
            <a:pPr marL="0" lvl="0" indent="0" algn="l" rtl="0">
              <a:lnSpc>
                <a:spcPct val="100000"/>
              </a:lnSpc>
              <a:spcBef>
                <a:spcPts val="0"/>
              </a:spcBef>
              <a:spcAft>
                <a:spcPts val="0"/>
              </a:spcAft>
              <a:buSzPts val="1400"/>
              <a:buNone/>
            </a:pPr>
            <a:endParaRPr sz="1800" b="1" dirty="0"/>
          </a:p>
        </p:txBody>
      </p:sp>
      <p:sp>
        <p:nvSpPr>
          <p:cNvPr id="1224" name="Google Shape;1224;g90514466e5_1_58: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129</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10984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notes"/>
          <p:cNvSpPr>
            <a:spLocks noGrp="1" noRot="1" noChangeAspect="1"/>
          </p:cNvSpPr>
          <p:nvPr>
            <p:ph type="sldImg" idx="2"/>
          </p:nvPr>
        </p:nvSpPr>
        <p:spPr>
          <a:xfrm>
            <a:off x="433388" y="709613"/>
            <a:ext cx="6308725" cy="3549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1:notes"/>
          <p:cNvSpPr txBox="1">
            <a:spLocks noGrp="1"/>
          </p:cNvSpPr>
          <p:nvPr>
            <p:ph type="body" idx="1"/>
          </p:nvPr>
        </p:nvSpPr>
        <p:spPr>
          <a:xfrm>
            <a:off x="717595" y="4493988"/>
            <a:ext cx="5740738" cy="4257460"/>
          </a:xfrm>
          <a:prstGeom prst="rect">
            <a:avLst/>
          </a:prstGeom>
          <a:noFill/>
          <a:ln>
            <a:noFill/>
          </a:ln>
        </p:spPr>
        <p:txBody>
          <a:bodyPr spcFirstLastPara="1" wrap="square" lIns="94975" tIns="47475" rIns="94975" bIns="47475" anchor="t" anchorCtr="0">
            <a:noAutofit/>
          </a:bodyPr>
          <a:lstStyle/>
          <a:p>
            <a:pPr marL="0" lvl="0" indent="0" algn="l" rtl="0">
              <a:lnSpc>
                <a:spcPct val="100000"/>
              </a:lnSpc>
              <a:spcBef>
                <a:spcPts val="0"/>
              </a:spcBef>
              <a:spcAft>
                <a:spcPts val="0"/>
              </a:spcAft>
              <a:buSzPts val="1400"/>
              <a:buNone/>
            </a:pPr>
            <a:r>
              <a:rPr lang="en-US" sz="1600" b="1" dirty="0" smtClean="0"/>
              <a:t>To Do: </a:t>
            </a:r>
            <a:r>
              <a:rPr lang="en-US" sz="1600" b="0" dirty="0" smtClean="0"/>
              <a:t>Read the questions on this slide.</a:t>
            </a:r>
            <a:br>
              <a:rPr lang="en-US" sz="1600" b="0" dirty="0" smtClean="0"/>
            </a:br>
            <a:endParaRPr lang="en-US" sz="1600" b="0" dirty="0" smtClean="0"/>
          </a:p>
          <a:p>
            <a:pPr marL="0" lvl="0" indent="0" algn="l" rtl="0">
              <a:spcBef>
                <a:spcPts val="640"/>
              </a:spcBef>
              <a:spcAft>
                <a:spcPts val="0"/>
              </a:spcAft>
              <a:buNone/>
            </a:pPr>
            <a:r>
              <a:rPr lang="en-US" sz="1600" b="1" dirty="0" smtClean="0"/>
              <a:t>To Say: </a:t>
            </a:r>
            <a:r>
              <a:rPr lang="en-US" sz="1600" b="0" dirty="0" smtClean="0"/>
              <a:t>What are the similarities and differences for MAP-A ELA, math and science? What are the responsibilities of test administrators and other school district roles? How do you use the Instruction and Assessment Planner? What is the Kite®Suite?</a:t>
            </a:r>
          </a:p>
          <a:p>
            <a:pPr marL="0" lvl="0" indent="0" algn="l" rtl="0">
              <a:lnSpc>
                <a:spcPct val="100000"/>
              </a:lnSpc>
              <a:spcBef>
                <a:spcPts val="0"/>
              </a:spcBef>
              <a:spcAft>
                <a:spcPts val="0"/>
              </a:spcAft>
              <a:buSzPts val="1400"/>
              <a:buNone/>
            </a:pPr>
            <a:endParaRPr lang="en-US" sz="1600" b="1" dirty="0"/>
          </a:p>
        </p:txBody>
      </p:sp>
      <p:sp>
        <p:nvSpPr>
          <p:cNvPr id="136" name="Google Shape;136;p1:notes"/>
          <p:cNvSpPr txBox="1">
            <a:spLocks noGrp="1"/>
          </p:cNvSpPr>
          <p:nvPr>
            <p:ph type="sldNum" idx="12"/>
          </p:nvPr>
        </p:nvSpPr>
        <p:spPr>
          <a:xfrm>
            <a:off x="4064701" y="8986334"/>
            <a:ext cx="3109565" cy="473050"/>
          </a:xfrm>
          <a:prstGeom prst="rect">
            <a:avLst/>
          </a:prstGeom>
          <a:noFill/>
          <a:ln>
            <a:noFill/>
          </a:ln>
        </p:spPr>
        <p:txBody>
          <a:bodyPr spcFirstLastPara="1" wrap="square" lIns="94975" tIns="47475" rIns="94975" bIns="47475" anchor="b" anchorCtr="0">
            <a:noAutofit/>
          </a:bodyPr>
          <a:lstStyle/>
          <a:p>
            <a:pPr marL="0" marR="0" lvl="0" indent="0" algn="r" rtl="0">
              <a:lnSpc>
                <a:spcPct val="100000"/>
              </a:lnSpc>
              <a:spcBef>
                <a:spcPts val="0"/>
              </a:spcBef>
              <a:spcAft>
                <a:spcPts val="0"/>
              </a:spcAft>
              <a:buSzPts val="1300"/>
              <a:buNone/>
            </a:pPr>
            <a:fld id="{00000000-1234-1234-1234-123412341234}" type="slidenum">
              <a:rPr lang="en-US" sz="1300" b="0" i="0" u="none" strike="noStrike" cap="none">
                <a:solidFill>
                  <a:schemeClr val="dk1"/>
                </a:solidFill>
                <a:latin typeface="Calibri"/>
                <a:ea typeface="Calibri"/>
                <a:cs typeface="Calibri"/>
                <a:sym typeface="Calibri"/>
              </a:rPr>
              <a:t>13</a:t>
            </a:fld>
            <a:endParaRPr sz="13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4786539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p105: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2" name="Google Shape;1232;p105: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Know:</a:t>
            </a:r>
            <a:r>
              <a:rPr lang="en-US" sz="1200" kern="1200" dirty="0" smtClean="0">
                <a:solidFill>
                  <a:schemeClr val="tx1"/>
                </a:solidFill>
                <a:effectLst/>
                <a:latin typeface="+mn-lt"/>
                <a:ea typeface="+mn-ea"/>
                <a:cs typeface="+mn-cs"/>
              </a:rPr>
              <a:t> Be familiar with the new assessment format for the 2021-22 school year.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Do:</a:t>
            </a:r>
            <a:r>
              <a:rPr lang="en-US" sz="1200" kern="1200" dirty="0" smtClean="0">
                <a:solidFill>
                  <a:schemeClr val="tx1"/>
                </a:solidFill>
                <a:effectLst/>
                <a:latin typeface="+mn-lt"/>
                <a:ea typeface="+mn-ea"/>
                <a:cs typeface="+mn-cs"/>
              </a:rPr>
              <a:t> Make sure you have read the TAM.</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In this mathematics example, telling time is assessed in both grade 3 and grade 4. While grade 4 extends to telling time using an analog clock, a majority of the teacher’s instruction on telling time can be taught to students in both grade levels</a:t>
            </a:r>
          </a:p>
          <a:p>
            <a:pPr marL="0" lvl="0" indent="0" algn="l" rtl="0">
              <a:lnSpc>
                <a:spcPct val="100000"/>
              </a:lnSpc>
              <a:spcBef>
                <a:spcPts val="0"/>
              </a:spcBef>
              <a:spcAft>
                <a:spcPts val="0"/>
              </a:spcAft>
              <a:buSzPts val="1400"/>
              <a:buNone/>
            </a:pPr>
            <a:endParaRPr sz="1800" b="1" dirty="0"/>
          </a:p>
        </p:txBody>
      </p:sp>
      <p:sp>
        <p:nvSpPr>
          <p:cNvPr id="1233" name="Google Shape;1233;p105: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130</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8398673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9: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9: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SzPts val="1400"/>
              <a:buNone/>
            </a:pPr>
            <a:r>
              <a:rPr lang="en-US" sz="1400" b="1" u="none" dirty="0" smtClean="0"/>
              <a:t>To Say: </a:t>
            </a:r>
            <a:r>
              <a:rPr lang="en-US" sz="1400" dirty="0" smtClean="0"/>
              <a:t>The next piece is about Testing.</a:t>
            </a:r>
            <a:endParaRPr lang="en-US" sz="1400" b="0" i="0" u="none" strike="noStrike" cap="none" dirty="0" smtClean="0">
              <a:solidFill>
                <a:schemeClr val="dk1"/>
              </a:solidFill>
              <a:latin typeface="+mn-lt"/>
              <a:ea typeface="Calibri"/>
              <a:cs typeface="Calibri"/>
              <a:sym typeface="Calibri"/>
            </a:endParaRPr>
          </a:p>
          <a:p>
            <a:pPr marL="0" marR="0" lvl="0" indent="0" algn="l" rtl="0">
              <a:lnSpc>
                <a:spcPct val="100000"/>
              </a:lnSpc>
              <a:spcBef>
                <a:spcPts val="0"/>
              </a:spcBef>
              <a:spcAft>
                <a:spcPts val="0"/>
              </a:spcAft>
              <a:buSzPts val="1400"/>
              <a:buNone/>
            </a:pPr>
            <a:endParaRPr lang="en-US" sz="1400" b="0" i="0" u="none" strike="noStrike" cap="none" dirty="0">
              <a:solidFill>
                <a:schemeClr val="dk1"/>
              </a:solidFill>
            </a:endParaRPr>
          </a:p>
        </p:txBody>
      </p:sp>
    </p:spTree>
    <p:extLst>
      <p:ext uri="{BB962C8B-B14F-4D97-AF65-F5344CB8AC3E}">
        <p14:creationId xmlns:p14="http://schemas.microsoft.com/office/powerpoint/2010/main" val="51767438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p120: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6" name="Google Shape;1246;p120: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Know:</a:t>
            </a:r>
            <a:r>
              <a:rPr lang="en-US" sz="1200" kern="1200" dirty="0" smtClean="0">
                <a:solidFill>
                  <a:schemeClr val="tx1"/>
                </a:solidFill>
                <a:effectLst/>
                <a:latin typeface="+mn-lt"/>
                <a:ea typeface="+mn-ea"/>
                <a:cs typeface="+mn-cs"/>
              </a:rPr>
              <a:t> Know two ways students may be tested.</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To Do:</a:t>
            </a:r>
            <a:r>
              <a:rPr lang="en-US" sz="1200" kern="1200" dirty="0" smtClean="0">
                <a:solidFill>
                  <a:schemeClr val="tx1"/>
                </a:solidFill>
                <a:effectLst/>
                <a:latin typeface="+mn-lt"/>
                <a:ea typeface="+mn-ea"/>
                <a:cs typeface="+mn-cs"/>
              </a:rPr>
              <a:t> Show slide and go over information.  Emphasize: On educator-administered testlets, teachers can substitute items with things that the student is more familiar with such as balls instead of paper clips.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Students may be tested two ways: student interaction with the computer or by the teacher. There are three kinds of teacher administered testlets:</a:t>
            </a:r>
          </a:p>
          <a:p>
            <a:pPr lvl="0"/>
            <a:r>
              <a:rPr lang="en-US" sz="1200" kern="1200" dirty="0" smtClean="0">
                <a:solidFill>
                  <a:schemeClr val="tx1"/>
                </a:solidFill>
                <a:effectLst/>
                <a:latin typeface="+mn-lt"/>
                <a:ea typeface="+mn-ea"/>
                <a:cs typeface="+mn-cs"/>
              </a:rPr>
              <a:t>Testlets in the lowest linkage levels for students who may or may not have symbolic understanding</a:t>
            </a:r>
          </a:p>
          <a:p>
            <a:pPr lvl="0"/>
            <a:r>
              <a:rPr lang="en-US" sz="1200" kern="1200" dirty="0" smtClean="0">
                <a:solidFill>
                  <a:schemeClr val="tx1"/>
                </a:solidFill>
                <a:effectLst/>
                <a:latin typeface="+mn-lt"/>
                <a:ea typeface="+mn-ea"/>
                <a:cs typeface="+mn-cs"/>
              </a:rPr>
              <a:t>some math testlets at higher linkage levels, representing the content, making the tasks too abstract</a:t>
            </a:r>
          </a:p>
          <a:p>
            <a:pPr lvl="0"/>
            <a:r>
              <a:rPr lang="en-US" sz="1200" kern="1200" dirty="0" smtClean="0">
                <a:solidFill>
                  <a:schemeClr val="tx1"/>
                </a:solidFill>
                <a:effectLst/>
                <a:latin typeface="+mn-lt"/>
                <a:ea typeface="+mn-ea"/>
                <a:cs typeface="+mn-cs"/>
              </a:rPr>
              <a:t>all writing assessments are completed in the spring window.</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You may want to begin exploring ways to administer the testlets if we go to remote learning or if you have a student whose parent has requested remote learning. Students will need to complete the test requirements. NO parent is to administer the testlets.</a:t>
            </a:r>
          </a:p>
          <a:p>
            <a:pPr marL="0" marR="0" lvl="0" indent="0" algn="l" rtl="0">
              <a:lnSpc>
                <a:spcPct val="100000"/>
              </a:lnSpc>
              <a:spcBef>
                <a:spcPts val="0"/>
              </a:spcBef>
              <a:spcAft>
                <a:spcPts val="0"/>
              </a:spcAft>
              <a:buSzPts val="1400"/>
              <a:buNone/>
            </a:pPr>
            <a:endParaRPr sz="1800" b="1" i="0" u="none" strike="noStrike" cap="none" dirty="0">
              <a:solidFill>
                <a:schemeClr val="dk1"/>
              </a:solidFill>
            </a:endParaRPr>
          </a:p>
        </p:txBody>
      </p:sp>
    </p:spTree>
    <p:extLst>
      <p:ext uri="{BB962C8B-B14F-4D97-AF65-F5344CB8AC3E}">
        <p14:creationId xmlns:p14="http://schemas.microsoft.com/office/powerpoint/2010/main" val="55574755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p121: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3" name="Google Shape;1253;p12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Know:</a:t>
            </a:r>
            <a:r>
              <a:rPr lang="en-US" sz="1200" kern="1200" dirty="0" smtClean="0">
                <a:solidFill>
                  <a:schemeClr val="tx1"/>
                </a:solidFill>
                <a:effectLst/>
                <a:latin typeface="+mn-lt"/>
                <a:ea typeface="+mn-ea"/>
                <a:cs typeface="+mn-cs"/>
              </a:rPr>
              <a:t> How to obtain information about a testlet. Refer to the glossary packet.</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Do:</a:t>
            </a:r>
            <a:r>
              <a:rPr lang="en-US" sz="1200" kern="1200" dirty="0" smtClean="0">
                <a:solidFill>
                  <a:schemeClr val="tx1"/>
                </a:solidFill>
                <a:effectLst/>
                <a:latin typeface="+mn-lt"/>
                <a:ea typeface="+mn-ea"/>
                <a:cs typeface="+mn-cs"/>
              </a:rPr>
              <a:t> Show the slide and share information.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The Test Administrator will be provided with a Testlet Information Page (TIP) for each testlet. TIPs are described fully in the Test Administration Manual. During the Instructionally Embedded Fall and Spring Testing Windows, TIPs are acquired in Instructional Tools Interface (ITI). However, during the Spring Summative Testing Window, TIPs are acquired as a PDF in the Test Management Section. Once they are opened and viewed, they are not accessible. It is wise to save the TIPS information or print it.</a:t>
            </a:r>
          </a:p>
          <a:p>
            <a:pPr marL="0" marR="0" lvl="0" indent="0" algn="l" rtl="0">
              <a:lnSpc>
                <a:spcPct val="100000"/>
              </a:lnSpc>
              <a:spcBef>
                <a:spcPts val="0"/>
              </a:spcBef>
              <a:spcAft>
                <a:spcPts val="0"/>
              </a:spcAft>
              <a:buSzPts val="1400"/>
              <a:buNone/>
            </a:pPr>
            <a:endParaRPr sz="1800" b="1" dirty="0"/>
          </a:p>
        </p:txBody>
      </p:sp>
    </p:spTree>
    <p:extLst>
      <p:ext uri="{BB962C8B-B14F-4D97-AF65-F5344CB8AC3E}">
        <p14:creationId xmlns:p14="http://schemas.microsoft.com/office/powerpoint/2010/main" val="283061239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p122: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0" name="Google Shape;1260;p12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Know:</a:t>
            </a:r>
            <a:r>
              <a:rPr lang="en-US" sz="1200" kern="1200" dirty="0" smtClean="0">
                <a:solidFill>
                  <a:schemeClr val="tx1"/>
                </a:solidFill>
                <a:effectLst/>
                <a:latin typeface="+mn-lt"/>
                <a:ea typeface="+mn-ea"/>
                <a:cs typeface="+mn-cs"/>
              </a:rPr>
              <a:t> Appropriate test administration practices.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Do:</a:t>
            </a:r>
            <a:r>
              <a:rPr lang="en-US" sz="1200" kern="1200" dirty="0" smtClean="0">
                <a:solidFill>
                  <a:schemeClr val="tx1"/>
                </a:solidFill>
                <a:effectLst/>
                <a:latin typeface="+mn-lt"/>
                <a:ea typeface="+mn-ea"/>
                <a:cs typeface="+mn-cs"/>
              </a:rPr>
              <a:t> Show slide and go over information.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Test Administrators may need to use their best judgment and be flexible while administering the assessment. They may provide additional supports beyond PNP options. These are described in the “Practices Allowed” section of the Test Administration Manual and the “Learn about the Accessibility Supports” section of the Accessibility Manual.  These supports are allowed for testlets unless exceptions are specifically noted in the Testlet Information Page (TIP).</a:t>
            </a:r>
          </a:p>
          <a:p>
            <a:pPr marL="0" marR="0" lvl="0" indent="0" algn="l" rtl="0">
              <a:lnSpc>
                <a:spcPct val="100000"/>
              </a:lnSpc>
              <a:spcBef>
                <a:spcPts val="0"/>
              </a:spcBef>
              <a:spcAft>
                <a:spcPts val="0"/>
              </a:spcAft>
              <a:buSzPts val="1400"/>
              <a:buNone/>
            </a:pPr>
            <a:endParaRPr sz="1800" b="1" i="0" u="none" strike="noStrike" cap="none" dirty="0">
              <a:solidFill>
                <a:schemeClr val="dk1"/>
              </a:solidFill>
            </a:endParaRPr>
          </a:p>
        </p:txBody>
      </p:sp>
    </p:spTree>
    <p:extLst>
      <p:ext uri="{BB962C8B-B14F-4D97-AF65-F5344CB8AC3E}">
        <p14:creationId xmlns:p14="http://schemas.microsoft.com/office/powerpoint/2010/main" val="280584128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p122: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0" name="Google Shape;1260;p12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Instructionally embedded assessments look different than other assessments. There is an opportunity for you to engage the student in their learning. For example, in ELA the first reading is a story about camping and you may ask the student, “Have you ever gone camping?” Ask the student throughout the first reading. The second reading is strictly a straight reading.</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Engagement and instruction are required prior to the “test mode”. This engagement activity looks different per subject area. As you can see ELA has a shared reading components which can also look very much like the introduction to some science, but math and science ensure the context of the learning is set up prior to test questions. </a:t>
            </a:r>
          </a:p>
          <a:p>
            <a:pPr marL="0" marR="0" lvl="0" indent="0" algn="l" rtl="0">
              <a:lnSpc>
                <a:spcPct val="100000"/>
              </a:lnSpc>
              <a:spcBef>
                <a:spcPts val="0"/>
              </a:spcBef>
              <a:spcAft>
                <a:spcPts val="0"/>
              </a:spcAft>
              <a:buSzPts val="1400"/>
              <a:buNone/>
            </a:pPr>
            <a:endParaRPr sz="1800" b="1" i="0" u="none" strike="noStrike" cap="none" dirty="0">
              <a:solidFill>
                <a:schemeClr val="dk1"/>
              </a:solidFill>
            </a:endParaRPr>
          </a:p>
        </p:txBody>
      </p:sp>
    </p:spTree>
    <p:extLst>
      <p:ext uri="{BB962C8B-B14F-4D97-AF65-F5344CB8AC3E}">
        <p14:creationId xmlns:p14="http://schemas.microsoft.com/office/powerpoint/2010/main" val="262567602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p122: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0" name="Google Shape;1260;p12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r>
              <a:rPr lang="en-US" sz="1200" kern="1200" dirty="0" smtClean="0">
                <a:solidFill>
                  <a:schemeClr val="tx1"/>
                </a:solidFill>
                <a:effectLst/>
                <a:latin typeface="+mn-lt"/>
                <a:ea typeface="+mn-ea"/>
                <a:cs typeface="+mn-cs"/>
              </a:rPr>
              <a:t>There is also a vignette that is on the parent’s page that shows one example of what a shared reading could look and sound like. THIS MIGHT BE WHERE YOU PLACE PARTICIPANTS IN A BREAKOUT ROOM AND DISCUSS WHAT TYPE OF SHARED READING OR ENGAGEMENT STRATEGY DID THE TEACHER USE TO INTERACT WITH THE STUDENT AND THE TEXT?  BE READY TO SHARE OUT. (Depending on time, this can be optional.)</a:t>
            </a:r>
          </a:p>
          <a:p>
            <a:r>
              <a:rPr lang="en-US" sz="1200" b="1" kern="1200" dirty="0" smtClean="0">
                <a:solidFill>
                  <a:schemeClr val="tx1"/>
                </a:solidFill>
                <a:effectLst/>
                <a:latin typeface="+mn-lt"/>
                <a:ea typeface="+mn-ea"/>
                <a:cs typeface="+mn-cs"/>
              </a:rPr>
              <a:t>Grade 3</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3"/>
              </a:rPr>
              <a:t>https://www.dropbox.com/s/yve404q8bjuk39n/Shared%20Reading%20Vignette%20%28Grade%203%29.pdf?dl=0</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Grade 4</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4"/>
              </a:rPr>
              <a:t>https://www.dropbox.com/s/6sud4s263mqbm38/Shared%20Reading%20Vignette%20%28Grade%204%29.pdf?dl=0</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Grade 5</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5"/>
              </a:rPr>
              <a:t>https://www.dropbox.com/s/4dpvwgaehoaxgnm/Shared%20Reading%20Vignette%20%28Grade%205%29.pdf?dl=0</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Grade 7</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6"/>
              </a:rPr>
              <a:t>https://www.dropbox.com/s/lu21u4gt9q06cr8/Shared%20Reading%20Vignette%20%28Grade%207%29.pdf?dl=0</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Grade 9-10 </a:t>
            </a:r>
            <a:r>
              <a:rPr lang="en-US" sz="1200" u="sng" kern="1200" dirty="0" smtClean="0">
                <a:solidFill>
                  <a:schemeClr val="tx1"/>
                </a:solidFill>
                <a:effectLst/>
                <a:latin typeface="+mn-lt"/>
                <a:ea typeface="+mn-ea"/>
                <a:cs typeface="+mn-cs"/>
                <a:hlinkClick r:id="rId7"/>
              </a:rPr>
              <a:t>https://www.dropbox.com/s/2e05jltroro7bfg/Shared%20Reading%20Vignette%20%28Grade%209-10%29.pdf?dl=0</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Grade 11-12</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8"/>
              </a:rPr>
              <a:t>https://www.dropbox.com/s/6gc6wl6vrvffpjb/Shared%20Reading%20Vignette%20%28Grade%2011-12%29.pdf?dl=0</a:t>
            </a:r>
            <a:endParaRPr lang="en-US" sz="1200" kern="1200" dirty="0" smtClean="0">
              <a:solidFill>
                <a:schemeClr val="tx1"/>
              </a:solidFill>
              <a:effectLst/>
              <a:latin typeface="+mn-lt"/>
              <a:ea typeface="+mn-ea"/>
              <a:cs typeface="+mn-cs"/>
            </a:endParaRPr>
          </a:p>
          <a:p>
            <a:pPr marL="0" lvl="0" indent="0" algn="l" rtl="0">
              <a:spcBef>
                <a:spcPts val="0"/>
              </a:spcBef>
              <a:spcAft>
                <a:spcPts val="0"/>
              </a:spcAft>
              <a:buClr>
                <a:schemeClr val="dk1"/>
              </a:buClr>
              <a:buSzPts val="1100"/>
              <a:buFont typeface="Arial"/>
              <a:buNone/>
            </a:pPr>
            <a:endParaRPr lang="en-US" sz="1800" dirty="0" smtClean="0">
              <a:solidFill>
                <a:schemeClr val="dk1"/>
              </a:solidFill>
            </a:endParaRPr>
          </a:p>
          <a:p>
            <a:pPr marL="0" lvl="0" indent="0" algn="l" rtl="0">
              <a:spcBef>
                <a:spcPts val="0"/>
              </a:spcBef>
              <a:spcAft>
                <a:spcPts val="0"/>
              </a:spcAft>
              <a:buNone/>
            </a:pPr>
            <a:endParaRPr lang="en-US" sz="1800" dirty="0" smtClean="0"/>
          </a:p>
          <a:p>
            <a:pPr marL="0" marR="0" lvl="0" indent="0" algn="l" rtl="0">
              <a:lnSpc>
                <a:spcPct val="100000"/>
              </a:lnSpc>
              <a:spcBef>
                <a:spcPts val="0"/>
              </a:spcBef>
              <a:spcAft>
                <a:spcPts val="0"/>
              </a:spcAft>
              <a:buSzPts val="1400"/>
              <a:buNone/>
            </a:pPr>
            <a:endParaRPr sz="1800" b="1" i="0" u="none" strike="noStrike" cap="none" dirty="0">
              <a:solidFill>
                <a:schemeClr val="dk1"/>
              </a:solidFill>
            </a:endParaRPr>
          </a:p>
        </p:txBody>
      </p:sp>
    </p:spTree>
    <p:extLst>
      <p:ext uri="{BB962C8B-B14F-4D97-AF65-F5344CB8AC3E}">
        <p14:creationId xmlns:p14="http://schemas.microsoft.com/office/powerpoint/2010/main" val="298390618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p122: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0" name="Google Shape;1260;p12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SzPts val="1400"/>
              <a:buNone/>
            </a:pPr>
            <a:r>
              <a:rPr lang="en-US" sz="1800" b="0" i="0" u="none" strike="noStrike" cap="none" dirty="0" smtClean="0">
                <a:solidFill>
                  <a:schemeClr val="dk1"/>
                </a:solidFill>
              </a:rPr>
              <a:t>TA Manual on pages 70-71</a:t>
            </a:r>
            <a:endParaRPr sz="1800" b="0" i="0" u="none" strike="noStrike" cap="none" dirty="0">
              <a:solidFill>
                <a:schemeClr val="dk1"/>
              </a:solidFill>
            </a:endParaRPr>
          </a:p>
        </p:txBody>
      </p:sp>
    </p:spTree>
    <p:extLst>
      <p:ext uri="{BB962C8B-B14F-4D97-AF65-F5344CB8AC3E}">
        <p14:creationId xmlns:p14="http://schemas.microsoft.com/office/powerpoint/2010/main" val="10825000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p122: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0" name="Google Shape;1260;p12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SzPts val="1400"/>
              <a:buNone/>
            </a:pPr>
            <a:endParaRPr sz="1800" b="1" i="0" u="none" strike="noStrike" cap="none" dirty="0">
              <a:solidFill>
                <a:schemeClr val="dk1"/>
              </a:solidFill>
            </a:endParaRPr>
          </a:p>
        </p:txBody>
      </p:sp>
    </p:spTree>
    <p:extLst>
      <p:ext uri="{BB962C8B-B14F-4D97-AF65-F5344CB8AC3E}">
        <p14:creationId xmlns:p14="http://schemas.microsoft.com/office/powerpoint/2010/main" val="70794107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p122: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0" name="Google Shape;1260;p12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SzPts val="1400"/>
              <a:buNone/>
            </a:pPr>
            <a:endParaRPr sz="1800" b="1" i="0" u="none" strike="noStrike" cap="none" dirty="0">
              <a:solidFill>
                <a:schemeClr val="dk1"/>
              </a:solidFill>
            </a:endParaRPr>
          </a:p>
        </p:txBody>
      </p:sp>
    </p:spTree>
    <p:extLst>
      <p:ext uri="{BB962C8B-B14F-4D97-AF65-F5344CB8AC3E}">
        <p14:creationId xmlns:p14="http://schemas.microsoft.com/office/powerpoint/2010/main" val="3908280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9: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9: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SzPts val="1400"/>
              <a:buNone/>
            </a:pPr>
            <a:r>
              <a:rPr lang="en-US" sz="1400" b="1" u="none" dirty="0" smtClean="0"/>
              <a:t>To Say: </a:t>
            </a:r>
            <a:r>
              <a:rPr lang="en-US" sz="1400" b="0" dirty="0" smtClean="0"/>
              <a:t>Part 2 is general information regarding MAP-A, what can be found on DESE and DLM webpages, and who have met the Eligibility Criteria.</a:t>
            </a:r>
            <a:endParaRPr lang="en-US" sz="1400" b="0" i="0" u="none" strike="noStrike" cap="none" dirty="0">
              <a:solidFill>
                <a:schemeClr val="dk1"/>
              </a:solidFill>
            </a:endParaRPr>
          </a:p>
        </p:txBody>
      </p:sp>
    </p:spTree>
    <p:extLst>
      <p:ext uri="{BB962C8B-B14F-4D97-AF65-F5344CB8AC3E}">
        <p14:creationId xmlns:p14="http://schemas.microsoft.com/office/powerpoint/2010/main" val="404501840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p122: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0" name="Google Shape;1260;p12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sz="1800" b="1" dirty="0" smtClean="0"/>
              <a:t>To Say: </a:t>
            </a:r>
            <a:r>
              <a:rPr lang="en-US" sz="1800" dirty="0" smtClean="0"/>
              <a:t>Look at the TAM on pages</a:t>
            </a:r>
            <a:r>
              <a:rPr lang="en-US" sz="1800" baseline="0" dirty="0" smtClean="0"/>
              <a:t> 61-62 and page 82 (Teacher Administered Testlet)</a:t>
            </a:r>
            <a:endParaRPr lang="en-US" sz="2400" dirty="0" smtClean="0"/>
          </a:p>
          <a:p>
            <a:pPr marL="0" marR="0" lvl="0" indent="0" algn="l" rtl="0">
              <a:lnSpc>
                <a:spcPct val="100000"/>
              </a:lnSpc>
              <a:spcBef>
                <a:spcPts val="0"/>
              </a:spcBef>
              <a:spcAft>
                <a:spcPts val="0"/>
              </a:spcAft>
              <a:buSzPts val="1400"/>
              <a:buNone/>
            </a:pPr>
            <a:endParaRPr sz="1800" b="1" i="0" u="none" strike="noStrike" cap="none" dirty="0">
              <a:solidFill>
                <a:schemeClr val="dk1"/>
              </a:solidFill>
            </a:endParaRPr>
          </a:p>
        </p:txBody>
      </p:sp>
    </p:spTree>
    <p:extLst>
      <p:ext uri="{BB962C8B-B14F-4D97-AF65-F5344CB8AC3E}">
        <p14:creationId xmlns:p14="http://schemas.microsoft.com/office/powerpoint/2010/main" val="264737729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p122: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0" name="Google Shape;1260;p12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457200" marR="0" lvl="0" indent="-228600" algn="l" rtl="0">
              <a:lnSpc>
                <a:spcPct val="100000"/>
              </a:lnSpc>
              <a:spcBef>
                <a:spcPts val="0"/>
              </a:spcBef>
              <a:spcAft>
                <a:spcPts val="0"/>
              </a:spcAft>
              <a:buSzPts val="1400"/>
              <a:buNone/>
            </a:pPr>
            <a:r>
              <a:rPr lang="en-US" sz="1800" b="1" dirty="0" smtClean="0"/>
              <a:t>To Know:</a:t>
            </a:r>
            <a:r>
              <a:rPr lang="en-US" sz="1800" b="1" baseline="0" dirty="0" smtClean="0"/>
              <a:t> </a:t>
            </a:r>
            <a:r>
              <a:rPr lang="en-US" sz="1800" dirty="0" smtClean="0"/>
              <a:t>Notice Page 61 Samples – many times science will need picture cards printed ahead of time.</a:t>
            </a:r>
            <a:br>
              <a:rPr lang="en-US" sz="1800" dirty="0" smtClean="0"/>
            </a:br>
            <a:endParaRPr lang="en-US" sz="1800" dirty="0" smtClean="0"/>
          </a:p>
          <a:p>
            <a:pPr marL="457200" marR="0" lvl="0" indent="-228600" algn="l" rtl="0">
              <a:lnSpc>
                <a:spcPct val="100000"/>
              </a:lnSpc>
              <a:spcBef>
                <a:spcPts val="0"/>
              </a:spcBef>
              <a:spcAft>
                <a:spcPts val="0"/>
              </a:spcAft>
              <a:buSzPts val="1400"/>
              <a:buNone/>
            </a:pPr>
            <a:r>
              <a:rPr lang="en-US" sz="1800" b="1" dirty="0" smtClean="0"/>
              <a:t>To Do:</a:t>
            </a:r>
            <a:r>
              <a:rPr lang="en-US" sz="1800" b="1" baseline="0" dirty="0" smtClean="0"/>
              <a:t> </a:t>
            </a:r>
            <a:r>
              <a:rPr lang="en-US" sz="1800" dirty="0" smtClean="0"/>
              <a:t>Take time to highlight the information on the bottom of </a:t>
            </a:r>
            <a:r>
              <a:rPr lang="en-US" sz="1800" dirty="0" smtClean="0">
                <a:solidFill>
                  <a:srgbClr val="FF0000"/>
                </a:solidFill>
              </a:rPr>
              <a:t>page61 </a:t>
            </a:r>
            <a:r>
              <a:rPr lang="en-US" sz="1800" dirty="0" smtClean="0"/>
              <a:t>– teacher evaluates the student’s response and chooses the best description of what was observed. </a:t>
            </a:r>
          </a:p>
          <a:p>
            <a:pPr marL="457200" marR="0" lvl="0" indent="-228600" algn="l" rtl="0">
              <a:lnSpc>
                <a:spcPct val="100000"/>
              </a:lnSpc>
              <a:spcBef>
                <a:spcPts val="0"/>
              </a:spcBef>
              <a:spcAft>
                <a:spcPts val="0"/>
              </a:spcAft>
              <a:buSzPts val="1400"/>
              <a:buNone/>
            </a:pPr>
            <a:r>
              <a:rPr lang="en-US" sz="1600" u="sng" dirty="0" smtClean="0">
                <a:solidFill>
                  <a:schemeClr val="hlink"/>
                </a:solidFill>
                <a:latin typeface="Arial"/>
                <a:ea typeface="Arial"/>
                <a:cs typeface="Arial"/>
                <a:sym typeface="Arial"/>
                <a:hlinkClick r:id="rId3"/>
              </a:rPr>
              <a:t>https://dynamiclearningmaps.org/sci_resources</a:t>
            </a:r>
            <a:r>
              <a:rPr lang="en-US" sz="1800" dirty="0" smtClean="0"/>
              <a:t> DLM website has instructional activities for science resources. </a:t>
            </a:r>
            <a:endParaRPr lang="en-US" sz="1800" dirty="0"/>
          </a:p>
        </p:txBody>
      </p:sp>
    </p:spTree>
    <p:extLst>
      <p:ext uri="{BB962C8B-B14F-4D97-AF65-F5344CB8AC3E}">
        <p14:creationId xmlns:p14="http://schemas.microsoft.com/office/powerpoint/2010/main" val="228479894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p122: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0" name="Google Shape;1260;p12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Being able to write is essential and should be part of your daily instruction. You should read pages 74-77. Topics to engage them.</a:t>
            </a:r>
          </a:p>
          <a:p>
            <a:r>
              <a:rPr lang="en-US" sz="1200" kern="1200" dirty="0" smtClean="0">
                <a:solidFill>
                  <a:schemeClr val="tx1"/>
                </a:solidFill>
                <a:effectLst/>
                <a:latin typeface="+mn-lt"/>
                <a:ea typeface="+mn-ea"/>
                <a:cs typeface="+mn-cs"/>
              </a:rPr>
              <a:t>Emergent includes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Initial Precursor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Distal Precursor</a:t>
            </a:r>
          </a:p>
          <a:p>
            <a:r>
              <a:rPr lang="en-US" sz="1200" kern="1200" dirty="0" smtClean="0">
                <a:solidFill>
                  <a:schemeClr val="tx1"/>
                </a:solidFill>
                <a:effectLst/>
                <a:latin typeface="+mn-lt"/>
                <a:ea typeface="+mn-ea"/>
                <a:cs typeface="+mn-cs"/>
              </a:rPr>
              <a:t>Based on First Contact and any testlets completed prior</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Conventional includes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Proximal Precursor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Target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Successor </a:t>
            </a:r>
          </a:p>
          <a:p>
            <a:r>
              <a:rPr lang="en-US" sz="1200" kern="1200" dirty="0" smtClean="0">
                <a:solidFill>
                  <a:schemeClr val="tx1"/>
                </a:solidFill>
                <a:effectLst/>
                <a:latin typeface="+mn-lt"/>
                <a:ea typeface="+mn-ea"/>
                <a:cs typeface="+mn-cs"/>
              </a:rPr>
              <a:t>Based on First Contact and any testlets completed prior to administration. Conventional Writing is scored by evaluating the product the student completed using rating scales similar to others in the DLM system. Teachers will have students write about something the student knows, or has experienced. Teacher and student can decide. </a:t>
            </a:r>
          </a:p>
          <a:p>
            <a:pPr marL="457200" marR="0" lvl="0" indent="-228600" algn="l" rtl="0">
              <a:lnSpc>
                <a:spcPct val="100000"/>
              </a:lnSpc>
              <a:spcBef>
                <a:spcPts val="0"/>
              </a:spcBef>
              <a:spcAft>
                <a:spcPts val="0"/>
              </a:spcAft>
              <a:buSzPts val="1400"/>
              <a:buNone/>
            </a:pPr>
            <a:endParaRPr lang="en-US" sz="1800" dirty="0"/>
          </a:p>
        </p:txBody>
      </p:sp>
    </p:spTree>
    <p:extLst>
      <p:ext uri="{BB962C8B-B14F-4D97-AF65-F5344CB8AC3E}">
        <p14:creationId xmlns:p14="http://schemas.microsoft.com/office/powerpoint/2010/main" val="384665539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p122: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0" name="Google Shape;1260;p12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889000" lvl="1" indent="-241300" algn="l" rtl="0">
              <a:lnSpc>
                <a:spcPct val="100000"/>
              </a:lnSpc>
              <a:spcBef>
                <a:spcPts val="0"/>
              </a:spcBef>
              <a:spcAft>
                <a:spcPts val="0"/>
              </a:spcAft>
              <a:buSzPts val="1400"/>
              <a:buFont typeface="Arial"/>
              <a:buNone/>
            </a:pPr>
            <a:endParaRPr lang="en-US" sz="1200" dirty="0" smtClean="0">
              <a:solidFill>
                <a:schemeClr val="dk1"/>
              </a:solidFill>
            </a:endParaRPr>
          </a:p>
          <a:p>
            <a:pPr marL="914400" lvl="1" indent="0" algn="l" rtl="0">
              <a:lnSpc>
                <a:spcPct val="100000"/>
              </a:lnSpc>
              <a:spcBef>
                <a:spcPts val="0"/>
              </a:spcBef>
              <a:spcAft>
                <a:spcPts val="0"/>
              </a:spcAft>
              <a:buSzPts val="1400"/>
              <a:buNone/>
            </a:pPr>
            <a:r>
              <a:rPr lang="en-US" sz="1200" dirty="0" smtClean="0">
                <a:solidFill>
                  <a:schemeClr val="dk1"/>
                </a:solidFill>
              </a:rPr>
              <a:t/>
            </a:r>
            <a:br>
              <a:rPr lang="en-US" sz="1200" dirty="0" smtClean="0">
                <a:solidFill>
                  <a:schemeClr val="dk1"/>
                </a:solidFill>
              </a:rPr>
            </a:br>
            <a:endParaRPr lang="en-US" sz="1200" dirty="0" smtClean="0">
              <a:solidFill>
                <a:schemeClr val="dk1"/>
              </a:solidFill>
            </a:endParaRPr>
          </a:p>
          <a:p>
            <a:pPr marL="457200" marR="0" lvl="0" indent="-228600" algn="l" rtl="0">
              <a:lnSpc>
                <a:spcPct val="100000"/>
              </a:lnSpc>
              <a:spcBef>
                <a:spcPts val="0"/>
              </a:spcBef>
              <a:spcAft>
                <a:spcPts val="0"/>
              </a:spcAft>
              <a:buSzPts val="1400"/>
              <a:buNone/>
            </a:pPr>
            <a:endParaRPr lang="en-US" dirty="0" smtClean="0"/>
          </a:p>
          <a:p>
            <a:pPr marL="457200" marR="0" lvl="0" indent="-228600" algn="l" rtl="0">
              <a:lnSpc>
                <a:spcPct val="100000"/>
              </a:lnSpc>
              <a:spcBef>
                <a:spcPts val="0"/>
              </a:spcBef>
              <a:spcAft>
                <a:spcPts val="0"/>
              </a:spcAft>
              <a:buSzPts val="1400"/>
              <a:buNone/>
            </a:pPr>
            <a:endParaRPr lang="en-US" sz="1800" dirty="0"/>
          </a:p>
        </p:txBody>
      </p:sp>
    </p:spTree>
    <p:extLst>
      <p:ext uri="{BB962C8B-B14F-4D97-AF65-F5344CB8AC3E}">
        <p14:creationId xmlns:p14="http://schemas.microsoft.com/office/powerpoint/2010/main" val="36627858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p122: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0" name="Google Shape;1260;p12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457200" marR="0" lvl="0" indent="-228600" algn="l" defTabSz="914400" rtl="0" eaLnBrk="1" fontAlgn="auto" latinLnBrk="0" hangingPunct="1">
              <a:lnSpc>
                <a:spcPct val="100000"/>
              </a:lnSpc>
              <a:spcBef>
                <a:spcPts val="0"/>
              </a:spcBef>
              <a:spcAft>
                <a:spcPts val="0"/>
              </a:spcAft>
              <a:buClrTx/>
              <a:buSzPts val="1400"/>
              <a:buFontTx/>
              <a:buNone/>
              <a:tabLst/>
              <a:defRPr/>
            </a:pPr>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Make sure what you substitute are familiar to the student and meet the requirements for what the EE is assessing.</a:t>
            </a:r>
          </a:p>
          <a:p>
            <a:pPr marL="457200" marR="0" lvl="0" indent="-228600" algn="l" rtl="0">
              <a:lnSpc>
                <a:spcPct val="100000"/>
              </a:lnSpc>
              <a:spcBef>
                <a:spcPts val="0"/>
              </a:spcBef>
              <a:spcAft>
                <a:spcPts val="0"/>
              </a:spcAft>
              <a:buSzPts val="1400"/>
              <a:buNone/>
            </a:pPr>
            <a:endParaRPr lang="en-US" sz="1800" dirty="0"/>
          </a:p>
        </p:txBody>
      </p:sp>
    </p:spTree>
    <p:extLst>
      <p:ext uri="{BB962C8B-B14F-4D97-AF65-F5344CB8AC3E}">
        <p14:creationId xmlns:p14="http://schemas.microsoft.com/office/powerpoint/2010/main" val="262011268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2"/>
        <p:cNvGrpSpPr/>
        <p:nvPr/>
      </p:nvGrpSpPr>
      <p:grpSpPr>
        <a:xfrm>
          <a:off x="0" y="0"/>
          <a:ext cx="0" cy="0"/>
          <a:chOff x="0" y="0"/>
          <a:chExt cx="0" cy="0"/>
        </a:xfrm>
      </p:grpSpPr>
      <p:sp>
        <p:nvSpPr>
          <p:cNvPr id="1343" name="Google Shape;1343;ge9bcf0fc2a_4_0: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4" name="Google Shape;1344;ge9bcf0fc2a_4_0: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345" name="Google Shape;1345;ge9bcf0fc2a_4_0: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145</a:t>
            </a:fld>
            <a:endParaRPr dirty="0"/>
          </a:p>
        </p:txBody>
      </p:sp>
    </p:spTree>
    <p:extLst>
      <p:ext uri="{BB962C8B-B14F-4D97-AF65-F5344CB8AC3E}">
        <p14:creationId xmlns:p14="http://schemas.microsoft.com/office/powerpoint/2010/main" val="316558841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0"/>
        <p:cNvGrpSpPr/>
        <p:nvPr/>
      </p:nvGrpSpPr>
      <p:grpSpPr>
        <a:xfrm>
          <a:off x="0" y="0"/>
          <a:ext cx="0" cy="0"/>
          <a:chOff x="0" y="0"/>
          <a:chExt cx="0" cy="0"/>
        </a:xfrm>
      </p:grpSpPr>
      <p:sp>
        <p:nvSpPr>
          <p:cNvPr id="1351" name="Google Shape;1351;p140: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2" name="Google Shape;1352;p140: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If a student moves to another building in your district, the assessment coordinator will transfer that student and information.</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If a student moves into your district from out-of-state that does not use DLM, you must first determine eligibility and then enroll the student as a MAP-A student. Now, you will begin the same process as any other student taking the MAP-A in your district.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Accountability is the same as any other student.</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There is NO cutoff date for a transfer of a student.</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 If you have questions about this, please contact your assessment coordinator and they will contact DESE.</a:t>
            </a:r>
          </a:p>
          <a:p>
            <a:pPr marL="0" marR="0" lvl="0" indent="0" algn="l" rtl="0">
              <a:lnSpc>
                <a:spcPct val="100000"/>
              </a:lnSpc>
              <a:spcBef>
                <a:spcPts val="0"/>
              </a:spcBef>
              <a:spcAft>
                <a:spcPts val="0"/>
              </a:spcAft>
              <a:buSzPts val="1400"/>
              <a:buNone/>
            </a:pPr>
            <a:endParaRPr sz="1800" b="1" dirty="0"/>
          </a:p>
        </p:txBody>
      </p:sp>
    </p:spTree>
    <p:extLst>
      <p:ext uri="{BB962C8B-B14F-4D97-AF65-F5344CB8AC3E}">
        <p14:creationId xmlns:p14="http://schemas.microsoft.com/office/powerpoint/2010/main" val="331767096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p137: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9" name="Google Shape;1359;p137: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Know:</a:t>
            </a:r>
            <a:r>
              <a:rPr lang="en-US" sz="1200" kern="1200" dirty="0" smtClean="0">
                <a:solidFill>
                  <a:schemeClr val="tx1"/>
                </a:solidFill>
                <a:effectLst/>
                <a:latin typeface="+mn-lt"/>
                <a:ea typeface="+mn-ea"/>
                <a:cs typeface="+mn-cs"/>
              </a:rPr>
              <a:t> The dates are important for participants to know.</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To Do:</a:t>
            </a:r>
            <a:r>
              <a:rPr lang="en-US" sz="1200" kern="1200" dirty="0" smtClean="0">
                <a:solidFill>
                  <a:schemeClr val="tx1"/>
                </a:solidFill>
                <a:effectLst/>
                <a:latin typeface="+mn-lt"/>
                <a:ea typeface="+mn-ea"/>
                <a:cs typeface="+mn-cs"/>
              </a:rPr>
              <a:t> Show slide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Remember that the fall window runs from September 13 through December 17, 2021. The spring window runs February 7 through May 20, 2022.</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Remember that the IA Planner is closed until Feb. 7, 2022. You will need to pick your EEs again and be sure that your students in grade 5, 8, 11 are rostered to take the science testlets. Science can be found under the Test Management tab.</a:t>
            </a:r>
          </a:p>
          <a:p>
            <a:pPr marL="0" marR="0" lvl="0" indent="0" algn="l" rtl="0">
              <a:lnSpc>
                <a:spcPct val="100000"/>
              </a:lnSpc>
              <a:spcBef>
                <a:spcPts val="0"/>
              </a:spcBef>
              <a:spcAft>
                <a:spcPts val="0"/>
              </a:spcAft>
              <a:buSzPts val="1400"/>
              <a:buNone/>
            </a:pPr>
            <a:endParaRPr sz="1500" b="1" i="0" u="none" strike="noStrike" cap="none" dirty="0">
              <a:solidFill>
                <a:schemeClr val="dk1"/>
              </a:solidFill>
            </a:endParaRPr>
          </a:p>
        </p:txBody>
      </p:sp>
    </p:spTree>
    <p:extLst>
      <p:ext uri="{BB962C8B-B14F-4D97-AF65-F5344CB8AC3E}">
        <p14:creationId xmlns:p14="http://schemas.microsoft.com/office/powerpoint/2010/main" val="65668072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
        <p:cNvGrpSpPr/>
        <p:nvPr/>
      </p:nvGrpSpPr>
      <p:grpSpPr>
        <a:xfrm>
          <a:off x="0" y="0"/>
          <a:ext cx="0" cy="0"/>
          <a:chOff x="0" y="0"/>
          <a:chExt cx="0" cy="0"/>
        </a:xfrm>
      </p:grpSpPr>
      <p:sp>
        <p:nvSpPr>
          <p:cNvPr id="1366" name="Google Shape;1366;g9066e9485e_0_9: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7" name="Google Shape;1367;g9066e9485e_0_9: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sz="1500" b="1" dirty="0" smtClean="0"/>
              <a:t>To Say: </a:t>
            </a:r>
            <a:r>
              <a:rPr lang="en-US" sz="1500" b="0" dirty="0"/>
              <a:t>This is a revisit of information of where material is housed</a:t>
            </a:r>
            <a:r>
              <a:rPr lang="en-US" sz="1500" b="0" dirty="0" smtClean="0"/>
              <a:t>. </a:t>
            </a:r>
            <a:endParaRPr dirty="0"/>
          </a:p>
          <a:p>
            <a:pPr marL="0" lvl="0" indent="0" algn="l" rtl="0">
              <a:spcBef>
                <a:spcPts val="0"/>
              </a:spcBef>
              <a:spcAft>
                <a:spcPts val="0"/>
              </a:spcAft>
              <a:buNone/>
            </a:pPr>
            <a:r>
              <a:rPr lang="en-US" sz="1100" u="sng" dirty="0">
                <a:solidFill>
                  <a:schemeClr val="hlink"/>
                </a:solidFill>
                <a:latin typeface="Arial"/>
                <a:ea typeface="Arial"/>
                <a:cs typeface="Arial"/>
                <a:sym typeface="Arial"/>
                <a:hlinkClick r:id="rId3"/>
              </a:rPr>
              <a:t>https://dynamiclearningmaps.org/sites/default/files/documents/Manuals_Blueprints/Guide_to_Practice_Activities_and_Released_Testlets.pdf</a:t>
            </a:r>
            <a:endParaRPr dirty="0"/>
          </a:p>
        </p:txBody>
      </p:sp>
      <p:sp>
        <p:nvSpPr>
          <p:cNvPr id="1368" name="Google Shape;1368;g9066e9485e_0_9: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148</a:t>
            </a:fld>
            <a:endParaRPr dirty="0"/>
          </a:p>
        </p:txBody>
      </p:sp>
    </p:spTree>
    <p:extLst>
      <p:ext uri="{BB962C8B-B14F-4D97-AF65-F5344CB8AC3E}">
        <p14:creationId xmlns:p14="http://schemas.microsoft.com/office/powerpoint/2010/main" val="238884051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9: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9: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sz="1200" b="1" kern="1200" dirty="0" smtClean="0">
                <a:solidFill>
                  <a:schemeClr val="tx1"/>
                </a:solidFill>
                <a:effectLst/>
                <a:latin typeface="+mn-lt"/>
                <a:ea typeface="+mn-ea"/>
                <a:cs typeface="+mn-cs"/>
              </a:rPr>
              <a:t>To Say: </a:t>
            </a:r>
            <a:r>
              <a:rPr lang="en-US" sz="1200" kern="1200" dirty="0" smtClean="0">
                <a:solidFill>
                  <a:schemeClr val="tx1"/>
                </a:solidFill>
                <a:effectLst/>
                <a:latin typeface="+mn-lt"/>
                <a:ea typeface="+mn-ea"/>
                <a:cs typeface="+mn-cs"/>
              </a:rPr>
              <a:t>On the following slides, your Improvement Consultant and region are provided. Technical Assistance is offered after training such as Reading Strategies, Specially Designed Instruction, Standards Based IEPs, Transition Academy, Progress Monitoring, Accommodations/Modifications, and more. Professional Development can be found on each RPDC website or contact your IC. </a:t>
            </a:r>
          </a:p>
          <a:p>
            <a:pPr marL="0" marR="0" lvl="0" indent="0" algn="l" rtl="0">
              <a:lnSpc>
                <a:spcPct val="100000"/>
              </a:lnSpc>
              <a:spcBef>
                <a:spcPts val="0"/>
              </a:spcBef>
              <a:spcAft>
                <a:spcPts val="0"/>
              </a:spcAft>
              <a:buSzPts val="1400"/>
              <a:buNone/>
            </a:pPr>
            <a:endParaRPr lang="en-US" sz="1400" b="0" i="0" u="none" strike="noStrike" cap="none" dirty="0">
              <a:solidFill>
                <a:schemeClr val="dk1"/>
              </a:solidFill>
            </a:endParaRPr>
          </a:p>
        </p:txBody>
      </p:sp>
    </p:spTree>
    <p:extLst>
      <p:ext uri="{BB962C8B-B14F-4D97-AF65-F5344CB8AC3E}">
        <p14:creationId xmlns:p14="http://schemas.microsoft.com/office/powerpoint/2010/main" val="10756095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8e161b2de8_0_0: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g8e161b2de8_0_0: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sz="1800" b="1" u="none" dirty="0" smtClean="0"/>
              <a:t>To Say:</a:t>
            </a:r>
            <a:r>
              <a:rPr lang="en-US" sz="1800" b="1" u="none" baseline="0" dirty="0" smtClean="0"/>
              <a:t> </a:t>
            </a:r>
            <a:r>
              <a:rPr lang="en-US" sz="1800" b="0" dirty="0" smtClean="0"/>
              <a:t>Do </a:t>
            </a:r>
            <a:r>
              <a:rPr lang="en-US" sz="1800" b="0" dirty="0"/>
              <a:t>I know who is the data manager? </a:t>
            </a:r>
            <a:r>
              <a:rPr lang="en-US" sz="1800" b="0" dirty="0" smtClean="0"/>
              <a:t>Test </a:t>
            </a:r>
            <a:r>
              <a:rPr lang="en-US" sz="1800" b="0" dirty="0"/>
              <a:t>coordinator? </a:t>
            </a:r>
            <a:r>
              <a:rPr lang="en-US" sz="1800" b="0" dirty="0" smtClean="0"/>
              <a:t>Technical </a:t>
            </a:r>
            <a:r>
              <a:rPr lang="en-US" sz="1800" b="0" dirty="0"/>
              <a:t>manager? Test </a:t>
            </a:r>
            <a:r>
              <a:rPr lang="en-US" sz="1800" b="0" dirty="0" smtClean="0"/>
              <a:t>Administrator? You! You </a:t>
            </a:r>
            <a:r>
              <a:rPr lang="en-US" sz="1800" b="0" dirty="0"/>
              <a:t>will need to know who </a:t>
            </a:r>
            <a:r>
              <a:rPr lang="en-US" sz="1800" b="0" dirty="0" smtClean="0"/>
              <a:t>has </a:t>
            </a:r>
            <a:r>
              <a:rPr lang="en-US" sz="1800" b="0" dirty="0"/>
              <a:t>these roles</a:t>
            </a:r>
            <a:r>
              <a:rPr lang="en-US" sz="1800" b="0" dirty="0" smtClean="0"/>
              <a:t>. </a:t>
            </a:r>
            <a:r>
              <a:rPr lang="en-US" sz="1800" b="0" dirty="0"/>
              <a:t>If you are unsure, check with your </a:t>
            </a:r>
            <a:r>
              <a:rPr lang="en-US" sz="1800" b="0" dirty="0" smtClean="0"/>
              <a:t>special education director</a:t>
            </a:r>
            <a:r>
              <a:rPr lang="en-US" sz="1800" b="0" dirty="0"/>
              <a:t>.</a:t>
            </a:r>
            <a:endParaRPr sz="1800" b="0" dirty="0"/>
          </a:p>
        </p:txBody>
      </p:sp>
      <p:sp>
        <p:nvSpPr>
          <p:cNvPr id="254" name="Google Shape;254;g8e161b2de8_0_0: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a:t>
            </a:fld>
            <a:endParaRPr dirty="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8"/>
        <p:cNvGrpSpPr/>
        <p:nvPr/>
      </p:nvGrpSpPr>
      <p:grpSpPr>
        <a:xfrm>
          <a:off x="0" y="0"/>
          <a:ext cx="0" cy="0"/>
          <a:chOff x="0" y="0"/>
          <a:chExt cx="0" cy="0"/>
        </a:xfrm>
      </p:grpSpPr>
      <p:sp>
        <p:nvSpPr>
          <p:cNvPr id="1379" name="Google Shape;1379;g8e161b2fb6_1_200: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0" name="Google Shape;1380;g8e161b2fb6_1_200: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640"/>
              </a:spcBef>
              <a:spcAft>
                <a:spcPts val="0"/>
              </a:spcAft>
              <a:buNone/>
            </a:pPr>
            <a:r>
              <a:rPr lang="en-US" sz="1500" b="1" dirty="0" smtClean="0"/>
              <a:t>To Say:</a:t>
            </a:r>
            <a:r>
              <a:rPr lang="en-US" sz="1600" b="1" dirty="0" smtClean="0"/>
              <a:t> </a:t>
            </a:r>
            <a:r>
              <a:rPr lang="en-US" sz="1600" b="0" dirty="0"/>
              <a:t>Te</a:t>
            </a:r>
            <a:r>
              <a:rPr lang="en-US" sz="1400" b="0" dirty="0"/>
              <a:t>chnical Assistance on Individual Student </a:t>
            </a:r>
            <a:r>
              <a:rPr lang="en-US" sz="1400" b="0" dirty="0" smtClean="0"/>
              <a:t>Report (ISRs) as </a:t>
            </a:r>
            <a:r>
              <a:rPr lang="en-US" sz="1400" b="0" dirty="0"/>
              <a:t>well as </a:t>
            </a:r>
            <a:r>
              <a:rPr lang="en-US" sz="1400" b="0" dirty="0" smtClean="0"/>
              <a:t>suggestions </a:t>
            </a:r>
            <a:r>
              <a:rPr lang="en-US" sz="1400" b="0" dirty="0"/>
              <a:t>for additional content strategies can be obtained through your RPDC consultant.</a:t>
            </a:r>
            <a:endParaRPr sz="1400" b="0" dirty="0"/>
          </a:p>
          <a:p>
            <a:pPr marL="0" lvl="0" indent="0" algn="l" rtl="0">
              <a:spcBef>
                <a:spcPts val="0"/>
              </a:spcBef>
              <a:spcAft>
                <a:spcPts val="0"/>
              </a:spcAft>
              <a:buNone/>
            </a:pPr>
            <a:endParaRPr sz="1800" dirty="0">
              <a:solidFill>
                <a:srgbClr val="FF0000"/>
              </a:solidFill>
            </a:endParaRPr>
          </a:p>
        </p:txBody>
      </p:sp>
      <p:sp>
        <p:nvSpPr>
          <p:cNvPr id="1381" name="Google Shape;1381;g8e161b2fb6_1_200: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150</a:t>
            </a:fld>
            <a:endParaRPr dirty="0"/>
          </a:p>
        </p:txBody>
      </p:sp>
    </p:spTree>
    <p:extLst>
      <p:ext uri="{BB962C8B-B14F-4D97-AF65-F5344CB8AC3E}">
        <p14:creationId xmlns:p14="http://schemas.microsoft.com/office/powerpoint/2010/main" val="402361526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notes"/>
          <p:cNvSpPr>
            <a:spLocks noGrp="1" noRot="1" noChangeAspect="1"/>
          </p:cNvSpPr>
          <p:nvPr>
            <p:ph type="sldImg" idx="2"/>
          </p:nvPr>
        </p:nvSpPr>
        <p:spPr>
          <a:xfrm>
            <a:off x="433388" y="709613"/>
            <a:ext cx="6308725" cy="3549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1:notes"/>
          <p:cNvSpPr txBox="1">
            <a:spLocks noGrp="1"/>
          </p:cNvSpPr>
          <p:nvPr>
            <p:ph type="body" idx="1"/>
          </p:nvPr>
        </p:nvSpPr>
        <p:spPr>
          <a:xfrm>
            <a:off x="717595" y="4493988"/>
            <a:ext cx="5740738" cy="4257460"/>
          </a:xfrm>
          <a:prstGeom prst="rect">
            <a:avLst/>
          </a:prstGeom>
          <a:noFill/>
          <a:ln>
            <a:noFill/>
          </a:ln>
        </p:spPr>
        <p:txBody>
          <a:bodyPr spcFirstLastPara="1" wrap="square" lIns="94975" tIns="47475" rIns="94975" bIns="47475" anchor="t" anchorCtr="0">
            <a:noAutofit/>
          </a:bodyPr>
          <a:lstStyle/>
          <a:p>
            <a:pPr marL="0" lvl="0" indent="0" algn="l" rtl="0">
              <a:spcBef>
                <a:spcPts val="0"/>
              </a:spcBef>
              <a:spcAft>
                <a:spcPts val="0"/>
              </a:spcAft>
              <a:buNone/>
            </a:pPr>
            <a:r>
              <a:rPr lang="en-US" sz="1600" b="1" u="none" dirty="0" smtClean="0"/>
              <a:t>To Say: </a:t>
            </a:r>
            <a:r>
              <a:rPr lang="en-US" sz="1600" b="0" dirty="0" smtClean="0"/>
              <a:t>Here is a list of Improvement Consultants around the state. ICs can put their information on the next slide.</a:t>
            </a:r>
          </a:p>
          <a:p>
            <a:pPr marL="0" marR="0" lvl="0" indent="0" algn="l" rtl="0">
              <a:lnSpc>
                <a:spcPct val="100000"/>
              </a:lnSpc>
              <a:spcBef>
                <a:spcPts val="0"/>
              </a:spcBef>
              <a:spcAft>
                <a:spcPts val="0"/>
              </a:spcAft>
              <a:buSzPts val="1400"/>
              <a:buNone/>
            </a:pPr>
            <a:endParaRPr sz="1600" b="0" i="1" u="none" strike="noStrike" cap="none" dirty="0">
              <a:solidFill>
                <a:schemeClr val="accent5"/>
              </a:solidFill>
              <a:latin typeface="Calibri"/>
              <a:ea typeface="Calibri"/>
              <a:cs typeface="Calibri"/>
              <a:sym typeface="Calibri"/>
            </a:endParaRPr>
          </a:p>
        </p:txBody>
      </p:sp>
      <p:sp>
        <p:nvSpPr>
          <p:cNvPr id="136" name="Google Shape;136;p1:notes"/>
          <p:cNvSpPr txBox="1">
            <a:spLocks noGrp="1"/>
          </p:cNvSpPr>
          <p:nvPr>
            <p:ph type="sldNum" idx="12"/>
          </p:nvPr>
        </p:nvSpPr>
        <p:spPr>
          <a:xfrm>
            <a:off x="4064701" y="8986334"/>
            <a:ext cx="3109565" cy="473050"/>
          </a:xfrm>
          <a:prstGeom prst="rect">
            <a:avLst/>
          </a:prstGeom>
          <a:noFill/>
          <a:ln>
            <a:noFill/>
          </a:ln>
        </p:spPr>
        <p:txBody>
          <a:bodyPr spcFirstLastPara="1" wrap="square" lIns="94975" tIns="47475" rIns="94975" bIns="47475" anchor="b" anchorCtr="0">
            <a:noAutofit/>
          </a:bodyPr>
          <a:lstStyle/>
          <a:p>
            <a:pPr marL="0" marR="0" lvl="0" indent="0" algn="r" rtl="0">
              <a:lnSpc>
                <a:spcPct val="100000"/>
              </a:lnSpc>
              <a:spcBef>
                <a:spcPts val="0"/>
              </a:spcBef>
              <a:spcAft>
                <a:spcPts val="0"/>
              </a:spcAft>
              <a:buSzPts val="1300"/>
              <a:buNone/>
            </a:pPr>
            <a:fld id="{00000000-1234-1234-1234-123412341234}" type="slidenum">
              <a:rPr lang="en-US" sz="1300" b="0" i="0" u="none" strike="noStrike" cap="none">
                <a:solidFill>
                  <a:schemeClr val="dk1"/>
                </a:solidFill>
                <a:latin typeface="Calibri"/>
                <a:ea typeface="Calibri"/>
                <a:cs typeface="Calibri"/>
                <a:sym typeface="Calibri"/>
              </a:rPr>
              <a:t>151</a:t>
            </a:fld>
            <a:endParaRPr sz="13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422886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4"/>
        <p:cNvGrpSpPr/>
        <p:nvPr/>
      </p:nvGrpSpPr>
      <p:grpSpPr>
        <a:xfrm>
          <a:off x="0" y="0"/>
          <a:ext cx="0" cy="0"/>
          <a:chOff x="0" y="0"/>
          <a:chExt cx="0" cy="0"/>
        </a:xfrm>
      </p:grpSpPr>
      <p:sp>
        <p:nvSpPr>
          <p:cNvPr id="1395" name="Google Shape;1395;p146: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6" name="Google Shape;1396;p146: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Consultants should enter their contact information prior to training.</a:t>
            </a:r>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45066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8e161b2de8_0_0: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g8e161b2de8_0_0: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800" b="1" dirty="0" smtClean="0"/>
              <a:t>To Do: </a:t>
            </a:r>
            <a:r>
              <a:rPr lang="en-US" sz="1800" b="0" dirty="0" smtClean="0"/>
              <a:t>Read the slide.</a:t>
            </a:r>
            <a:br>
              <a:rPr lang="en-US" sz="1800" b="0" dirty="0" smtClean="0"/>
            </a:br>
            <a:endParaRPr lang="en-US" sz="1800" b="0" dirty="0" smtClean="0"/>
          </a:p>
          <a:p>
            <a:pPr marL="0" lvl="0" indent="0" algn="l" rtl="0">
              <a:spcBef>
                <a:spcPts val="0"/>
              </a:spcBef>
              <a:spcAft>
                <a:spcPts val="0"/>
              </a:spcAft>
              <a:buNone/>
            </a:pPr>
            <a:r>
              <a:rPr lang="en-US" sz="1800" b="1" u="none" dirty="0" smtClean="0"/>
              <a:t>To Say: </a:t>
            </a:r>
            <a:r>
              <a:rPr lang="en-US" sz="1800" b="0" dirty="0" smtClean="0"/>
              <a:t>If you are new to MAP-A/DLM, and do NOT have an Educator Portal account, contact your district’s data manager to be sure you are enrolled</a:t>
            </a:r>
            <a:r>
              <a:rPr lang="en-US" sz="1800" b="0" dirty="0" smtClean="0"/>
              <a:t>.</a:t>
            </a:r>
            <a:br>
              <a:rPr lang="en-US" sz="1800" b="0" dirty="0" smtClean="0"/>
            </a:br>
            <a:endParaRPr lang="en-US" sz="1800" b="0" dirty="0" smtClean="0"/>
          </a:p>
          <a:p>
            <a:pPr marL="0" lvl="0" indent="0" algn="l" rtl="0">
              <a:spcBef>
                <a:spcPts val="0"/>
              </a:spcBef>
              <a:spcAft>
                <a:spcPts val="0"/>
              </a:spcAft>
              <a:buNone/>
            </a:pPr>
            <a:r>
              <a:rPr lang="en-US" sz="1800" b="0" dirty="0" smtClean="0"/>
              <a:t>If you are enrolled, but cannot access the Educator Portal, then you may want to have the data manager contact </a:t>
            </a:r>
            <a:r>
              <a:rPr lang="en-US" sz="1800" b="0" u="sng" dirty="0" smtClean="0">
                <a:hlinkClick r:id="rId3"/>
              </a:rPr>
              <a:t>Caryn.Giarratano@dese.mo.gov</a:t>
            </a:r>
            <a:r>
              <a:rPr lang="en-US" sz="1800" b="0" u="sng" dirty="0" smtClean="0"/>
              <a:t>.</a:t>
            </a:r>
            <a:endParaRPr lang="en-US" sz="1800" b="0" dirty="0"/>
          </a:p>
        </p:txBody>
      </p:sp>
      <p:sp>
        <p:nvSpPr>
          <p:cNvPr id="254" name="Google Shape;254;g8e161b2de8_0_0: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16</a:t>
            </a:fld>
            <a:endParaRPr dirty="0"/>
          </a:p>
        </p:txBody>
      </p:sp>
    </p:spTree>
    <p:extLst>
      <p:ext uri="{BB962C8B-B14F-4D97-AF65-F5344CB8AC3E}">
        <p14:creationId xmlns:p14="http://schemas.microsoft.com/office/powerpoint/2010/main" val="19430290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8e161b2de8_0_0: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g8e161b2de8_0_0: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SzPts val="1400"/>
              <a:buNone/>
            </a:pPr>
            <a:r>
              <a:rPr lang="en-US" sz="1800" b="1" i="0" u="none" strike="noStrike" cap="none" dirty="0" smtClean="0">
                <a:solidFill>
                  <a:schemeClr val="dk1"/>
                </a:solidFill>
                <a:latin typeface="+mn-lt"/>
                <a:ea typeface="Calibri"/>
                <a:cs typeface="Calibri"/>
                <a:sym typeface="Calibri"/>
              </a:rPr>
              <a:t>To Know</a:t>
            </a:r>
            <a:r>
              <a:rPr lang="en-US" sz="1800" b="1" i="0" u="none" strike="noStrike" cap="none" dirty="0" smtClean="0">
                <a:solidFill>
                  <a:schemeClr val="dk1"/>
                </a:solidFill>
              </a:rPr>
              <a:t>: </a:t>
            </a:r>
            <a:r>
              <a:rPr lang="en-US" sz="1800" b="0" i="0" u="none" strike="noStrike" cap="none" dirty="0" smtClean="0">
                <a:solidFill>
                  <a:schemeClr val="dk1"/>
                </a:solidFill>
              </a:rPr>
              <a:t>How to determine whether or not studen</a:t>
            </a:r>
            <a:r>
              <a:rPr lang="en-US" sz="1800" b="0" i="0" u="none" strike="noStrike" cap="none" dirty="0" smtClean="0">
                <a:solidFill>
                  <a:srgbClr val="000000"/>
                </a:solidFill>
              </a:rPr>
              <a:t>ts qualify to participate in MAP-A. </a:t>
            </a:r>
            <a:br>
              <a:rPr lang="en-US" sz="1800" b="0" i="0" u="none" strike="noStrike" cap="none" dirty="0" smtClean="0">
                <a:solidFill>
                  <a:srgbClr val="000000"/>
                </a:solidFill>
              </a:rPr>
            </a:br>
            <a:endParaRPr lang="en-US" sz="1800" b="0" dirty="0" smtClean="0">
              <a:solidFill>
                <a:srgbClr val="000000"/>
              </a:solidFill>
            </a:endParaRPr>
          </a:p>
          <a:p>
            <a:pPr marL="0" marR="0" lvl="0" indent="0" algn="l" rtl="0">
              <a:lnSpc>
                <a:spcPct val="100000"/>
              </a:lnSpc>
              <a:spcBef>
                <a:spcPts val="0"/>
              </a:spcBef>
              <a:spcAft>
                <a:spcPts val="0"/>
              </a:spcAft>
              <a:buSzPts val="1400"/>
              <a:buNone/>
            </a:pPr>
            <a:r>
              <a:rPr lang="en-US" sz="1800" b="1" i="0" u="none" strike="noStrike" cap="none" dirty="0" smtClean="0">
                <a:solidFill>
                  <a:srgbClr val="000000"/>
                </a:solidFill>
                <a:latin typeface="+mn-lt"/>
                <a:ea typeface="Calibri"/>
                <a:cs typeface="Calibri"/>
                <a:sym typeface="Calibri"/>
              </a:rPr>
              <a:t>To Do</a:t>
            </a:r>
            <a:r>
              <a:rPr lang="en-US" sz="1800" b="1" i="0" u="none" strike="noStrike" cap="none" dirty="0" smtClean="0">
                <a:solidFill>
                  <a:srgbClr val="000000"/>
                </a:solidFill>
              </a:rPr>
              <a:t>: </a:t>
            </a:r>
            <a:r>
              <a:rPr lang="en-US" sz="1800" b="0" i="0" u="none" strike="noStrike" cap="none" dirty="0" smtClean="0">
                <a:solidFill>
                  <a:srgbClr val="000000"/>
                </a:solidFill>
              </a:rPr>
              <a:t>NOTE: The level of discussion related to eligibility will depend on participants’ prior knowledge. </a:t>
            </a:r>
            <a:br>
              <a:rPr lang="en-US" sz="1800" b="0" i="0" u="none" strike="noStrike" cap="none" dirty="0" smtClean="0">
                <a:solidFill>
                  <a:srgbClr val="000000"/>
                </a:solidFill>
              </a:rPr>
            </a:br>
            <a:endParaRPr lang="en-US" sz="1800" b="1" dirty="0" smtClean="0">
              <a:solidFill>
                <a:srgbClr val="000000"/>
              </a:solidFill>
            </a:endParaRPr>
          </a:p>
          <a:p>
            <a:pPr marL="0" marR="0" lvl="0" indent="0" algn="l" rtl="0">
              <a:lnSpc>
                <a:spcPct val="100000"/>
              </a:lnSpc>
              <a:spcBef>
                <a:spcPts val="0"/>
              </a:spcBef>
              <a:spcAft>
                <a:spcPts val="0"/>
              </a:spcAft>
              <a:buSzPts val="1400"/>
              <a:buNone/>
            </a:pPr>
            <a:r>
              <a:rPr lang="en-US" sz="1800" b="1" u="none" dirty="0" smtClean="0">
                <a:solidFill>
                  <a:srgbClr val="000000"/>
                </a:solidFill>
              </a:rPr>
              <a:t>To Say: </a:t>
            </a:r>
            <a:r>
              <a:rPr lang="en-US" sz="1800" b="0" i="0" strike="noStrike" cap="none" dirty="0" smtClean="0">
                <a:solidFill>
                  <a:srgbClr val="000000"/>
                </a:solidFill>
              </a:rPr>
              <a:t>The questions on this slide and the next are the</a:t>
            </a:r>
            <a:r>
              <a:rPr lang="en-US" sz="1800" b="0" dirty="0" smtClean="0">
                <a:solidFill>
                  <a:srgbClr val="000000"/>
                </a:solidFill>
              </a:rPr>
              <a:t>re to help guide the training. </a:t>
            </a:r>
            <a:endParaRPr lang="en-US" sz="1800" b="0" i="0" strike="noStrike" cap="none" dirty="0" smtClean="0">
              <a:solidFill>
                <a:srgbClr val="000000"/>
              </a:solidFill>
            </a:endParaRPr>
          </a:p>
          <a:p>
            <a:pPr marL="285750" marR="0" lvl="0" indent="-285750" algn="l" rtl="0">
              <a:lnSpc>
                <a:spcPct val="100000"/>
              </a:lnSpc>
              <a:spcBef>
                <a:spcPts val="0"/>
              </a:spcBef>
              <a:spcAft>
                <a:spcPts val="0"/>
              </a:spcAft>
              <a:buSzPts val="1400"/>
              <a:buFont typeface="Arial" panose="020B0604020202020204" pitchFamily="34" charset="0"/>
              <a:buChar char="•"/>
            </a:pPr>
            <a:r>
              <a:rPr lang="en-US" sz="1800" b="1" dirty="0" smtClean="0">
                <a:solidFill>
                  <a:srgbClr val="000000"/>
                </a:solidFill>
              </a:rPr>
              <a:t>What is MAP-A?</a:t>
            </a:r>
          </a:p>
          <a:p>
            <a:pPr marL="0" marR="0" lvl="0" indent="0" algn="l" rtl="0">
              <a:lnSpc>
                <a:spcPct val="100000"/>
              </a:lnSpc>
              <a:spcBef>
                <a:spcPts val="0"/>
              </a:spcBef>
              <a:spcAft>
                <a:spcPts val="0"/>
              </a:spcAft>
              <a:buSzPts val="1400"/>
              <a:buNone/>
            </a:pPr>
            <a:r>
              <a:rPr lang="en-US" sz="1800" b="1" dirty="0" smtClean="0"/>
              <a:t>       </a:t>
            </a:r>
            <a:r>
              <a:rPr lang="en-US" sz="1800" b="0" i="1" dirty="0" smtClean="0"/>
              <a:t>Missouri Assessment Program-Alternate</a:t>
            </a:r>
            <a:endParaRPr lang="en-US" sz="1800" b="0" dirty="0" smtClean="0"/>
          </a:p>
          <a:p>
            <a:pPr marL="285750" marR="0" lvl="0" indent="-285750" algn="l" rtl="0">
              <a:lnSpc>
                <a:spcPct val="100000"/>
              </a:lnSpc>
              <a:spcBef>
                <a:spcPts val="0"/>
              </a:spcBef>
              <a:spcAft>
                <a:spcPts val="0"/>
              </a:spcAft>
              <a:buSzPts val="1400"/>
              <a:buFont typeface="Arial" panose="020B0604020202020204" pitchFamily="34" charset="0"/>
              <a:buChar char="•"/>
            </a:pPr>
            <a:r>
              <a:rPr lang="en-US" sz="1800" b="0" dirty="0" smtClean="0"/>
              <a:t>MAP-A is designed to promote enhanced capacities and integrated learning opportunities via instruction</a:t>
            </a:r>
          </a:p>
          <a:p>
            <a:pPr marL="285750" marR="0" lvl="0" indent="-285750" algn="l" rtl="0">
              <a:lnSpc>
                <a:spcPct val="100000"/>
              </a:lnSpc>
              <a:spcBef>
                <a:spcPts val="0"/>
              </a:spcBef>
              <a:spcAft>
                <a:spcPts val="0"/>
              </a:spcAft>
              <a:buSzPts val="1400"/>
              <a:buFont typeface="Arial" panose="020B0604020202020204" pitchFamily="34" charset="0"/>
              <a:buChar char="•"/>
            </a:pPr>
            <a:r>
              <a:rPr lang="en-US" sz="1800" b="0" dirty="0" smtClean="0"/>
              <a:t>Is administered only to students with the most significant cognitive disabilities</a:t>
            </a:r>
          </a:p>
          <a:p>
            <a:pPr marL="285750" marR="0" lvl="0" indent="-285750" algn="l" rtl="0">
              <a:lnSpc>
                <a:spcPct val="100000"/>
              </a:lnSpc>
              <a:spcBef>
                <a:spcPts val="0"/>
              </a:spcBef>
              <a:spcAft>
                <a:spcPts val="0"/>
              </a:spcAft>
              <a:buSzPts val="1400"/>
              <a:buFont typeface="Arial" panose="020B0604020202020204" pitchFamily="34" charset="0"/>
              <a:buChar char="•"/>
            </a:pPr>
            <a:r>
              <a:rPr lang="en-US" sz="1800" b="0" dirty="0" smtClean="0"/>
              <a:t>Student eligibility is determined by the student’s Individualized Education Program (IEP) team using DESE-established eligibility criteria </a:t>
            </a:r>
            <a:r>
              <a:rPr lang="en-US" sz="1800" b="1" dirty="0" smtClean="0"/>
              <a:t> </a:t>
            </a:r>
          </a:p>
          <a:p>
            <a:pPr marL="0" lvl="0" indent="0" algn="l" rtl="0">
              <a:spcBef>
                <a:spcPts val="0"/>
              </a:spcBef>
              <a:spcAft>
                <a:spcPts val="0"/>
              </a:spcAft>
              <a:buNone/>
            </a:pPr>
            <a:endParaRPr lang="en-US" sz="1800" b="0" dirty="0"/>
          </a:p>
        </p:txBody>
      </p:sp>
      <p:sp>
        <p:nvSpPr>
          <p:cNvPr id="254" name="Google Shape;254;g8e161b2de8_0_0: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17</a:t>
            </a:fld>
            <a:endParaRPr dirty="0"/>
          </a:p>
        </p:txBody>
      </p:sp>
    </p:spTree>
    <p:extLst>
      <p:ext uri="{BB962C8B-B14F-4D97-AF65-F5344CB8AC3E}">
        <p14:creationId xmlns:p14="http://schemas.microsoft.com/office/powerpoint/2010/main" val="615916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8e161b2de8_0_0: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g8e161b2de8_0_0: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SzPts val="1400"/>
              <a:buNone/>
            </a:pPr>
            <a:r>
              <a:rPr lang="en-US" sz="1800" b="1" i="0" u="none" strike="noStrike" cap="none" dirty="0" smtClean="0">
                <a:solidFill>
                  <a:schemeClr val="dk1"/>
                </a:solidFill>
                <a:latin typeface="+mn-lt"/>
                <a:ea typeface="Calibri"/>
                <a:cs typeface="Calibri"/>
                <a:sym typeface="Calibri"/>
              </a:rPr>
              <a:t>To Know</a:t>
            </a:r>
            <a:r>
              <a:rPr lang="en-US" sz="1800" b="1" i="0" u="none" strike="noStrike" cap="none" dirty="0" smtClean="0">
                <a:solidFill>
                  <a:schemeClr val="dk1"/>
                </a:solidFill>
              </a:rPr>
              <a:t>: </a:t>
            </a:r>
            <a:r>
              <a:rPr lang="en-US" sz="1800" b="0" i="0" u="none" strike="noStrike" cap="none" dirty="0" smtClean="0">
                <a:solidFill>
                  <a:schemeClr val="dk1"/>
                </a:solidFill>
              </a:rPr>
              <a:t>The purpose of MAP-A.</a:t>
            </a:r>
            <a:br>
              <a:rPr lang="en-US" sz="1800" b="0" i="0" u="none" strike="noStrike" cap="none" dirty="0" smtClean="0">
                <a:solidFill>
                  <a:schemeClr val="dk1"/>
                </a:solidFill>
              </a:rPr>
            </a:br>
            <a:r>
              <a:rPr lang="en-US" sz="1800" b="0" i="0" u="none" strike="noStrike" cap="none" dirty="0" smtClean="0">
                <a:solidFill>
                  <a:schemeClr val="dk1"/>
                </a:solidFill>
              </a:rPr>
              <a:t> </a:t>
            </a:r>
            <a:endParaRPr lang="en-US" sz="1800" b="0" dirty="0" smtClean="0"/>
          </a:p>
          <a:p>
            <a:pPr marL="0" marR="0" lvl="0" indent="0" algn="l" rtl="0">
              <a:lnSpc>
                <a:spcPct val="100000"/>
              </a:lnSpc>
              <a:spcBef>
                <a:spcPts val="0"/>
              </a:spcBef>
              <a:spcAft>
                <a:spcPts val="0"/>
              </a:spcAft>
              <a:buSzPts val="1400"/>
              <a:buNone/>
            </a:pPr>
            <a:r>
              <a:rPr lang="en-US" sz="1800" b="1" i="0" u="none" strike="noStrike" cap="none" dirty="0" smtClean="0">
                <a:solidFill>
                  <a:schemeClr val="dk1"/>
                </a:solidFill>
                <a:latin typeface="+mn-lt"/>
                <a:ea typeface="Calibri"/>
                <a:cs typeface="Calibri"/>
                <a:sym typeface="Calibri"/>
              </a:rPr>
              <a:t>To Do</a:t>
            </a:r>
            <a:r>
              <a:rPr lang="en-US" sz="1800" b="1" i="0" u="none" strike="noStrike" cap="none" dirty="0" smtClean="0">
                <a:solidFill>
                  <a:schemeClr val="dk1"/>
                </a:solidFill>
              </a:rPr>
              <a:t>: </a:t>
            </a:r>
            <a:r>
              <a:rPr lang="en-US" sz="1800" b="0" i="0" u="none" strike="noStrike" cap="none" dirty="0" smtClean="0">
                <a:solidFill>
                  <a:schemeClr val="dk1"/>
                </a:solidFill>
              </a:rPr>
              <a:t>Share the information on the slide.</a:t>
            </a:r>
            <a:br>
              <a:rPr lang="en-US" sz="1800" b="0" i="0" u="none" strike="noStrike" cap="none" dirty="0" smtClean="0">
                <a:solidFill>
                  <a:schemeClr val="dk1"/>
                </a:solidFill>
              </a:rPr>
            </a:br>
            <a:r>
              <a:rPr lang="en-US" sz="1800" b="0" i="0" u="none" strike="noStrike" cap="none" dirty="0" smtClean="0">
                <a:solidFill>
                  <a:schemeClr val="dk1"/>
                </a:solidFill>
              </a:rPr>
              <a:t> </a:t>
            </a:r>
            <a:endParaRPr lang="en-US" sz="1800" b="0" dirty="0" smtClean="0"/>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sz="1200" b="1" kern="1200" dirty="0" smtClean="0">
                <a:solidFill>
                  <a:schemeClr val="tx1"/>
                </a:solidFill>
                <a:effectLst/>
                <a:latin typeface="+mn-lt"/>
                <a:ea typeface="+mn-ea"/>
                <a:cs typeface="+mn-cs"/>
              </a:rPr>
              <a:t>To Say: </a:t>
            </a:r>
            <a:r>
              <a:rPr lang="en-US" sz="1200" kern="1200" dirty="0" smtClean="0">
                <a:solidFill>
                  <a:schemeClr val="tx1"/>
                </a:solidFill>
                <a:effectLst/>
                <a:latin typeface="+mn-lt"/>
                <a:ea typeface="+mn-ea"/>
                <a:cs typeface="+mn-cs"/>
              </a:rPr>
              <a:t>A student who is eligible for the MAP-A does not participate in any other statewide standardized assessments regardless of what classes they are attending! Therefore, the student will not take the EOCs or grade level assessments. It is important to note that any student who was a junior last year is considered to be a senior, and </a:t>
            </a:r>
            <a:r>
              <a:rPr lang="en-US" sz="1200" u="sng" kern="1200" dirty="0" smtClean="0">
                <a:solidFill>
                  <a:schemeClr val="tx1"/>
                </a:solidFill>
                <a:effectLst/>
                <a:latin typeface="+mn-lt"/>
                <a:ea typeface="+mn-ea"/>
                <a:cs typeface="+mn-cs"/>
              </a:rPr>
              <a:t>they will NOT need to take any testlets from last year.</a:t>
            </a:r>
            <a:r>
              <a:rPr lang="en-US" sz="1200" kern="1200" dirty="0" smtClean="0">
                <a:solidFill>
                  <a:schemeClr val="tx1"/>
                </a:solidFill>
                <a:effectLst/>
                <a:latin typeface="+mn-lt"/>
                <a:ea typeface="+mn-ea"/>
                <a:cs typeface="+mn-cs"/>
              </a:rPr>
              <a:t> You may do the appropriate grade span as a check to see where they currently are. Remember that any child who qualifies on ALL criteria for MAP-A should take MAP-A. Only in rare instances will districts have more than one percent of their students who qualify on all criteria on the eligibility checklist. Districts having more than one percent will be asked to show justification. It is considered best practice to file the checklists and documentation with the IEP.</a:t>
            </a:r>
          </a:p>
          <a:p>
            <a:pPr marL="0" marR="0" lvl="0" indent="0" algn="l" rtl="0">
              <a:lnSpc>
                <a:spcPct val="100000"/>
              </a:lnSpc>
              <a:spcBef>
                <a:spcPts val="0"/>
              </a:spcBef>
              <a:spcAft>
                <a:spcPts val="0"/>
              </a:spcAft>
              <a:buSzPts val="1400"/>
              <a:buNone/>
            </a:pPr>
            <a:endParaRPr lang="en-US" sz="1800" b="0" i="0" u="none" strike="noStrike" cap="none" dirty="0" smtClean="0">
              <a:solidFill>
                <a:schemeClr val="dk1"/>
              </a:solidFill>
            </a:endParaRPr>
          </a:p>
          <a:p>
            <a:pPr marL="0" lvl="0" indent="0" algn="l" rtl="0">
              <a:spcBef>
                <a:spcPts val="0"/>
              </a:spcBef>
              <a:spcAft>
                <a:spcPts val="0"/>
              </a:spcAft>
              <a:buNone/>
            </a:pPr>
            <a:endParaRPr lang="en-US" sz="1800" b="0" dirty="0"/>
          </a:p>
        </p:txBody>
      </p:sp>
      <p:sp>
        <p:nvSpPr>
          <p:cNvPr id="254" name="Google Shape;254;g8e161b2de8_0_0: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18</a:t>
            </a:fld>
            <a:endParaRPr dirty="0"/>
          </a:p>
        </p:txBody>
      </p:sp>
    </p:spTree>
    <p:extLst>
      <p:ext uri="{BB962C8B-B14F-4D97-AF65-F5344CB8AC3E}">
        <p14:creationId xmlns:p14="http://schemas.microsoft.com/office/powerpoint/2010/main" val="6313475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8e161b2de8_0_0: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g8e161b2de8_0_0: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r>
              <a:rPr lang="en-US" sz="1800" b="1" kern="1200" dirty="0" smtClean="0">
                <a:solidFill>
                  <a:schemeClr val="tx1"/>
                </a:solidFill>
                <a:effectLst/>
                <a:latin typeface="+mn-lt"/>
                <a:ea typeface="+mn-ea"/>
                <a:cs typeface="+mn-cs"/>
              </a:rPr>
              <a:t>To Know: </a:t>
            </a:r>
            <a:r>
              <a:rPr lang="en-US" sz="1800" kern="1200" dirty="0" smtClean="0">
                <a:solidFill>
                  <a:schemeClr val="tx1"/>
                </a:solidFill>
                <a:effectLst/>
                <a:latin typeface="+mn-lt"/>
                <a:ea typeface="+mn-ea"/>
                <a:cs typeface="+mn-cs"/>
              </a:rPr>
              <a:t>The grades MAP-A are required and voluntary. </a:t>
            </a:r>
            <a:br>
              <a:rPr lang="en-US" sz="1800" kern="1200" dirty="0" smtClean="0">
                <a:solidFill>
                  <a:schemeClr val="tx1"/>
                </a:solidFill>
                <a:effectLst/>
                <a:latin typeface="+mn-lt"/>
                <a:ea typeface="+mn-ea"/>
                <a:cs typeface="+mn-cs"/>
              </a:rPr>
            </a:br>
            <a:endParaRPr lang="en-US" sz="1800" kern="1200" dirty="0" smtClean="0">
              <a:solidFill>
                <a:schemeClr val="tx1"/>
              </a:solidFill>
              <a:effectLst/>
              <a:latin typeface="+mn-lt"/>
              <a:ea typeface="+mn-ea"/>
              <a:cs typeface="+mn-cs"/>
            </a:endParaRPr>
          </a:p>
          <a:p>
            <a:r>
              <a:rPr lang="en-US" sz="1800" b="1" kern="1200" dirty="0" smtClean="0">
                <a:solidFill>
                  <a:schemeClr val="tx1"/>
                </a:solidFill>
                <a:effectLst/>
                <a:latin typeface="+mn-lt"/>
                <a:ea typeface="+mn-ea"/>
                <a:cs typeface="+mn-cs"/>
              </a:rPr>
              <a:t>To Do:</a:t>
            </a:r>
            <a:r>
              <a:rPr lang="en-US" sz="1800" kern="1200" dirty="0" smtClean="0">
                <a:solidFill>
                  <a:schemeClr val="tx1"/>
                </a:solidFill>
                <a:effectLst/>
                <a:latin typeface="+mn-lt"/>
                <a:ea typeface="+mn-ea"/>
                <a:cs typeface="+mn-cs"/>
              </a:rPr>
              <a:t> Show slide and go over information. </a:t>
            </a:r>
            <a:br>
              <a:rPr lang="en-US" sz="1800" kern="1200" dirty="0" smtClean="0">
                <a:solidFill>
                  <a:schemeClr val="tx1"/>
                </a:solidFill>
                <a:effectLst/>
                <a:latin typeface="+mn-lt"/>
                <a:ea typeface="+mn-ea"/>
                <a:cs typeface="+mn-cs"/>
              </a:rPr>
            </a:br>
            <a:endParaRPr lang="en-US" sz="1800" kern="1200" dirty="0" smtClean="0">
              <a:solidFill>
                <a:schemeClr val="tx1"/>
              </a:solidFill>
              <a:effectLst/>
              <a:latin typeface="+mn-lt"/>
              <a:ea typeface="+mn-ea"/>
              <a:cs typeface="+mn-cs"/>
            </a:endParaRPr>
          </a:p>
          <a:p>
            <a:r>
              <a:rPr lang="en-US" sz="1800" b="1" kern="1200" dirty="0" smtClean="0">
                <a:solidFill>
                  <a:schemeClr val="tx1"/>
                </a:solidFill>
                <a:effectLst/>
                <a:latin typeface="+mn-lt"/>
                <a:ea typeface="+mn-ea"/>
                <a:cs typeface="+mn-cs"/>
              </a:rPr>
              <a:t>To Say: </a:t>
            </a:r>
            <a:r>
              <a:rPr lang="en-US" sz="1800" kern="1200" dirty="0" smtClean="0">
                <a:solidFill>
                  <a:schemeClr val="tx1"/>
                </a:solidFill>
                <a:effectLst/>
                <a:latin typeface="+mn-lt"/>
                <a:ea typeface="+mn-ea"/>
                <a:cs typeface="+mn-cs"/>
              </a:rPr>
              <a:t>Form D - HO#2 has been updated so you will need to have a copy that is dated July 30, 2021. Form D-Part 3 pertains to MAP-A along with the MAP-A Justification which is now located on the present level of academic achievement and functional performance (PLAAFP). Form D needs to reflect the type of assessment given (i.e., local assessment). Form E-Part 3- If a district chooses to administer the optional assessments, then they are considered district-level as opposed to state-level.  If you have questions about Form D or Form E, please contact your compliance consultant. </a:t>
            </a:r>
          </a:p>
          <a:p>
            <a:pPr marL="0" marR="0" lvl="0" indent="0" algn="l" rtl="0">
              <a:lnSpc>
                <a:spcPct val="100000"/>
              </a:lnSpc>
              <a:spcBef>
                <a:spcPts val="0"/>
              </a:spcBef>
              <a:spcAft>
                <a:spcPts val="0"/>
              </a:spcAft>
              <a:buSzPts val="1400"/>
              <a:buNone/>
            </a:pPr>
            <a:endParaRPr lang="en-US" sz="2800" b="1" dirty="0" smtClean="0">
              <a:solidFill>
                <a:srgbClr val="000000"/>
              </a:solidFill>
            </a:endParaRPr>
          </a:p>
          <a:p>
            <a:pPr marL="0" lvl="0" indent="0" algn="l" rtl="0">
              <a:spcBef>
                <a:spcPts val="0"/>
              </a:spcBef>
              <a:spcAft>
                <a:spcPts val="0"/>
              </a:spcAft>
              <a:buNone/>
            </a:pPr>
            <a:endParaRPr lang="en-US" sz="1800" b="0" dirty="0"/>
          </a:p>
        </p:txBody>
      </p:sp>
      <p:sp>
        <p:nvSpPr>
          <p:cNvPr id="254" name="Google Shape;254;g8e161b2de8_0_0: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19</a:t>
            </a:fld>
            <a:endParaRPr dirty="0"/>
          </a:p>
        </p:txBody>
      </p:sp>
    </p:spTree>
    <p:extLst>
      <p:ext uri="{BB962C8B-B14F-4D97-AF65-F5344CB8AC3E}">
        <p14:creationId xmlns:p14="http://schemas.microsoft.com/office/powerpoint/2010/main" val="4205403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notes"/>
          <p:cNvSpPr>
            <a:spLocks noGrp="1" noRot="1" noChangeAspect="1"/>
          </p:cNvSpPr>
          <p:nvPr>
            <p:ph type="sldImg" idx="2"/>
          </p:nvPr>
        </p:nvSpPr>
        <p:spPr>
          <a:xfrm>
            <a:off x="433388" y="709613"/>
            <a:ext cx="6308725" cy="3549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1:notes"/>
          <p:cNvSpPr txBox="1">
            <a:spLocks noGrp="1"/>
          </p:cNvSpPr>
          <p:nvPr>
            <p:ph type="body" idx="1"/>
          </p:nvPr>
        </p:nvSpPr>
        <p:spPr>
          <a:xfrm>
            <a:off x="717595" y="4493988"/>
            <a:ext cx="5740738" cy="4257460"/>
          </a:xfrm>
          <a:prstGeom prst="rect">
            <a:avLst/>
          </a:prstGeom>
          <a:noFill/>
          <a:ln>
            <a:noFill/>
          </a:ln>
        </p:spPr>
        <p:txBody>
          <a:bodyPr spcFirstLastPara="1" wrap="square" lIns="94975" tIns="47475" rIns="94975" bIns="47475" anchor="t" anchorCtr="0">
            <a:noAutofit/>
          </a:bodyPr>
          <a:lstStyle/>
          <a:p>
            <a:pPr marL="0" marR="0" lvl="0" indent="0" algn="l" rtl="0">
              <a:lnSpc>
                <a:spcPct val="100000"/>
              </a:lnSpc>
              <a:spcBef>
                <a:spcPts val="0"/>
              </a:spcBef>
              <a:spcAft>
                <a:spcPts val="0"/>
              </a:spcAft>
              <a:buSzPts val="1400"/>
              <a:buNone/>
            </a:pPr>
            <a:r>
              <a:rPr lang="en-US" sz="1600" b="1" i="0" u="none" strike="noStrike" cap="none" dirty="0" smtClean="0">
                <a:solidFill>
                  <a:schemeClr val="dk1"/>
                </a:solidFill>
                <a:latin typeface="+mn-lt"/>
                <a:ea typeface="Calibri"/>
                <a:cs typeface="Calibri"/>
                <a:sym typeface="Calibri"/>
              </a:rPr>
              <a:t>THIS SLIDE SHOULD BE HIDDEN PRIOR TO PRESENTING</a:t>
            </a:r>
          </a:p>
          <a:p>
            <a:pPr marL="0" marR="0" lvl="0" indent="0" algn="l" rtl="0">
              <a:lnSpc>
                <a:spcPct val="100000"/>
              </a:lnSpc>
              <a:spcBef>
                <a:spcPts val="0"/>
              </a:spcBef>
              <a:spcAft>
                <a:spcPts val="0"/>
              </a:spcAft>
              <a:buSzPts val="1400"/>
              <a:buNone/>
            </a:pPr>
            <a:endParaRPr sz="1600" b="0" i="1" u="none" strike="noStrike" cap="none" dirty="0">
              <a:solidFill>
                <a:schemeClr val="accent5"/>
              </a:solidFill>
              <a:latin typeface="Calibri"/>
              <a:ea typeface="Calibri"/>
              <a:cs typeface="Calibri"/>
              <a:sym typeface="Calibri"/>
            </a:endParaRPr>
          </a:p>
        </p:txBody>
      </p:sp>
      <p:sp>
        <p:nvSpPr>
          <p:cNvPr id="136" name="Google Shape;136;p1:notes"/>
          <p:cNvSpPr txBox="1">
            <a:spLocks noGrp="1"/>
          </p:cNvSpPr>
          <p:nvPr>
            <p:ph type="sldNum" idx="12"/>
          </p:nvPr>
        </p:nvSpPr>
        <p:spPr>
          <a:xfrm>
            <a:off x="4064701" y="8986334"/>
            <a:ext cx="3109565" cy="473050"/>
          </a:xfrm>
          <a:prstGeom prst="rect">
            <a:avLst/>
          </a:prstGeom>
          <a:noFill/>
          <a:ln>
            <a:noFill/>
          </a:ln>
        </p:spPr>
        <p:txBody>
          <a:bodyPr spcFirstLastPara="1" wrap="square" lIns="94975" tIns="47475" rIns="94975" bIns="47475" anchor="b" anchorCtr="0">
            <a:noAutofit/>
          </a:bodyPr>
          <a:lstStyle/>
          <a:p>
            <a:pPr marL="0" marR="0" lvl="0" indent="0" algn="r" rtl="0">
              <a:lnSpc>
                <a:spcPct val="100000"/>
              </a:lnSpc>
              <a:spcBef>
                <a:spcPts val="0"/>
              </a:spcBef>
              <a:spcAft>
                <a:spcPts val="0"/>
              </a:spcAft>
              <a:buSzPts val="1300"/>
              <a:buNone/>
            </a:pPr>
            <a:fld id="{00000000-1234-1234-1234-123412341234}" type="slidenum">
              <a:rPr lang="en-US" sz="1300" b="0" i="0" u="none" strike="noStrike" cap="none">
                <a:solidFill>
                  <a:schemeClr val="dk1"/>
                </a:solidFill>
                <a:latin typeface="Calibri"/>
                <a:ea typeface="Calibri"/>
                <a:cs typeface="Calibri"/>
                <a:sym typeface="Calibri"/>
              </a:rPr>
              <a:t>2</a:t>
            </a:fld>
            <a:endParaRPr sz="13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164723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8e161b2de8_0_0: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g8e161b2de8_0_0: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smtClean="0"/>
              <a:t>To Say: </a:t>
            </a:r>
            <a:r>
              <a:rPr lang="en-US" sz="1800" dirty="0" smtClean="0"/>
              <a:t>This is NEW to the IEP Page and is located at the bottom of page two. Be sure to answer all four of the questions</a:t>
            </a:r>
          </a:p>
          <a:p>
            <a:pPr marL="0" lvl="0" indent="0" algn="l" rtl="0">
              <a:spcBef>
                <a:spcPts val="0"/>
              </a:spcBef>
              <a:spcAft>
                <a:spcPts val="0"/>
              </a:spcAft>
              <a:buNone/>
            </a:pPr>
            <a:endParaRPr lang="en-US" sz="1800" b="0" dirty="0"/>
          </a:p>
        </p:txBody>
      </p:sp>
      <p:sp>
        <p:nvSpPr>
          <p:cNvPr id="254" name="Google Shape;254;g8e161b2de8_0_0: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20</a:t>
            </a:fld>
            <a:endParaRPr dirty="0"/>
          </a:p>
        </p:txBody>
      </p:sp>
    </p:spTree>
    <p:extLst>
      <p:ext uri="{BB962C8B-B14F-4D97-AF65-F5344CB8AC3E}">
        <p14:creationId xmlns:p14="http://schemas.microsoft.com/office/powerpoint/2010/main" val="31308748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8e161b2de8_0_0: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g8e161b2de8_0_0: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Know: </a:t>
            </a:r>
            <a:r>
              <a:rPr lang="en-US" sz="1200" kern="1200" dirty="0" smtClean="0">
                <a:solidFill>
                  <a:schemeClr val="tx1"/>
                </a:solidFill>
                <a:effectLst/>
                <a:latin typeface="+mn-lt"/>
                <a:ea typeface="+mn-ea"/>
                <a:cs typeface="+mn-cs"/>
              </a:rPr>
              <a:t>How MAP-A testing is unique from other types of state assessments.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To Do: </a:t>
            </a:r>
            <a:r>
              <a:rPr lang="en-US" sz="1200" kern="1200" dirty="0" smtClean="0">
                <a:solidFill>
                  <a:schemeClr val="tx1"/>
                </a:solidFill>
                <a:effectLst/>
                <a:latin typeface="+mn-lt"/>
                <a:ea typeface="+mn-ea"/>
                <a:cs typeface="+mn-cs"/>
              </a:rPr>
              <a:t>Read the slide pointing out the dates.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Say: </a:t>
            </a:r>
            <a:r>
              <a:rPr lang="en-US" sz="1200" kern="1200" dirty="0" smtClean="0">
                <a:solidFill>
                  <a:schemeClr val="tx1"/>
                </a:solidFill>
                <a:effectLst/>
                <a:latin typeface="+mn-lt"/>
                <a:ea typeface="+mn-ea"/>
                <a:cs typeface="+mn-cs"/>
              </a:rPr>
              <a:t>There are two instructionally embedded windows for ELA and math. The fall window opens on September 13, 2021, and ends on December 17, 2021. The spring window opens on February 7, 2022, and ends on May 20, 2022. Assessment items and tasks are embedded in day-to-day instruction and inform teaching. The Instruction and Assessment Planner is closed from December 17 through end of January to retrieve data. Once the window opens again on February 7, you are asked to enter the Essential Elements (EEs) in the Instruction and Assessment Planner.</a:t>
            </a:r>
          </a:p>
          <a:p>
            <a:pPr marL="0" lvl="0" indent="0" algn="l" rtl="0">
              <a:spcBef>
                <a:spcPts val="0"/>
              </a:spcBef>
              <a:spcAft>
                <a:spcPts val="0"/>
              </a:spcAft>
              <a:buNone/>
            </a:pPr>
            <a:endParaRPr lang="en-US" sz="1800" b="0" dirty="0"/>
          </a:p>
        </p:txBody>
      </p:sp>
      <p:sp>
        <p:nvSpPr>
          <p:cNvPr id="254" name="Google Shape;254;g8e161b2de8_0_0: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21</a:t>
            </a:fld>
            <a:endParaRPr dirty="0"/>
          </a:p>
        </p:txBody>
      </p:sp>
    </p:spTree>
    <p:extLst>
      <p:ext uri="{BB962C8B-B14F-4D97-AF65-F5344CB8AC3E}">
        <p14:creationId xmlns:p14="http://schemas.microsoft.com/office/powerpoint/2010/main" val="15974080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8e161b2de8_0_0: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g8e161b2de8_0_0: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Know: </a:t>
            </a:r>
            <a:r>
              <a:rPr lang="en-US" sz="1200" kern="1200" dirty="0" smtClean="0">
                <a:solidFill>
                  <a:schemeClr val="tx1"/>
                </a:solidFill>
                <a:effectLst/>
                <a:latin typeface="+mn-lt"/>
                <a:ea typeface="+mn-ea"/>
                <a:cs typeface="+mn-cs"/>
              </a:rPr>
              <a:t>How to get to DESE’s MAP-A website.</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To Do: </a:t>
            </a:r>
            <a:r>
              <a:rPr lang="en-US" sz="1200" kern="1200" dirty="0" smtClean="0">
                <a:solidFill>
                  <a:schemeClr val="tx1"/>
                </a:solidFill>
                <a:effectLst/>
                <a:latin typeface="+mn-lt"/>
                <a:ea typeface="+mn-ea"/>
                <a:cs typeface="+mn-cs"/>
              </a:rPr>
              <a:t>The consultant will model and guide participants through the use of the DESE MAP-A website. You may want to show the preceding slides or just model on the screen. It is the consultant’s choice.</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Say: </a:t>
            </a:r>
            <a:r>
              <a:rPr lang="en-US" sz="1200" kern="1200" dirty="0" smtClean="0">
                <a:solidFill>
                  <a:schemeClr val="tx1"/>
                </a:solidFill>
                <a:effectLst/>
                <a:latin typeface="+mn-lt"/>
                <a:ea typeface="+mn-ea"/>
                <a:cs typeface="+mn-cs"/>
              </a:rPr>
              <a:t>DESE’s MAP-A webpage is the page to go for resources and current information. It can be cumbersome to navigate so the process is written. We are now going to look the next few slides which will show you each step on how to access the DESE webpage for MAP-A. The following slides are screen shots of the webpages. </a:t>
            </a:r>
          </a:p>
          <a:p>
            <a:pPr marL="0" marR="0" lvl="0" indent="0" algn="l" rtl="0">
              <a:lnSpc>
                <a:spcPct val="100000"/>
              </a:lnSpc>
              <a:spcBef>
                <a:spcPts val="0"/>
              </a:spcBef>
              <a:spcAft>
                <a:spcPts val="0"/>
              </a:spcAft>
              <a:buSzPts val="1400"/>
              <a:buNone/>
            </a:pPr>
            <a:endParaRPr lang="en-US" sz="1800" b="0" i="0" dirty="0" smtClean="0"/>
          </a:p>
          <a:p>
            <a:pPr marL="0" marR="0" lvl="0" indent="0" algn="l" rtl="0">
              <a:lnSpc>
                <a:spcPct val="100000"/>
              </a:lnSpc>
              <a:spcBef>
                <a:spcPts val="0"/>
              </a:spcBef>
              <a:spcAft>
                <a:spcPts val="0"/>
              </a:spcAft>
              <a:buSzPts val="1400"/>
              <a:buNone/>
            </a:pPr>
            <a:endParaRPr lang="en-US" sz="1800" b="1" dirty="0" smtClean="0"/>
          </a:p>
          <a:p>
            <a:pPr marL="0" lvl="0" indent="0" algn="l" rtl="0">
              <a:spcBef>
                <a:spcPts val="0"/>
              </a:spcBef>
              <a:spcAft>
                <a:spcPts val="0"/>
              </a:spcAft>
              <a:buNone/>
            </a:pPr>
            <a:endParaRPr lang="en-US" sz="1800" b="0" dirty="0"/>
          </a:p>
        </p:txBody>
      </p:sp>
      <p:sp>
        <p:nvSpPr>
          <p:cNvPr id="254" name="Google Shape;254;g8e161b2de8_0_0: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22</a:t>
            </a:fld>
            <a:endParaRPr dirty="0"/>
          </a:p>
        </p:txBody>
      </p:sp>
    </p:spTree>
    <p:extLst>
      <p:ext uri="{BB962C8B-B14F-4D97-AF65-F5344CB8AC3E}">
        <p14:creationId xmlns:p14="http://schemas.microsoft.com/office/powerpoint/2010/main" val="8558330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8f9e5f61f8_0_137: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8f9e5f61f8_0_137: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sz="1800" b="1" u="none" dirty="0" smtClean="0"/>
              <a:t>To Say:</a:t>
            </a:r>
            <a:r>
              <a:rPr lang="en-US" sz="1800" b="1" u="none" baseline="0" dirty="0" smtClean="0"/>
              <a:t> </a:t>
            </a:r>
            <a:r>
              <a:rPr lang="en-US" sz="1800" b="0" dirty="0" smtClean="0"/>
              <a:t>You </a:t>
            </a:r>
            <a:r>
              <a:rPr lang="en-US" sz="1800" b="0" dirty="0"/>
              <a:t>will go to the DESE Home Page and in the middle of the page where you see the </a:t>
            </a:r>
            <a:r>
              <a:rPr lang="en-US" sz="1800" b="0" dirty="0" smtClean="0"/>
              <a:t>blue arrow</a:t>
            </a:r>
            <a:r>
              <a:rPr lang="en-US" sz="1800" b="0" dirty="0"/>
              <a:t>, you will see MAP</a:t>
            </a:r>
            <a:r>
              <a:rPr lang="en-US" sz="1800" b="0" dirty="0" smtClean="0"/>
              <a:t>. </a:t>
            </a:r>
            <a:r>
              <a:rPr lang="en-US" sz="1800" b="0" dirty="0"/>
              <a:t>Click and it will take you to MAP-A.</a:t>
            </a:r>
            <a:endParaRPr sz="1800" b="0" dirty="0"/>
          </a:p>
        </p:txBody>
      </p:sp>
      <p:sp>
        <p:nvSpPr>
          <p:cNvPr id="315" name="Google Shape;315;g8f9e5f61f8_0_137: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23</a:t>
            </a:fld>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3: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p23: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Say: </a:t>
            </a:r>
            <a:r>
              <a:rPr lang="en-US" sz="1200" kern="1200" dirty="0" smtClean="0">
                <a:solidFill>
                  <a:schemeClr val="tx1"/>
                </a:solidFill>
                <a:effectLst/>
                <a:latin typeface="+mn-lt"/>
                <a:ea typeface="+mn-ea"/>
                <a:cs typeface="+mn-cs"/>
              </a:rPr>
              <a:t>On the right hand side is MAP-A. Look for the Quick Links box in the middle and click on DLM Required Training Courses. You can get to DLM Training Courses from here or on the DLM Missouri page as well. Handout #4 is a step-by-step guide on how to navigate the DESE webpage.</a:t>
            </a:r>
          </a:p>
          <a:p>
            <a:r>
              <a:rPr lang="en-US" sz="1200" kern="1200" dirty="0" smtClean="0">
                <a:solidFill>
                  <a:schemeClr val="tx1"/>
                </a:solidFill>
                <a:effectLst/>
                <a:latin typeface="+mn-lt"/>
                <a:ea typeface="+mn-ea"/>
                <a:cs typeface="+mn-cs"/>
              </a:rPr>
              <a:t> </a:t>
            </a:r>
          </a:p>
          <a:p>
            <a:pPr marL="457200" lvl="0" indent="0" algn="l" rtl="0">
              <a:spcBef>
                <a:spcPts val="640"/>
              </a:spcBef>
              <a:spcAft>
                <a:spcPts val="0"/>
              </a:spcAft>
              <a:buNone/>
            </a:pPr>
            <a:endParaRPr sz="1800" b="0" dirty="0">
              <a:solidFill>
                <a:srgbClr val="FF0000"/>
              </a:solidFill>
            </a:endParaRPr>
          </a:p>
        </p:txBody>
      </p:sp>
      <p:sp>
        <p:nvSpPr>
          <p:cNvPr id="326" name="Google Shape;326;p23: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24</a:t>
            </a:fld>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86a9892aff_1_0: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86a9892aff_1_0: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To Say: </a:t>
            </a:r>
            <a:r>
              <a:rPr lang="en-US" sz="1200" kern="1200" dirty="0" smtClean="0">
                <a:solidFill>
                  <a:schemeClr val="tx1"/>
                </a:solidFill>
                <a:effectLst/>
                <a:latin typeface="+mn-lt"/>
                <a:ea typeface="+mn-ea"/>
                <a:cs typeface="+mn-cs"/>
              </a:rPr>
              <a:t>In the middle of the DESE MAP-A page, there is a link to the Dynamic Learning Maps Website. There is a great deal of information that may be found on the DLM website to help you understand the MAP-A, instruction toward the MAP-A, and how to assess your students on the MAP-A.  </a:t>
            </a:r>
          </a:p>
          <a:p>
            <a:pPr marL="0" lvl="0" indent="0" algn="l" rtl="0">
              <a:spcBef>
                <a:spcPts val="0"/>
              </a:spcBef>
              <a:spcAft>
                <a:spcPts val="0"/>
              </a:spcAft>
              <a:buNone/>
            </a:pPr>
            <a:endParaRPr sz="1600" dirty="0">
              <a:solidFill>
                <a:srgbClr val="000000"/>
              </a:solidFill>
            </a:endParaRPr>
          </a:p>
        </p:txBody>
      </p:sp>
      <p:sp>
        <p:nvSpPr>
          <p:cNvPr id="335" name="Google Shape;335;g86a9892aff_1_0: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25</a:t>
            </a:fld>
            <a:endParaRPr dirty="0"/>
          </a:p>
        </p:txBody>
      </p:sp>
    </p:spTree>
    <p:extLst>
      <p:ext uri="{BB962C8B-B14F-4D97-AF65-F5344CB8AC3E}">
        <p14:creationId xmlns:p14="http://schemas.microsoft.com/office/powerpoint/2010/main" val="38544200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8d027879b3_5_1: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8d027879b3_5_1: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rgbClr val="000000"/>
              </a:buClr>
              <a:buSzPts val="1400"/>
              <a:buFont typeface="Arial"/>
              <a:buNone/>
            </a:pPr>
            <a:r>
              <a:rPr lang="en-US" sz="1800" b="1" u="none" dirty="0" smtClean="0"/>
              <a:t>To Say: </a:t>
            </a:r>
            <a:r>
              <a:rPr lang="en-US" sz="1800" b="0" dirty="0" smtClean="0"/>
              <a:t>Here </a:t>
            </a:r>
            <a:r>
              <a:rPr lang="en-US" sz="1800" b="0" dirty="0"/>
              <a:t>is a list of the </a:t>
            </a:r>
            <a:r>
              <a:rPr lang="en-US" sz="1800" b="0" dirty="0" smtClean="0"/>
              <a:t>important dates for MAP-A </a:t>
            </a:r>
            <a:r>
              <a:rPr lang="en-US" sz="1800" b="0" dirty="0"/>
              <a:t>2021-22 and 2022-23.</a:t>
            </a:r>
            <a:endParaRPr b="0" dirty="0"/>
          </a:p>
        </p:txBody>
      </p:sp>
      <p:sp>
        <p:nvSpPr>
          <p:cNvPr id="345" name="Google Shape;345;g8d027879b3_5_1: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26</a:t>
            </a:fld>
            <a:endParaRPr dirty="0"/>
          </a:p>
        </p:txBody>
      </p:sp>
    </p:spTree>
    <p:extLst>
      <p:ext uri="{BB962C8B-B14F-4D97-AF65-F5344CB8AC3E}">
        <p14:creationId xmlns:p14="http://schemas.microsoft.com/office/powerpoint/2010/main" val="31008582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24: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24: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Do: </a:t>
            </a:r>
            <a:r>
              <a:rPr lang="en-US" sz="1200" kern="1200" dirty="0" smtClean="0">
                <a:solidFill>
                  <a:schemeClr val="tx1"/>
                </a:solidFill>
                <a:effectLst/>
                <a:latin typeface="+mn-lt"/>
                <a:ea typeface="+mn-ea"/>
                <a:cs typeface="+mn-cs"/>
              </a:rPr>
              <a:t>Take participants to this page and navigate all six tabs. The consultant needs to be familiar with all information on the DESE MAP-A resources. Slides 31-38 can be used or hidden depending on your familiarity with the page. If you feel comfortable taking participants through the website, you may hide the next several slides. But, be sure and point out important information in each tab.</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Say: </a:t>
            </a:r>
            <a:r>
              <a:rPr lang="en-US" sz="1200" kern="1200" dirty="0" smtClean="0">
                <a:solidFill>
                  <a:schemeClr val="tx1"/>
                </a:solidFill>
                <a:effectLst/>
                <a:latin typeface="+mn-lt"/>
                <a:ea typeface="+mn-ea"/>
                <a:cs typeface="+mn-cs"/>
              </a:rPr>
              <a:t>Once on the MAP-A page, you will then scroll down to the bottom. There are six tabs where you can obtain information needed for successful implementation of the MAP-A. The first arrows points to Best Practices Timeline for MAP-A District Test Coordinators and the second arrow is for the Best Practices Timeline for MAP-A Teachers. These are constantly updated and contain hotlinks to various information needed for successful implementation. This a monthly calendar that lists what needs to be completed within a fiscal school year.</a:t>
            </a:r>
          </a:p>
          <a:p>
            <a:pPr marL="0" lvl="0" indent="0" algn="l" rtl="0">
              <a:lnSpc>
                <a:spcPct val="100000"/>
              </a:lnSpc>
              <a:spcBef>
                <a:spcPts val="0"/>
              </a:spcBef>
              <a:spcAft>
                <a:spcPts val="0"/>
              </a:spcAft>
              <a:buSzPts val="1400"/>
              <a:buNone/>
            </a:pPr>
            <a:endParaRPr sz="1800" b="0" dirty="0"/>
          </a:p>
        </p:txBody>
      </p:sp>
      <p:sp>
        <p:nvSpPr>
          <p:cNvPr id="354" name="Google Shape;354;p24: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27</a:t>
            </a:fld>
            <a:endParaRPr dirty="0"/>
          </a:p>
        </p:txBody>
      </p:sp>
    </p:spTree>
    <p:extLst>
      <p:ext uri="{BB962C8B-B14F-4D97-AF65-F5344CB8AC3E}">
        <p14:creationId xmlns:p14="http://schemas.microsoft.com/office/powerpoint/2010/main" val="40001571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e94efb9a09_4_5: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e94efb9a09_4_5: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sz="1800" b="1" u="none" dirty="0" smtClean="0"/>
              <a:t>To Say: </a:t>
            </a:r>
            <a:r>
              <a:rPr lang="en-US" sz="1800" b="0" dirty="0" smtClean="0"/>
              <a:t>This </a:t>
            </a:r>
            <a:r>
              <a:rPr lang="en-US" sz="1800" b="0" dirty="0"/>
              <a:t>tab is for the Administration to </a:t>
            </a:r>
            <a:r>
              <a:rPr lang="en-US" sz="1800" b="0" dirty="0" smtClean="0"/>
              <a:t>use. Best </a:t>
            </a:r>
            <a:r>
              <a:rPr lang="en-US" sz="1800" b="0" dirty="0"/>
              <a:t>Practices for </a:t>
            </a:r>
            <a:r>
              <a:rPr lang="en-US" sz="1800" b="0" dirty="0" smtClean="0"/>
              <a:t>District Test Coordinators, </a:t>
            </a:r>
            <a:r>
              <a:rPr lang="en-US" sz="1800" b="0" dirty="0"/>
              <a:t>Enrollment, </a:t>
            </a:r>
            <a:r>
              <a:rPr lang="en-US" sz="1800" b="0" dirty="0" smtClean="0"/>
              <a:t>Scoring, </a:t>
            </a:r>
            <a:r>
              <a:rPr lang="en-US" sz="1800" b="0" dirty="0"/>
              <a:t>and User Upload.</a:t>
            </a:r>
            <a:endParaRPr sz="1800" b="0" dirty="0"/>
          </a:p>
        </p:txBody>
      </p:sp>
      <p:sp>
        <p:nvSpPr>
          <p:cNvPr id="364" name="Google Shape;364;ge94efb9a09_4_5: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28</a:t>
            </a:fld>
            <a:endParaRPr dirty="0"/>
          </a:p>
        </p:txBody>
      </p:sp>
    </p:spTree>
    <p:extLst>
      <p:ext uri="{BB962C8B-B14F-4D97-AF65-F5344CB8AC3E}">
        <p14:creationId xmlns:p14="http://schemas.microsoft.com/office/powerpoint/2010/main" val="14938808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e94efb9a09_4_12: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e94efb9a09_4_12: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sz="1800" b="1" u="none" dirty="0" smtClean="0"/>
              <a:t>To Say:</a:t>
            </a:r>
            <a:r>
              <a:rPr lang="en-US" sz="1800" b="1" u="none" baseline="0" dirty="0" smtClean="0"/>
              <a:t> </a:t>
            </a:r>
            <a:r>
              <a:rPr lang="en-US" sz="1800" b="0" u="none" baseline="0" dirty="0" smtClean="0"/>
              <a:t>The </a:t>
            </a:r>
            <a:r>
              <a:rPr lang="en-US" sz="1800" b="0" dirty="0" smtClean="0"/>
              <a:t>Eligibility </a:t>
            </a:r>
            <a:r>
              <a:rPr lang="en-US" sz="1800" b="0" dirty="0"/>
              <a:t>tab has a link to the guidance document, </a:t>
            </a:r>
            <a:r>
              <a:rPr lang="en-US" sz="1800" b="0" dirty="0" smtClean="0"/>
              <a:t>Flow Chart </a:t>
            </a:r>
            <a:r>
              <a:rPr lang="en-US" sz="1800" b="0" dirty="0"/>
              <a:t>and the </a:t>
            </a:r>
            <a:r>
              <a:rPr lang="en-US" sz="1800" b="0" dirty="0" smtClean="0"/>
              <a:t>checklist</a:t>
            </a:r>
            <a:r>
              <a:rPr lang="en-US" sz="1800" b="0" dirty="0"/>
              <a:t>. </a:t>
            </a:r>
            <a:r>
              <a:rPr lang="en-US" sz="1800" b="0" dirty="0" smtClean="0"/>
              <a:t>The link </a:t>
            </a:r>
            <a:r>
              <a:rPr lang="en-US" sz="1800" b="0" dirty="0"/>
              <a:t>on the slide takes you to the Compliance link for the Alternate Assessment</a:t>
            </a:r>
            <a:r>
              <a:rPr lang="en-US" sz="1800" b="0" dirty="0" smtClean="0"/>
              <a:t>. The </a:t>
            </a:r>
            <a:r>
              <a:rPr lang="en-US" sz="1800" b="0" dirty="0"/>
              <a:t>second tab takes you to MAP-A Eligibility. If you click on the MAP-A Compliance, you will find the </a:t>
            </a:r>
            <a:r>
              <a:rPr lang="en-US" sz="1800" b="0" dirty="0" smtClean="0"/>
              <a:t>Flow Chart, </a:t>
            </a:r>
            <a:r>
              <a:rPr lang="en-US" sz="1800" b="0" dirty="0"/>
              <a:t>Eligibility Criteria and Guidance </a:t>
            </a:r>
            <a:r>
              <a:rPr lang="en-US" sz="1800" b="0" dirty="0" smtClean="0"/>
              <a:t>Document. We </a:t>
            </a:r>
            <a:r>
              <a:rPr lang="en-US" sz="1800" b="0" dirty="0"/>
              <a:t>will discuss eligibility </a:t>
            </a:r>
            <a:r>
              <a:rPr lang="en-US" sz="1800" b="0" dirty="0" smtClean="0"/>
              <a:t>later </a:t>
            </a:r>
            <a:r>
              <a:rPr lang="en-US" sz="1800" b="0" dirty="0"/>
              <a:t>in this section of </a:t>
            </a:r>
            <a:r>
              <a:rPr lang="en-US" sz="1800" b="0" dirty="0" smtClean="0"/>
              <a:t>the </a:t>
            </a:r>
            <a:r>
              <a:rPr lang="en-US" sz="1800" b="0" dirty="0"/>
              <a:t>training. </a:t>
            </a:r>
            <a:r>
              <a:rPr lang="en-US" sz="1800" b="0" dirty="0" smtClean="0"/>
              <a:t>It is </a:t>
            </a:r>
            <a:r>
              <a:rPr lang="en-US" sz="1800" b="0" dirty="0"/>
              <a:t>a good resource to go back </a:t>
            </a:r>
            <a:r>
              <a:rPr lang="en-US" sz="1800" b="0" dirty="0" smtClean="0"/>
              <a:t>to, </a:t>
            </a:r>
            <a:r>
              <a:rPr lang="en-US" sz="1800" b="0" dirty="0"/>
              <a:t>if you have questions.  </a:t>
            </a:r>
            <a:endParaRPr sz="1800" b="0" dirty="0"/>
          </a:p>
          <a:p>
            <a:pPr marL="0" lvl="0" indent="0" algn="l" rtl="0">
              <a:spcBef>
                <a:spcPts val="0"/>
              </a:spcBef>
              <a:spcAft>
                <a:spcPts val="0"/>
              </a:spcAft>
              <a:buClr>
                <a:schemeClr val="dk1"/>
              </a:buClr>
              <a:buSzPts val="1400"/>
              <a:buFont typeface="Arial"/>
              <a:buNone/>
            </a:pPr>
            <a:endParaRPr sz="1800" b="1" dirty="0"/>
          </a:p>
          <a:p>
            <a:pPr marL="0" lvl="0" indent="0" algn="l" rtl="0">
              <a:spcBef>
                <a:spcPts val="0"/>
              </a:spcBef>
              <a:spcAft>
                <a:spcPts val="0"/>
              </a:spcAft>
              <a:buNone/>
            </a:pPr>
            <a:endParaRPr dirty="0"/>
          </a:p>
        </p:txBody>
      </p:sp>
      <p:sp>
        <p:nvSpPr>
          <p:cNvPr id="377" name="Google Shape;377;ge94efb9a09_4_12: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29</a:t>
            </a:fld>
            <a:endParaRPr dirty="0"/>
          </a:p>
        </p:txBody>
      </p:sp>
    </p:spTree>
    <p:extLst>
      <p:ext uri="{BB962C8B-B14F-4D97-AF65-F5344CB8AC3E}">
        <p14:creationId xmlns:p14="http://schemas.microsoft.com/office/powerpoint/2010/main" val="506617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notes"/>
          <p:cNvSpPr>
            <a:spLocks noGrp="1" noRot="1" noChangeAspect="1"/>
          </p:cNvSpPr>
          <p:nvPr>
            <p:ph type="sldImg" idx="2"/>
          </p:nvPr>
        </p:nvSpPr>
        <p:spPr>
          <a:xfrm>
            <a:off x="433388" y="709613"/>
            <a:ext cx="6308725" cy="3549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1:notes"/>
          <p:cNvSpPr txBox="1">
            <a:spLocks noGrp="1"/>
          </p:cNvSpPr>
          <p:nvPr>
            <p:ph type="body" idx="1"/>
          </p:nvPr>
        </p:nvSpPr>
        <p:spPr>
          <a:xfrm>
            <a:off x="717595" y="4493988"/>
            <a:ext cx="5740738" cy="4257460"/>
          </a:xfrm>
          <a:prstGeom prst="rect">
            <a:avLst/>
          </a:prstGeom>
          <a:noFill/>
          <a:ln>
            <a:noFill/>
          </a:ln>
        </p:spPr>
        <p:txBody>
          <a:bodyPr spcFirstLastPara="1" wrap="square" lIns="94975" tIns="47475" rIns="94975" bIns="47475" anchor="t" anchorCtr="0">
            <a:noAutofit/>
          </a:bodyPr>
          <a:lstStyle/>
          <a:p>
            <a:pPr marL="0" lvl="0" indent="0" algn="l" rtl="0">
              <a:lnSpc>
                <a:spcPct val="100000"/>
              </a:lnSpc>
              <a:spcBef>
                <a:spcPts val="0"/>
              </a:spcBef>
              <a:spcAft>
                <a:spcPts val="0"/>
              </a:spcAft>
              <a:buSzPts val="1400"/>
              <a:buNone/>
            </a:pPr>
            <a:r>
              <a:rPr lang="en-US" sz="1600" b="1" dirty="0" smtClean="0"/>
              <a:t>To Do:</a:t>
            </a:r>
            <a:r>
              <a:rPr lang="en-US" sz="1600" b="1" baseline="0" dirty="0" smtClean="0"/>
              <a:t> </a:t>
            </a:r>
            <a:r>
              <a:rPr lang="en-US" sz="1600" baseline="0" dirty="0" smtClean="0"/>
              <a:t>Have copies for each participant. </a:t>
            </a:r>
            <a:endParaRPr lang="en-US" sz="1600" dirty="0" smtClean="0"/>
          </a:p>
          <a:p>
            <a:pPr marL="0" marR="0" lvl="0" indent="0" algn="l" rtl="0">
              <a:lnSpc>
                <a:spcPct val="100000"/>
              </a:lnSpc>
              <a:spcBef>
                <a:spcPts val="0"/>
              </a:spcBef>
              <a:spcAft>
                <a:spcPts val="0"/>
              </a:spcAft>
              <a:buSzPts val="1400"/>
              <a:buNone/>
            </a:pPr>
            <a:endParaRPr sz="1600" b="0" i="1" u="none" strike="noStrike" cap="none" dirty="0">
              <a:solidFill>
                <a:schemeClr val="accent5"/>
              </a:solidFill>
              <a:latin typeface="Calibri"/>
              <a:ea typeface="Calibri"/>
              <a:cs typeface="Calibri"/>
              <a:sym typeface="Calibri"/>
            </a:endParaRPr>
          </a:p>
        </p:txBody>
      </p:sp>
      <p:sp>
        <p:nvSpPr>
          <p:cNvPr id="136" name="Google Shape;136;p1:notes"/>
          <p:cNvSpPr txBox="1">
            <a:spLocks noGrp="1"/>
          </p:cNvSpPr>
          <p:nvPr>
            <p:ph type="sldNum" idx="12"/>
          </p:nvPr>
        </p:nvSpPr>
        <p:spPr>
          <a:xfrm>
            <a:off x="4064701" y="8986334"/>
            <a:ext cx="3109565" cy="473050"/>
          </a:xfrm>
          <a:prstGeom prst="rect">
            <a:avLst/>
          </a:prstGeom>
          <a:noFill/>
          <a:ln>
            <a:noFill/>
          </a:ln>
        </p:spPr>
        <p:txBody>
          <a:bodyPr spcFirstLastPara="1" wrap="square" lIns="94975" tIns="47475" rIns="94975" bIns="47475" anchor="b" anchorCtr="0">
            <a:noAutofit/>
          </a:bodyPr>
          <a:lstStyle/>
          <a:p>
            <a:pPr marL="0" marR="0" lvl="0" indent="0" algn="r" rtl="0">
              <a:lnSpc>
                <a:spcPct val="100000"/>
              </a:lnSpc>
              <a:spcBef>
                <a:spcPts val="0"/>
              </a:spcBef>
              <a:spcAft>
                <a:spcPts val="0"/>
              </a:spcAft>
              <a:buSzPts val="1300"/>
              <a:buNone/>
            </a:pPr>
            <a:fld id="{00000000-1234-1234-1234-123412341234}" type="slidenum">
              <a:rPr lang="en-US" sz="1300" b="0" i="0" u="none" strike="noStrike" cap="none">
                <a:solidFill>
                  <a:schemeClr val="dk1"/>
                </a:solidFill>
                <a:latin typeface="Calibri"/>
                <a:ea typeface="Calibri"/>
                <a:cs typeface="Calibri"/>
                <a:sym typeface="Calibri"/>
              </a:rPr>
              <a:t>3</a:t>
            </a:fld>
            <a:endParaRPr sz="13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023849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8d027879b3_5_9: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8d027879b3_5_9: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sz="1800" b="1" u="none" dirty="0" smtClean="0"/>
              <a:t>To Say:</a:t>
            </a:r>
            <a:r>
              <a:rPr lang="en-US" sz="1800" b="1" u="none" baseline="0" dirty="0" smtClean="0"/>
              <a:t> </a:t>
            </a:r>
            <a:r>
              <a:rPr lang="en-US" sz="1800" b="0" dirty="0" smtClean="0"/>
              <a:t>The </a:t>
            </a:r>
            <a:r>
              <a:rPr lang="en-US" sz="1800" b="0" dirty="0"/>
              <a:t>third tab is marked Manuals</a:t>
            </a:r>
            <a:r>
              <a:rPr lang="en-US" sz="1800" b="0" dirty="0" smtClean="0"/>
              <a:t>. </a:t>
            </a:r>
            <a:r>
              <a:rPr lang="en-US" sz="1800" b="0" dirty="0"/>
              <a:t>The six manuals we have marked with </a:t>
            </a:r>
            <a:r>
              <a:rPr lang="en-US" sz="1800" b="0" dirty="0" smtClean="0"/>
              <a:t>arrows are the </a:t>
            </a:r>
            <a:r>
              <a:rPr lang="en-US" sz="1800" b="0" dirty="0"/>
              <a:t>Accessibility Manual, Educator Portal User Guide, Guide to Required Test Administration, Guide to Practice and Released Testlets, and Test Administration Manual</a:t>
            </a:r>
            <a:r>
              <a:rPr lang="en-US" sz="1800" b="0" dirty="0" smtClean="0"/>
              <a:t>. </a:t>
            </a:r>
            <a:r>
              <a:rPr lang="en-US" sz="1800" b="0" dirty="0"/>
              <a:t>These manuals </a:t>
            </a:r>
            <a:r>
              <a:rPr lang="en-US" sz="1800" b="0" dirty="0" smtClean="0"/>
              <a:t>will </a:t>
            </a:r>
            <a:r>
              <a:rPr lang="en-US" sz="1800" b="0" dirty="0"/>
              <a:t>answer many of </a:t>
            </a:r>
            <a:r>
              <a:rPr lang="en-US" sz="1800" b="0" dirty="0" smtClean="0"/>
              <a:t>your </a:t>
            </a:r>
            <a:r>
              <a:rPr lang="en-US" sz="1800" b="0" dirty="0"/>
              <a:t>questions</a:t>
            </a:r>
            <a:r>
              <a:rPr lang="en-US" sz="1800" b="0" dirty="0" smtClean="0"/>
              <a:t>. </a:t>
            </a:r>
            <a:r>
              <a:rPr lang="en-US" sz="1800" b="0" dirty="0"/>
              <a:t>The Guide to Required Test Administrator Training will help you navigate through the </a:t>
            </a:r>
            <a:r>
              <a:rPr lang="en-US" sz="1800" b="0" dirty="0" smtClean="0"/>
              <a:t>required </a:t>
            </a:r>
            <a:r>
              <a:rPr lang="en-US" sz="1800" b="0" dirty="0"/>
              <a:t>testing to access the MAP-A </a:t>
            </a:r>
            <a:r>
              <a:rPr lang="en-US" sz="1800" b="0" dirty="0" smtClean="0"/>
              <a:t>assessment</a:t>
            </a:r>
            <a:r>
              <a:rPr lang="en-US" sz="1800" b="0" baseline="0" dirty="0" smtClean="0"/>
              <a:t> and the</a:t>
            </a:r>
            <a:r>
              <a:rPr lang="en-US" sz="1800" b="0" dirty="0" smtClean="0"/>
              <a:t> </a:t>
            </a:r>
            <a:r>
              <a:rPr lang="en-US" sz="1800" b="0" dirty="0"/>
              <a:t>Test Administration Manual will help you through the process</a:t>
            </a:r>
            <a:r>
              <a:rPr lang="en-US" sz="1800" b="0" dirty="0" smtClean="0"/>
              <a:t>. </a:t>
            </a:r>
            <a:r>
              <a:rPr lang="en-US" sz="1800" b="0" dirty="0"/>
              <a:t>Always check for the latest </a:t>
            </a:r>
            <a:r>
              <a:rPr lang="en-US" sz="1800" b="0" dirty="0" smtClean="0"/>
              <a:t>manuals.</a:t>
            </a:r>
            <a:r>
              <a:rPr lang="en-US" sz="1800" b="0" baseline="0" dirty="0" smtClean="0"/>
              <a:t> </a:t>
            </a:r>
            <a:r>
              <a:rPr lang="en-US" sz="1800" b="0" dirty="0" smtClean="0"/>
              <a:t>Most </a:t>
            </a:r>
            <a:r>
              <a:rPr lang="en-US" sz="1800" b="0" dirty="0"/>
              <a:t>manuals were printed in July or August 2021.</a:t>
            </a:r>
            <a:endParaRPr sz="1800" b="0" dirty="0"/>
          </a:p>
          <a:p>
            <a:pPr marL="0" lvl="0" indent="0" algn="l" rtl="0">
              <a:spcBef>
                <a:spcPts val="0"/>
              </a:spcBef>
              <a:spcAft>
                <a:spcPts val="0"/>
              </a:spcAft>
              <a:buNone/>
            </a:pPr>
            <a:endParaRPr sz="1800" b="0" dirty="0"/>
          </a:p>
          <a:p>
            <a:pPr marL="0" lvl="0" indent="0" algn="l" rtl="0">
              <a:spcBef>
                <a:spcPts val="0"/>
              </a:spcBef>
              <a:spcAft>
                <a:spcPts val="0"/>
              </a:spcAft>
              <a:buNone/>
            </a:pPr>
            <a:endParaRPr b="0" dirty="0"/>
          </a:p>
          <a:p>
            <a:pPr marL="0" lvl="0" indent="0" algn="l" rtl="0">
              <a:spcBef>
                <a:spcPts val="0"/>
              </a:spcBef>
              <a:spcAft>
                <a:spcPts val="0"/>
              </a:spcAft>
              <a:buNone/>
            </a:pPr>
            <a:endParaRPr b="0" dirty="0"/>
          </a:p>
        </p:txBody>
      </p:sp>
      <p:sp>
        <p:nvSpPr>
          <p:cNvPr id="387" name="Google Shape;387;g8d027879b3_5_9: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30</a:t>
            </a:fld>
            <a:endParaRPr dirty="0"/>
          </a:p>
        </p:txBody>
      </p:sp>
    </p:spTree>
    <p:extLst>
      <p:ext uri="{BB962C8B-B14F-4D97-AF65-F5344CB8AC3E}">
        <p14:creationId xmlns:p14="http://schemas.microsoft.com/office/powerpoint/2010/main" val="2682664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8d027879b3_5_21: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8d027879b3_5_21: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rgbClr val="000000"/>
              </a:buClr>
              <a:buSzPts val="1400"/>
              <a:buFont typeface="Arial"/>
              <a:buNone/>
            </a:pPr>
            <a:r>
              <a:rPr lang="en-US" sz="1800" b="1" u="none" dirty="0" smtClean="0"/>
              <a:t>To Say: </a:t>
            </a:r>
            <a:r>
              <a:rPr lang="en-US" sz="1800" b="0" dirty="0" smtClean="0"/>
              <a:t>The </a:t>
            </a:r>
            <a:r>
              <a:rPr lang="en-US" sz="1800" b="0" dirty="0"/>
              <a:t>fourth tab is marked Resources</a:t>
            </a:r>
            <a:r>
              <a:rPr lang="en-US" sz="1800" b="0" dirty="0" smtClean="0"/>
              <a:t>. </a:t>
            </a:r>
            <a:r>
              <a:rPr lang="en-US" sz="1800" b="0" dirty="0"/>
              <a:t>Resources are broken into three sections. The first will be the Blueprints for ELA, math and science. The second section is </a:t>
            </a:r>
            <a:r>
              <a:rPr lang="en-US" sz="1800" b="0" dirty="0" smtClean="0"/>
              <a:t>called </a:t>
            </a:r>
            <a:r>
              <a:rPr lang="en-US" sz="1800" b="0" dirty="0"/>
              <a:t>Essential </a:t>
            </a:r>
            <a:r>
              <a:rPr lang="en-US" sz="1800" b="0" dirty="0" smtClean="0"/>
              <a:t>Elements to </a:t>
            </a:r>
            <a:r>
              <a:rPr lang="en-US" sz="1800" b="0" dirty="0"/>
              <a:t>be assessed by MAP- </a:t>
            </a:r>
            <a:r>
              <a:rPr lang="en-US" sz="1800" b="0" dirty="0" smtClean="0"/>
              <a:t>A, </a:t>
            </a:r>
            <a:r>
              <a:rPr lang="en-US" sz="1800" b="0" dirty="0"/>
              <a:t>beginning in grade 3 through high school or grade 11 resources</a:t>
            </a:r>
            <a:r>
              <a:rPr lang="en-US" sz="1800" b="0" dirty="0" smtClean="0"/>
              <a:t>. </a:t>
            </a:r>
            <a:r>
              <a:rPr lang="en-US" sz="1800" b="0" dirty="0"/>
              <a:t>The third section contains the Performance Level </a:t>
            </a:r>
            <a:r>
              <a:rPr lang="en-US" sz="1800" b="0" dirty="0" smtClean="0"/>
              <a:t>Descriptors.</a:t>
            </a:r>
            <a:endParaRPr sz="1800" b="0" dirty="0"/>
          </a:p>
          <a:p>
            <a:pPr marL="0" lvl="0" indent="0" algn="l" rtl="0">
              <a:spcBef>
                <a:spcPts val="0"/>
              </a:spcBef>
              <a:spcAft>
                <a:spcPts val="0"/>
              </a:spcAft>
              <a:buNone/>
            </a:pPr>
            <a:endParaRPr sz="1800" b="1" dirty="0"/>
          </a:p>
        </p:txBody>
      </p:sp>
      <p:sp>
        <p:nvSpPr>
          <p:cNvPr id="401" name="Google Shape;401;g8d027879b3_5_21: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31</a:t>
            </a:fld>
            <a:endParaRPr dirty="0"/>
          </a:p>
        </p:txBody>
      </p:sp>
    </p:spTree>
    <p:extLst>
      <p:ext uri="{BB962C8B-B14F-4D97-AF65-F5344CB8AC3E}">
        <p14:creationId xmlns:p14="http://schemas.microsoft.com/office/powerpoint/2010/main" val="26513151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86a9892aff_0_13: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86a9892aff_0_13: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At the bottom of the Resources Tab is the Other Resources section. There is a chart of required testlets that will tell you the number of testlets that need to be given at each grade level. You can also find copies of the Foundational Maps. We will talk more about that in upcoming sections. </a:t>
            </a:r>
            <a:endParaRPr sz="1800" b="1" dirty="0"/>
          </a:p>
        </p:txBody>
      </p:sp>
      <p:sp>
        <p:nvSpPr>
          <p:cNvPr id="413" name="Google Shape;413;g86a9892aff_0_13: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32</a:t>
            </a:fld>
            <a:endParaRPr dirty="0"/>
          </a:p>
        </p:txBody>
      </p:sp>
    </p:spTree>
    <p:extLst>
      <p:ext uri="{BB962C8B-B14F-4D97-AF65-F5344CB8AC3E}">
        <p14:creationId xmlns:p14="http://schemas.microsoft.com/office/powerpoint/2010/main" val="35306445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86a9892aff_0_22: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86a9892aff_0_22: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This is the tab marked Training. You will find links to training courses where you can watch the four required modules. Again, we will talk about that later. You will also find the Guide to Required Test Administrator Training. It will outline the process. There are short videos that will help you with both Instruction and Assessment using Essential Elements.  </a:t>
            </a:r>
          </a:p>
          <a:p>
            <a:r>
              <a:rPr lang="en-US" sz="1200" kern="1200" dirty="0" smtClean="0">
                <a:solidFill>
                  <a:schemeClr val="tx1"/>
                </a:solidFill>
                <a:effectLst/>
                <a:latin typeface="+mn-lt"/>
                <a:ea typeface="+mn-ea"/>
                <a:cs typeface="+mn-cs"/>
              </a:rPr>
              <a:t> </a:t>
            </a:r>
          </a:p>
          <a:p>
            <a:pPr marL="0" lvl="0" indent="0" algn="l" rtl="0">
              <a:spcBef>
                <a:spcPts val="0"/>
              </a:spcBef>
              <a:spcAft>
                <a:spcPts val="0"/>
              </a:spcAft>
              <a:buNone/>
            </a:pPr>
            <a:endParaRPr sz="1800" b="1" dirty="0">
              <a:solidFill>
                <a:srgbClr val="000000"/>
              </a:solidFill>
            </a:endParaRPr>
          </a:p>
        </p:txBody>
      </p:sp>
      <p:sp>
        <p:nvSpPr>
          <p:cNvPr id="424" name="Google Shape;424;g86a9892aff_0_22: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33</a:t>
            </a:fld>
            <a:endParaRPr dirty="0"/>
          </a:p>
        </p:txBody>
      </p:sp>
    </p:spTree>
    <p:extLst>
      <p:ext uri="{BB962C8B-B14F-4D97-AF65-F5344CB8AC3E}">
        <p14:creationId xmlns:p14="http://schemas.microsoft.com/office/powerpoint/2010/main" val="7841273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86a9892aff_0_3: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86a9892aff_0_3: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rgbClr val="000000"/>
              </a:buClr>
              <a:buSzPts val="1400"/>
              <a:buFont typeface="Arial"/>
              <a:buNone/>
            </a:pPr>
            <a:r>
              <a:rPr lang="en-US" sz="1800" b="1" dirty="0" smtClean="0"/>
              <a:t>To Say:</a:t>
            </a:r>
            <a:r>
              <a:rPr lang="en-US" sz="1800" b="0" dirty="0" smtClean="0"/>
              <a:t> The </a:t>
            </a:r>
            <a:r>
              <a:rPr lang="en-US" sz="1800" b="0" dirty="0"/>
              <a:t>last tab is a section for parents</a:t>
            </a:r>
            <a:r>
              <a:rPr lang="en-US" sz="1800" b="0" dirty="0" smtClean="0"/>
              <a:t>. </a:t>
            </a:r>
            <a:r>
              <a:rPr lang="en-US" sz="1800" b="0" dirty="0"/>
              <a:t>The arrows highlight information that can be useful </a:t>
            </a:r>
            <a:r>
              <a:rPr lang="en-US" sz="1800" b="0" dirty="0" smtClean="0"/>
              <a:t>for parents </a:t>
            </a:r>
            <a:r>
              <a:rPr lang="en-US" sz="1800" b="0" dirty="0"/>
              <a:t>and </a:t>
            </a:r>
            <a:r>
              <a:rPr lang="en-US" sz="1800" b="0" dirty="0" smtClean="0"/>
              <a:t>supports Home </a:t>
            </a:r>
            <a:r>
              <a:rPr lang="en-US" sz="1800" b="0" dirty="0"/>
              <a:t>Learning. </a:t>
            </a:r>
            <a:endParaRPr sz="1800" b="0" dirty="0">
              <a:solidFill>
                <a:srgbClr val="FF0000"/>
              </a:solidFill>
            </a:endParaRPr>
          </a:p>
        </p:txBody>
      </p:sp>
      <p:sp>
        <p:nvSpPr>
          <p:cNvPr id="437" name="Google Shape;437;g86a9892aff_0_3: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34</a:t>
            </a:fld>
            <a:endParaRPr dirty="0"/>
          </a:p>
        </p:txBody>
      </p:sp>
    </p:spTree>
    <p:extLst>
      <p:ext uri="{BB962C8B-B14F-4D97-AF65-F5344CB8AC3E}">
        <p14:creationId xmlns:p14="http://schemas.microsoft.com/office/powerpoint/2010/main" val="42416850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26: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p26: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Know:</a:t>
            </a:r>
            <a:r>
              <a:rPr lang="en-US" sz="1200" kern="1200" dirty="0" smtClean="0">
                <a:solidFill>
                  <a:schemeClr val="tx1"/>
                </a:solidFill>
                <a:effectLst/>
                <a:latin typeface="+mn-lt"/>
                <a:ea typeface="+mn-ea"/>
                <a:cs typeface="+mn-cs"/>
              </a:rPr>
              <a:t> How to get to DESE’s MAP-A website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Do:</a:t>
            </a:r>
            <a:r>
              <a:rPr lang="en-US" sz="1200" kern="1200" dirty="0" smtClean="0">
                <a:solidFill>
                  <a:schemeClr val="tx1"/>
                </a:solidFill>
                <a:effectLst/>
                <a:latin typeface="+mn-lt"/>
                <a:ea typeface="+mn-ea"/>
                <a:cs typeface="+mn-cs"/>
              </a:rPr>
              <a:t> The consultant will model and guide participants through the use of the DESE MAP-A website. You may want to show the preceding slides or just model on the screen. It is consultant’s choice.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To Say: </a:t>
            </a:r>
            <a:r>
              <a:rPr lang="en-US" sz="1200" kern="1200" dirty="0" smtClean="0">
                <a:solidFill>
                  <a:schemeClr val="tx1"/>
                </a:solidFill>
                <a:effectLst/>
                <a:latin typeface="+mn-lt"/>
                <a:ea typeface="+mn-ea"/>
                <a:cs typeface="+mn-cs"/>
              </a:rPr>
              <a:t>Here are the steps to find the Missouri Learning Standards. The Missouri Learning Standards contain the standards for all content areas as well as the Alternate Standards or MAP-A. One of the documents developed is the item specification document, which includes all Missouri grade level/course expectations arranged by domains/strands. It defines what could be measured on a variety of assessments. The document serves as the foundation of the assessment development process. </a:t>
            </a:r>
          </a:p>
          <a:p>
            <a:pPr marL="0" marR="0" lvl="0" indent="0" algn="l" rtl="0">
              <a:lnSpc>
                <a:spcPct val="100000"/>
              </a:lnSpc>
              <a:spcBef>
                <a:spcPts val="0"/>
              </a:spcBef>
              <a:spcAft>
                <a:spcPts val="0"/>
              </a:spcAft>
              <a:buSzPts val="1400"/>
              <a:buNone/>
            </a:pPr>
            <a:endParaRPr sz="2100" b="1" i="0" u="none" strike="noStrike" cap="none" dirty="0">
              <a:solidFill>
                <a:srgbClr val="000000"/>
              </a:solidFill>
              <a:highlight>
                <a:srgbClr val="FFFFFF"/>
              </a:highlight>
            </a:endParaRPr>
          </a:p>
        </p:txBody>
      </p:sp>
    </p:spTree>
    <p:extLst>
      <p:ext uri="{BB962C8B-B14F-4D97-AF65-F5344CB8AC3E}">
        <p14:creationId xmlns:p14="http://schemas.microsoft.com/office/powerpoint/2010/main" val="30752680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28: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5" name="Google Shape;455;p28: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Know:</a:t>
            </a:r>
            <a:r>
              <a:rPr lang="en-US" sz="1200" kern="1200" dirty="0" smtClean="0">
                <a:solidFill>
                  <a:schemeClr val="tx1"/>
                </a:solidFill>
                <a:effectLst/>
                <a:latin typeface="+mn-lt"/>
                <a:ea typeface="+mn-ea"/>
                <a:cs typeface="+mn-cs"/>
              </a:rPr>
              <a:t> How to get to DESE’s MAP-A website using DLM.</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Do:</a:t>
            </a:r>
            <a:r>
              <a:rPr lang="en-US" sz="1200" kern="1200" dirty="0" smtClean="0">
                <a:solidFill>
                  <a:schemeClr val="tx1"/>
                </a:solidFill>
                <a:effectLst/>
                <a:latin typeface="+mn-lt"/>
                <a:ea typeface="+mn-ea"/>
                <a:cs typeface="+mn-cs"/>
              </a:rPr>
              <a:t> The consultant will model and guide participants through the use of the DLM website. You may want to show the preceding slides or just model on the screen. It is the consultant’s choice.</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DLM has refreshed their website and made it easier to navigate. DLM is another comprehensive site for resources. The Missouri Page on DLM contains much of the same basic information. However, DLM has many resources to guide you through your instruction and access to videos. There are helplets for instruction, Mini-Maps for ELA and math, education resources for science and released items, etc.</a:t>
            </a:r>
          </a:p>
          <a:p>
            <a:pPr marL="0" marR="0" lvl="0" indent="0" algn="l" rtl="0">
              <a:lnSpc>
                <a:spcPct val="100000"/>
              </a:lnSpc>
              <a:spcBef>
                <a:spcPts val="0"/>
              </a:spcBef>
              <a:spcAft>
                <a:spcPts val="0"/>
              </a:spcAft>
              <a:buSzPts val="1400"/>
              <a:buNone/>
            </a:pPr>
            <a:endParaRPr sz="1800" b="1" i="0" u="none" strike="noStrike" cap="none" dirty="0">
              <a:solidFill>
                <a:srgbClr val="000000"/>
              </a:solidFill>
            </a:endParaRPr>
          </a:p>
        </p:txBody>
      </p:sp>
    </p:spTree>
    <p:extLst>
      <p:ext uri="{BB962C8B-B14F-4D97-AF65-F5344CB8AC3E}">
        <p14:creationId xmlns:p14="http://schemas.microsoft.com/office/powerpoint/2010/main" val="37572335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29: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p29: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SzPts val="1400"/>
              <a:buNone/>
            </a:pPr>
            <a:r>
              <a:rPr lang="en-US" sz="1600" b="1" i="0" u="none" strike="noStrike" cap="none" dirty="0">
                <a:solidFill>
                  <a:schemeClr val="dk1"/>
                </a:solidFill>
                <a:latin typeface="Calibri"/>
                <a:ea typeface="Calibri"/>
                <a:cs typeface="Calibri"/>
                <a:sym typeface="Calibri"/>
              </a:rPr>
              <a:t>To Know</a:t>
            </a:r>
            <a:r>
              <a:rPr lang="en-US" sz="1600" b="1" i="0" u="none" strike="noStrike" cap="none" dirty="0" smtClean="0">
                <a:solidFill>
                  <a:schemeClr val="dk1"/>
                </a:solidFill>
              </a:rPr>
              <a:t>: </a:t>
            </a:r>
            <a:r>
              <a:rPr lang="en-US" sz="1600" b="0" i="0" u="none" strike="noStrike" cap="none" dirty="0">
                <a:solidFill>
                  <a:schemeClr val="dk1"/>
                </a:solidFill>
              </a:rPr>
              <a:t>Participants need to know where the updates are found on the DLM Website.</a:t>
            </a:r>
            <a:endParaRPr sz="1600" b="0" dirty="0"/>
          </a:p>
          <a:p>
            <a:pPr marL="0" marR="0" lvl="0" indent="0" algn="l" rtl="0">
              <a:lnSpc>
                <a:spcPct val="100000"/>
              </a:lnSpc>
              <a:spcBef>
                <a:spcPts val="0"/>
              </a:spcBef>
              <a:spcAft>
                <a:spcPts val="0"/>
              </a:spcAft>
              <a:buSzPts val="1400"/>
              <a:buNone/>
            </a:pPr>
            <a:endParaRPr sz="1600" b="1" i="0" u="none" strike="noStrike" cap="none" dirty="0">
              <a:solidFill>
                <a:schemeClr val="dk1"/>
              </a:solidFill>
            </a:endParaRPr>
          </a:p>
          <a:p>
            <a:pPr marL="0" marR="0" lvl="0" indent="0" algn="l" rtl="0">
              <a:lnSpc>
                <a:spcPct val="100000"/>
              </a:lnSpc>
              <a:spcBef>
                <a:spcPts val="0"/>
              </a:spcBef>
              <a:spcAft>
                <a:spcPts val="0"/>
              </a:spcAft>
              <a:buSzPts val="1400"/>
              <a:buNone/>
            </a:pPr>
            <a:r>
              <a:rPr lang="en-US" sz="1800" b="1" i="0" u="none" strike="noStrike" cap="none" dirty="0" smtClean="0">
                <a:solidFill>
                  <a:schemeClr val="dk1"/>
                </a:solidFill>
                <a:latin typeface="Calibri"/>
                <a:ea typeface="Calibri"/>
                <a:cs typeface="Calibri"/>
                <a:sym typeface="Calibri"/>
              </a:rPr>
              <a:t>To Say:</a:t>
            </a:r>
            <a:r>
              <a:rPr lang="en-US" sz="1800" b="1" i="0" u="none" strike="noStrike" cap="none" dirty="0" smtClean="0">
                <a:solidFill>
                  <a:schemeClr val="dk1"/>
                </a:solidFill>
              </a:rPr>
              <a:t> </a:t>
            </a:r>
            <a:r>
              <a:rPr lang="en-US" sz="1800" b="0" dirty="0" smtClean="0"/>
              <a:t>This </a:t>
            </a:r>
            <a:r>
              <a:rPr lang="en-US" sz="1800" b="0" dirty="0"/>
              <a:t>is a screenshot of the landing page.</a:t>
            </a:r>
            <a:endParaRPr sz="18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04208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8d3db6da9c_1_0: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g8d3db6da9c_1_0: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Know:</a:t>
            </a:r>
            <a:r>
              <a:rPr lang="en-US" sz="1200" kern="1200" dirty="0" smtClean="0">
                <a:solidFill>
                  <a:schemeClr val="tx1"/>
                </a:solidFill>
                <a:effectLst/>
                <a:latin typeface="+mn-lt"/>
                <a:ea typeface="+mn-ea"/>
                <a:cs typeface="+mn-cs"/>
              </a:rPr>
              <a:t> Participants need to know this website.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Training courses MUST be completed by ALL new or experienced test administrators before being given access to change password or login to Educator Portal.</a:t>
            </a:r>
            <a:endParaRPr sz="14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695650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30: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p30: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Know:</a:t>
            </a:r>
            <a:r>
              <a:rPr lang="en-US" sz="1200" kern="1200" dirty="0" smtClean="0">
                <a:solidFill>
                  <a:schemeClr val="tx1"/>
                </a:solidFill>
                <a:effectLst/>
                <a:latin typeface="+mn-lt"/>
                <a:ea typeface="+mn-ea"/>
                <a:cs typeface="+mn-cs"/>
              </a:rPr>
              <a:t> Participants need to know where the updates are found on the DLM Website.</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Do:</a:t>
            </a:r>
            <a:r>
              <a:rPr lang="en-US" sz="1200" kern="1200" dirty="0" smtClean="0">
                <a:solidFill>
                  <a:schemeClr val="tx1"/>
                </a:solidFill>
                <a:effectLst/>
                <a:latin typeface="+mn-lt"/>
                <a:ea typeface="+mn-ea"/>
                <a:cs typeface="+mn-cs"/>
              </a:rPr>
              <a:t> Show participants the location of the Missouri DLM website.</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Go to </a:t>
            </a:r>
            <a:r>
              <a:rPr lang="en-US" sz="1200" u="sng" kern="1200" dirty="0" smtClean="0">
                <a:solidFill>
                  <a:schemeClr val="tx1"/>
                </a:solidFill>
                <a:effectLst/>
                <a:latin typeface="+mn-lt"/>
                <a:ea typeface="+mn-ea"/>
                <a:cs typeface="+mn-cs"/>
                <a:hlinkClick r:id="rId3"/>
              </a:rPr>
              <a:t>www.dynamiclearningmaps.org </a:t>
            </a:r>
            <a:r>
              <a:rPr lang="en-US" sz="1200" kern="1200" dirty="0" smtClean="0">
                <a:solidFill>
                  <a:schemeClr val="tx1"/>
                </a:solidFill>
                <a:effectLst/>
                <a:latin typeface="+mn-lt"/>
                <a:ea typeface="+mn-ea"/>
                <a:cs typeface="+mn-cs"/>
              </a:rPr>
              <a:t>and click on the States tab (second from left) and then click on ‘Missouri’ under Integrated Model. </a:t>
            </a:r>
          </a:p>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In addition to the Missouri specific page under the “For States” tab, you will click to find Missouri. Remember, we are an INSTRUCTIONALLY EMBEDDED ASSESSMENT (IE) state.</a:t>
            </a:r>
          </a:p>
          <a:p>
            <a:pPr marL="0" marR="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2894440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notes"/>
          <p:cNvSpPr>
            <a:spLocks noGrp="1" noRot="1" noChangeAspect="1"/>
          </p:cNvSpPr>
          <p:nvPr>
            <p:ph type="sldImg" idx="2"/>
          </p:nvPr>
        </p:nvSpPr>
        <p:spPr>
          <a:xfrm>
            <a:off x="433388" y="709613"/>
            <a:ext cx="6308725" cy="3549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1:notes"/>
          <p:cNvSpPr txBox="1">
            <a:spLocks noGrp="1"/>
          </p:cNvSpPr>
          <p:nvPr>
            <p:ph type="body" idx="1"/>
          </p:nvPr>
        </p:nvSpPr>
        <p:spPr>
          <a:xfrm>
            <a:off x="717595" y="4493988"/>
            <a:ext cx="5740738" cy="4257460"/>
          </a:xfrm>
          <a:prstGeom prst="rect">
            <a:avLst/>
          </a:prstGeom>
          <a:noFill/>
          <a:ln>
            <a:noFill/>
          </a:ln>
        </p:spPr>
        <p:txBody>
          <a:bodyPr spcFirstLastPara="1" wrap="square" lIns="94975" tIns="47475" rIns="94975" bIns="47475" anchor="t" anchorCtr="0">
            <a:noAutofit/>
          </a:bodyPr>
          <a:lstStyle/>
          <a:p>
            <a:pPr marL="0" marR="0" lvl="0" indent="0" algn="l" rtl="0">
              <a:lnSpc>
                <a:spcPct val="100000"/>
              </a:lnSpc>
              <a:spcBef>
                <a:spcPts val="0"/>
              </a:spcBef>
              <a:spcAft>
                <a:spcPts val="0"/>
              </a:spcAft>
              <a:buSzPts val="1400"/>
              <a:buNone/>
            </a:pPr>
            <a:r>
              <a:rPr lang="en-US" sz="1600" b="1" i="0" u="none" strike="noStrike" cap="none" dirty="0" smtClean="0">
                <a:solidFill>
                  <a:schemeClr val="accent5"/>
                </a:solidFill>
                <a:latin typeface="Calibri"/>
                <a:ea typeface="Calibri"/>
                <a:cs typeface="Calibri"/>
                <a:sym typeface="Calibri"/>
              </a:rPr>
              <a:t>To</a:t>
            </a:r>
            <a:r>
              <a:rPr lang="en-US" sz="1600" b="1" i="0" u="none" strike="noStrike" cap="none" baseline="0" dirty="0" smtClean="0">
                <a:solidFill>
                  <a:schemeClr val="accent5"/>
                </a:solidFill>
                <a:latin typeface="Calibri"/>
                <a:ea typeface="Calibri"/>
                <a:cs typeface="Calibri"/>
                <a:sym typeface="Calibri"/>
              </a:rPr>
              <a:t> Say: </a:t>
            </a:r>
            <a:r>
              <a:rPr lang="en-US" sz="1600" b="0" i="0" u="none" strike="noStrike" cap="none" baseline="0" dirty="0" smtClean="0">
                <a:solidFill>
                  <a:schemeClr val="accent5"/>
                </a:solidFill>
                <a:latin typeface="Calibri"/>
                <a:ea typeface="Calibri"/>
                <a:cs typeface="Calibri"/>
                <a:sym typeface="Calibri"/>
              </a:rPr>
              <a:t>If more Sandbox logins are needed, let Susan know.</a:t>
            </a:r>
            <a:endParaRPr sz="1600" b="0" i="0" u="none" strike="noStrike" cap="none" dirty="0">
              <a:solidFill>
                <a:schemeClr val="accent5"/>
              </a:solidFill>
              <a:latin typeface="Calibri"/>
              <a:ea typeface="Calibri"/>
              <a:cs typeface="Calibri"/>
              <a:sym typeface="Calibri"/>
            </a:endParaRPr>
          </a:p>
        </p:txBody>
      </p:sp>
      <p:sp>
        <p:nvSpPr>
          <p:cNvPr id="136" name="Google Shape;136;p1:notes"/>
          <p:cNvSpPr txBox="1">
            <a:spLocks noGrp="1"/>
          </p:cNvSpPr>
          <p:nvPr>
            <p:ph type="sldNum" idx="12"/>
          </p:nvPr>
        </p:nvSpPr>
        <p:spPr>
          <a:xfrm>
            <a:off x="4064701" y="8986334"/>
            <a:ext cx="3109565" cy="473050"/>
          </a:xfrm>
          <a:prstGeom prst="rect">
            <a:avLst/>
          </a:prstGeom>
          <a:noFill/>
          <a:ln>
            <a:noFill/>
          </a:ln>
        </p:spPr>
        <p:txBody>
          <a:bodyPr spcFirstLastPara="1" wrap="square" lIns="94975" tIns="47475" rIns="94975" bIns="47475" anchor="b" anchorCtr="0">
            <a:noAutofit/>
          </a:bodyPr>
          <a:lstStyle/>
          <a:p>
            <a:pPr marL="0" marR="0" lvl="0" indent="0" algn="r" rtl="0">
              <a:lnSpc>
                <a:spcPct val="100000"/>
              </a:lnSpc>
              <a:spcBef>
                <a:spcPts val="0"/>
              </a:spcBef>
              <a:spcAft>
                <a:spcPts val="0"/>
              </a:spcAft>
              <a:buSzPts val="1300"/>
              <a:buNone/>
            </a:pPr>
            <a:fld id="{00000000-1234-1234-1234-123412341234}" type="slidenum">
              <a:rPr lang="en-US" sz="1300" b="0" i="0" u="none" strike="noStrike" cap="none">
                <a:solidFill>
                  <a:schemeClr val="dk1"/>
                </a:solidFill>
                <a:latin typeface="Calibri"/>
                <a:ea typeface="Calibri"/>
                <a:cs typeface="Calibri"/>
                <a:sym typeface="Calibri"/>
              </a:rPr>
              <a:t>4</a:t>
            </a:fld>
            <a:endParaRPr sz="13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008704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9066e9485e_0_0: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9066e9485e_0_0: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sz="1800" b="1" u="none" dirty="0" smtClean="0"/>
              <a:t>To Say: </a:t>
            </a:r>
            <a:r>
              <a:rPr lang="en-US" sz="1800" b="0" dirty="0"/>
              <a:t>Here is a summary of what is on DESE’s </a:t>
            </a:r>
            <a:r>
              <a:rPr lang="en-US" sz="1800" b="0" dirty="0" smtClean="0"/>
              <a:t>and </a:t>
            </a:r>
            <a:r>
              <a:rPr lang="en-US" sz="1800" b="0" dirty="0"/>
              <a:t>DLM’s </a:t>
            </a:r>
            <a:r>
              <a:rPr lang="en-US" sz="1800" b="0" dirty="0" smtClean="0"/>
              <a:t>webpages. Please take time </a:t>
            </a:r>
            <a:r>
              <a:rPr lang="en-US" sz="1800" b="0" dirty="0"/>
              <a:t>to explore each website.</a:t>
            </a:r>
            <a:endParaRPr sz="1800" b="0" dirty="0"/>
          </a:p>
        </p:txBody>
      </p:sp>
      <p:sp>
        <p:nvSpPr>
          <p:cNvPr id="490" name="Google Shape;490;g9066e9485e_0_0: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40</a:t>
            </a:fld>
            <a:endParaRPr dirty="0"/>
          </a:p>
        </p:txBody>
      </p:sp>
    </p:spTree>
    <p:extLst>
      <p:ext uri="{BB962C8B-B14F-4D97-AF65-F5344CB8AC3E}">
        <p14:creationId xmlns:p14="http://schemas.microsoft.com/office/powerpoint/2010/main" val="13703410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31: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p31: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sz="1600" b="1" dirty="0" smtClean="0"/>
              <a:t>To Say: </a:t>
            </a:r>
            <a:r>
              <a:rPr lang="en-US" sz="1600" dirty="0" smtClean="0"/>
              <a:t>Let’s take 60 </a:t>
            </a:r>
            <a:r>
              <a:rPr lang="en-US" sz="1600" dirty="0"/>
              <a:t>seconds to breathe, stretch</a:t>
            </a:r>
            <a:r>
              <a:rPr lang="en-US" sz="1600" dirty="0" smtClean="0"/>
              <a:t>, and </a:t>
            </a:r>
            <a:r>
              <a:rPr lang="en-US" sz="1600" dirty="0"/>
              <a:t>get a cup of coffee. Break!</a:t>
            </a:r>
            <a:endParaRPr sz="1600" dirty="0"/>
          </a:p>
          <a:p>
            <a:pPr marL="0" lvl="0" indent="0" algn="l" rtl="0">
              <a:lnSpc>
                <a:spcPct val="100000"/>
              </a:lnSpc>
              <a:spcBef>
                <a:spcPts val="0"/>
              </a:spcBef>
              <a:spcAft>
                <a:spcPts val="0"/>
              </a:spcAft>
              <a:buSzPts val="1400"/>
              <a:buNone/>
            </a:pPr>
            <a:endParaRPr sz="1600" dirty="0">
              <a:solidFill>
                <a:srgbClr val="FF0000"/>
              </a:solidFill>
            </a:endParaRPr>
          </a:p>
        </p:txBody>
      </p:sp>
      <p:sp>
        <p:nvSpPr>
          <p:cNvPr id="498" name="Google Shape;498;p31: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41</a:t>
            </a:fld>
            <a:endParaRPr dirty="0"/>
          </a:p>
        </p:txBody>
      </p:sp>
    </p:spTree>
    <p:extLst>
      <p:ext uri="{BB962C8B-B14F-4D97-AF65-F5344CB8AC3E}">
        <p14:creationId xmlns:p14="http://schemas.microsoft.com/office/powerpoint/2010/main" val="1220129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32: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p32: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sz="1800" b="0" u="sng" dirty="0" smtClean="0"/>
              <a:t>To Say:</a:t>
            </a:r>
            <a:r>
              <a:rPr lang="en-US" sz="1800" b="0" dirty="0" smtClean="0"/>
              <a:t>  </a:t>
            </a:r>
            <a:r>
              <a:rPr lang="en-US" sz="1800" b="0" dirty="0"/>
              <a:t>Eligibility Criteria for MAP-A.  Please refer to Handouts  5a-5b and 6.</a:t>
            </a:r>
            <a:endParaRPr sz="1800" b="0" dirty="0"/>
          </a:p>
        </p:txBody>
      </p:sp>
      <p:sp>
        <p:nvSpPr>
          <p:cNvPr id="505" name="Google Shape;505;p32: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42</a:t>
            </a:fld>
            <a:endParaRPr dirty="0"/>
          </a:p>
        </p:txBody>
      </p:sp>
    </p:spTree>
    <p:extLst>
      <p:ext uri="{BB962C8B-B14F-4D97-AF65-F5344CB8AC3E}">
        <p14:creationId xmlns:p14="http://schemas.microsoft.com/office/powerpoint/2010/main" val="37464027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34: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p34: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Using the Bell Curve as a graphic, average ability scores fall between IQ scores of 85 and 115 and approximately 68 percent of the population falls within this range of scores. A significant cognitive delay is found in approximately two percent of the population who have IQ scores that fall at 70 or below. The most significant cognitive delay is considered to be the one percent of the population who have IQ scores that fall at or below 55.</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IQ is not the only determining factor. Students with the most significant cognitive delay require supervision and assistance at all times. These students need a significant level of support in all areas including communication, self-care, daily living, social skills, access to community, self-direction, health and safety, functional academics, leisure, and work.</a:t>
            </a:r>
          </a:p>
          <a:p>
            <a:pPr marL="0" marR="0" lvl="0" indent="0" algn="l" rtl="0">
              <a:lnSpc>
                <a:spcPct val="100000"/>
              </a:lnSpc>
              <a:spcBef>
                <a:spcPts val="0"/>
              </a:spcBef>
              <a:spcAft>
                <a:spcPts val="0"/>
              </a:spcAft>
              <a:buSzPts val="1400"/>
              <a:buNone/>
            </a:pPr>
            <a:endParaRPr sz="1200" b="0" i="0" u="none" strike="noStrike" cap="none" dirty="0">
              <a:solidFill>
                <a:schemeClr val="dk1"/>
              </a:solidFill>
              <a:latin typeface="Calibri"/>
              <a:ea typeface="Calibri"/>
              <a:cs typeface="Calibri"/>
              <a:sym typeface="Calibri"/>
            </a:endParaRPr>
          </a:p>
        </p:txBody>
      </p:sp>
      <p:sp>
        <p:nvSpPr>
          <p:cNvPr id="512" name="Google Shape;512;p34: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43</a:t>
            </a:fld>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181473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35: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p35: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Know:</a:t>
            </a:r>
            <a:r>
              <a:rPr lang="en-US" sz="1200" kern="1200" dirty="0" smtClean="0">
                <a:solidFill>
                  <a:schemeClr val="tx1"/>
                </a:solidFill>
                <a:effectLst/>
                <a:latin typeface="+mn-lt"/>
                <a:ea typeface="+mn-ea"/>
                <a:cs typeface="+mn-cs"/>
              </a:rPr>
              <a:t> This link goes to the correct information. HO #5a is the Flow Chart and HO #5b is the Checklist. HO #6 is the Guidance Document for further clarification.</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While an IQ score is not the sole criterion to determine if a student should participate in the Missouri Alternate Assessment, it is one of the factors. DESE has developed both a Flow Chart and a Checklist with the five criteria that must be met in order to determine a student’s eligibility to participate in the alternate assessment.  IEP teams can use either resource to guide the process of considering each of the five criteria. These two resources are designed to be used in conjunction with a Guidance Document Handout #6 which provides more detailed information to assist IEP teams as they carefully consider each of the criteria. The Guidance Document lists each of the criterion and provides additional guidance and clarification as well as examples of students who </a:t>
            </a:r>
            <a:r>
              <a:rPr lang="en-US" sz="1200" u="sng" kern="1200" dirty="0" smtClean="0">
                <a:solidFill>
                  <a:schemeClr val="tx1"/>
                </a:solidFill>
                <a:effectLst/>
                <a:latin typeface="+mn-lt"/>
                <a:ea typeface="+mn-ea"/>
                <a:cs typeface="+mn-cs"/>
              </a:rPr>
              <a:t>would</a:t>
            </a:r>
            <a:r>
              <a:rPr lang="en-US" sz="1200" kern="1200" dirty="0" smtClean="0">
                <a:solidFill>
                  <a:schemeClr val="tx1"/>
                </a:solidFill>
                <a:effectLst/>
                <a:latin typeface="+mn-lt"/>
                <a:ea typeface="+mn-ea"/>
                <a:cs typeface="+mn-cs"/>
              </a:rPr>
              <a:t> and </a:t>
            </a:r>
            <a:r>
              <a:rPr lang="en-US" sz="1200" u="sng" kern="1200" dirty="0" smtClean="0">
                <a:solidFill>
                  <a:schemeClr val="tx1"/>
                </a:solidFill>
                <a:effectLst/>
                <a:latin typeface="+mn-lt"/>
                <a:ea typeface="+mn-ea"/>
                <a:cs typeface="+mn-cs"/>
              </a:rPr>
              <a:t>would not</a:t>
            </a:r>
            <a:r>
              <a:rPr lang="en-US" sz="1200" kern="1200" dirty="0" smtClean="0">
                <a:solidFill>
                  <a:schemeClr val="tx1"/>
                </a:solidFill>
                <a:effectLst/>
                <a:latin typeface="+mn-lt"/>
                <a:ea typeface="+mn-ea"/>
                <a:cs typeface="+mn-cs"/>
              </a:rPr>
              <a:t> be eligible for participation in the alternate assessment. MAP-A Eligibility is to be considered and determined at every annual IEP meeting. It is best practice to sign and date the checklist of all IEP team members and place it in the student's file. These resources can be found on the DESE website on the Special Education Compliance section. The web link is shown at the top of this slide.</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We’re now going to take a few minutes to go over each of the criteria. </a:t>
            </a:r>
          </a:p>
          <a:p>
            <a:pPr marL="0" marR="0" lvl="0" indent="0" algn="l" rtl="0">
              <a:lnSpc>
                <a:spcPct val="100000"/>
              </a:lnSpc>
              <a:spcBef>
                <a:spcPts val="0"/>
              </a:spcBef>
              <a:spcAft>
                <a:spcPts val="0"/>
              </a:spcAft>
              <a:buSzPts val="1400"/>
              <a:buNone/>
            </a:pPr>
            <a:endParaRPr sz="1800" b="1" i="0" u="none" strike="noStrike" cap="none" dirty="0">
              <a:solidFill>
                <a:schemeClr val="dk1"/>
              </a:solidFill>
            </a:endParaRPr>
          </a:p>
        </p:txBody>
      </p:sp>
      <p:sp>
        <p:nvSpPr>
          <p:cNvPr id="531" name="Google Shape;531;p35: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44</a:t>
            </a:fld>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720130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36: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1" name="Google Shape;541;p36: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Please refer to HO#5b - Guidance Document. The first criteria requires that only students who have been identified under the Individuals with Disabilities Education Act (IDEA) are eligible to participate in the alternate assessment. Students who only have a medical diagnosis or a 504 Plan are not eligible to participate in the alternate assessment.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IEP team for eligible students must make an individualized decision regarding the student’s participation in either the regular assessment or alternate assessment using the Missouri Alternate Assessment Decision Making Checklist or Flow Chart.  This decision must be documented in the IEP.</a:t>
            </a:r>
          </a:p>
          <a:p>
            <a:pPr marL="0" marR="0" lvl="0" indent="0" algn="l" rtl="0">
              <a:lnSpc>
                <a:spcPct val="100000"/>
              </a:lnSpc>
              <a:spcBef>
                <a:spcPts val="0"/>
              </a:spcBef>
              <a:spcAft>
                <a:spcPts val="0"/>
              </a:spcAft>
              <a:buSzPts val="1400"/>
              <a:buNone/>
            </a:pPr>
            <a:endParaRPr sz="1800" b="1" i="0" u="none" strike="noStrike" cap="none" dirty="0">
              <a:solidFill>
                <a:schemeClr val="dk1"/>
              </a:solidFill>
            </a:endParaRPr>
          </a:p>
        </p:txBody>
      </p:sp>
    </p:spTree>
    <p:extLst>
      <p:ext uri="{BB962C8B-B14F-4D97-AF65-F5344CB8AC3E}">
        <p14:creationId xmlns:p14="http://schemas.microsoft.com/office/powerpoint/2010/main" val="17361490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37: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 name="Google Shape;549;p37: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Say: </a:t>
            </a:r>
            <a:r>
              <a:rPr lang="en-US" sz="1200" kern="1200" dirty="0" smtClean="0">
                <a:solidFill>
                  <a:schemeClr val="tx1"/>
                </a:solidFill>
                <a:effectLst/>
                <a:latin typeface="+mn-lt"/>
                <a:ea typeface="+mn-ea"/>
                <a:cs typeface="+mn-cs"/>
              </a:rPr>
              <a:t>The second criteria looks at cognitive abilities. While there is no one method of determining if a student demonstrates the most significant cognitive disability, it is clear this decision must be made by comparing the student to the entire population of other students of the same age—not just other students within the district or school building.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most significant cognitive disability range can be evidenced by standardized assessments or pervasive supports. In addition to demonstrating the most significant cognitive disabilities, the student must also demonstrate adaptive skills that are significantly limited as compared to same age peers.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While IDEA does not provide any guidance on determining the most significant cognitive disabilities, it does state, under Section 300.304(3)(c)(1) “Assessments and other evaluation materials used to assess a child under this part—(i) are selected and administered so as not to be discriminatory on a racial or cultural basis; (ii) are provided and administered in the child’s native language or other mode of communication and in the form most likely to yield accurate information on what the child knows and can do academically, developmentally, and functionally, unless it is clearly not feasible to so provide or administer; (iii) are used for the purposes for which the assessments or measures are valid and reliable; (iv) are administered by trained and knowledgeable personnel; and, (v) are administered in accordance with any instructions provided by the producer of the assessments.”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Intelligence tests including, but not limited to, the Wechsler Scales, the Leiter International Performance Scale, and the Stanford-Binet Intelligence Scales all yield standard scores and provide a system of classification to assist trained personnel in determining a level of cognitive functioning.</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following ranges, based on standard scores of standardized intelligence tests, reflect the categories of the American Association on Intellectual and Developmental Disabilities, the Diagnostic and Statistical Manual of Mental Disorders, and the International Classification of Diseases.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These ranges include four levels of support:</a:t>
            </a:r>
          </a:p>
          <a:p>
            <a:pPr lvl="0"/>
            <a:r>
              <a:rPr lang="en-US" sz="1200" kern="1200" dirty="0" smtClean="0">
                <a:solidFill>
                  <a:schemeClr val="tx1"/>
                </a:solidFill>
                <a:effectLst/>
                <a:latin typeface="+mn-lt"/>
                <a:ea typeface="+mn-ea"/>
                <a:cs typeface="+mn-cs"/>
              </a:rPr>
              <a:t>People with an IQ of 55 to 70 require mild support</a:t>
            </a:r>
            <a:endParaRPr lang="en-US" sz="1800" dirty="0" smtClean="0">
              <a:effectLst/>
            </a:endParaRPr>
          </a:p>
          <a:p>
            <a:pPr lvl="0"/>
            <a:r>
              <a:rPr lang="en-US" sz="1200" kern="1200" dirty="0" smtClean="0">
                <a:solidFill>
                  <a:schemeClr val="tx1"/>
                </a:solidFill>
                <a:effectLst/>
                <a:latin typeface="+mn-lt"/>
                <a:ea typeface="+mn-ea"/>
                <a:cs typeface="+mn-cs"/>
              </a:rPr>
              <a:t>People with an IQ of 40-55 require moderate supervision and assistance</a:t>
            </a:r>
            <a:endParaRPr lang="en-US" sz="1800" dirty="0" smtClean="0">
              <a:effectLst/>
            </a:endParaRPr>
          </a:p>
          <a:p>
            <a:pPr lvl="0"/>
            <a:r>
              <a:rPr lang="en-US" sz="1200" kern="1200" dirty="0" smtClean="0">
                <a:solidFill>
                  <a:schemeClr val="tx1"/>
                </a:solidFill>
                <a:effectLst/>
                <a:latin typeface="+mn-lt"/>
                <a:ea typeface="+mn-ea"/>
                <a:cs typeface="+mn-cs"/>
              </a:rPr>
              <a:t>People with an IQ of 25-40 can be taught basic life skills and simple tasks with supervision</a:t>
            </a:r>
            <a:endParaRPr lang="en-US" sz="1800" dirty="0" smtClean="0">
              <a:effectLst/>
            </a:endParaRPr>
          </a:p>
          <a:p>
            <a:pPr lvl="0"/>
            <a:r>
              <a:rPr lang="en-US" sz="1200" kern="1200" dirty="0" smtClean="0">
                <a:solidFill>
                  <a:schemeClr val="tx1"/>
                </a:solidFill>
                <a:effectLst/>
                <a:latin typeface="+mn-lt"/>
                <a:ea typeface="+mn-ea"/>
                <a:cs typeface="+mn-cs"/>
              </a:rPr>
              <a:t>People with an IQ below 25 usually suffer from a neurological condition and require constant care</a:t>
            </a:r>
            <a:endParaRPr lang="en-US" sz="1800" dirty="0" smtClean="0">
              <a:effectLst/>
            </a:endParaRPr>
          </a:p>
          <a:p>
            <a:r>
              <a:rPr lang="en-US" sz="1200" kern="1200" dirty="0" smtClean="0">
                <a:solidFill>
                  <a:schemeClr val="tx1"/>
                </a:solidFill>
                <a:effectLst/>
                <a:latin typeface="+mn-lt"/>
                <a:ea typeface="+mn-ea"/>
                <a:cs typeface="+mn-cs"/>
              </a:rPr>
              <a:t> </a:t>
            </a:r>
            <a:endParaRPr lang="en-US" sz="1800" dirty="0" smtClean="0">
              <a:effectLst/>
            </a:endParaRPr>
          </a:p>
          <a:p>
            <a:r>
              <a:rPr lang="en-US" sz="1200" kern="1200" dirty="0" smtClean="0">
                <a:solidFill>
                  <a:schemeClr val="tx1"/>
                </a:solidFill>
                <a:effectLst/>
                <a:latin typeface="+mn-lt"/>
                <a:ea typeface="+mn-ea"/>
                <a:cs typeface="+mn-cs"/>
              </a:rPr>
              <a:t>While an IQ score is not the sole criterion to determine if a student should participate in the Missouri Alternate Assessment, it would be expected that students taking the alternate assessment would score significantly lower than their peers with or without disabilities on standardized tests of knowledge and cognition, or that these students may not achieve a valid score on the standardized test.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If a standardized cognitive assessment instrument cannot be utilized with the student, information must be provided to show the pervasive level of support required by the student.  This information must come from multiple sources of information (not just an adaptive behavior assessment) and include both skills the student is capable of performing as well as those areas in which he/she has difficulty. A comprehensive review would be expected to include each of the following areas of   communication, self-care, daily living, social skills, access to community, self-direction, health and safety, functional academics, leisure, and work.</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addition to the above, adaptive skills as measured by tests of adaptive functioning </a:t>
            </a:r>
            <a:r>
              <a:rPr lang="en-US" sz="1200" u="sng" kern="1200" dirty="0" smtClean="0">
                <a:solidFill>
                  <a:schemeClr val="tx1"/>
                </a:solidFill>
                <a:effectLst/>
                <a:latin typeface="+mn-lt"/>
                <a:ea typeface="+mn-ea"/>
                <a:cs typeface="+mn-cs"/>
              </a:rPr>
              <a:t>MUST</a:t>
            </a:r>
            <a:r>
              <a:rPr lang="en-US" sz="1200" kern="1200" dirty="0" smtClean="0">
                <a:solidFill>
                  <a:schemeClr val="tx1"/>
                </a:solidFill>
                <a:effectLst/>
                <a:latin typeface="+mn-lt"/>
                <a:ea typeface="+mn-ea"/>
                <a:cs typeface="+mn-cs"/>
              </a:rPr>
              <a:t> be commensurate with the scores from the cognitive evaluation and must also indicate that the student is functioning in the most significant classification ranges.</a:t>
            </a:r>
          </a:p>
          <a:p>
            <a:pPr marL="0" marR="0" lvl="0" indent="0" algn="l" rtl="0">
              <a:lnSpc>
                <a:spcPct val="80000"/>
              </a:lnSpc>
              <a:spcBef>
                <a:spcPts val="0"/>
              </a:spcBef>
              <a:spcAft>
                <a:spcPts val="0"/>
              </a:spcAft>
              <a:buSzPts val="1400"/>
              <a:buNone/>
            </a:pPr>
            <a:endParaRPr sz="1800" b="1" i="0" u="none" strike="noStrike" cap="none" dirty="0">
              <a:solidFill>
                <a:schemeClr val="dk1"/>
              </a:solidFill>
            </a:endParaRPr>
          </a:p>
        </p:txBody>
      </p:sp>
    </p:spTree>
    <p:extLst>
      <p:ext uri="{BB962C8B-B14F-4D97-AF65-F5344CB8AC3E}">
        <p14:creationId xmlns:p14="http://schemas.microsoft.com/office/powerpoint/2010/main" val="6654105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38: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6" name="Google Shape;556;p38: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Say: </a:t>
            </a:r>
            <a:r>
              <a:rPr lang="en-US" sz="1200" kern="1200" dirty="0" smtClean="0">
                <a:solidFill>
                  <a:schemeClr val="tx1"/>
                </a:solidFill>
                <a:effectLst/>
                <a:latin typeface="+mn-lt"/>
                <a:ea typeface="+mn-ea"/>
                <a:cs typeface="+mn-cs"/>
              </a:rPr>
              <a:t>The third criteria requires that the student’s daily instruction on the chronologically age appropriate academic content standards and the grade level benchmarks is substantively different from that of peers with or without disabilities. The student requires intensive instructional strategies which may include, but are not limited to, repeated drill/practice in multiple settings, and skills taught in substantially smaller steps than peers with frequent prompts and guidance from adults.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The student also requires intensive supports in the school setting as evidenced by individualized instruction, adult supervision, and assistance throughout the school day. The student’s modified curriculum may consist of functional life skills such as: pre-academics, communication, self-care, daily-living and social skills.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student requires information to be obtained primarily through methods other than reading due to limited reading ability and also utilizes alternate methods to express or share oral or written ideas and information with others.</a:t>
            </a:r>
          </a:p>
          <a:p>
            <a:pPr marL="0" marR="0" lvl="0" indent="0" algn="l" rtl="0">
              <a:lnSpc>
                <a:spcPct val="100000"/>
              </a:lnSpc>
              <a:spcBef>
                <a:spcPts val="0"/>
              </a:spcBef>
              <a:spcAft>
                <a:spcPts val="0"/>
              </a:spcAft>
              <a:buSzPts val="1400"/>
              <a:buNone/>
            </a:pPr>
            <a:endParaRPr sz="1800" b="1" i="0" u="none" strike="noStrike" cap="none" dirty="0">
              <a:solidFill>
                <a:schemeClr val="dk1"/>
              </a:solidFill>
            </a:endParaRPr>
          </a:p>
        </p:txBody>
      </p:sp>
    </p:spTree>
    <p:extLst>
      <p:ext uri="{BB962C8B-B14F-4D97-AF65-F5344CB8AC3E}">
        <p14:creationId xmlns:p14="http://schemas.microsoft.com/office/powerpoint/2010/main" val="32863074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39: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3" name="Google Shape;563;p39: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The fourth criteria is that the student’s postsecondary outcomes for independent living will likely require supported or assisted living. The student may have a guardian when he/she turns 18. The student would require moderate to significant supervision in order to access the community for recreation, employment, training, and daily living. The student’s postsecondary outcomes for education/training will likely include on-the-job training for sheltered or supported employment, as well as, skill acquisition for social, communication, and/or behavior. The student’s postsecondary outcomes for employment will likely result in sheltered or supported employment, part-time employment, participation in day activity centers, or home.</a:t>
            </a:r>
          </a:p>
          <a:p>
            <a:r>
              <a:rPr lang="en-US" sz="1200" kern="1200" dirty="0" smtClean="0">
                <a:solidFill>
                  <a:schemeClr val="tx1"/>
                </a:solidFill>
                <a:effectLst/>
                <a:latin typeface="+mn-lt"/>
                <a:ea typeface="+mn-ea"/>
                <a:cs typeface="+mn-cs"/>
              </a:rPr>
              <a:t> </a:t>
            </a:r>
          </a:p>
          <a:p>
            <a:pPr marL="0" marR="0" lvl="0" indent="0" algn="l" rtl="0">
              <a:lnSpc>
                <a:spcPct val="100000"/>
              </a:lnSpc>
              <a:spcBef>
                <a:spcPts val="0"/>
              </a:spcBef>
              <a:spcAft>
                <a:spcPts val="0"/>
              </a:spcAft>
              <a:buSzPts val="1400"/>
              <a:buNone/>
            </a:pPr>
            <a:endParaRPr sz="1800" b="1" i="0" u="none" strike="noStrike" cap="none" dirty="0">
              <a:solidFill>
                <a:schemeClr val="dk1"/>
              </a:solidFill>
            </a:endParaRPr>
          </a:p>
        </p:txBody>
      </p:sp>
    </p:spTree>
    <p:extLst>
      <p:ext uri="{BB962C8B-B14F-4D97-AF65-F5344CB8AC3E}">
        <p14:creationId xmlns:p14="http://schemas.microsoft.com/office/powerpoint/2010/main" val="12372799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40: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0" name="Google Shape;570;p40: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Say: </a:t>
            </a:r>
            <a:r>
              <a:rPr lang="en-US" sz="1200" kern="1200" dirty="0" smtClean="0">
                <a:solidFill>
                  <a:schemeClr val="tx1"/>
                </a:solidFill>
                <a:effectLst/>
                <a:latin typeface="+mn-lt"/>
                <a:ea typeface="+mn-ea"/>
                <a:cs typeface="+mn-cs"/>
              </a:rPr>
              <a:t>The fifth criteria requires that the student’s difficulty in the general education curriculum is not primarily the result of excessive absences, visual or auditory disabilities, or social, cultural, language, or economic differences. The student’s difficulty in the general education curriculum is due primarily to the impact of the student’s most significant cognitive disability and limited adaptive skills.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If YES has been answered to all five of the criteria, then the student is eligible to participate in the alternate assessment.  </a:t>
            </a:r>
          </a:p>
          <a:p>
            <a:pPr marL="0" marR="0" lvl="0" indent="0" algn="l" rtl="0">
              <a:lnSpc>
                <a:spcPct val="100000"/>
              </a:lnSpc>
              <a:spcBef>
                <a:spcPts val="0"/>
              </a:spcBef>
              <a:spcAft>
                <a:spcPts val="0"/>
              </a:spcAft>
              <a:buSzPts val="1400"/>
              <a:buNone/>
            </a:pPr>
            <a:endParaRPr sz="1800" b="1" i="0" u="none" strike="noStrike" cap="none" dirty="0">
              <a:solidFill>
                <a:schemeClr val="dk1"/>
              </a:solidFill>
            </a:endParaRPr>
          </a:p>
        </p:txBody>
      </p:sp>
    </p:spTree>
    <p:extLst>
      <p:ext uri="{BB962C8B-B14F-4D97-AF65-F5344CB8AC3E}">
        <p14:creationId xmlns:p14="http://schemas.microsoft.com/office/powerpoint/2010/main" val="3223377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notes"/>
          <p:cNvSpPr>
            <a:spLocks noGrp="1" noRot="1" noChangeAspect="1"/>
          </p:cNvSpPr>
          <p:nvPr>
            <p:ph type="sldImg" idx="2"/>
          </p:nvPr>
        </p:nvSpPr>
        <p:spPr>
          <a:xfrm>
            <a:off x="433388" y="709613"/>
            <a:ext cx="6308725" cy="3549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1:notes"/>
          <p:cNvSpPr txBox="1">
            <a:spLocks noGrp="1"/>
          </p:cNvSpPr>
          <p:nvPr>
            <p:ph type="body" idx="1"/>
          </p:nvPr>
        </p:nvSpPr>
        <p:spPr>
          <a:xfrm>
            <a:off x="717595" y="4493988"/>
            <a:ext cx="5740738" cy="4257460"/>
          </a:xfrm>
          <a:prstGeom prst="rect">
            <a:avLst/>
          </a:prstGeom>
          <a:noFill/>
          <a:ln>
            <a:noFill/>
          </a:ln>
        </p:spPr>
        <p:txBody>
          <a:bodyPr spcFirstLastPara="1" wrap="square" lIns="94975" tIns="47475" rIns="94975" bIns="47475" anchor="t" anchorCtr="0">
            <a:noAutofit/>
          </a:bodyPr>
          <a:lstStyle/>
          <a:p>
            <a:r>
              <a:rPr lang="en-US" sz="1200" b="1" kern="1200" dirty="0" smtClean="0">
                <a:solidFill>
                  <a:schemeClr val="tx1"/>
                </a:solidFill>
                <a:effectLst/>
                <a:latin typeface="+mn-lt"/>
                <a:ea typeface="+mn-ea"/>
                <a:cs typeface="+mn-cs"/>
              </a:rPr>
              <a:t>To Say: </a:t>
            </a:r>
            <a:r>
              <a:rPr lang="en-US" sz="1200" kern="1200" dirty="0" smtClean="0">
                <a:solidFill>
                  <a:schemeClr val="tx1"/>
                </a:solidFill>
                <a:effectLst/>
                <a:latin typeface="+mn-lt"/>
                <a:ea typeface="+mn-ea"/>
                <a:cs typeface="+mn-cs"/>
              </a:rPr>
              <a:t>Please have these available on your computer or in print. You will need the following materials for today’s training:</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Accessibility Manual</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Download the ELA, math and science blueprints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Educator Portal User Guide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Guide Released Activities and Practice Testlets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Guide to Required Testing Manual</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Guide to Test Administrators Manual</a:t>
            </a:r>
          </a:p>
          <a:p>
            <a:pPr marL="0" marR="0" lvl="0" indent="0" algn="l" rtl="0">
              <a:lnSpc>
                <a:spcPct val="100000"/>
              </a:lnSpc>
              <a:spcBef>
                <a:spcPts val="0"/>
              </a:spcBef>
              <a:spcAft>
                <a:spcPts val="0"/>
              </a:spcAft>
              <a:buSzPts val="1400"/>
              <a:buNone/>
            </a:pPr>
            <a:endParaRPr sz="1600" b="0" i="1" u="none" strike="noStrike" cap="none" dirty="0">
              <a:solidFill>
                <a:schemeClr val="accent5"/>
              </a:solidFill>
              <a:latin typeface="Calibri"/>
              <a:ea typeface="Calibri"/>
              <a:cs typeface="Calibri"/>
              <a:sym typeface="Calibri"/>
            </a:endParaRPr>
          </a:p>
        </p:txBody>
      </p:sp>
      <p:sp>
        <p:nvSpPr>
          <p:cNvPr id="136" name="Google Shape;136;p1:notes"/>
          <p:cNvSpPr txBox="1">
            <a:spLocks noGrp="1"/>
          </p:cNvSpPr>
          <p:nvPr>
            <p:ph type="sldNum" idx="12"/>
          </p:nvPr>
        </p:nvSpPr>
        <p:spPr>
          <a:xfrm>
            <a:off x="4064701" y="8986334"/>
            <a:ext cx="3109565" cy="473050"/>
          </a:xfrm>
          <a:prstGeom prst="rect">
            <a:avLst/>
          </a:prstGeom>
          <a:noFill/>
          <a:ln>
            <a:noFill/>
          </a:ln>
        </p:spPr>
        <p:txBody>
          <a:bodyPr spcFirstLastPara="1" wrap="square" lIns="94975" tIns="47475" rIns="94975" bIns="47475" anchor="b" anchorCtr="0">
            <a:noAutofit/>
          </a:bodyPr>
          <a:lstStyle/>
          <a:p>
            <a:pPr marL="0" marR="0" lvl="0" indent="0" algn="r" rtl="0">
              <a:lnSpc>
                <a:spcPct val="100000"/>
              </a:lnSpc>
              <a:spcBef>
                <a:spcPts val="0"/>
              </a:spcBef>
              <a:spcAft>
                <a:spcPts val="0"/>
              </a:spcAft>
              <a:buSzPts val="1300"/>
              <a:buNone/>
            </a:pPr>
            <a:fld id="{00000000-1234-1234-1234-123412341234}" type="slidenum">
              <a:rPr lang="en-US" sz="1300" b="0" i="0" u="none" strike="noStrike" cap="none">
                <a:solidFill>
                  <a:schemeClr val="dk1"/>
                </a:solidFill>
                <a:latin typeface="Calibri"/>
                <a:ea typeface="Calibri"/>
                <a:cs typeface="Calibri"/>
                <a:sym typeface="Calibri"/>
              </a:rPr>
              <a:t>5</a:t>
            </a:fld>
            <a:endParaRPr sz="13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759841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41: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7" name="Google Shape;577;p4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Know:</a:t>
            </a:r>
            <a:r>
              <a:rPr lang="en-US" sz="1200" kern="1200" dirty="0" smtClean="0">
                <a:solidFill>
                  <a:schemeClr val="tx1"/>
                </a:solidFill>
                <a:effectLst/>
                <a:latin typeface="+mn-lt"/>
                <a:ea typeface="+mn-ea"/>
                <a:cs typeface="+mn-cs"/>
              </a:rPr>
              <a:t> It is important for teachers to review the IEPS of their students to make sure there is documentation of eligibility.</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Do:</a:t>
            </a:r>
            <a:r>
              <a:rPr lang="en-US" sz="1200" kern="1200" dirty="0" smtClean="0">
                <a:solidFill>
                  <a:schemeClr val="tx1"/>
                </a:solidFill>
                <a:effectLst/>
                <a:latin typeface="+mn-lt"/>
                <a:ea typeface="+mn-ea"/>
                <a:cs typeface="+mn-cs"/>
              </a:rPr>
              <a:t> Have participants think about the students they have.  Presenter can use this or a similar activity.</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Let’s take time to look at the three documents. For the next three minutes, familiarize yourself with the checklist, Flow Chart and guidance document. After three minutes, I will call time, then you will have two minutes to discuss the purpose and overlap of the documents. After the two minutes are up, we will discuss your questions, comments, and ‘a-ha’ moments.</a:t>
            </a:r>
          </a:p>
          <a:p>
            <a:pPr marL="0" marR="0" lvl="0" indent="0" algn="l" rtl="0">
              <a:lnSpc>
                <a:spcPct val="100000"/>
              </a:lnSpc>
              <a:spcBef>
                <a:spcPts val="0"/>
              </a:spcBef>
              <a:spcAft>
                <a:spcPts val="0"/>
              </a:spcAft>
              <a:buSzPts val="1400"/>
              <a:buNone/>
            </a:pPr>
            <a:endParaRPr sz="1800" b="1" dirty="0"/>
          </a:p>
        </p:txBody>
      </p:sp>
    </p:spTree>
    <p:extLst>
      <p:ext uri="{BB962C8B-B14F-4D97-AF65-F5344CB8AC3E}">
        <p14:creationId xmlns:p14="http://schemas.microsoft.com/office/powerpoint/2010/main" val="41270352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e7f9b5b09a_0_25: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e7f9b5b09a_0_25: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marR="0" lvl="0" indent="0" algn="l" defTabSz="914400" rtl="0" eaLnBrk="1" fontAlgn="auto" latinLnBrk="0" hangingPunct="1">
              <a:lnSpc>
                <a:spcPct val="100000"/>
              </a:lnSpc>
              <a:spcBef>
                <a:spcPts val="100"/>
              </a:spcBef>
              <a:spcAft>
                <a:spcPts val="0"/>
              </a:spcAft>
              <a:buClr>
                <a:schemeClr val="dk1"/>
              </a:buClr>
              <a:buSzPts val="1100"/>
              <a:buFont typeface="Arial"/>
              <a:buNone/>
              <a:tabLst/>
              <a:defRPr/>
            </a:pPr>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Last sentence was added to prompt LEAs to include a description of how the education is impacted for children with the most significant cognitive disabilities and how this relates to participation in the regular curriculum.</a:t>
            </a:r>
          </a:p>
          <a:p>
            <a:pPr marL="0" lvl="0" indent="0" algn="l" rtl="0">
              <a:spcBef>
                <a:spcPts val="100"/>
              </a:spcBef>
              <a:spcAft>
                <a:spcPts val="0"/>
              </a:spcAft>
              <a:buClr>
                <a:schemeClr val="dk1"/>
              </a:buClr>
              <a:buSzPts val="1100"/>
              <a:buFont typeface="Arial"/>
              <a:buNone/>
            </a:pPr>
            <a:endParaRPr sz="1800" dirty="0"/>
          </a:p>
        </p:txBody>
      </p:sp>
      <p:sp>
        <p:nvSpPr>
          <p:cNvPr id="585" name="Google Shape;585;ge7f9b5b09a_0_25: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51</a:t>
            </a:fld>
            <a:endParaRPr dirty="0"/>
          </a:p>
        </p:txBody>
      </p:sp>
    </p:spTree>
    <p:extLst>
      <p:ext uri="{BB962C8B-B14F-4D97-AF65-F5344CB8AC3E}">
        <p14:creationId xmlns:p14="http://schemas.microsoft.com/office/powerpoint/2010/main" val="40336263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9: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9: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sz="1200" b="1" kern="1200" dirty="0" smtClean="0">
                <a:solidFill>
                  <a:schemeClr val="tx1"/>
                </a:solidFill>
                <a:effectLst/>
                <a:latin typeface="+mn-lt"/>
                <a:ea typeface="+mn-ea"/>
                <a:cs typeface="+mn-cs"/>
              </a:rPr>
              <a:t>To Say: </a:t>
            </a:r>
            <a:r>
              <a:rPr lang="en-US" sz="1200" kern="1200" dirty="0" smtClean="0">
                <a:solidFill>
                  <a:schemeClr val="tx1"/>
                </a:solidFill>
                <a:effectLst/>
                <a:latin typeface="+mn-lt"/>
                <a:ea typeface="+mn-ea"/>
                <a:cs typeface="+mn-cs"/>
              </a:rPr>
              <a:t>The Dynamic Learning Maps (DLM) is the consortium and MAP-A is our name for the Missouri Assessment Program-Alternate.</a:t>
            </a:r>
          </a:p>
          <a:p>
            <a:pPr marL="0" marR="0" lvl="0" indent="0" algn="l" rtl="0">
              <a:lnSpc>
                <a:spcPct val="100000"/>
              </a:lnSpc>
              <a:spcBef>
                <a:spcPts val="0"/>
              </a:spcBef>
              <a:spcAft>
                <a:spcPts val="0"/>
              </a:spcAft>
              <a:buSzPts val="1400"/>
              <a:buNone/>
            </a:pPr>
            <a:endParaRPr lang="en-US" sz="1400" b="0" i="0" u="none" strike="noStrike" cap="none" dirty="0">
              <a:solidFill>
                <a:schemeClr val="dk1"/>
              </a:solidFill>
            </a:endParaRPr>
          </a:p>
        </p:txBody>
      </p:sp>
    </p:spTree>
    <p:extLst>
      <p:ext uri="{BB962C8B-B14F-4D97-AF65-F5344CB8AC3E}">
        <p14:creationId xmlns:p14="http://schemas.microsoft.com/office/powerpoint/2010/main" val="6607312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43: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7" name="Google Shape;597;p4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Know:</a:t>
            </a:r>
            <a:r>
              <a:rPr lang="en-US" sz="1200" kern="1200" dirty="0" smtClean="0">
                <a:solidFill>
                  <a:schemeClr val="tx1"/>
                </a:solidFill>
                <a:effectLst/>
                <a:latin typeface="+mn-lt"/>
                <a:ea typeface="+mn-ea"/>
                <a:cs typeface="+mn-cs"/>
              </a:rPr>
              <a:t> How all the pieces fit together.</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To Do:</a:t>
            </a:r>
            <a:r>
              <a:rPr lang="en-US" sz="1200" kern="1200" dirty="0" smtClean="0">
                <a:solidFill>
                  <a:schemeClr val="tx1"/>
                </a:solidFill>
                <a:effectLst/>
                <a:latin typeface="+mn-lt"/>
                <a:ea typeface="+mn-ea"/>
                <a:cs typeface="+mn-cs"/>
              </a:rPr>
              <a:t> Show the slide and address the elements on the graphic. Handout ELA, math and science blueprints.</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Please take a look at the graphic. Notice the terms on the graphic. In the next few slides, we will go through each term on this graphic. To understand MAP-A, you must understand how these terms fit together.</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Learning map models were used to design the assessment for each subject. Learning map models are comprised of skills and concepts which build upon and connect to one another. However, since learning map models show all of the skills and concepts related to all Essential Elements, a full learning map model is not practical for classroom use. Therefore, Mini-Maps are used to focus on the linkage levels and skills for each individual Essential Element. </a:t>
            </a:r>
          </a:p>
          <a:p>
            <a:pPr marL="0" marR="0" lvl="0" indent="0" algn="l" rtl="0">
              <a:lnSpc>
                <a:spcPct val="100000"/>
              </a:lnSpc>
              <a:spcBef>
                <a:spcPts val="0"/>
              </a:spcBef>
              <a:spcAft>
                <a:spcPts val="0"/>
              </a:spcAft>
              <a:buSzPts val="1400"/>
              <a:buNone/>
            </a:pPr>
            <a:endParaRPr sz="1800" b="1" i="0" u="none" strike="noStrike" cap="none" dirty="0">
              <a:solidFill>
                <a:schemeClr val="dk1"/>
              </a:solidFill>
            </a:endParaRPr>
          </a:p>
        </p:txBody>
      </p:sp>
    </p:spTree>
    <p:extLst>
      <p:ext uri="{BB962C8B-B14F-4D97-AF65-F5344CB8AC3E}">
        <p14:creationId xmlns:p14="http://schemas.microsoft.com/office/powerpoint/2010/main" val="32614338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e7ccddcc90_0_32: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e7ccddcc90_0_32: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605" name="Google Shape;605;ge7ccddcc90_0_32: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54</a:t>
            </a:fld>
            <a:endParaRPr dirty="0"/>
          </a:p>
        </p:txBody>
      </p:sp>
    </p:spTree>
    <p:extLst>
      <p:ext uri="{BB962C8B-B14F-4D97-AF65-F5344CB8AC3E}">
        <p14:creationId xmlns:p14="http://schemas.microsoft.com/office/powerpoint/2010/main" val="24281510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44: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3" name="Google Shape;613;p44: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Know:</a:t>
            </a:r>
            <a:r>
              <a:rPr lang="en-US" sz="1200" kern="1200" dirty="0" smtClean="0">
                <a:solidFill>
                  <a:schemeClr val="tx1"/>
                </a:solidFill>
                <a:effectLst/>
                <a:latin typeface="+mn-lt"/>
                <a:ea typeface="+mn-ea"/>
                <a:cs typeface="+mn-cs"/>
              </a:rPr>
              <a:t> Learning Maps are large complex representations of how students develop academic knowledge and skills. Learning Maps show connections between and among pieces of discrete knowledge, skills and understandings (called nodes). These maps represent potential pathways that students may follow to learn ELA and mathematics.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To Do:</a:t>
            </a:r>
            <a:r>
              <a:rPr lang="en-US" sz="1200" kern="1200" dirty="0" smtClean="0">
                <a:solidFill>
                  <a:schemeClr val="tx1"/>
                </a:solidFill>
                <a:effectLst/>
                <a:latin typeface="+mn-lt"/>
                <a:ea typeface="+mn-ea"/>
                <a:cs typeface="+mn-cs"/>
              </a:rPr>
              <a:t> Show the slide. Have Learning MAPs on table.</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The Learning Maps are highly connected representation of how students acquire academic skills as reflected in research.   The Learning Maps go beyond traditional learning progressions by including multiple or alternative pathways students may develop content knowledge. Think of a Learning Map as a road map that shows students going to the same destination but each one beginning his/her journeys from a different starting point. The map also shows the shortest, most direct way for each student to reach his/her destination. However, a good road map shows several alternate routes in case the main route cannot be taken.</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Large complex representations of how students develop academic knowledge and skills.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Each part of the learning map represents a different learning node – which is a discrete knowledge, skill or understanding that a student needs to be able to do in order to access the learning targets. Think of it as the backward design of higher- order thinking skills. We all studied Bloom’s Taxonomy – and the levels of critical thinking got deeper. Well, a Learning Map sort of does a task analysis of each skill and goes the opposite direction of how skills and understandings have foundational pieces underneath them and students must be able to acquire those before they are able to cognitively access the standards. </a:t>
            </a:r>
          </a:p>
          <a:p>
            <a:r>
              <a:rPr lang="en-US" sz="1200" u="sng"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Shows connections between and among pieces of discrete knowledge, skills and understandings (called nodes).  </a:t>
            </a:r>
          </a:p>
          <a:p>
            <a:pPr lvl="0"/>
            <a:r>
              <a:rPr lang="en-US" sz="1200" kern="1200" dirty="0" smtClean="0">
                <a:solidFill>
                  <a:schemeClr val="tx1"/>
                </a:solidFill>
                <a:effectLst/>
                <a:latin typeface="+mn-lt"/>
                <a:ea typeface="+mn-ea"/>
                <a:cs typeface="+mn-cs"/>
              </a:rPr>
              <a:t>Represents potential pathways that students may follow to learn ELA and mathematics.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Do:</a:t>
            </a:r>
            <a:r>
              <a:rPr lang="en-US" sz="1200" kern="1200" dirty="0" smtClean="0">
                <a:solidFill>
                  <a:schemeClr val="tx1"/>
                </a:solidFill>
                <a:effectLst/>
                <a:latin typeface="+mn-lt"/>
                <a:ea typeface="+mn-ea"/>
                <a:cs typeface="+mn-cs"/>
              </a:rPr>
              <a:t> Show the slide. Have Learning MAPs on table. Have teachers turn to page in the manual and assist in reading the Mini-map. Outlining the different levels for IP, DP, UN, PP, T and S. MARK on the page so teachers can remember and understand the linkage level and how each node represent a pathway of learning. Place a star beside the TARGET – that is the node that is closest to the grade level EE. Successor goes beyond the target, but not above grade level.</a:t>
            </a:r>
            <a:endParaRPr sz="1800" b="1"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1805351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45: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0" name="Google Shape;620;p45: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Know:</a:t>
            </a:r>
            <a:r>
              <a:rPr lang="en-US" sz="1200" kern="1200" dirty="0" smtClean="0">
                <a:solidFill>
                  <a:schemeClr val="tx1"/>
                </a:solidFill>
                <a:effectLst/>
                <a:latin typeface="+mn-lt"/>
                <a:ea typeface="+mn-ea"/>
                <a:cs typeface="+mn-cs"/>
              </a:rPr>
              <a:t> The overall meaning of Learning Maps.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Do:</a:t>
            </a:r>
            <a:r>
              <a:rPr lang="en-US" sz="1200" kern="1200" dirty="0" smtClean="0">
                <a:solidFill>
                  <a:schemeClr val="tx1"/>
                </a:solidFill>
                <a:effectLst/>
                <a:latin typeface="+mn-lt"/>
                <a:ea typeface="+mn-ea"/>
                <a:cs typeface="+mn-cs"/>
              </a:rPr>
              <a:t> Show the slide.</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Learning Maps are large complex representations of how students develop academic knowledge and skills. Learning Maps show connections between and among pieces of discrete knowledge, skills and understandings (called nodes). These maps represent potential pathways that students may follow to learn ELA and mathematics.</a:t>
            </a:r>
          </a:p>
          <a:p>
            <a:pPr marL="0" marR="0" lvl="0" indent="0" algn="l" rtl="0">
              <a:lnSpc>
                <a:spcPct val="100000"/>
              </a:lnSpc>
              <a:spcBef>
                <a:spcPts val="0"/>
              </a:spcBef>
              <a:spcAft>
                <a:spcPts val="0"/>
              </a:spcAft>
              <a:buSzPts val="1400"/>
              <a:buNone/>
            </a:pPr>
            <a:endParaRPr sz="1800" b="1" i="0" u="none" strike="noStrike" cap="none" dirty="0">
              <a:solidFill>
                <a:schemeClr val="dk1"/>
              </a:solidFill>
            </a:endParaRPr>
          </a:p>
        </p:txBody>
      </p:sp>
    </p:spTree>
    <p:extLst>
      <p:ext uri="{BB962C8B-B14F-4D97-AF65-F5344CB8AC3E}">
        <p14:creationId xmlns:p14="http://schemas.microsoft.com/office/powerpoint/2010/main" val="7260412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48:notes"/>
          <p:cNvSpPr>
            <a:spLocks noGrp="1" noRot="1" noChangeAspect="1"/>
          </p:cNvSpPr>
          <p:nvPr>
            <p:ph type="sldImg" idx="2"/>
          </p:nvPr>
        </p:nvSpPr>
        <p:spPr>
          <a:xfrm>
            <a:off x="433388" y="709613"/>
            <a:ext cx="6308725" cy="3549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7" name="Google Shape;627;p48:notes"/>
          <p:cNvSpPr txBox="1">
            <a:spLocks noGrp="1"/>
          </p:cNvSpPr>
          <p:nvPr>
            <p:ph type="body" idx="1"/>
          </p:nvPr>
        </p:nvSpPr>
        <p:spPr>
          <a:xfrm>
            <a:off x="717595" y="4493988"/>
            <a:ext cx="5740738" cy="4257460"/>
          </a:xfrm>
          <a:prstGeom prst="rect">
            <a:avLst/>
          </a:prstGeom>
          <a:noFill/>
          <a:ln>
            <a:noFill/>
          </a:ln>
        </p:spPr>
        <p:txBody>
          <a:bodyPr spcFirstLastPara="1" wrap="square" lIns="94975" tIns="47475" rIns="94975" bIns="47475" anchor="t" anchorCtr="0">
            <a:noAutofit/>
          </a:bodyPr>
          <a:lstStyle/>
          <a:p>
            <a:r>
              <a:rPr lang="en-US" sz="1200" b="1" kern="1200" dirty="0" smtClean="0">
                <a:solidFill>
                  <a:schemeClr val="tx1"/>
                </a:solidFill>
                <a:effectLst/>
                <a:latin typeface="+mn-lt"/>
                <a:ea typeface="+mn-ea"/>
                <a:cs typeface="+mn-cs"/>
              </a:rPr>
              <a:t>To Know:</a:t>
            </a:r>
            <a:r>
              <a:rPr lang="en-US" sz="1200" kern="1200" dirty="0" smtClean="0">
                <a:solidFill>
                  <a:schemeClr val="tx1"/>
                </a:solidFill>
                <a:effectLst/>
                <a:latin typeface="+mn-lt"/>
                <a:ea typeface="+mn-ea"/>
                <a:cs typeface="+mn-cs"/>
              </a:rPr>
              <a:t> The relationship among the learning map, the claims, the conceptual areas and the Essential Elements.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To Do:</a:t>
            </a:r>
            <a:r>
              <a:rPr lang="en-US" sz="1200" kern="1200" dirty="0" smtClean="0">
                <a:solidFill>
                  <a:schemeClr val="tx1"/>
                </a:solidFill>
                <a:effectLst/>
                <a:latin typeface="+mn-lt"/>
                <a:ea typeface="+mn-ea"/>
                <a:cs typeface="+mn-cs"/>
              </a:rPr>
              <a:t> Show the slide and point to the different areas.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The content within the Learning Maps is so vast that it needs to be broken down into manageable chunks.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Claims: Broad statements about what students are expected to learn and to do in relation to the content contained in the ELA and math.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Conceptual Areas: Broad statements that tell what students should know and do in relation to a claim.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Essential Elements EEs: Describe what students should know and do in relation to a conceptual area and are aligned to Missouri Learning Standards. </a:t>
            </a: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pPr marL="0" marR="0" lvl="0" indent="0" algn="l" rtl="0">
              <a:lnSpc>
                <a:spcPct val="90000"/>
              </a:lnSpc>
              <a:spcBef>
                <a:spcPts val="0"/>
              </a:spcBef>
              <a:spcAft>
                <a:spcPts val="0"/>
              </a:spcAft>
              <a:buSzPts val="1400"/>
              <a:buNone/>
            </a:pPr>
            <a:endParaRPr b="0" i="0" u="none" strike="noStrike" cap="none" dirty="0">
              <a:solidFill>
                <a:srgbClr val="000000"/>
              </a:solidFill>
              <a:latin typeface="Calibri"/>
              <a:ea typeface="Calibri"/>
              <a:cs typeface="Calibri"/>
              <a:sym typeface="Calibri"/>
            </a:endParaRPr>
          </a:p>
          <a:p>
            <a:pPr marL="0" marR="0" lvl="1" indent="0" algn="l" rtl="0">
              <a:lnSpc>
                <a:spcPct val="90000"/>
              </a:lnSpc>
              <a:spcBef>
                <a:spcPts val="0"/>
              </a:spcBef>
              <a:spcAft>
                <a:spcPts val="0"/>
              </a:spcAft>
              <a:buSzPts val="1400"/>
              <a:buNone/>
            </a:pPr>
            <a:endParaRPr b="1" i="0" u="none" strike="noStrike" cap="none" dirty="0">
              <a:solidFill>
                <a:schemeClr val="dk2"/>
              </a:solidFill>
              <a:latin typeface="Questrial"/>
              <a:ea typeface="Questrial"/>
              <a:cs typeface="Questrial"/>
              <a:sym typeface="Questrial"/>
            </a:endParaRPr>
          </a:p>
        </p:txBody>
      </p:sp>
      <p:sp>
        <p:nvSpPr>
          <p:cNvPr id="628" name="Google Shape;628;p48:notes"/>
          <p:cNvSpPr txBox="1">
            <a:spLocks noGrp="1"/>
          </p:cNvSpPr>
          <p:nvPr>
            <p:ph type="sldNum" idx="12"/>
          </p:nvPr>
        </p:nvSpPr>
        <p:spPr>
          <a:xfrm>
            <a:off x="4064701" y="8986334"/>
            <a:ext cx="3109565" cy="473050"/>
          </a:xfrm>
          <a:prstGeom prst="rect">
            <a:avLst/>
          </a:prstGeom>
          <a:noFill/>
          <a:ln>
            <a:noFill/>
          </a:ln>
        </p:spPr>
        <p:txBody>
          <a:bodyPr spcFirstLastPara="1" wrap="square" lIns="94975" tIns="47475" rIns="94975" bIns="47475" anchor="b" anchorCtr="0">
            <a:noAutofit/>
          </a:bodyPr>
          <a:lstStyle/>
          <a:p>
            <a:pPr marL="0" marR="0" lvl="0" indent="0" algn="r" rtl="0">
              <a:lnSpc>
                <a:spcPct val="100000"/>
              </a:lnSpc>
              <a:spcBef>
                <a:spcPts val="0"/>
              </a:spcBef>
              <a:spcAft>
                <a:spcPts val="0"/>
              </a:spcAft>
              <a:buSzPts val="1300"/>
              <a:buNone/>
            </a:pPr>
            <a:fld id="{00000000-1234-1234-1234-123412341234}" type="slidenum">
              <a:rPr lang="en-US" sz="1300">
                <a:solidFill>
                  <a:schemeClr val="dk1"/>
                </a:solidFill>
                <a:latin typeface="Calibri"/>
                <a:ea typeface="Calibri"/>
                <a:cs typeface="Calibri"/>
                <a:sym typeface="Calibri"/>
              </a:rPr>
              <a:t>57</a:t>
            </a:fld>
            <a:endParaRPr sz="13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901584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46: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7" name="Google Shape;637;p46: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Know: </a:t>
            </a:r>
            <a:r>
              <a:rPr lang="en-US" sz="1200" kern="1200" dirty="0" smtClean="0">
                <a:solidFill>
                  <a:schemeClr val="tx1"/>
                </a:solidFill>
                <a:effectLst/>
                <a:latin typeface="+mn-lt"/>
                <a:ea typeface="+mn-ea"/>
                <a:cs typeface="+mn-cs"/>
              </a:rPr>
              <a:t>Mini- Map</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To Say: </a:t>
            </a:r>
            <a:r>
              <a:rPr lang="en-US" sz="1200" kern="1200" dirty="0" smtClean="0">
                <a:solidFill>
                  <a:schemeClr val="tx1"/>
                </a:solidFill>
                <a:effectLst/>
                <a:latin typeface="+mn-lt"/>
                <a:ea typeface="+mn-ea"/>
                <a:cs typeface="+mn-cs"/>
              </a:rPr>
              <a:t>Essential Elements are embedded in the Learning Maps and are related to small clusters of nodes within the maps called Mini-Maps. The Mini-map outlines all the skills necessary for a student to master a specific node. The Mini-map has nodes at all the linkage levels, we will talk about linkage levels in a minute. Mini-Maps also contain untested nodes. Untested nodes are skills that area important for a student to gain the skill, but they are not tested for an essential element. Mini-Maps can be helpful as you plan instruction to help a student get to a specific skill. They allow you to see the skills the student must acquire to get to the skill you have identified the student needs in their IEP.       </a:t>
            </a:r>
          </a:p>
          <a:p>
            <a:pPr marL="0" lvl="0" indent="0" algn="l" rtl="0">
              <a:lnSpc>
                <a:spcPct val="100000"/>
              </a:lnSpc>
              <a:spcBef>
                <a:spcPts val="0"/>
              </a:spcBef>
              <a:spcAft>
                <a:spcPts val="0"/>
              </a:spcAft>
              <a:buSzPts val="1400"/>
              <a:buNone/>
            </a:pPr>
            <a:endParaRPr sz="1800" b="1" dirty="0">
              <a:solidFill>
                <a:srgbClr val="000000"/>
              </a:solidFill>
            </a:endParaRPr>
          </a:p>
        </p:txBody>
      </p:sp>
      <p:sp>
        <p:nvSpPr>
          <p:cNvPr id="638" name="Google Shape;638;p46: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58</a:t>
            </a:fld>
            <a:endParaRPr dirty="0"/>
          </a:p>
        </p:txBody>
      </p:sp>
    </p:spTree>
    <p:extLst>
      <p:ext uri="{BB962C8B-B14F-4D97-AF65-F5344CB8AC3E}">
        <p14:creationId xmlns:p14="http://schemas.microsoft.com/office/powerpoint/2010/main" val="36180055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49:notes"/>
          <p:cNvSpPr>
            <a:spLocks noGrp="1" noRot="1" noChangeAspect="1"/>
          </p:cNvSpPr>
          <p:nvPr>
            <p:ph type="sldImg" idx="2"/>
          </p:nvPr>
        </p:nvSpPr>
        <p:spPr>
          <a:xfrm>
            <a:off x="433388" y="709613"/>
            <a:ext cx="6308725" cy="3549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7" name="Google Shape;647;p49:notes"/>
          <p:cNvSpPr txBox="1">
            <a:spLocks noGrp="1"/>
          </p:cNvSpPr>
          <p:nvPr>
            <p:ph type="body" idx="1"/>
          </p:nvPr>
        </p:nvSpPr>
        <p:spPr>
          <a:xfrm>
            <a:off x="717595" y="4493988"/>
            <a:ext cx="5740738" cy="4257460"/>
          </a:xfrm>
          <a:prstGeom prst="rect">
            <a:avLst/>
          </a:prstGeom>
          <a:noFill/>
          <a:ln>
            <a:noFill/>
          </a:ln>
        </p:spPr>
        <p:txBody>
          <a:bodyPr spcFirstLastPara="1" wrap="square" lIns="94975" tIns="47475" rIns="94975" bIns="47475" anchor="t" anchorCtr="0">
            <a:noAutofit/>
          </a:bodyPr>
          <a:lstStyle/>
          <a:p>
            <a:r>
              <a:rPr lang="en-US" sz="1200" b="1" kern="1200" dirty="0" smtClean="0">
                <a:solidFill>
                  <a:schemeClr val="tx1"/>
                </a:solidFill>
                <a:effectLst/>
                <a:latin typeface="+mn-lt"/>
                <a:ea typeface="+mn-ea"/>
                <a:cs typeface="+mn-cs"/>
              </a:rPr>
              <a:t>To Know:</a:t>
            </a:r>
            <a:r>
              <a:rPr lang="en-US" sz="1200" kern="1200" dirty="0" smtClean="0">
                <a:solidFill>
                  <a:schemeClr val="tx1"/>
                </a:solidFill>
                <a:effectLst/>
                <a:latin typeface="+mn-lt"/>
                <a:ea typeface="+mn-ea"/>
                <a:cs typeface="+mn-cs"/>
              </a:rPr>
              <a:t> The relationship between claims and conceptual areas in English Language Arts (ELA)</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Do:</a:t>
            </a:r>
            <a:r>
              <a:rPr lang="en-US" sz="1200" kern="1200" dirty="0" smtClean="0">
                <a:solidFill>
                  <a:schemeClr val="tx1"/>
                </a:solidFill>
                <a:effectLst/>
                <a:latin typeface="+mn-lt"/>
                <a:ea typeface="+mn-ea"/>
                <a:cs typeface="+mn-cs"/>
              </a:rPr>
              <a:t> Show the slide.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Please take a few moments to look at this. All blueprints for ELA, math and science are located on the DESE webpage under Resources (slide 32). This is a screenshot of blueprint on Claims and Conceptual Areas in ELA. Please look ONLY at the front page. Notice it has four Claims and nine Conceptual Areas.  Remember Claims are broad statements about what students are expected to learn and to do in relation to the content contained in the ELA and mathematics. Conceptual Areas are broad statements that tell what students should know and do in relation to a Claim. We will talk about how to use the entire blueprint later in the training.</a:t>
            </a:r>
          </a:p>
          <a:p>
            <a:pPr marL="0" marR="0" lvl="0" indent="0" algn="l" rtl="0">
              <a:lnSpc>
                <a:spcPct val="100000"/>
              </a:lnSpc>
              <a:spcBef>
                <a:spcPts val="0"/>
              </a:spcBef>
              <a:spcAft>
                <a:spcPts val="0"/>
              </a:spcAft>
              <a:buSzPts val="1400"/>
              <a:buNone/>
            </a:pPr>
            <a:endParaRPr sz="1800" b="1" i="0" u="none" strike="noStrike" cap="none" dirty="0">
              <a:solidFill>
                <a:srgbClr val="000000"/>
              </a:solidFill>
            </a:endParaRPr>
          </a:p>
        </p:txBody>
      </p:sp>
      <p:sp>
        <p:nvSpPr>
          <p:cNvPr id="648" name="Google Shape;648;p49:notes"/>
          <p:cNvSpPr txBox="1">
            <a:spLocks noGrp="1"/>
          </p:cNvSpPr>
          <p:nvPr>
            <p:ph type="sldNum" idx="12"/>
          </p:nvPr>
        </p:nvSpPr>
        <p:spPr>
          <a:xfrm>
            <a:off x="4064701" y="8986334"/>
            <a:ext cx="3109565" cy="473050"/>
          </a:xfrm>
          <a:prstGeom prst="rect">
            <a:avLst/>
          </a:prstGeom>
          <a:noFill/>
          <a:ln>
            <a:noFill/>
          </a:ln>
        </p:spPr>
        <p:txBody>
          <a:bodyPr spcFirstLastPara="1" wrap="square" lIns="94975" tIns="47475" rIns="94975" bIns="47475" anchor="b" anchorCtr="0">
            <a:noAutofit/>
          </a:bodyPr>
          <a:lstStyle/>
          <a:p>
            <a:pPr marL="0" marR="0" lvl="0" indent="0" algn="r" rtl="0">
              <a:lnSpc>
                <a:spcPct val="100000"/>
              </a:lnSpc>
              <a:spcBef>
                <a:spcPts val="0"/>
              </a:spcBef>
              <a:spcAft>
                <a:spcPts val="0"/>
              </a:spcAft>
              <a:buSzPts val="1300"/>
              <a:buNone/>
            </a:pPr>
            <a:fld id="{00000000-1234-1234-1234-123412341234}" type="slidenum">
              <a:rPr lang="en-US" sz="1300">
                <a:solidFill>
                  <a:schemeClr val="dk1"/>
                </a:solidFill>
                <a:latin typeface="Calibri"/>
                <a:ea typeface="Calibri"/>
                <a:cs typeface="Calibri"/>
                <a:sym typeface="Calibri"/>
              </a:rPr>
              <a:t>59</a:t>
            </a:fld>
            <a:endParaRPr sz="13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57293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7: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SzPts val="1400"/>
              <a:buNone/>
            </a:pPr>
            <a:r>
              <a:rPr lang="en-US" sz="1800" b="1" dirty="0" smtClean="0"/>
              <a:t>To Say:</a:t>
            </a:r>
            <a:r>
              <a:rPr lang="en-US" sz="1800" b="0" dirty="0" smtClean="0"/>
              <a:t> Welcome </a:t>
            </a:r>
            <a:r>
              <a:rPr lang="en-US" sz="1800" b="0" dirty="0"/>
              <a:t>to the in person/virtual training of MAP-A for 2021-22. </a:t>
            </a:r>
            <a:r>
              <a:rPr lang="en-US" sz="1800" b="0" dirty="0" smtClean="0"/>
              <a:t>There </a:t>
            </a:r>
            <a:r>
              <a:rPr lang="en-US" sz="1800" b="0" dirty="0"/>
              <a:t>is quite a bit of information that might seem daunting; however, rest assured that there are many ways to receive help to your questions. This presentation is broken into </a:t>
            </a:r>
            <a:r>
              <a:rPr lang="en-US" sz="1800" b="0" dirty="0" smtClean="0"/>
              <a:t>six parts. So, let’s get started. </a:t>
            </a:r>
            <a:endParaRPr sz="1600" b="1" i="0" u="none" strike="noStrike" cap="none" dirty="0">
              <a:solidFill>
                <a:schemeClr val="dk1"/>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50:notes"/>
          <p:cNvSpPr>
            <a:spLocks noGrp="1" noRot="1" noChangeAspect="1"/>
          </p:cNvSpPr>
          <p:nvPr>
            <p:ph type="sldImg" idx="2"/>
          </p:nvPr>
        </p:nvSpPr>
        <p:spPr>
          <a:xfrm>
            <a:off x="433388" y="709613"/>
            <a:ext cx="6308725" cy="3549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6" name="Google Shape;656;p50:notes"/>
          <p:cNvSpPr txBox="1">
            <a:spLocks noGrp="1"/>
          </p:cNvSpPr>
          <p:nvPr>
            <p:ph type="body" idx="1"/>
          </p:nvPr>
        </p:nvSpPr>
        <p:spPr>
          <a:xfrm>
            <a:off x="717595" y="4493988"/>
            <a:ext cx="5740738" cy="4257460"/>
          </a:xfrm>
          <a:prstGeom prst="rect">
            <a:avLst/>
          </a:prstGeom>
          <a:noFill/>
          <a:ln>
            <a:noFill/>
          </a:ln>
        </p:spPr>
        <p:txBody>
          <a:bodyPr spcFirstLastPara="1" wrap="square" lIns="94975" tIns="47475" rIns="94975" bIns="47475" anchor="t" anchorCtr="0">
            <a:noAutofit/>
          </a:bodyPr>
          <a:lstStyle/>
          <a:p>
            <a:r>
              <a:rPr lang="en-US" sz="1200" b="1" kern="1200" dirty="0" smtClean="0">
                <a:solidFill>
                  <a:schemeClr val="tx1"/>
                </a:solidFill>
                <a:effectLst/>
                <a:latin typeface="+mn-lt"/>
                <a:ea typeface="+mn-ea"/>
                <a:cs typeface="+mn-cs"/>
              </a:rPr>
              <a:t>To Know:</a:t>
            </a:r>
            <a:r>
              <a:rPr lang="en-US" sz="1200" kern="1200" dirty="0" smtClean="0">
                <a:solidFill>
                  <a:schemeClr val="tx1"/>
                </a:solidFill>
                <a:effectLst/>
                <a:latin typeface="+mn-lt"/>
                <a:ea typeface="+mn-ea"/>
                <a:cs typeface="+mn-cs"/>
              </a:rPr>
              <a:t> To know the relationship between the Conceptual Area and the Essential Elements in ELA.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Do:</a:t>
            </a:r>
            <a:r>
              <a:rPr lang="en-US" sz="1200" kern="1200" dirty="0" smtClean="0">
                <a:solidFill>
                  <a:schemeClr val="tx1"/>
                </a:solidFill>
                <a:effectLst/>
                <a:latin typeface="+mn-lt"/>
                <a:ea typeface="+mn-ea"/>
                <a:cs typeface="+mn-cs"/>
              </a:rPr>
              <a:t> Show the slide and point to the various parts. Have participants look at the ELA blueprint.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This is a screenshot of the Essential Elements for each Conceptual Area. Remember, we will discuss more about the blueprints later. The blueprints are at the TARGET level. There will be a Mini-map for each of the Essential Elements that outline the academic steps to reach this skill. </a:t>
            </a:r>
          </a:p>
          <a:p>
            <a:r>
              <a:rPr lang="en-US" sz="1200" kern="1200" dirty="0" smtClean="0">
                <a:solidFill>
                  <a:schemeClr val="tx1"/>
                </a:solidFill>
                <a:effectLst/>
                <a:latin typeface="+mn-lt"/>
                <a:ea typeface="+mn-ea"/>
                <a:cs typeface="+mn-cs"/>
              </a:rPr>
              <a:t> </a:t>
            </a:r>
          </a:p>
          <a:p>
            <a:pPr marL="0" marR="0" lvl="0" indent="0" algn="l" rtl="0">
              <a:lnSpc>
                <a:spcPct val="100000"/>
              </a:lnSpc>
              <a:spcBef>
                <a:spcPts val="0"/>
              </a:spcBef>
              <a:spcAft>
                <a:spcPts val="0"/>
              </a:spcAft>
              <a:buSzPts val="1400"/>
              <a:buNone/>
            </a:pPr>
            <a:endParaRPr sz="1900" b="1" i="0" u="none" strike="noStrike" cap="none" dirty="0">
              <a:solidFill>
                <a:schemeClr val="dk1"/>
              </a:solidFill>
            </a:endParaRPr>
          </a:p>
        </p:txBody>
      </p:sp>
      <p:sp>
        <p:nvSpPr>
          <p:cNvPr id="657" name="Google Shape;657;p50:notes"/>
          <p:cNvSpPr txBox="1">
            <a:spLocks noGrp="1"/>
          </p:cNvSpPr>
          <p:nvPr>
            <p:ph type="sldNum" idx="12"/>
          </p:nvPr>
        </p:nvSpPr>
        <p:spPr>
          <a:xfrm>
            <a:off x="4064701" y="8986334"/>
            <a:ext cx="3109565" cy="473050"/>
          </a:xfrm>
          <a:prstGeom prst="rect">
            <a:avLst/>
          </a:prstGeom>
          <a:noFill/>
          <a:ln>
            <a:noFill/>
          </a:ln>
        </p:spPr>
        <p:txBody>
          <a:bodyPr spcFirstLastPara="1" wrap="square" lIns="94975" tIns="47475" rIns="94975" bIns="47475" anchor="b" anchorCtr="0">
            <a:noAutofit/>
          </a:bodyPr>
          <a:lstStyle/>
          <a:p>
            <a:pPr marL="0" marR="0" lvl="0" indent="0" algn="r" rtl="0">
              <a:lnSpc>
                <a:spcPct val="100000"/>
              </a:lnSpc>
              <a:spcBef>
                <a:spcPts val="0"/>
              </a:spcBef>
              <a:spcAft>
                <a:spcPts val="0"/>
              </a:spcAft>
              <a:buSzPts val="1300"/>
              <a:buNone/>
            </a:pPr>
            <a:fld id="{00000000-1234-1234-1234-123412341234}" type="slidenum">
              <a:rPr lang="en-US" sz="1300">
                <a:solidFill>
                  <a:schemeClr val="dk1"/>
                </a:solidFill>
                <a:latin typeface="Calibri"/>
                <a:ea typeface="Calibri"/>
                <a:cs typeface="Calibri"/>
                <a:sym typeface="Calibri"/>
              </a:rPr>
              <a:t>60</a:t>
            </a:fld>
            <a:endParaRPr sz="13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798004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86a9892aff_1_9: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86a9892aff_1_9: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Here is a screenshot of linkage levels for a grade 3 Essential Elements in ELA. The Target node is how you will find the skill written on the blueprint document we will look at on the next slide. We realize not all students with severe cognitive deficits will be able to work at that level. So students may be instructed and assessed at three levels below the Target level in ELA and math. As you look at the progression of the Initial, Distal and Proximal levels, you can see how they support the development of the Target node. These are some of the steps you will find in the Mini-Maps.  </a:t>
            </a:r>
          </a:p>
          <a:p>
            <a:pPr marL="0" lvl="0" indent="0" algn="l" rtl="0">
              <a:spcBef>
                <a:spcPts val="0"/>
              </a:spcBef>
              <a:spcAft>
                <a:spcPts val="0"/>
              </a:spcAft>
              <a:buNone/>
            </a:pPr>
            <a:endParaRPr sz="1800" b="1" dirty="0"/>
          </a:p>
        </p:txBody>
      </p:sp>
      <p:sp>
        <p:nvSpPr>
          <p:cNvPr id="666" name="Google Shape;666;g86a9892aff_1_9: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61</a:t>
            </a:fld>
            <a:endParaRPr dirty="0"/>
          </a:p>
        </p:txBody>
      </p:sp>
    </p:spTree>
    <p:extLst>
      <p:ext uri="{BB962C8B-B14F-4D97-AF65-F5344CB8AC3E}">
        <p14:creationId xmlns:p14="http://schemas.microsoft.com/office/powerpoint/2010/main" val="3001473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51:notes"/>
          <p:cNvSpPr>
            <a:spLocks noGrp="1" noRot="1" noChangeAspect="1"/>
          </p:cNvSpPr>
          <p:nvPr>
            <p:ph type="sldImg" idx="2"/>
          </p:nvPr>
        </p:nvSpPr>
        <p:spPr>
          <a:xfrm>
            <a:off x="433388" y="709613"/>
            <a:ext cx="6308725" cy="3549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4" name="Google Shape;674;p51:notes"/>
          <p:cNvSpPr txBox="1">
            <a:spLocks noGrp="1"/>
          </p:cNvSpPr>
          <p:nvPr>
            <p:ph type="body" idx="1"/>
          </p:nvPr>
        </p:nvSpPr>
        <p:spPr>
          <a:xfrm>
            <a:off x="717595" y="4493988"/>
            <a:ext cx="5740800" cy="4257600"/>
          </a:xfrm>
          <a:prstGeom prst="rect">
            <a:avLst/>
          </a:prstGeom>
          <a:noFill/>
          <a:ln>
            <a:noFill/>
          </a:ln>
        </p:spPr>
        <p:txBody>
          <a:bodyPr spcFirstLastPara="1" wrap="square" lIns="94975" tIns="47475" rIns="94975" bIns="47475" anchor="t" anchorCtr="0">
            <a:noAutofit/>
          </a:bodyPr>
          <a:lstStyle/>
          <a:p>
            <a:r>
              <a:rPr lang="en-US" sz="1200" b="1" kern="1200" dirty="0" smtClean="0">
                <a:solidFill>
                  <a:schemeClr val="tx1"/>
                </a:solidFill>
                <a:effectLst/>
                <a:latin typeface="+mn-lt"/>
                <a:ea typeface="+mn-ea"/>
                <a:cs typeface="+mn-cs"/>
              </a:rPr>
              <a:t>To Know:</a:t>
            </a:r>
            <a:r>
              <a:rPr lang="en-US" sz="1200" kern="1200" dirty="0" smtClean="0">
                <a:solidFill>
                  <a:schemeClr val="tx1"/>
                </a:solidFill>
                <a:effectLst/>
                <a:latin typeface="+mn-lt"/>
                <a:ea typeface="+mn-ea"/>
                <a:cs typeface="+mn-cs"/>
              </a:rPr>
              <a:t> The relationship between the Conceptual Area and the EEs in math</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To Do:</a:t>
            </a:r>
            <a:r>
              <a:rPr lang="en-US" sz="1200" kern="1200" dirty="0" smtClean="0">
                <a:solidFill>
                  <a:schemeClr val="tx1"/>
                </a:solidFill>
                <a:effectLst/>
                <a:latin typeface="+mn-lt"/>
                <a:ea typeface="+mn-ea"/>
                <a:cs typeface="+mn-cs"/>
              </a:rPr>
              <a:t> Show the slide and point to the various parts. Have participants look at their math blueprint for a few minutes.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Notice that math, like ELA, has four Claims and nine Conceptual Areas. There are Mini-Maps to go with each of the Essential Elements.</a:t>
            </a:r>
          </a:p>
          <a:p>
            <a:pPr marL="0" marR="0" lvl="0" indent="0" algn="l" rtl="0">
              <a:lnSpc>
                <a:spcPct val="100000"/>
              </a:lnSpc>
              <a:spcBef>
                <a:spcPts val="0"/>
              </a:spcBef>
              <a:spcAft>
                <a:spcPts val="0"/>
              </a:spcAft>
              <a:buSzPts val="1400"/>
              <a:buNone/>
            </a:pPr>
            <a:endParaRPr sz="1800" b="1" dirty="0"/>
          </a:p>
        </p:txBody>
      </p:sp>
      <p:sp>
        <p:nvSpPr>
          <p:cNvPr id="675" name="Google Shape;675;p51:notes"/>
          <p:cNvSpPr txBox="1">
            <a:spLocks noGrp="1"/>
          </p:cNvSpPr>
          <p:nvPr>
            <p:ph type="sldNum" idx="12"/>
          </p:nvPr>
        </p:nvSpPr>
        <p:spPr>
          <a:xfrm>
            <a:off x="4064701" y="8986334"/>
            <a:ext cx="3109500" cy="473100"/>
          </a:xfrm>
          <a:prstGeom prst="rect">
            <a:avLst/>
          </a:prstGeom>
          <a:noFill/>
          <a:ln>
            <a:noFill/>
          </a:ln>
        </p:spPr>
        <p:txBody>
          <a:bodyPr spcFirstLastPara="1" wrap="square" lIns="94975" tIns="47475" rIns="94975" bIns="47475" anchor="b" anchorCtr="0">
            <a:noAutofit/>
          </a:bodyPr>
          <a:lstStyle/>
          <a:p>
            <a:pPr marL="0" marR="0" lvl="0" indent="0" algn="r" rtl="0">
              <a:lnSpc>
                <a:spcPct val="100000"/>
              </a:lnSpc>
              <a:spcBef>
                <a:spcPts val="0"/>
              </a:spcBef>
              <a:spcAft>
                <a:spcPts val="0"/>
              </a:spcAft>
              <a:buSzPts val="1300"/>
              <a:buNone/>
            </a:pPr>
            <a:fld id="{00000000-1234-1234-1234-123412341234}" type="slidenum">
              <a:rPr lang="en-US" sz="1300">
                <a:solidFill>
                  <a:schemeClr val="dk1"/>
                </a:solidFill>
                <a:latin typeface="Calibri"/>
                <a:ea typeface="Calibri"/>
                <a:cs typeface="Calibri"/>
                <a:sym typeface="Calibri"/>
              </a:rPr>
              <a:t>62</a:t>
            </a:fld>
            <a:endParaRPr sz="13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5909614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52:notes"/>
          <p:cNvSpPr>
            <a:spLocks noGrp="1" noRot="1" noChangeAspect="1"/>
          </p:cNvSpPr>
          <p:nvPr>
            <p:ph type="sldImg" idx="2"/>
          </p:nvPr>
        </p:nvSpPr>
        <p:spPr>
          <a:xfrm>
            <a:off x="433388" y="709613"/>
            <a:ext cx="6308725" cy="3549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p52:notes"/>
          <p:cNvSpPr txBox="1">
            <a:spLocks noGrp="1"/>
          </p:cNvSpPr>
          <p:nvPr>
            <p:ph type="body" idx="1"/>
          </p:nvPr>
        </p:nvSpPr>
        <p:spPr>
          <a:xfrm>
            <a:off x="717595" y="4493988"/>
            <a:ext cx="5740738" cy="4257460"/>
          </a:xfrm>
          <a:prstGeom prst="rect">
            <a:avLst/>
          </a:prstGeom>
          <a:noFill/>
          <a:ln>
            <a:noFill/>
          </a:ln>
        </p:spPr>
        <p:txBody>
          <a:bodyPr spcFirstLastPara="1" wrap="square" lIns="94975" tIns="47475" rIns="94975" bIns="47475" anchor="t" anchorCtr="0">
            <a:noAutofit/>
          </a:bodyPr>
          <a:lstStyle/>
          <a:p>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To Do:</a:t>
            </a:r>
            <a:r>
              <a:rPr lang="en-US" sz="1200" kern="1200" dirty="0" smtClean="0">
                <a:solidFill>
                  <a:schemeClr val="tx1"/>
                </a:solidFill>
                <a:effectLst/>
                <a:latin typeface="+mn-lt"/>
                <a:ea typeface="+mn-ea"/>
                <a:cs typeface="+mn-cs"/>
              </a:rPr>
              <a:t> Allow participants to look at math blueprint</a:t>
            </a:r>
          </a:p>
          <a:p>
            <a:r>
              <a:rPr lang="en-US" sz="1200" u="sng" kern="1200" dirty="0" smtClean="0">
                <a:solidFill>
                  <a:schemeClr val="tx1"/>
                </a:solidFill>
                <a:effectLst/>
                <a:latin typeface="+mn-lt"/>
                <a:ea typeface="+mn-ea"/>
                <a:cs typeface="+mn-cs"/>
                <a:hlinkClick r:id="rId3"/>
              </a:rPr>
              <a:t>https://dynamiclearningmaps.org/sites/default/files/documents/Manuals_Blueprints/DLM_IE_Math_Blueprint.pdf</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Here is a screenshot of the Claims, Concepts and Essential Elements in math. Again, like ELA, there are Mini-Maps that go along with each Essential Element in math.  </a:t>
            </a:r>
          </a:p>
          <a:p>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pPr marL="0" marR="0" lvl="0" indent="0" algn="l" rtl="0">
              <a:lnSpc>
                <a:spcPct val="100000"/>
              </a:lnSpc>
              <a:spcBef>
                <a:spcPts val="0"/>
              </a:spcBef>
              <a:spcAft>
                <a:spcPts val="0"/>
              </a:spcAft>
              <a:buSzPts val="1400"/>
              <a:buNone/>
            </a:pPr>
            <a:endParaRPr sz="1700" b="1" dirty="0"/>
          </a:p>
        </p:txBody>
      </p:sp>
      <p:sp>
        <p:nvSpPr>
          <p:cNvPr id="684" name="Google Shape;684;p52:notes"/>
          <p:cNvSpPr txBox="1">
            <a:spLocks noGrp="1"/>
          </p:cNvSpPr>
          <p:nvPr>
            <p:ph type="sldNum" idx="12"/>
          </p:nvPr>
        </p:nvSpPr>
        <p:spPr>
          <a:xfrm>
            <a:off x="4064701" y="8986334"/>
            <a:ext cx="3109565" cy="473050"/>
          </a:xfrm>
          <a:prstGeom prst="rect">
            <a:avLst/>
          </a:prstGeom>
          <a:noFill/>
          <a:ln>
            <a:noFill/>
          </a:ln>
        </p:spPr>
        <p:txBody>
          <a:bodyPr spcFirstLastPara="1" wrap="square" lIns="94975" tIns="47475" rIns="94975" bIns="47475" anchor="b" anchorCtr="0">
            <a:noAutofit/>
          </a:bodyPr>
          <a:lstStyle/>
          <a:p>
            <a:pPr marL="0" marR="0" lvl="0" indent="0" algn="r" rtl="0">
              <a:lnSpc>
                <a:spcPct val="100000"/>
              </a:lnSpc>
              <a:spcBef>
                <a:spcPts val="0"/>
              </a:spcBef>
              <a:spcAft>
                <a:spcPts val="0"/>
              </a:spcAft>
              <a:buSzPts val="1300"/>
              <a:buNone/>
            </a:pPr>
            <a:fld id="{00000000-1234-1234-1234-123412341234}" type="slidenum">
              <a:rPr lang="en-US" sz="1300">
                <a:solidFill>
                  <a:schemeClr val="dk1"/>
                </a:solidFill>
                <a:latin typeface="Calibri"/>
                <a:ea typeface="Calibri"/>
                <a:cs typeface="Calibri"/>
                <a:sym typeface="Calibri"/>
              </a:rPr>
              <a:t>63</a:t>
            </a:fld>
            <a:endParaRPr sz="13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382440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86a9892aff_1_17: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 name="Google Shape;693;g86a9892aff_1_17: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This is a screenshot that shows linkage levels for an Essential Element in math in grade 3. Math and ELA are the same as far as the number of linkage levels and the way they are set up. The Target is how the Essential Element will be written in the blueprints. However, you may teach and assess at whatever level provides an appropriate challenge for the student and represents a good instructional target.    </a:t>
            </a:r>
          </a:p>
          <a:p>
            <a:pPr marL="0" lvl="0" indent="0" algn="l" rtl="0">
              <a:spcBef>
                <a:spcPts val="0"/>
              </a:spcBef>
              <a:spcAft>
                <a:spcPts val="0"/>
              </a:spcAft>
              <a:buNone/>
            </a:pPr>
            <a:endParaRPr sz="1700" b="1" dirty="0"/>
          </a:p>
        </p:txBody>
      </p:sp>
      <p:sp>
        <p:nvSpPr>
          <p:cNvPr id="694" name="Google Shape;694;g86a9892aff_1_17: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64</a:t>
            </a:fld>
            <a:endParaRPr dirty="0"/>
          </a:p>
        </p:txBody>
      </p:sp>
    </p:spTree>
    <p:extLst>
      <p:ext uri="{BB962C8B-B14F-4D97-AF65-F5344CB8AC3E}">
        <p14:creationId xmlns:p14="http://schemas.microsoft.com/office/powerpoint/2010/main" val="18259693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53:notes"/>
          <p:cNvSpPr>
            <a:spLocks noGrp="1" noRot="1" noChangeAspect="1"/>
          </p:cNvSpPr>
          <p:nvPr>
            <p:ph type="sldImg" idx="2"/>
          </p:nvPr>
        </p:nvSpPr>
        <p:spPr>
          <a:xfrm>
            <a:off x="433388" y="709613"/>
            <a:ext cx="6308725" cy="3549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2" name="Google Shape;702;p53:notes"/>
          <p:cNvSpPr txBox="1">
            <a:spLocks noGrp="1"/>
          </p:cNvSpPr>
          <p:nvPr>
            <p:ph type="body" idx="1"/>
          </p:nvPr>
        </p:nvSpPr>
        <p:spPr>
          <a:xfrm>
            <a:off x="717595" y="4493988"/>
            <a:ext cx="5740738" cy="4257460"/>
          </a:xfrm>
          <a:prstGeom prst="rect">
            <a:avLst/>
          </a:prstGeom>
          <a:noFill/>
          <a:ln>
            <a:noFill/>
          </a:ln>
        </p:spPr>
        <p:txBody>
          <a:bodyPr spcFirstLastPara="1" wrap="square" lIns="94975" tIns="47475" rIns="94975" bIns="47475" anchor="t" anchorCtr="0">
            <a:noAutofit/>
          </a:bodyPr>
          <a:lstStyle/>
          <a:p>
            <a:r>
              <a:rPr lang="en-US" sz="1200" b="1" kern="1200" dirty="0" smtClean="0">
                <a:solidFill>
                  <a:schemeClr val="tx1"/>
                </a:solidFill>
                <a:effectLst/>
                <a:latin typeface="+mn-lt"/>
                <a:ea typeface="+mn-ea"/>
                <a:cs typeface="+mn-cs"/>
              </a:rPr>
              <a:t>To Know:</a:t>
            </a:r>
            <a:r>
              <a:rPr lang="en-US" sz="1200" kern="1200" dirty="0" smtClean="0">
                <a:solidFill>
                  <a:schemeClr val="tx1"/>
                </a:solidFill>
                <a:effectLst/>
                <a:latin typeface="+mn-lt"/>
                <a:ea typeface="+mn-ea"/>
                <a:cs typeface="+mn-cs"/>
              </a:rPr>
              <a:t> How science differs from ELA and math MAP-A.</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To Do:</a:t>
            </a:r>
            <a:r>
              <a:rPr lang="en-US" sz="1200" kern="1200" dirty="0" smtClean="0">
                <a:solidFill>
                  <a:schemeClr val="tx1"/>
                </a:solidFill>
                <a:effectLst/>
                <a:latin typeface="+mn-lt"/>
                <a:ea typeface="+mn-ea"/>
                <a:cs typeface="+mn-cs"/>
              </a:rPr>
              <a:t> Show the slide and point to the different areas.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Notice that science does not have a Learning Map and the structure for science is different than ELA and math. Science does </a:t>
            </a:r>
            <a:r>
              <a:rPr lang="en-US" sz="1200" u="sng" kern="1200" dirty="0" smtClean="0">
                <a:solidFill>
                  <a:schemeClr val="tx1"/>
                </a:solidFill>
                <a:effectLst/>
                <a:latin typeface="+mn-lt"/>
                <a:ea typeface="+mn-ea"/>
                <a:cs typeface="+mn-cs"/>
              </a:rPr>
              <a:t>not</a:t>
            </a:r>
            <a:r>
              <a:rPr lang="en-US" sz="1200" kern="1200" dirty="0" smtClean="0">
                <a:solidFill>
                  <a:schemeClr val="tx1"/>
                </a:solidFill>
                <a:effectLst/>
                <a:latin typeface="+mn-lt"/>
                <a:ea typeface="+mn-ea"/>
                <a:cs typeface="+mn-cs"/>
              </a:rPr>
              <a:t> use Claims or Conceptual Areas. Instead it uses Domains, Core Areas and Topics. Science does have Essential Elements just like ELA and math that aligned to grade-level standards.</a:t>
            </a:r>
          </a:p>
          <a:p>
            <a:pPr marL="0" marR="0" lvl="0" indent="0" algn="l" rtl="0">
              <a:lnSpc>
                <a:spcPct val="100000"/>
              </a:lnSpc>
              <a:spcBef>
                <a:spcPts val="0"/>
              </a:spcBef>
              <a:spcAft>
                <a:spcPts val="0"/>
              </a:spcAft>
              <a:buSzPts val="1400"/>
              <a:buNone/>
            </a:pPr>
            <a:endParaRPr sz="1800" b="1" i="0" u="none" strike="noStrike" cap="none" dirty="0">
              <a:solidFill>
                <a:schemeClr val="dk1"/>
              </a:solidFill>
            </a:endParaRPr>
          </a:p>
        </p:txBody>
      </p:sp>
      <p:sp>
        <p:nvSpPr>
          <p:cNvPr id="703" name="Google Shape;703;p53:notes"/>
          <p:cNvSpPr txBox="1">
            <a:spLocks noGrp="1"/>
          </p:cNvSpPr>
          <p:nvPr>
            <p:ph type="sldNum" idx="12"/>
          </p:nvPr>
        </p:nvSpPr>
        <p:spPr>
          <a:xfrm>
            <a:off x="4064701" y="8986334"/>
            <a:ext cx="3109565" cy="473050"/>
          </a:xfrm>
          <a:prstGeom prst="rect">
            <a:avLst/>
          </a:prstGeom>
          <a:noFill/>
          <a:ln>
            <a:noFill/>
          </a:ln>
        </p:spPr>
        <p:txBody>
          <a:bodyPr spcFirstLastPara="1" wrap="square" lIns="94975" tIns="47475" rIns="94975" bIns="47475" anchor="b" anchorCtr="0">
            <a:noAutofit/>
          </a:bodyPr>
          <a:lstStyle/>
          <a:p>
            <a:pPr marL="0" marR="0" lvl="0" indent="0" algn="r" rtl="0">
              <a:lnSpc>
                <a:spcPct val="100000"/>
              </a:lnSpc>
              <a:spcBef>
                <a:spcPts val="0"/>
              </a:spcBef>
              <a:spcAft>
                <a:spcPts val="0"/>
              </a:spcAft>
              <a:buSzPts val="1300"/>
              <a:buNone/>
            </a:pPr>
            <a:fld id="{00000000-1234-1234-1234-123412341234}" type="slidenum">
              <a:rPr lang="en-US" sz="1300">
                <a:solidFill>
                  <a:schemeClr val="dk1"/>
                </a:solidFill>
                <a:latin typeface="Calibri"/>
                <a:ea typeface="Calibri"/>
                <a:cs typeface="Calibri"/>
                <a:sym typeface="Calibri"/>
              </a:rPr>
              <a:t>65</a:t>
            </a:fld>
            <a:endParaRPr sz="13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5603591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p74: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9" name="Google Shape;719;p74: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Know:</a:t>
            </a:r>
            <a:r>
              <a:rPr lang="en-US" sz="1200" kern="1200" dirty="0" smtClean="0">
                <a:solidFill>
                  <a:schemeClr val="tx1"/>
                </a:solidFill>
                <a:effectLst/>
                <a:latin typeface="+mn-lt"/>
                <a:ea typeface="+mn-ea"/>
                <a:cs typeface="+mn-cs"/>
              </a:rPr>
              <a:t> Be familiar with the new assessment format for the 2021-22 school year.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The DLM science assessment differs from the ELA and math assessment also in a very important way. During the fall window, science Essential Elements are selected by the teacher in the Instruction and Assessment Planner and are optional to test and meeting blueprint requirements is not required. Any science testlets completed in the fall window are not used for accountability purposes. DESE strongly encourages teachers to instruct and assess on science Essential Elements in the fall window, just as they would for ELA and mathematics. However, in the spring assessments are required. During the spring window, the DLM system assigns the Essential Elements and linkage levels. This cannot be changed by the test administrator.  Linkage levels are assigned based on the information you have provided about the student to the system. The testlets are assigned one at a time to the student until the blueprint is covered. Science testlets taken in the spring window are used for accountability purposes. Again, DESE strongly encourages all teachers to instruct on science Essential Elements during both windows.</a:t>
            </a:r>
          </a:p>
          <a:p>
            <a:pPr marL="0" lvl="0" indent="0" algn="l" rtl="0">
              <a:lnSpc>
                <a:spcPct val="100000"/>
              </a:lnSpc>
              <a:spcBef>
                <a:spcPts val="0"/>
              </a:spcBef>
              <a:spcAft>
                <a:spcPts val="0"/>
              </a:spcAft>
              <a:buSzPts val="1400"/>
              <a:buNone/>
            </a:pPr>
            <a:endParaRPr sz="1800" b="1" dirty="0"/>
          </a:p>
        </p:txBody>
      </p:sp>
      <p:sp>
        <p:nvSpPr>
          <p:cNvPr id="720" name="Google Shape;720;p74: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66</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6874677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p54:notes"/>
          <p:cNvSpPr>
            <a:spLocks noGrp="1" noRot="1" noChangeAspect="1"/>
          </p:cNvSpPr>
          <p:nvPr>
            <p:ph type="sldImg" idx="2"/>
          </p:nvPr>
        </p:nvSpPr>
        <p:spPr>
          <a:xfrm>
            <a:off x="433388" y="709613"/>
            <a:ext cx="6308725" cy="3549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9" name="Google Shape;729;p54:notes"/>
          <p:cNvSpPr txBox="1">
            <a:spLocks noGrp="1"/>
          </p:cNvSpPr>
          <p:nvPr>
            <p:ph type="body" idx="1"/>
          </p:nvPr>
        </p:nvSpPr>
        <p:spPr>
          <a:xfrm>
            <a:off x="717595" y="4493988"/>
            <a:ext cx="5740738" cy="4257460"/>
          </a:xfrm>
          <a:prstGeom prst="rect">
            <a:avLst/>
          </a:prstGeom>
          <a:noFill/>
          <a:ln>
            <a:noFill/>
          </a:ln>
        </p:spPr>
        <p:txBody>
          <a:bodyPr spcFirstLastPara="1" wrap="square" lIns="94975" tIns="47475" rIns="94975" bIns="47475" anchor="t" anchorCtr="0">
            <a:noAutofit/>
          </a:bodyPr>
          <a:lstStyle/>
          <a:p>
            <a:r>
              <a:rPr lang="en-US" sz="1200" b="1" kern="1200" dirty="0" smtClean="0">
                <a:solidFill>
                  <a:schemeClr val="tx1"/>
                </a:solidFill>
                <a:effectLst/>
                <a:latin typeface="+mn-lt"/>
                <a:ea typeface="+mn-ea"/>
                <a:cs typeface="+mn-cs"/>
              </a:rPr>
              <a:t>To Know:</a:t>
            </a:r>
            <a:r>
              <a:rPr lang="en-US" sz="1200" kern="1200" dirty="0" smtClean="0">
                <a:solidFill>
                  <a:schemeClr val="tx1"/>
                </a:solidFill>
                <a:effectLst/>
                <a:latin typeface="+mn-lt"/>
                <a:ea typeface="+mn-ea"/>
                <a:cs typeface="+mn-cs"/>
              </a:rPr>
              <a:t> The relationship among Domains, Core Ideas and Topics for MAP-A science. </a:t>
            </a:r>
            <a:r>
              <a:rPr lang="en-US" sz="1200" u="sng" kern="1200" dirty="0" smtClean="0">
                <a:solidFill>
                  <a:schemeClr val="tx1"/>
                </a:solidFill>
                <a:effectLst/>
                <a:latin typeface="+mn-lt"/>
                <a:ea typeface="+mn-ea"/>
                <a:cs typeface="+mn-cs"/>
                <a:hlinkClick r:id="rId3"/>
              </a:rPr>
              <a:t>https://dynamiclearningmaps.org/sites/default/files/documents/Manuals_Blueprints/DLM_YE_Sci_Blueprint.pdf</a:t>
            </a:r>
            <a:r>
              <a:rPr lang="en-US" sz="1200" u="sng" kern="1200" dirty="0" smtClean="0">
                <a:solidFill>
                  <a:schemeClr val="tx1"/>
                </a:solidFill>
                <a:effectLst/>
                <a:latin typeface="+mn-lt"/>
                <a:ea typeface="+mn-ea"/>
                <a:cs typeface="+mn-cs"/>
              </a:rPr>
              <a:t/>
            </a:r>
            <a:br>
              <a:rPr lang="en-US" sz="1200" u="sng"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Do:</a:t>
            </a:r>
            <a:r>
              <a:rPr lang="en-US" sz="1200" kern="1200" dirty="0" smtClean="0">
                <a:solidFill>
                  <a:schemeClr val="tx1"/>
                </a:solidFill>
                <a:effectLst/>
                <a:latin typeface="+mn-lt"/>
                <a:ea typeface="+mn-ea"/>
                <a:cs typeface="+mn-cs"/>
              </a:rPr>
              <a:t> Have participants take a few moments to look at the Domains, Core Ideas, and Topics.</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Locate your science blueprint and refer to Page 1. What do you notice that is different from ELA or math? (Pause) You should see that science has three Domains, ten Core Ideas, and sixteen Topics. More science Core Ideas and Topics are continually being developed for future use. </a:t>
            </a:r>
          </a:p>
          <a:p>
            <a:r>
              <a:rPr lang="en-US" sz="1200" kern="1200" dirty="0" smtClean="0">
                <a:solidFill>
                  <a:schemeClr val="tx1"/>
                </a:solidFill>
                <a:effectLst/>
                <a:latin typeface="+mn-lt"/>
                <a:ea typeface="+mn-ea"/>
                <a:cs typeface="+mn-cs"/>
              </a:rPr>
              <a:t> </a:t>
            </a:r>
          </a:p>
          <a:p>
            <a:pPr marL="0" marR="0" lvl="0" indent="0" algn="l" rtl="0">
              <a:lnSpc>
                <a:spcPct val="100000"/>
              </a:lnSpc>
              <a:spcBef>
                <a:spcPts val="0"/>
              </a:spcBef>
              <a:spcAft>
                <a:spcPts val="0"/>
              </a:spcAft>
              <a:buSzPts val="1400"/>
              <a:buNone/>
            </a:pPr>
            <a:endParaRPr sz="1700" b="1" dirty="0"/>
          </a:p>
        </p:txBody>
      </p:sp>
      <p:sp>
        <p:nvSpPr>
          <p:cNvPr id="730" name="Google Shape;730;p54:notes"/>
          <p:cNvSpPr txBox="1">
            <a:spLocks noGrp="1"/>
          </p:cNvSpPr>
          <p:nvPr>
            <p:ph type="sldNum" idx="12"/>
          </p:nvPr>
        </p:nvSpPr>
        <p:spPr>
          <a:xfrm>
            <a:off x="4064701" y="8986334"/>
            <a:ext cx="3109565" cy="473050"/>
          </a:xfrm>
          <a:prstGeom prst="rect">
            <a:avLst/>
          </a:prstGeom>
          <a:noFill/>
          <a:ln>
            <a:noFill/>
          </a:ln>
        </p:spPr>
        <p:txBody>
          <a:bodyPr spcFirstLastPara="1" wrap="square" lIns="94975" tIns="47475" rIns="94975" bIns="47475" anchor="b" anchorCtr="0">
            <a:noAutofit/>
          </a:bodyPr>
          <a:lstStyle/>
          <a:p>
            <a:pPr marL="0" marR="0" lvl="0" indent="0" algn="r" rtl="0">
              <a:lnSpc>
                <a:spcPct val="100000"/>
              </a:lnSpc>
              <a:spcBef>
                <a:spcPts val="0"/>
              </a:spcBef>
              <a:spcAft>
                <a:spcPts val="0"/>
              </a:spcAft>
              <a:buSzPts val="1300"/>
              <a:buNone/>
            </a:pPr>
            <a:fld id="{00000000-1234-1234-1234-123412341234}" type="slidenum">
              <a:rPr lang="en-US" sz="1300">
                <a:solidFill>
                  <a:schemeClr val="dk1"/>
                </a:solidFill>
                <a:latin typeface="Calibri"/>
                <a:ea typeface="Calibri"/>
                <a:cs typeface="Calibri"/>
                <a:sym typeface="Calibri"/>
              </a:rPr>
              <a:t>67</a:t>
            </a:fld>
            <a:endParaRPr sz="13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1895091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p55:notes"/>
          <p:cNvSpPr>
            <a:spLocks noGrp="1" noRot="1" noChangeAspect="1"/>
          </p:cNvSpPr>
          <p:nvPr>
            <p:ph type="sldImg" idx="2"/>
          </p:nvPr>
        </p:nvSpPr>
        <p:spPr>
          <a:xfrm>
            <a:off x="433388" y="709613"/>
            <a:ext cx="6308725" cy="3549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8" name="Google Shape;738;p55:notes"/>
          <p:cNvSpPr txBox="1">
            <a:spLocks noGrp="1"/>
          </p:cNvSpPr>
          <p:nvPr>
            <p:ph type="body" idx="1"/>
          </p:nvPr>
        </p:nvSpPr>
        <p:spPr>
          <a:xfrm>
            <a:off x="717595" y="4493988"/>
            <a:ext cx="5740738" cy="4257460"/>
          </a:xfrm>
          <a:prstGeom prst="rect">
            <a:avLst/>
          </a:prstGeom>
          <a:noFill/>
          <a:ln>
            <a:noFill/>
          </a:ln>
        </p:spPr>
        <p:txBody>
          <a:bodyPr spcFirstLastPara="1" wrap="square" lIns="94975" tIns="47475" rIns="94975" bIns="47475" anchor="t" anchorCtr="0">
            <a:noAutofit/>
          </a:bodyPr>
          <a:lstStyle/>
          <a:p>
            <a:r>
              <a:rPr lang="en-US" sz="1200" b="1" kern="1200" dirty="0" smtClean="0">
                <a:solidFill>
                  <a:schemeClr val="tx1"/>
                </a:solidFill>
                <a:effectLst/>
                <a:latin typeface="+mn-lt"/>
                <a:ea typeface="+mn-ea"/>
                <a:cs typeface="+mn-cs"/>
              </a:rPr>
              <a:t>To Know:</a:t>
            </a:r>
            <a:r>
              <a:rPr lang="en-US" sz="1200" kern="1200" dirty="0" smtClean="0">
                <a:solidFill>
                  <a:schemeClr val="tx1"/>
                </a:solidFill>
                <a:effectLst/>
                <a:latin typeface="+mn-lt"/>
                <a:ea typeface="+mn-ea"/>
                <a:cs typeface="+mn-cs"/>
              </a:rPr>
              <a:t> The relationship among Topics and EEs for MAP-A science.</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To Do:</a:t>
            </a:r>
            <a:r>
              <a:rPr lang="en-US" sz="1200" kern="1200" dirty="0" smtClean="0">
                <a:solidFill>
                  <a:schemeClr val="tx1"/>
                </a:solidFill>
                <a:effectLst/>
                <a:latin typeface="+mn-lt"/>
                <a:ea typeface="+mn-ea"/>
                <a:cs typeface="+mn-cs"/>
              </a:rPr>
              <a:t> Have participants take a few moments to look at the Topics and EEs.</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Here is a screenshot is for Elementary Grades 3-5 and shows the relationship between the topics and Essential Elements. Science uses grade spans and not specific grade levels. Please turn to page 2 in the science blueprint. Science is a grade span testlet that assumes students were exposed to instruction in earlier grades (3 and 4). You should make friends with the science teacher and teachers who may serve students at lower grades to ensure your students are getting access to these blueprints to develop instruction.  </a:t>
            </a:r>
          </a:p>
          <a:p>
            <a:pPr marL="0" marR="0" lvl="0" indent="0" algn="l" rtl="0">
              <a:lnSpc>
                <a:spcPct val="100000"/>
              </a:lnSpc>
              <a:spcBef>
                <a:spcPts val="0"/>
              </a:spcBef>
              <a:spcAft>
                <a:spcPts val="0"/>
              </a:spcAft>
              <a:buSzPts val="1400"/>
              <a:buNone/>
            </a:pPr>
            <a:endParaRPr sz="1800" b="1" i="0" u="none" strike="noStrike" cap="none" dirty="0">
              <a:solidFill>
                <a:schemeClr val="dk1"/>
              </a:solidFill>
            </a:endParaRPr>
          </a:p>
        </p:txBody>
      </p:sp>
      <p:sp>
        <p:nvSpPr>
          <p:cNvPr id="739" name="Google Shape;739;p55:notes"/>
          <p:cNvSpPr txBox="1">
            <a:spLocks noGrp="1"/>
          </p:cNvSpPr>
          <p:nvPr>
            <p:ph type="sldNum" idx="12"/>
          </p:nvPr>
        </p:nvSpPr>
        <p:spPr>
          <a:xfrm>
            <a:off x="4064701" y="8986334"/>
            <a:ext cx="3109565" cy="473050"/>
          </a:xfrm>
          <a:prstGeom prst="rect">
            <a:avLst/>
          </a:prstGeom>
          <a:noFill/>
          <a:ln>
            <a:noFill/>
          </a:ln>
        </p:spPr>
        <p:txBody>
          <a:bodyPr spcFirstLastPara="1" wrap="square" lIns="94975" tIns="47475" rIns="94975" bIns="47475" anchor="b" anchorCtr="0">
            <a:noAutofit/>
          </a:bodyPr>
          <a:lstStyle/>
          <a:p>
            <a:pPr marL="0" marR="0" lvl="0" indent="0" algn="r" rtl="0">
              <a:lnSpc>
                <a:spcPct val="100000"/>
              </a:lnSpc>
              <a:spcBef>
                <a:spcPts val="0"/>
              </a:spcBef>
              <a:spcAft>
                <a:spcPts val="0"/>
              </a:spcAft>
              <a:buSzPts val="1300"/>
              <a:buNone/>
            </a:pPr>
            <a:fld id="{00000000-1234-1234-1234-123412341234}" type="slidenum">
              <a:rPr lang="en-US" sz="1300">
                <a:solidFill>
                  <a:schemeClr val="dk1"/>
                </a:solidFill>
                <a:latin typeface="Calibri"/>
                <a:ea typeface="Calibri"/>
                <a:cs typeface="Calibri"/>
                <a:sym typeface="Calibri"/>
              </a:rPr>
              <a:t>68</a:t>
            </a:fld>
            <a:endParaRPr sz="13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5586308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86a9892aff_1_25: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86a9892aff_1_25: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Unlike ELA and math, science only has three linkage levels. The highest science linkage level is the Target linkage level and it is most aligned to the content of the grade-level standard. The Initial and Precursor linkage levels are less complex than the Target linkage level and provide access to the Target linkage level at a reduced depth, breadth and level of complexity. As you look at this specific Essential Element, you can see how the skill is more involved as you move up linkage levels. Testlets at the initial linkage levels are typically intended for students who do not yet have symbolic communication.</a:t>
            </a:r>
            <a:endParaRPr sz="1400" dirty="0"/>
          </a:p>
        </p:txBody>
      </p:sp>
      <p:sp>
        <p:nvSpPr>
          <p:cNvPr id="748" name="Google Shape;748;g86a9892aff_1_25: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69</a:t>
            </a:fld>
            <a:endParaRPr dirty="0"/>
          </a:p>
        </p:txBody>
      </p:sp>
    </p:spTree>
    <p:extLst>
      <p:ext uri="{BB962C8B-B14F-4D97-AF65-F5344CB8AC3E}">
        <p14:creationId xmlns:p14="http://schemas.microsoft.com/office/powerpoint/2010/main" val="2225723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notes"/>
          <p:cNvSpPr>
            <a:spLocks noGrp="1" noRot="1" noChangeAspect="1"/>
          </p:cNvSpPr>
          <p:nvPr>
            <p:ph type="sldImg" idx="2"/>
          </p:nvPr>
        </p:nvSpPr>
        <p:spPr>
          <a:xfrm>
            <a:off x="433388" y="709613"/>
            <a:ext cx="6308725" cy="3549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1:notes"/>
          <p:cNvSpPr txBox="1">
            <a:spLocks noGrp="1"/>
          </p:cNvSpPr>
          <p:nvPr>
            <p:ph type="body" idx="1"/>
          </p:nvPr>
        </p:nvSpPr>
        <p:spPr>
          <a:xfrm>
            <a:off x="717595" y="4493988"/>
            <a:ext cx="5740738" cy="4257460"/>
          </a:xfrm>
          <a:prstGeom prst="rect">
            <a:avLst/>
          </a:prstGeom>
          <a:noFill/>
          <a:ln>
            <a:noFill/>
          </a:ln>
        </p:spPr>
        <p:txBody>
          <a:bodyPr spcFirstLastPara="1" wrap="square" lIns="94975" tIns="47475" rIns="94975" bIns="47475" anchor="t" anchorCtr="0">
            <a:noAutofit/>
          </a:bodyPr>
          <a:lstStyle/>
          <a:p>
            <a:r>
              <a:rPr lang="en-US" sz="1200" b="1" kern="1200" dirty="0" smtClean="0">
                <a:solidFill>
                  <a:schemeClr val="tx1"/>
                </a:solidFill>
                <a:effectLst/>
                <a:latin typeface="+mn-lt"/>
                <a:ea typeface="+mn-ea"/>
                <a:cs typeface="+mn-cs"/>
              </a:rPr>
              <a:t>To Know:</a:t>
            </a:r>
            <a:r>
              <a:rPr lang="en-US" sz="1200" kern="1200" dirty="0" smtClean="0">
                <a:solidFill>
                  <a:schemeClr val="tx1"/>
                </a:solidFill>
                <a:effectLst/>
                <a:latin typeface="+mn-lt"/>
                <a:ea typeface="+mn-ea"/>
                <a:cs typeface="+mn-cs"/>
              </a:rPr>
              <a:t> How the learning for the day will unfold.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For today’s training, when there is a handout associated with the slide, you will see a small yellow box with the number of the handout. Please take a look at handout #1, as indicated by the yellow box on this slide. This handout shows today’s agenda. This is how the training is lined out. </a:t>
            </a:r>
          </a:p>
          <a:p>
            <a:pPr marL="0" marR="0" lvl="0" indent="0" algn="l" rtl="0">
              <a:lnSpc>
                <a:spcPct val="100000"/>
              </a:lnSpc>
              <a:spcBef>
                <a:spcPts val="0"/>
              </a:spcBef>
              <a:spcAft>
                <a:spcPts val="0"/>
              </a:spcAft>
              <a:buSzPts val="1400"/>
              <a:buNone/>
            </a:pPr>
            <a:endParaRPr sz="1600" b="0" i="1" u="none" strike="noStrike" cap="none" dirty="0">
              <a:solidFill>
                <a:schemeClr val="accent5"/>
              </a:solidFill>
              <a:latin typeface="Calibri"/>
              <a:ea typeface="Calibri"/>
              <a:cs typeface="Calibri"/>
              <a:sym typeface="Calibri"/>
            </a:endParaRPr>
          </a:p>
        </p:txBody>
      </p:sp>
      <p:sp>
        <p:nvSpPr>
          <p:cNvPr id="136" name="Google Shape;136;p1:notes"/>
          <p:cNvSpPr txBox="1">
            <a:spLocks noGrp="1"/>
          </p:cNvSpPr>
          <p:nvPr>
            <p:ph type="sldNum" idx="12"/>
          </p:nvPr>
        </p:nvSpPr>
        <p:spPr>
          <a:xfrm>
            <a:off x="4064701" y="8986334"/>
            <a:ext cx="3109565" cy="473050"/>
          </a:xfrm>
          <a:prstGeom prst="rect">
            <a:avLst/>
          </a:prstGeom>
          <a:noFill/>
          <a:ln>
            <a:noFill/>
          </a:ln>
        </p:spPr>
        <p:txBody>
          <a:bodyPr spcFirstLastPara="1" wrap="square" lIns="94975" tIns="47475" rIns="94975" bIns="47475" anchor="b" anchorCtr="0">
            <a:noAutofit/>
          </a:bodyPr>
          <a:lstStyle/>
          <a:p>
            <a:pPr marL="0" marR="0" lvl="0" indent="0" algn="r" rtl="0">
              <a:lnSpc>
                <a:spcPct val="100000"/>
              </a:lnSpc>
              <a:spcBef>
                <a:spcPts val="0"/>
              </a:spcBef>
              <a:spcAft>
                <a:spcPts val="0"/>
              </a:spcAft>
              <a:buSzPts val="1300"/>
              <a:buNone/>
            </a:pPr>
            <a:fld id="{00000000-1234-1234-1234-123412341234}" type="slidenum">
              <a:rPr lang="en-US" sz="1300" b="0" i="0" u="none" strike="noStrike" cap="none">
                <a:solidFill>
                  <a:schemeClr val="dk1"/>
                </a:solidFill>
                <a:latin typeface="Calibri"/>
                <a:ea typeface="Calibri"/>
                <a:cs typeface="Calibri"/>
                <a:sym typeface="Calibri"/>
              </a:rPr>
              <a:t>7</a:t>
            </a:fld>
            <a:endParaRPr sz="13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3871412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p56: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6" name="Google Shape;756;p56: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sz="1200" b="1" kern="1200" dirty="0" smtClean="0">
                <a:solidFill>
                  <a:schemeClr val="tx1"/>
                </a:solidFill>
                <a:effectLst/>
                <a:latin typeface="+mn-lt"/>
                <a:ea typeface="+mn-ea"/>
                <a:cs typeface="+mn-cs"/>
              </a:rPr>
              <a:t>TO DO</a:t>
            </a:r>
            <a:r>
              <a:rPr lang="en-US" sz="1200" kern="1200" dirty="0" smtClean="0">
                <a:solidFill>
                  <a:schemeClr val="tx1"/>
                </a:solidFill>
                <a:effectLst/>
                <a:latin typeface="+mn-lt"/>
                <a:ea typeface="+mn-ea"/>
                <a:cs typeface="+mn-cs"/>
              </a:rPr>
              <a:t>: Presenter’s Choice for this. Process Time.</a:t>
            </a:r>
          </a:p>
          <a:p>
            <a:pPr marL="0" lvl="0" indent="0" algn="l" rtl="0">
              <a:lnSpc>
                <a:spcPct val="100000"/>
              </a:lnSpc>
              <a:spcBef>
                <a:spcPts val="0"/>
              </a:spcBef>
              <a:spcAft>
                <a:spcPts val="0"/>
              </a:spcAft>
              <a:buSzPts val="1400"/>
              <a:buNone/>
            </a:pPr>
            <a:endParaRPr sz="1600" dirty="0">
              <a:solidFill>
                <a:srgbClr val="FF0000"/>
              </a:solidFill>
            </a:endParaRPr>
          </a:p>
        </p:txBody>
      </p:sp>
      <p:sp>
        <p:nvSpPr>
          <p:cNvPr id="757" name="Google Shape;757;p56: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70</a:t>
            </a:fld>
            <a:endParaRPr dirty="0"/>
          </a:p>
        </p:txBody>
      </p:sp>
    </p:spTree>
    <p:extLst>
      <p:ext uri="{BB962C8B-B14F-4D97-AF65-F5344CB8AC3E}">
        <p14:creationId xmlns:p14="http://schemas.microsoft.com/office/powerpoint/2010/main" val="342326764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9: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9: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sz="1400" b="1" dirty="0" smtClean="0"/>
              <a:t>Part 4:</a:t>
            </a:r>
            <a:r>
              <a:rPr lang="en-US" sz="1400" dirty="0" smtClean="0"/>
              <a:t> Instructionally Embedded Assessments</a:t>
            </a:r>
            <a:endParaRPr lang="en-US" sz="1400" b="0" i="0" u="none" strike="noStrike" cap="none" dirty="0" smtClean="0">
              <a:solidFill>
                <a:schemeClr val="dk1"/>
              </a:solidFill>
              <a:latin typeface="+mn-lt"/>
              <a:ea typeface="Calibri"/>
              <a:cs typeface="Calibri"/>
              <a:sym typeface="Calibri"/>
            </a:endParaRPr>
          </a:p>
          <a:p>
            <a:pPr marL="0" marR="0" lvl="0" indent="0" algn="l" rtl="0">
              <a:lnSpc>
                <a:spcPct val="100000"/>
              </a:lnSpc>
              <a:spcBef>
                <a:spcPts val="0"/>
              </a:spcBef>
              <a:spcAft>
                <a:spcPts val="0"/>
              </a:spcAft>
              <a:buSzPts val="1400"/>
              <a:buNone/>
            </a:pPr>
            <a:endParaRPr lang="en-US" sz="1400" b="0" i="0" u="none" strike="noStrike" cap="none" dirty="0">
              <a:solidFill>
                <a:schemeClr val="dk1"/>
              </a:solidFill>
            </a:endParaRPr>
          </a:p>
        </p:txBody>
      </p:sp>
    </p:spTree>
    <p:extLst>
      <p:ext uri="{BB962C8B-B14F-4D97-AF65-F5344CB8AC3E}">
        <p14:creationId xmlns:p14="http://schemas.microsoft.com/office/powerpoint/2010/main" val="154970787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p59: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9" name="Google Shape;769;p59: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Know:</a:t>
            </a:r>
            <a:r>
              <a:rPr lang="en-US" sz="1200" kern="1200" dirty="0" smtClean="0">
                <a:solidFill>
                  <a:schemeClr val="tx1"/>
                </a:solidFill>
                <a:effectLst/>
                <a:latin typeface="+mn-lt"/>
                <a:ea typeface="+mn-ea"/>
                <a:cs typeface="+mn-cs"/>
              </a:rPr>
              <a:t> Be familiar with the new assessment format for the 2021-22 school year. This infographic is found in the Test Administrator Manual.</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The instructionally embedded alternate assessment encourages this cyclical approach by giving teachers the opportunity to choose an Essential Element or Elements and linkage levels, develop and deliver instruction for the chosen Essential Elements, and then assess the student when the teacher determines the student is ready. The Instruction and Assessment Cycle begins with the selection of the Essential Elements, Instruction, assess the student informally or via testlet, evaluate the results, and then provide more instruction if needed. Then, reassess and test.</a:t>
            </a:r>
            <a:endParaRPr sz="1800" b="1" dirty="0"/>
          </a:p>
        </p:txBody>
      </p:sp>
      <p:sp>
        <p:nvSpPr>
          <p:cNvPr id="770" name="Google Shape;770;p59: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72</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9534993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p58: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0" name="Google Shape;780;p58: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Do:</a:t>
            </a:r>
            <a:r>
              <a:rPr lang="en-US" sz="1200" kern="1200" dirty="0" smtClean="0">
                <a:solidFill>
                  <a:schemeClr val="tx1"/>
                </a:solidFill>
                <a:effectLst/>
                <a:latin typeface="+mn-lt"/>
                <a:ea typeface="+mn-ea"/>
                <a:cs typeface="+mn-cs"/>
              </a:rPr>
              <a:t> Take them to the link and scroll down.</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Here is a link to the Educator Resource Videos. Copy the link to your browser so you can view some of these videos at a later time.</a:t>
            </a:r>
          </a:p>
          <a:p>
            <a:pPr marL="0" lvl="0" indent="0" algn="l" rtl="0">
              <a:lnSpc>
                <a:spcPct val="100000"/>
              </a:lnSpc>
              <a:spcBef>
                <a:spcPts val="0"/>
              </a:spcBef>
              <a:spcAft>
                <a:spcPts val="0"/>
              </a:spcAft>
              <a:buSzPts val="1400"/>
              <a:buNone/>
            </a:pPr>
            <a:endParaRPr sz="800" b="1" dirty="0">
              <a:highlight>
                <a:schemeClr val="lt1"/>
              </a:highlight>
            </a:endParaRPr>
          </a:p>
        </p:txBody>
      </p:sp>
      <p:sp>
        <p:nvSpPr>
          <p:cNvPr id="781" name="Google Shape;781;p58: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73</a:t>
            </a:fld>
            <a:endParaRPr dirty="0"/>
          </a:p>
        </p:txBody>
      </p:sp>
    </p:spTree>
    <p:extLst>
      <p:ext uri="{BB962C8B-B14F-4D97-AF65-F5344CB8AC3E}">
        <p14:creationId xmlns:p14="http://schemas.microsoft.com/office/powerpoint/2010/main" val="227364874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p60: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8" name="Google Shape;788;p60: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Know:</a:t>
            </a:r>
            <a:r>
              <a:rPr lang="en-US" sz="1200" kern="1200" dirty="0" smtClean="0">
                <a:solidFill>
                  <a:schemeClr val="tx1"/>
                </a:solidFill>
                <a:effectLst/>
                <a:latin typeface="+mn-lt"/>
                <a:ea typeface="+mn-ea"/>
                <a:cs typeface="+mn-cs"/>
              </a:rPr>
              <a:t> Be familiar with the new assessment format for the 2021-22 school year.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Do:</a:t>
            </a:r>
            <a:r>
              <a:rPr lang="en-US" sz="1200" kern="1200" dirty="0" smtClean="0">
                <a:solidFill>
                  <a:schemeClr val="tx1"/>
                </a:solidFill>
                <a:effectLst/>
                <a:latin typeface="+mn-lt"/>
                <a:ea typeface="+mn-ea"/>
                <a:cs typeface="+mn-cs"/>
              </a:rPr>
              <a:t> Be sure to take a few moment BEFORE training to look over these.</a:t>
            </a:r>
          </a:p>
          <a:p>
            <a:r>
              <a:rPr lang="en-US" sz="1200" u="sng" kern="1200" dirty="0" smtClean="0">
                <a:solidFill>
                  <a:schemeClr val="tx1"/>
                </a:solidFill>
                <a:effectLst/>
                <a:latin typeface="+mn-lt"/>
                <a:ea typeface="+mn-ea"/>
                <a:cs typeface="+mn-cs"/>
                <a:hlinkClick r:id="rId3"/>
              </a:rPr>
              <a:t>https://dynamiclearningmaps.org/educator-resource-videos-ie</a:t>
            </a:r>
            <a:r>
              <a:rPr lang="en-US" sz="1200" u="sng" kern="1200" dirty="0" smtClean="0">
                <a:solidFill>
                  <a:schemeClr val="tx1"/>
                </a:solidFill>
                <a:effectLst/>
                <a:latin typeface="+mn-lt"/>
                <a:ea typeface="+mn-ea"/>
                <a:cs typeface="+mn-cs"/>
              </a:rPr>
              <a:t/>
            </a:r>
            <a:br>
              <a:rPr lang="en-US" sz="1200" u="sng"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Instructionally embedded assessments differ from the more traditional year-end testing where a student’s knowledge is assessed for all subjects during a few weeks in the spring, resulting in an individual student score report.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primary intention of the instructionally embedded assessments is to connect instruction and assessment to a student’s individual goals. It may be tempting to think the instruction-assessment relationship encourages “teaching to the test,” but it is actually the other way around. They encourage assessing a student on what the student was taught, using a cycle of instruction and assessment that gives students with the most significant cognitive disabilities opportunities to show what they know and can do. The testlets are used as snapshots of what a student has learned through the teacher’s rich instruction in order to provide insight as to whether a student needs continued instruction for a particular skill or concept or is ready for instruction on a new skill or concept.</a:t>
            </a:r>
          </a:p>
          <a:p>
            <a:pPr marL="0" lvl="0" indent="0" algn="l" rtl="0">
              <a:lnSpc>
                <a:spcPct val="100000"/>
              </a:lnSpc>
              <a:spcBef>
                <a:spcPts val="0"/>
              </a:spcBef>
              <a:spcAft>
                <a:spcPts val="0"/>
              </a:spcAft>
              <a:buSzPts val="1400"/>
              <a:buNone/>
            </a:pPr>
            <a:endParaRPr lang="en-US" sz="1700" b="1" dirty="0" smtClean="0"/>
          </a:p>
          <a:p>
            <a:r>
              <a:rPr lang="en-US" sz="1200" kern="1200" dirty="0" smtClean="0">
                <a:solidFill>
                  <a:schemeClr val="tx1"/>
                </a:solidFill>
                <a:effectLst/>
                <a:latin typeface="+mn-lt"/>
                <a:ea typeface="+mn-ea"/>
                <a:cs typeface="+mn-cs"/>
              </a:rPr>
              <a:t>The instructionally embedded assessment is structured around the ELA and mathematics test blueprint requirements.  Teachers make choices within the blueprint requirements based on each student’s academic goals for instruction and assessment.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Instructionally embedded assessments are administered in both a fall and spring window during the school year as the assessment is intended to be integrated within classroom instruction. Both fall and spring assessments are incorporated into the student’s overall performance toward their mastery of the alternate standard.</a:t>
            </a:r>
          </a:p>
          <a:p>
            <a:pPr marL="0" lvl="0" indent="0" algn="l" rtl="0">
              <a:lnSpc>
                <a:spcPct val="100000"/>
              </a:lnSpc>
              <a:spcBef>
                <a:spcPts val="0"/>
              </a:spcBef>
              <a:spcAft>
                <a:spcPts val="0"/>
              </a:spcAft>
              <a:buSzPts val="1400"/>
              <a:buNone/>
            </a:pPr>
            <a:endParaRPr sz="1700" b="1" dirty="0"/>
          </a:p>
        </p:txBody>
      </p:sp>
      <p:sp>
        <p:nvSpPr>
          <p:cNvPr id="789" name="Google Shape;789;p60: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74</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5903172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p60: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8" name="Google Shape;788;p60: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Know:</a:t>
            </a:r>
            <a:r>
              <a:rPr lang="en-US" sz="1200" kern="1200" dirty="0" smtClean="0">
                <a:solidFill>
                  <a:schemeClr val="tx1"/>
                </a:solidFill>
                <a:effectLst/>
                <a:latin typeface="+mn-lt"/>
                <a:ea typeface="+mn-ea"/>
                <a:cs typeface="+mn-cs"/>
              </a:rPr>
              <a:t> Be familiar with the new assessment format for the 2021-22 school year.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The instructionally embedded alternate assessment allows teachers choice and flexibility for a student’s instruction and assessment.  The Instruction and Assessment Planner in Educator Portal, which we will discuss in greater detail later, will provide for each student the blueprint requirements for the subject and grade, the Essential Elements and skills assessed at each linkage level, and a recommended linkage level for a specific Essential Element.</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Within the options provided and the requirements for conceptual area coverage, educators should base Essential Elements instruction and assessment choices on a student’s learning targets, grade level and IEP goals.  Teachers have the entire window to instruct and assess a student on the chosen Essential Elements to cover the blueprint.</a:t>
            </a:r>
          </a:p>
          <a:p>
            <a:pPr marL="0" lvl="0" indent="0" algn="l" rtl="0">
              <a:lnSpc>
                <a:spcPct val="100000"/>
              </a:lnSpc>
              <a:spcBef>
                <a:spcPts val="0"/>
              </a:spcBef>
              <a:spcAft>
                <a:spcPts val="0"/>
              </a:spcAft>
              <a:buSzPts val="1400"/>
              <a:buNone/>
            </a:pPr>
            <a:endParaRPr sz="1700" b="1" dirty="0"/>
          </a:p>
        </p:txBody>
      </p:sp>
      <p:sp>
        <p:nvSpPr>
          <p:cNvPr id="789" name="Google Shape;789;p60: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75</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159052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p60: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8" name="Google Shape;788;p60: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Know:</a:t>
            </a:r>
            <a:r>
              <a:rPr lang="en-US" sz="1200" kern="1200" dirty="0" smtClean="0">
                <a:solidFill>
                  <a:schemeClr val="tx1"/>
                </a:solidFill>
                <a:effectLst/>
                <a:latin typeface="+mn-lt"/>
                <a:ea typeface="+mn-ea"/>
                <a:cs typeface="+mn-cs"/>
              </a:rPr>
              <a:t> Be familiar with the assessment format for the 2021-22 school year.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The assessment is delivered in testlets. Each testlet assesses one Essential Element at one linkage level except for writing. Instructionally embedded assessments are administered after the student has received instruction on an Essential Element or Elements. Each student is assessed individually, even if in the same grade and classroom. Since not all students will have the same academic goals, have the same Essential Elements chosen, receive the same instruction, or progress at the same rate, the assessment is different for each student and delivered individually at the appropriate time.</a:t>
            </a:r>
          </a:p>
          <a:p>
            <a:r>
              <a:rPr lang="en-US" sz="1200" kern="1200" dirty="0" smtClean="0">
                <a:solidFill>
                  <a:schemeClr val="tx1"/>
                </a:solidFill>
                <a:effectLst/>
                <a:latin typeface="+mn-lt"/>
                <a:ea typeface="+mn-ea"/>
                <a:cs typeface="+mn-cs"/>
              </a:rPr>
              <a:t>Instructionally embedded assessments should be administered throughout an assessment window. Students with the most significant cognitive disabilities are best able to demonstrate what they know and can do when a cyclical approach to their instruction, assessment, and evaluation is used, as opposed to being assessed at the end of a semester or school year on a mass of instruction they must recall from prior weeks and months.</a:t>
            </a:r>
          </a:p>
          <a:p>
            <a:pPr marL="0" lvl="0" indent="0" algn="l" rtl="0">
              <a:lnSpc>
                <a:spcPct val="100000"/>
              </a:lnSpc>
              <a:spcBef>
                <a:spcPts val="0"/>
              </a:spcBef>
              <a:spcAft>
                <a:spcPts val="0"/>
              </a:spcAft>
              <a:buSzPts val="1400"/>
              <a:buNone/>
            </a:pPr>
            <a:endParaRPr sz="1700" b="1" dirty="0"/>
          </a:p>
        </p:txBody>
      </p:sp>
      <p:sp>
        <p:nvSpPr>
          <p:cNvPr id="789" name="Google Shape;789;p60: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76</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1068815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p60: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8" name="Google Shape;788;p60: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r>
              <a:rPr lang="en-US" sz="1800" b="1" kern="1200" dirty="0" smtClean="0">
                <a:solidFill>
                  <a:schemeClr val="tx1"/>
                </a:solidFill>
                <a:effectLst/>
                <a:latin typeface="+mn-lt"/>
                <a:ea typeface="+mn-ea"/>
                <a:cs typeface="+mn-cs"/>
              </a:rPr>
              <a:t>To Know:</a:t>
            </a:r>
            <a:r>
              <a:rPr lang="en-US" sz="1800" kern="1200" dirty="0" smtClean="0">
                <a:solidFill>
                  <a:schemeClr val="tx1"/>
                </a:solidFill>
                <a:effectLst/>
                <a:latin typeface="+mn-lt"/>
                <a:ea typeface="+mn-ea"/>
                <a:cs typeface="+mn-cs"/>
              </a:rPr>
              <a:t> Be familiar with the new assessment format for the 2021-22 school year. </a:t>
            </a:r>
          </a:p>
          <a:p>
            <a:r>
              <a:rPr lang="en-US" sz="1800" kern="1200" dirty="0" smtClean="0">
                <a:solidFill>
                  <a:schemeClr val="tx1"/>
                </a:solidFill>
                <a:effectLst/>
                <a:latin typeface="+mn-lt"/>
                <a:ea typeface="+mn-ea"/>
                <a:cs typeface="+mn-cs"/>
              </a:rPr>
              <a:t> </a:t>
            </a:r>
          </a:p>
          <a:p>
            <a:r>
              <a:rPr lang="en-US" sz="1800" b="1" kern="1200" dirty="0" smtClean="0">
                <a:solidFill>
                  <a:schemeClr val="tx1"/>
                </a:solidFill>
                <a:effectLst/>
                <a:latin typeface="+mn-lt"/>
                <a:ea typeface="+mn-ea"/>
                <a:cs typeface="+mn-cs"/>
              </a:rPr>
              <a:t>To Say:</a:t>
            </a:r>
            <a:r>
              <a:rPr lang="en-US" sz="1800" kern="1200" dirty="0" smtClean="0">
                <a:solidFill>
                  <a:schemeClr val="tx1"/>
                </a:solidFill>
                <a:effectLst/>
                <a:latin typeface="+mn-lt"/>
                <a:ea typeface="+mn-ea"/>
                <a:cs typeface="+mn-cs"/>
              </a:rPr>
              <a:t> Instructionally embedded assessments can be used to identify a student’s knowledge, skills, and understanding relative to the Essential Elements after receiving instruction.  The student’s progress report may be used at any time within the cycle to evaluate if additional instruction is needed or the student is ready to move on to another linkage level or Essential Element.</a:t>
            </a:r>
          </a:p>
          <a:p>
            <a:r>
              <a:rPr lang="en-US" sz="1800" kern="1200" dirty="0" smtClean="0">
                <a:solidFill>
                  <a:schemeClr val="tx1"/>
                </a:solidFill>
                <a:effectLst/>
                <a:latin typeface="+mn-lt"/>
                <a:ea typeface="+mn-ea"/>
                <a:cs typeface="+mn-cs"/>
              </a:rPr>
              <a:t> </a:t>
            </a:r>
          </a:p>
          <a:p>
            <a:pPr marL="0" lvl="0" indent="0" algn="l" rtl="0">
              <a:lnSpc>
                <a:spcPct val="100000"/>
              </a:lnSpc>
              <a:spcBef>
                <a:spcPts val="0"/>
              </a:spcBef>
              <a:spcAft>
                <a:spcPts val="0"/>
              </a:spcAft>
              <a:buSzPts val="1400"/>
              <a:buNone/>
            </a:pPr>
            <a:endParaRPr sz="1700" b="1" dirty="0"/>
          </a:p>
        </p:txBody>
      </p:sp>
      <p:sp>
        <p:nvSpPr>
          <p:cNvPr id="789" name="Google Shape;789;p60: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77</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4838321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p60: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8" name="Google Shape;788;p60: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r>
              <a:rPr lang="en-US" sz="1800" b="1" kern="1200" dirty="0" smtClean="0">
                <a:solidFill>
                  <a:schemeClr val="tx1"/>
                </a:solidFill>
                <a:effectLst/>
                <a:latin typeface="+mn-lt"/>
                <a:ea typeface="+mn-ea"/>
                <a:cs typeface="+mn-cs"/>
              </a:rPr>
              <a:t>To Know:</a:t>
            </a:r>
            <a:r>
              <a:rPr lang="en-US" sz="1800" kern="1200" dirty="0" smtClean="0">
                <a:solidFill>
                  <a:schemeClr val="tx1"/>
                </a:solidFill>
                <a:effectLst/>
                <a:latin typeface="+mn-lt"/>
                <a:ea typeface="+mn-ea"/>
                <a:cs typeface="+mn-cs"/>
              </a:rPr>
              <a:t> More about administering the MAP-A assessment.</a:t>
            </a:r>
            <a:br>
              <a:rPr lang="en-US" sz="1800" kern="1200" dirty="0" smtClean="0">
                <a:solidFill>
                  <a:schemeClr val="tx1"/>
                </a:solidFill>
                <a:effectLst/>
                <a:latin typeface="+mn-lt"/>
                <a:ea typeface="+mn-ea"/>
                <a:cs typeface="+mn-cs"/>
              </a:rPr>
            </a:br>
            <a:r>
              <a:rPr lang="en-US" sz="1800" kern="1200" dirty="0" smtClean="0">
                <a:solidFill>
                  <a:schemeClr val="tx1"/>
                </a:solidFill>
                <a:effectLst/>
                <a:latin typeface="+mn-lt"/>
                <a:ea typeface="+mn-ea"/>
                <a:cs typeface="+mn-cs"/>
              </a:rPr>
              <a:t> </a:t>
            </a:r>
          </a:p>
          <a:p>
            <a:r>
              <a:rPr lang="en-US" sz="1800" b="1" kern="1200" dirty="0" smtClean="0">
                <a:solidFill>
                  <a:schemeClr val="tx1"/>
                </a:solidFill>
                <a:effectLst/>
                <a:latin typeface="+mn-lt"/>
                <a:ea typeface="+mn-ea"/>
                <a:cs typeface="+mn-cs"/>
              </a:rPr>
              <a:t>To Do:</a:t>
            </a:r>
            <a:r>
              <a:rPr lang="en-US" sz="1800" kern="1200" dirty="0" smtClean="0">
                <a:solidFill>
                  <a:schemeClr val="tx1"/>
                </a:solidFill>
                <a:effectLst/>
                <a:latin typeface="+mn-lt"/>
                <a:ea typeface="+mn-ea"/>
                <a:cs typeface="+mn-cs"/>
              </a:rPr>
              <a:t> Show slide. </a:t>
            </a:r>
            <a:br>
              <a:rPr lang="en-US" sz="1800" kern="1200" dirty="0" smtClean="0">
                <a:solidFill>
                  <a:schemeClr val="tx1"/>
                </a:solidFill>
                <a:effectLst/>
                <a:latin typeface="+mn-lt"/>
                <a:ea typeface="+mn-ea"/>
                <a:cs typeface="+mn-cs"/>
              </a:rPr>
            </a:br>
            <a:endParaRPr lang="en-US" sz="1800" kern="1200" dirty="0" smtClean="0">
              <a:solidFill>
                <a:schemeClr val="tx1"/>
              </a:solidFill>
              <a:effectLst/>
              <a:latin typeface="+mn-lt"/>
              <a:ea typeface="+mn-ea"/>
              <a:cs typeface="+mn-cs"/>
            </a:endParaRPr>
          </a:p>
          <a:p>
            <a:r>
              <a:rPr lang="en-US" sz="1800" b="1" kern="1200" dirty="0" smtClean="0">
                <a:solidFill>
                  <a:schemeClr val="tx1"/>
                </a:solidFill>
                <a:effectLst/>
                <a:latin typeface="+mn-lt"/>
                <a:ea typeface="+mn-ea"/>
                <a:cs typeface="+mn-cs"/>
              </a:rPr>
              <a:t>To Say:</a:t>
            </a:r>
            <a:r>
              <a:rPr lang="en-US" sz="1800" kern="1200" dirty="0" smtClean="0">
                <a:solidFill>
                  <a:schemeClr val="tx1"/>
                </a:solidFill>
                <a:effectLst/>
                <a:latin typeface="+mn-lt"/>
                <a:ea typeface="+mn-ea"/>
                <a:cs typeface="+mn-cs"/>
              </a:rPr>
              <a:t> Student learning is mapped throughout the year in Kite® Educator Portal for ELA and math: </a:t>
            </a:r>
          </a:p>
          <a:p>
            <a:pPr lvl="0"/>
            <a:r>
              <a:rPr lang="en-US" sz="1800" kern="1200" dirty="0" smtClean="0">
                <a:solidFill>
                  <a:schemeClr val="tx1"/>
                </a:solidFill>
                <a:effectLst/>
                <a:latin typeface="+mn-lt"/>
                <a:ea typeface="+mn-ea"/>
                <a:cs typeface="+mn-cs"/>
              </a:rPr>
              <a:t>The teacher may ask questions during the engagement activity. See Test Administrator Manual pgs. 70-74.</a:t>
            </a:r>
          </a:p>
          <a:p>
            <a:pPr lvl="0"/>
            <a:r>
              <a:rPr lang="en-US" sz="1800" kern="1200" dirty="0" smtClean="0">
                <a:solidFill>
                  <a:schemeClr val="tx1"/>
                </a:solidFill>
                <a:effectLst/>
                <a:latin typeface="+mn-lt"/>
                <a:ea typeface="+mn-ea"/>
                <a:cs typeface="+mn-cs"/>
              </a:rPr>
              <a:t>Research indicates that teachers who activate a student’s prior knowledge in a subject is more likely to re-engage and perform at a higher level. Engagement practices should be part of your instruction. For example, the story is about fishing. Ask “Have you ever been fishing? What did you like or dislike about it?” Then continue asking questions.</a:t>
            </a:r>
          </a:p>
          <a:p>
            <a:r>
              <a:rPr lang="en-US" sz="1800" kern="1200" dirty="0" smtClean="0">
                <a:solidFill>
                  <a:schemeClr val="tx1"/>
                </a:solidFill>
                <a:effectLst/>
                <a:latin typeface="+mn-lt"/>
                <a:ea typeface="+mn-ea"/>
                <a:cs typeface="+mn-cs"/>
              </a:rPr>
              <a:t>You might make a one hour Engagement Strategies as a separate office hour or TA.</a:t>
            </a:r>
            <a:endParaRPr lang="en-US" sz="2400" b="1" i="0" u="none" strike="noStrike" cap="none" dirty="0">
              <a:solidFill>
                <a:schemeClr val="dk1"/>
              </a:solidFill>
            </a:endParaRPr>
          </a:p>
        </p:txBody>
      </p:sp>
      <p:sp>
        <p:nvSpPr>
          <p:cNvPr id="789" name="Google Shape;789;p60: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78</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360180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p60: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8" name="Google Shape;788;p60: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smtClean="0"/>
              <a:t>To Say: </a:t>
            </a:r>
            <a:r>
              <a:rPr lang="en-US" sz="2400" b="0" dirty="0" smtClean="0"/>
              <a:t>There are additional slides later which provide examples of how you might do an engagement activity for each of the content areas.</a:t>
            </a:r>
          </a:p>
          <a:p>
            <a:endParaRPr lang="en-US" sz="2400" b="1" i="0" u="none" strike="noStrike" cap="none" dirty="0">
              <a:solidFill>
                <a:schemeClr val="dk1"/>
              </a:solidFill>
            </a:endParaRPr>
          </a:p>
        </p:txBody>
      </p:sp>
      <p:sp>
        <p:nvSpPr>
          <p:cNvPr id="789" name="Google Shape;789;p60: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79</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0839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9: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9: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SzPts val="1400"/>
              <a:buNone/>
            </a:pPr>
            <a:r>
              <a:rPr lang="en-US" sz="1400" b="1" dirty="0"/>
              <a:t>Part I:</a:t>
            </a:r>
            <a:r>
              <a:rPr lang="en-US" sz="1400" b="0" dirty="0"/>
              <a:t>  Getting Started </a:t>
            </a:r>
            <a:endParaRPr sz="1400" b="0" i="0" u="none" strike="noStrike" cap="none" dirty="0">
              <a:solidFill>
                <a:schemeClr val="dk1"/>
              </a:solidFil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p60: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8" name="Google Shape;788;p60: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Know:</a:t>
            </a:r>
            <a:r>
              <a:rPr lang="en-US" sz="1200" kern="1200" dirty="0" smtClean="0">
                <a:solidFill>
                  <a:schemeClr val="tx1"/>
                </a:solidFill>
                <a:effectLst/>
                <a:latin typeface="+mn-lt"/>
                <a:ea typeface="+mn-ea"/>
                <a:cs typeface="+mn-cs"/>
              </a:rPr>
              <a:t> How to administer the MAP-A</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Do:</a:t>
            </a:r>
            <a:r>
              <a:rPr lang="en-US" sz="1200" kern="1200" dirty="0" smtClean="0">
                <a:solidFill>
                  <a:schemeClr val="tx1"/>
                </a:solidFill>
                <a:effectLst/>
                <a:latin typeface="+mn-lt"/>
                <a:ea typeface="+mn-ea"/>
                <a:cs typeface="+mn-cs"/>
              </a:rPr>
              <a:t> Show slide and share information</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Remember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One testlet per EE chosen in the Instruction and Assessment Planner in ELA, math and science as an engagement activity</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Teacher can choose Linkage Level (system will choose-- teachers can change if necessary)</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Each testlet is assigned separately</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Test administrator schedules sessions within instructional testing window  </a:t>
            </a:r>
          </a:p>
          <a:p>
            <a:endParaRPr lang="en-US" sz="2400" b="1" i="0" u="none" strike="noStrike" cap="none" dirty="0">
              <a:solidFill>
                <a:schemeClr val="dk1"/>
              </a:solidFill>
            </a:endParaRPr>
          </a:p>
        </p:txBody>
      </p:sp>
      <p:sp>
        <p:nvSpPr>
          <p:cNvPr id="789" name="Google Shape;789;p60: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80</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9235934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p67: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4" name="Google Shape;844;p67: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lnSpc>
                <a:spcPct val="110000"/>
              </a:lnSpc>
              <a:spcBef>
                <a:spcPts val="0"/>
              </a:spcBef>
              <a:spcAft>
                <a:spcPts val="0"/>
              </a:spcAft>
              <a:buSzPts val="1400"/>
              <a:buNone/>
            </a:pPr>
            <a:r>
              <a:rPr lang="en-US" sz="1800" b="1" u="none" dirty="0" smtClean="0">
                <a:solidFill>
                  <a:srgbClr val="000000"/>
                </a:solidFill>
              </a:rPr>
              <a:t>To Say:</a:t>
            </a:r>
            <a:r>
              <a:rPr lang="en-US" sz="1800" b="1" i="0" u="none" strike="noStrike" cap="none" dirty="0" smtClean="0">
                <a:solidFill>
                  <a:srgbClr val="000000"/>
                </a:solidFill>
              </a:rPr>
              <a:t> </a:t>
            </a:r>
            <a:r>
              <a:rPr lang="en-US" sz="1800" b="0" i="0" u="none" strike="noStrike" cap="none" dirty="0">
                <a:solidFill>
                  <a:srgbClr val="000000"/>
                </a:solidFill>
              </a:rPr>
              <a:t>There are five linkage levels for ELA and </a:t>
            </a:r>
            <a:r>
              <a:rPr lang="en-US" sz="1800" b="0" dirty="0" smtClean="0">
                <a:solidFill>
                  <a:srgbClr val="000000"/>
                </a:solidFill>
              </a:rPr>
              <a:t>m</a:t>
            </a:r>
            <a:r>
              <a:rPr lang="en-US" sz="1800" b="0" i="0" u="none" strike="noStrike" cap="none" dirty="0" smtClean="0">
                <a:solidFill>
                  <a:srgbClr val="000000"/>
                </a:solidFill>
              </a:rPr>
              <a:t>ath. They are</a:t>
            </a:r>
            <a:r>
              <a:rPr lang="en-US" sz="1800" b="0" i="0" u="none" strike="noStrike" cap="none" dirty="0">
                <a:solidFill>
                  <a:srgbClr val="000000"/>
                </a:solidFill>
              </a:rPr>
              <a:t>:</a:t>
            </a:r>
            <a:endParaRPr sz="1800" b="0" dirty="0">
              <a:solidFill>
                <a:srgbClr val="000000"/>
              </a:solidFill>
            </a:endParaRPr>
          </a:p>
          <a:p>
            <a:pPr marL="285750" marR="0" lvl="0" indent="-285750" algn="l" rtl="0">
              <a:lnSpc>
                <a:spcPct val="110000"/>
              </a:lnSpc>
              <a:spcBef>
                <a:spcPts val="316"/>
              </a:spcBef>
              <a:spcAft>
                <a:spcPts val="0"/>
              </a:spcAft>
              <a:buSzPts val="1600"/>
              <a:buFont typeface="Arial" panose="020B0604020202020204" pitchFamily="34" charset="0"/>
              <a:buChar char="•"/>
            </a:pPr>
            <a:r>
              <a:rPr lang="en-US" sz="1800" b="0" i="0" u="none" strike="noStrike" cap="none" dirty="0">
                <a:solidFill>
                  <a:srgbClr val="000000"/>
                </a:solidFill>
              </a:rPr>
              <a:t>Initial precursor  </a:t>
            </a:r>
            <a:endParaRPr sz="1800" b="0" dirty="0">
              <a:solidFill>
                <a:srgbClr val="000000"/>
              </a:solidFill>
            </a:endParaRPr>
          </a:p>
          <a:p>
            <a:pPr marL="285750" marR="0" lvl="0" indent="-285750" algn="l" rtl="0">
              <a:lnSpc>
                <a:spcPct val="110000"/>
              </a:lnSpc>
              <a:spcBef>
                <a:spcPts val="316"/>
              </a:spcBef>
              <a:spcAft>
                <a:spcPts val="0"/>
              </a:spcAft>
              <a:buSzPts val="1600"/>
              <a:buFont typeface="Arial" panose="020B0604020202020204" pitchFamily="34" charset="0"/>
              <a:buChar char="•"/>
            </a:pPr>
            <a:r>
              <a:rPr lang="en-US" sz="1800" b="0" i="0" u="none" strike="noStrike" cap="none" dirty="0">
                <a:solidFill>
                  <a:srgbClr val="000000"/>
                </a:solidFill>
              </a:rPr>
              <a:t>Distal precursor </a:t>
            </a:r>
            <a:endParaRPr sz="1800" b="0" dirty="0">
              <a:solidFill>
                <a:srgbClr val="000000"/>
              </a:solidFill>
            </a:endParaRPr>
          </a:p>
          <a:p>
            <a:pPr marL="285750" marR="0" lvl="0" indent="-285750" algn="l" rtl="0">
              <a:lnSpc>
                <a:spcPct val="110000"/>
              </a:lnSpc>
              <a:spcBef>
                <a:spcPts val="316"/>
              </a:spcBef>
              <a:spcAft>
                <a:spcPts val="0"/>
              </a:spcAft>
              <a:buSzPts val="1600"/>
              <a:buFont typeface="Arial" panose="020B0604020202020204" pitchFamily="34" charset="0"/>
              <a:buChar char="•"/>
            </a:pPr>
            <a:r>
              <a:rPr lang="en-US" sz="1800" b="0" i="0" u="none" strike="noStrike" cap="none" dirty="0">
                <a:solidFill>
                  <a:srgbClr val="000000"/>
                </a:solidFill>
              </a:rPr>
              <a:t>Proximal precursor </a:t>
            </a:r>
            <a:endParaRPr sz="1800" b="0" dirty="0">
              <a:solidFill>
                <a:srgbClr val="000000"/>
              </a:solidFill>
            </a:endParaRPr>
          </a:p>
          <a:p>
            <a:pPr marL="285750" marR="0" lvl="0" indent="-285750" algn="l" rtl="0">
              <a:lnSpc>
                <a:spcPct val="110000"/>
              </a:lnSpc>
              <a:spcBef>
                <a:spcPts val="316"/>
              </a:spcBef>
              <a:spcAft>
                <a:spcPts val="0"/>
              </a:spcAft>
              <a:buClr>
                <a:srgbClr val="FF0000"/>
              </a:buClr>
              <a:buSzPts val="1600"/>
              <a:buFont typeface="Arial" panose="020B0604020202020204" pitchFamily="34" charset="0"/>
              <a:buChar char="•"/>
            </a:pPr>
            <a:r>
              <a:rPr lang="en-US" sz="1800" b="0" i="0" u="none" strike="noStrike" cap="none" dirty="0">
                <a:solidFill>
                  <a:srgbClr val="FF0000"/>
                </a:solidFill>
              </a:rPr>
              <a:t>Target  </a:t>
            </a:r>
            <a:r>
              <a:rPr lang="en-US" sz="1800" b="0" i="0" u="none" strike="noStrike" cap="none" dirty="0">
                <a:solidFill>
                  <a:schemeClr val="dk1"/>
                </a:solidFill>
              </a:rPr>
              <a:t>(at the Essential Element level) </a:t>
            </a:r>
            <a:endParaRPr sz="1800" b="0" dirty="0"/>
          </a:p>
          <a:p>
            <a:pPr marL="285750" marR="0" lvl="0" indent="-285750" algn="l" rtl="0">
              <a:lnSpc>
                <a:spcPct val="110000"/>
              </a:lnSpc>
              <a:spcBef>
                <a:spcPts val="316"/>
              </a:spcBef>
              <a:spcAft>
                <a:spcPts val="0"/>
              </a:spcAft>
              <a:buClr>
                <a:schemeClr val="dk1"/>
              </a:buClr>
              <a:buSzPts val="1600"/>
              <a:buFont typeface="Arial" panose="020B0604020202020204" pitchFamily="34" charset="0"/>
              <a:buChar char="•"/>
            </a:pPr>
            <a:r>
              <a:rPr lang="en-US" sz="1800" b="0" i="0" u="none" strike="noStrike" cap="none" dirty="0">
                <a:solidFill>
                  <a:schemeClr val="dk1"/>
                </a:solidFill>
              </a:rPr>
              <a:t>Successor  (Getting closer to Grade Level Standard) </a:t>
            </a:r>
            <a:endParaRPr sz="1800" b="0" dirty="0"/>
          </a:p>
          <a:p>
            <a:pPr marL="171244" marR="0" lvl="0" indent="-95044" algn="l" rtl="0">
              <a:lnSpc>
                <a:spcPct val="100000"/>
              </a:lnSpc>
              <a:spcBef>
                <a:spcPts val="0"/>
              </a:spcBef>
              <a:spcAft>
                <a:spcPts val="0"/>
              </a:spcAft>
              <a:buClr>
                <a:schemeClr val="dk1"/>
              </a:buClr>
              <a:buSzPts val="1200"/>
              <a:buFont typeface="Arial"/>
              <a:buNone/>
            </a:pPr>
            <a:endParaRPr sz="1600" b="0" i="0" u="none" strike="noStrike" cap="none" dirty="0">
              <a:solidFill>
                <a:schemeClr val="dk1"/>
              </a:solidFill>
            </a:endParaRPr>
          </a:p>
        </p:txBody>
      </p:sp>
    </p:spTree>
    <p:extLst>
      <p:ext uri="{BB962C8B-B14F-4D97-AF65-F5344CB8AC3E}">
        <p14:creationId xmlns:p14="http://schemas.microsoft.com/office/powerpoint/2010/main" val="100632867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68: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2" name="Google Shape;852;p68: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sz="1800" b="1" u="none" dirty="0" smtClean="0"/>
              <a:t>To Say: </a:t>
            </a:r>
            <a:r>
              <a:rPr lang="en-US" sz="1800" b="0" u="none" dirty="0" smtClean="0"/>
              <a:t>Science </a:t>
            </a:r>
            <a:r>
              <a:rPr lang="en-US" sz="1800" b="0" u="none" dirty="0"/>
              <a:t>has only three Linkage Levels</a:t>
            </a:r>
            <a:r>
              <a:rPr lang="en-US" sz="1800" b="0" u="none" dirty="0" smtClean="0"/>
              <a:t>: </a:t>
            </a:r>
            <a:r>
              <a:rPr lang="en-US" sz="1800" b="0" u="none" dirty="0"/>
              <a:t>Initial Precursor, Proximal Precursor </a:t>
            </a:r>
            <a:r>
              <a:rPr lang="en-US" sz="1800" b="0" u="none" dirty="0" smtClean="0"/>
              <a:t>and </a:t>
            </a:r>
            <a:r>
              <a:rPr lang="en-US" sz="1800" b="0" u="none" dirty="0"/>
              <a:t>Target</a:t>
            </a:r>
            <a:r>
              <a:rPr lang="en-US" sz="1800" b="0" u="none" dirty="0" smtClean="0"/>
              <a:t>. Remember, Target </a:t>
            </a:r>
            <a:r>
              <a:rPr lang="en-US" sz="1800" b="0" u="none" dirty="0"/>
              <a:t>level is mastery of a </a:t>
            </a:r>
            <a:r>
              <a:rPr lang="en-US" sz="1800" b="0" u="none" dirty="0" smtClean="0"/>
              <a:t>standard, </a:t>
            </a:r>
            <a:r>
              <a:rPr lang="en-US" sz="1800" b="0" u="none" dirty="0"/>
              <a:t>however, it is at a </a:t>
            </a:r>
            <a:r>
              <a:rPr lang="en-US" sz="1800" b="0" u="none" dirty="0" smtClean="0"/>
              <a:t>reduced </a:t>
            </a:r>
            <a:r>
              <a:rPr lang="en-US" sz="1800" b="0" u="none" dirty="0"/>
              <a:t>breadth, depth and complexity of the MLS.</a:t>
            </a:r>
            <a:endParaRPr sz="1800" b="0" u="none" dirty="0"/>
          </a:p>
        </p:txBody>
      </p:sp>
      <p:sp>
        <p:nvSpPr>
          <p:cNvPr id="853" name="Google Shape;853;p68: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82</a:t>
            </a:fld>
            <a:endParaRPr dirty="0"/>
          </a:p>
        </p:txBody>
      </p:sp>
    </p:spTree>
    <p:extLst>
      <p:ext uri="{BB962C8B-B14F-4D97-AF65-F5344CB8AC3E}">
        <p14:creationId xmlns:p14="http://schemas.microsoft.com/office/powerpoint/2010/main" val="165596373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p69: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1" name="Google Shape;861;p69: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Know:</a:t>
            </a:r>
            <a:r>
              <a:rPr lang="en-US" sz="1200" kern="1200" dirty="0" smtClean="0">
                <a:solidFill>
                  <a:schemeClr val="tx1"/>
                </a:solidFill>
                <a:effectLst/>
                <a:latin typeface="+mn-lt"/>
                <a:ea typeface="+mn-ea"/>
                <a:cs typeface="+mn-cs"/>
              </a:rPr>
              <a:t> The difference in Linkage Levels between ELA/math and science.</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To Do:</a:t>
            </a:r>
            <a:r>
              <a:rPr lang="en-US" sz="1200" kern="1200" dirty="0" smtClean="0">
                <a:solidFill>
                  <a:schemeClr val="tx1"/>
                </a:solidFill>
                <a:effectLst/>
                <a:latin typeface="+mn-lt"/>
                <a:ea typeface="+mn-ea"/>
                <a:cs typeface="+mn-cs"/>
              </a:rPr>
              <a:t> Show slide.</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This chart shows the comparison in another way.</a:t>
            </a:r>
            <a:r>
              <a:rPr lang="en-US" sz="1200" b="1" kern="1200" dirty="0" smtClean="0">
                <a:solidFill>
                  <a:schemeClr val="tx1"/>
                </a:solidFill>
                <a:effectLst/>
                <a:latin typeface="+mn-lt"/>
                <a:ea typeface="+mn-ea"/>
                <a:cs typeface="+mn-cs"/>
              </a:rPr>
              <a:t> </a:t>
            </a:r>
            <a:endParaRPr sz="19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2051157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p70: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8" name="Google Shape;868;p70: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Know:</a:t>
            </a:r>
            <a:r>
              <a:rPr lang="en-US" sz="1200" kern="1200" dirty="0" smtClean="0">
                <a:solidFill>
                  <a:schemeClr val="tx1"/>
                </a:solidFill>
                <a:effectLst/>
                <a:latin typeface="+mn-lt"/>
                <a:ea typeface="+mn-ea"/>
                <a:cs typeface="+mn-cs"/>
              </a:rPr>
              <a:t> The purpose in having Linkage Levels. </a:t>
            </a:r>
          </a:p>
          <a:p>
            <a:r>
              <a:rPr lang="en-US" sz="1200" b="1" kern="1200" dirty="0" smtClean="0">
                <a:solidFill>
                  <a:schemeClr val="tx1"/>
                </a:solidFill>
                <a:effectLst/>
                <a:latin typeface="+mn-lt"/>
                <a:ea typeface="+mn-ea"/>
                <a:cs typeface="+mn-cs"/>
              </a:rPr>
              <a:t/>
            </a:r>
            <a:br>
              <a:rPr lang="en-US" sz="1200" b="1"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To Do:</a:t>
            </a:r>
            <a:r>
              <a:rPr lang="en-US" sz="1200" kern="1200" dirty="0" smtClean="0">
                <a:solidFill>
                  <a:schemeClr val="tx1"/>
                </a:solidFill>
                <a:effectLst/>
                <a:latin typeface="+mn-lt"/>
                <a:ea typeface="+mn-ea"/>
                <a:cs typeface="+mn-cs"/>
              </a:rPr>
              <a:t> Read the slide and take the participants to this link and show examples of the linkage levels and the nodes. Trainer can choose what grade level and how many examples to show.</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A student new to Kite® System is placed into the assessment at a linkage level based on information the examiner places in the First Contact Survey. Once the student engages in testlets, linkage levels are adjusted by the DLM system. The following slides will show examples of how the linkage levels look for the content levels. Remember: The test administrator can choose the linkage level as well. </a:t>
            </a:r>
            <a:endParaRPr b="0" i="0" u="none" strike="noStrike" cap="none" dirty="0">
              <a:solidFill>
                <a:srgbClr val="FFFF00"/>
              </a:solidFill>
              <a:highlight>
                <a:srgbClr val="FFFF00"/>
              </a:highlight>
              <a:latin typeface="Calibri"/>
              <a:ea typeface="Calibri"/>
              <a:cs typeface="Calibri"/>
              <a:sym typeface="Calibri"/>
            </a:endParaRPr>
          </a:p>
        </p:txBody>
      </p:sp>
    </p:spTree>
    <p:extLst>
      <p:ext uri="{BB962C8B-B14F-4D97-AF65-F5344CB8AC3E}">
        <p14:creationId xmlns:p14="http://schemas.microsoft.com/office/powerpoint/2010/main" val="382704772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p71: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5" name="Google Shape;875;p7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Know:</a:t>
            </a:r>
            <a:r>
              <a:rPr lang="en-US" sz="1200" kern="1200" dirty="0" smtClean="0">
                <a:solidFill>
                  <a:schemeClr val="tx1"/>
                </a:solidFill>
                <a:effectLst/>
                <a:latin typeface="+mn-lt"/>
                <a:ea typeface="+mn-ea"/>
                <a:cs typeface="+mn-cs"/>
              </a:rPr>
              <a:t> How Linkage Levels are utilized to access the EEs in ELA.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Do:</a:t>
            </a:r>
            <a:r>
              <a:rPr lang="en-US" sz="1200" kern="1200" dirty="0" smtClean="0">
                <a:solidFill>
                  <a:schemeClr val="tx1"/>
                </a:solidFill>
                <a:effectLst/>
                <a:latin typeface="+mn-lt"/>
                <a:ea typeface="+mn-ea"/>
                <a:cs typeface="+mn-cs"/>
              </a:rPr>
              <a:t> Show slide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This is a screenshot of Node Linkage Progression for a grade 3 EE in ELA. Remember, in the Essential Element it is written at the Target node. But, you can choose at what level to teach and assess the Essential Element. Testlets at the Initial Precursor level are typically intended for students who do not yet have symbolic communication. Testlets at the Distal and Proximal Precursor linkage levels allow students to develop knowledge, skills and understanding to reach the target. Testlets at the successor linkage level give students the opportunity to take the next step beyond the expectations described by the Essential Element.</a:t>
            </a:r>
          </a:p>
          <a:p>
            <a:pPr marL="0" marR="0" lvl="0" indent="0" algn="l" rtl="0">
              <a:lnSpc>
                <a:spcPct val="100000"/>
              </a:lnSpc>
              <a:spcBef>
                <a:spcPts val="0"/>
              </a:spcBef>
              <a:spcAft>
                <a:spcPts val="0"/>
              </a:spcAft>
              <a:buSzPts val="1400"/>
              <a:buNone/>
            </a:pPr>
            <a:endParaRPr sz="1800" b="1" i="0" u="none" strike="noStrike" cap="none" dirty="0">
              <a:solidFill>
                <a:schemeClr val="dk1"/>
              </a:solidFill>
            </a:endParaRPr>
          </a:p>
        </p:txBody>
      </p:sp>
    </p:spTree>
    <p:extLst>
      <p:ext uri="{BB962C8B-B14F-4D97-AF65-F5344CB8AC3E}">
        <p14:creationId xmlns:p14="http://schemas.microsoft.com/office/powerpoint/2010/main" val="305371810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p72: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2" name="Google Shape;882;p7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Know:</a:t>
            </a:r>
            <a:r>
              <a:rPr lang="en-US" sz="1200" kern="1200" dirty="0" smtClean="0">
                <a:solidFill>
                  <a:schemeClr val="tx1"/>
                </a:solidFill>
                <a:effectLst/>
                <a:latin typeface="+mn-lt"/>
                <a:ea typeface="+mn-ea"/>
                <a:cs typeface="+mn-cs"/>
              </a:rPr>
              <a:t> How Linkage Levels are utilized to access the EEs in math.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To Do:</a:t>
            </a:r>
            <a:r>
              <a:rPr lang="en-US" sz="1200" kern="1200" dirty="0" smtClean="0">
                <a:solidFill>
                  <a:schemeClr val="tx1"/>
                </a:solidFill>
                <a:effectLst/>
                <a:latin typeface="+mn-lt"/>
                <a:ea typeface="+mn-ea"/>
                <a:cs typeface="+mn-cs"/>
              </a:rPr>
              <a:t> Show slide.</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This shows Node Linkage Progression for an Essential Element in math in grade 3. Remember, there is a Mini-Map that is associated with each Essential Element that shows how students gain the knowledge and skills that help them achieve the Target linkage level.  </a:t>
            </a:r>
          </a:p>
          <a:p>
            <a:pPr marL="0" marR="0" lvl="0" indent="0" algn="l" rtl="0">
              <a:lnSpc>
                <a:spcPct val="100000"/>
              </a:lnSpc>
              <a:spcBef>
                <a:spcPts val="0"/>
              </a:spcBef>
              <a:spcAft>
                <a:spcPts val="0"/>
              </a:spcAft>
              <a:buSzPts val="1400"/>
              <a:buNone/>
            </a:pPr>
            <a:endParaRPr sz="1800" b="1" i="0" u="none" strike="noStrike" cap="none" dirty="0">
              <a:solidFill>
                <a:srgbClr val="000000"/>
              </a:solidFill>
            </a:endParaRPr>
          </a:p>
        </p:txBody>
      </p:sp>
    </p:spTree>
    <p:extLst>
      <p:ext uri="{BB962C8B-B14F-4D97-AF65-F5344CB8AC3E}">
        <p14:creationId xmlns:p14="http://schemas.microsoft.com/office/powerpoint/2010/main" val="103809037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73: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9" name="Google Shape;889;p7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Know:</a:t>
            </a:r>
            <a:r>
              <a:rPr lang="en-US" sz="1200" kern="1200" dirty="0" smtClean="0">
                <a:solidFill>
                  <a:schemeClr val="tx1"/>
                </a:solidFill>
                <a:effectLst/>
                <a:latin typeface="+mn-lt"/>
                <a:ea typeface="+mn-ea"/>
                <a:cs typeface="+mn-cs"/>
              </a:rPr>
              <a:t> How Linkage Levels are utilized to access the EEs in middle school science.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Do:</a:t>
            </a:r>
            <a:r>
              <a:rPr lang="en-US" sz="1200" kern="1200" dirty="0" smtClean="0">
                <a:solidFill>
                  <a:schemeClr val="tx1"/>
                </a:solidFill>
                <a:effectLst/>
                <a:latin typeface="+mn-lt"/>
                <a:ea typeface="+mn-ea"/>
                <a:cs typeface="+mn-cs"/>
              </a:rPr>
              <a:t> Show slide.</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This is an example of an Essential Element in middle school science. Notice there are only three linkage levels. The Initial and Precursor levels are less complex than the Target linkage level and provide access to the Target linkage level at a reduced depth, breadth and level of complexity.  </a:t>
            </a:r>
          </a:p>
          <a:p>
            <a:r>
              <a:rPr lang="en-US" sz="1200" kern="1200" dirty="0" smtClean="0">
                <a:solidFill>
                  <a:schemeClr val="tx1"/>
                </a:solidFill>
                <a:effectLst/>
                <a:latin typeface="+mn-lt"/>
                <a:ea typeface="+mn-ea"/>
                <a:cs typeface="+mn-cs"/>
              </a:rPr>
              <a:t> </a:t>
            </a:r>
          </a:p>
          <a:p>
            <a:pPr marL="0" marR="0" lvl="0" indent="0" algn="l" rtl="0">
              <a:lnSpc>
                <a:spcPct val="100000"/>
              </a:lnSpc>
              <a:spcBef>
                <a:spcPts val="0"/>
              </a:spcBef>
              <a:spcAft>
                <a:spcPts val="0"/>
              </a:spcAft>
              <a:buSzPts val="1400"/>
              <a:buNone/>
            </a:pPr>
            <a:endParaRPr sz="1800" b="1" i="0" u="none" strike="noStrike" cap="none" dirty="0">
              <a:solidFill>
                <a:schemeClr val="dk1"/>
              </a:solidFill>
            </a:endParaRPr>
          </a:p>
        </p:txBody>
      </p:sp>
    </p:spTree>
    <p:extLst>
      <p:ext uri="{BB962C8B-B14F-4D97-AF65-F5344CB8AC3E}">
        <p14:creationId xmlns:p14="http://schemas.microsoft.com/office/powerpoint/2010/main" val="393644190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8e161b2fb6_1_14: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6" name="Google Shape;896;g8e161b2fb6_1_1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sz="1800" b="1" u="none" dirty="0" smtClean="0"/>
              <a:t>To Say: </a:t>
            </a:r>
            <a:r>
              <a:rPr lang="en-US" sz="1800" b="0" dirty="0" smtClean="0"/>
              <a:t>Mini-Maps </a:t>
            </a:r>
            <a:r>
              <a:rPr lang="en-US" sz="1800" b="0" dirty="0"/>
              <a:t>for math and ELA have been refreshed with more in depth information between Initial Precursor and Distal Precursor. This is a screenshot of the NEW </a:t>
            </a:r>
            <a:r>
              <a:rPr lang="en-US" sz="1800" b="0" dirty="0" smtClean="0"/>
              <a:t>Mini-Maps.</a:t>
            </a:r>
            <a:endParaRPr sz="1800" b="0" dirty="0"/>
          </a:p>
        </p:txBody>
      </p:sp>
    </p:spTree>
    <p:extLst>
      <p:ext uri="{BB962C8B-B14F-4D97-AF65-F5344CB8AC3E}">
        <p14:creationId xmlns:p14="http://schemas.microsoft.com/office/powerpoint/2010/main" val="88823427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g8e161b2fb6_2_0: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3" name="Google Shape;903;g8e161b2fb6_2_0: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marR="0" lvl="0" indent="0" algn="l" rtl="0">
              <a:lnSpc>
                <a:spcPct val="80000"/>
              </a:lnSpc>
              <a:spcBef>
                <a:spcPts val="0"/>
              </a:spcBef>
              <a:spcAft>
                <a:spcPts val="0"/>
              </a:spcAft>
              <a:buSzPts val="1400"/>
              <a:buNone/>
            </a:pPr>
            <a:r>
              <a:rPr lang="en-US" b="1" i="0" u="none" strike="noStrike" cap="none" dirty="0">
                <a:solidFill>
                  <a:srgbClr val="000000"/>
                </a:solidFill>
                <a:latin typeface="Calibri"/>
                <a:ea typeface="Calibri"/>
                <a:cs typeface="Calibri"/>
                <a:sym typeface="Calibri"/>
              </a:rPr>
              <a:t>To Know</a:t>
            </a:r>
            <a:r>
              <a:rPr lang="en-US" b="0" i="0" u="none" strike="noStrike" cap="none" dirty="0">
                <a:solidFill>
                  <a:srgbClr val="000000"/>
                </a:solidFill>
                <a:latin typeface="Calibri"/>
                <a:ea typeface="Calibri"/>
                <a:cs typeface="Calibri"/>
                <a:sym typeface="Calibri"/>
              </a:rPr>
              <a:t>: How to use information from Linkage Levels and </a:t>
            </a:r>
            <a:r>
              <a:rPr lang="en-US" b="0" i="0" u="none" strike="noStrike" cap="none" dirty="0" smtClean="0">
                <a:solidFill>
                  <a:srgbClr val="000000"/>
                </a:solidFill>
                <a:latin typeface="Calibri"/>
                <a:ea typeface="Calibri"/>
                <a:cs typeface="Calibri"/>
                <a:sym typeface="Calibri"/>
              </a:rPr>
              <a:t>Mini-Maps </a:t>
            </a:r>
            <a:r>
              <a:rPr lang="en-US" b="0" i="0" u="none" strike="noStrike" cap="none" dirty="0">
                <a:solidFill>
                  <a:srgbClr val="000000"/>
                </a:solidFill>
                <a:latin typeface="Calibri"/>
                <a:ea typeface="Calibri"/>
                <a:cs typeface="Calibri"/>
                <a:sym typeface="Calibri"/>
              </a:rPr>
              <a:t>to plan instruction and create IEP goals. </a:t>
            </a:r>
            <a:r>
              <a:rPr lang="en-US" b="0" i="0" u="none" strike="noStrike" cap="none" dirty="0" smtClean="0">
                <a:solidFill>
                  <a:srgbClr val="000000"/>
                </a:solidFill>
                <a:latin typeface="Calibri"/>
                <a:ea typeface="Calibri"/>
                <a:cs typeface="Calibri"/>
                <a:sym typeface="Calibri"/>
              </a:rPr>
              <a:t/>
            </a:r>
            <a:br>
              <a:rPr lang="en-US" b="0" i="0" u="none" strike="noStrike" cap="none" dirty="0" smtClean="0">
                <a:solidFill>
                  <a:srgbClr val="000000"/>
                </a:solidFill>
                <a:latin typeface="Calibri"/>
                <a:ea typeface="Calibri"/>
                <a:cs typeface="Calibri"/>
                <a:sym typeface="Calibri"/>
              </a:rPr>
            </a:br>
            <a:endParaRPr dirty="0"/>
          </a:p>
          <a:p>
            <a:pPr marL="0" marR="0" lvl="0" indent="0" algn="l" rtl="0">
              <a:lnSpc>
                <a:spcPct val="80000"/>
              </a:lnSpc>
              <a:spcBef>
                <a:spcPts val="0"/>
              </a:spcBef>
              <a:spcAft>
                <a:spcPts val="0"/>
              </a:spcAft>
              <a:buSzPts val="1400"/>
              <a:buNone/>
            </a:pPr>
            <a:r>
              <a:rPr lang="en-US" b="1" i="0" u="none" strike="noStrike" cap="none" dirty="0">
                <a:solidFill>
                  <a:srgbClr val="000000"/>
                </a:solidFill>
                <a:latin typeface="Calibri"/>
                <a:ea typeface="Calibri"/>
                <a:cs typeface="Calibri"/>
                <a:sym typeface="Calibri"/>
              </a:rPr>
              <a:t>To Do</a:t>
            </a:r>
            <a:r>
              <a:rPr lang="en-US" b="0" i="0" u="none" strike="noStrike" cap="none" dirty="0">
                <a:solidFill>
                  <a:srgbClr val="000000"/>
                </a:solidFill>
                <a:latin typeface="Calibri"/>
                <a:ea typeface="Calibri"/>
                <a:cs typeface="Calibri"/>
                <a:sym typeface="Calibri"/>
              </a:rPr>
              <a:t>: Show slide. </a:t>
            </a:r>
            <a:endParaRPr b="0" i="0" u="none" strike="noStrike" cap="none" dirty="0">
              <a:solidFill>
                <a:srgbClr val="000000"/>
              </a:solidFill>
              <a:latin typeface="Calibri"/>
              <a:ea typeface="Calibri"/>
              <a:cs typeface="Calibri"/>
              <a:sym typeface="Calibri"/>
            </a:endParaRPr>
          </a:p>
          <a:p>
            <a:pPr marL="0" marR="0" lvl="0" indent="0" algn="l" rtl="0">
              <a:lnSpc>
                <a:spcPct val="80000"/>
              </a:lnSpc>
              <a:spcBef>
                <a:spcPts val="0"/>
              </a:spcBef>
              <a:spcAft>
                <a:spcPts val="0"/>
              </a:spcAft>
              <a:buSzPts val="1400"/>
              <a:buNone/>
            </a:pPr>
            <a:endParaRPr dirty="0">
              <a:solidFill>
                <a:srgbClr val="000000"/>
              </a:solidFill>
            </a:endParaRPr>
          </a:p>
          <a:p>
            <a:pPr marL="0" marR="0" lvl="0" indent="0" algn="l" rtl="0">
              <a:lnSpc>
                <a:spcPct val="80000"/>
              </a:lnSpc>
              <a:spcBef>
                <a:spcPts val="0"/>
              </a:spcBef>
              <a:spcAft>
                <a:spcPts val="0"/>
              </a:spcAft>
              <a:buSzPts val="1400"/>
              <a:buNone/>
            </a:pPr>
            <a:r>
              <a:rPr lang="en-US" sz="1800" b="1" i="0" u="none" strike="noStrike" cap="none" dirty="0" smtClean="0">
                <a:solidFill>
                  <a:srgbClr val="000000"/>
                </a:solidFill>
              </a:rPr>
              <a:t>To Say: </a:t>
            </a:r>
            <a:r>
              <a:rPr lang="en-US" sz="1800" b="0" i="0" u="none" strike="noStrike" cap="none" dirty="0">
                <a:solidFill>
                  <a:srgbClr val="000000"/>
                </a:solidFill>
              </a:rPr>
              <a:t>Use the information from Linkage Levels and </a:t>
            </a:r>
            <a:r>
              <a:rPr lang="en-US" sz="1800" b="0" i="0" u="none" strike="noStrike" cap="none" dirty="0" smtClean="0">
                <a:solidFill>
                  <a:srgbClr val="000000"/>
                </a:solidFill>
              </a:rPr>
              <a:t>Mini-Maps </a:t>
            </a:r>
            <a:r>
              <a:rPr lang="en-US" sz="1800" b="0" i="0" u="none" strike="noStrike" cap="none" dirty="0">
                <a:solidFill>
                  <a:srgbClr val="000000"/>
                </a:solidFill>
              </a:rPr>
              <a:t>for ELA and math to plan instruction and create IEP goals. Do NOT for</a:t>
            </a:r>
            <a:r>
              <a:rPr lang="en-US" sz="1800" b="0" u="none" dirty="0">
                <a:solidFill>
                  <a:srgbClr val="000000"/>
                </a:solidFill>
              </a:rPr>
              <a:t>get that each and every goal must have a short-term objective or benchmark. </a:t>
            </a:r>
            <a:r>
              <a:rPr lang="en-US" sz="1800" b="0" i="0" u="none" strike="noStrike" cap="none" dirty="0" smtClean="0">
                <a:solidFill>
                  <a:srgbClr val="000000"/>
                </a:solidFill>
              </a:rPr>
              <a:t>Check </a:t>
            </a:r>
            <a:r>
              <a:rPr lang="en-US" sz="1800" b="0" i="0" u="none" strike="noStrike" cap="none" dirty="0">
                <a:solidFill>
                  <a:srgbClr val="000000"/>
                </a:solidFill>
              </a:rPr>
              <a:t>with your RPDC for training on Developing Standards-Based IEPS Using Essential Elements.</a:t>
            </a:r>
            <a:endParaRPr sz="1800" b="0" u="none" dirty="0"/>
          </a:p>
          <a:p>
            <a:pPr marL="0" marR="0" lvl="0" indent="0" algn="l" rtl="0">
              <a:lnSpc>
                <a:spcPct val="100000"/>
              </a:lnSpc>
              <a:spcBef>
                <a:spcPts val="0"/>
              </a:spcBef>
              <a:spcAft>
                <a:spcPts val="0"/>
              </a:spcAft>
              <a:buSzPts val="1400"/>
              <a:buNone/>
            </a:pPr>
            <a:endParaRPr sz="1800" b="1" i="0" u="none" strike="noStrike" cap="none" dirty="0">
              <a:solidFill>
                <a:schemeClr val="dk1"/>
              </a:solidFill>
            </a:endParaRPr>
          </a:p>
        </p:txBody>
      </p:sp>
    </p:spTree>
    <p:extLst>
      <p:ext uri="{BB962C8B-B14F-4D97-AF65-F5344CB8AC3E}">
        <p14:creationId xmlns:p14="http://schemas.microsoft.com/office/powerpoint/2010/main" val="2494477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notes"/>
          <p:cNvSpPr>
            <a:spLocks noGrp="1" noRot="1" noChangeAspect="1"/>
          </p:cNvSpPr>
          <p:nvPr>
            <p:ph type="sldImg" idx="2"/>
          </p:nvPr>
        </p:nvSpPr>
        <p:spPr>
          <a:xfrm>
            <a:off x="433388" y="709613"/>
            <a:ext cx="6308725" cy="3549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1:notes"/>
          <p:cNvSpPr txBox="1">
            <a:spLocks noGrp="1"/>
          </p:cNvSpPr>
          <p:nvPr>
            <p:ph type="body" idx="1"/>
          </p:nvPr>
        </p:nvSpPr>
        <p:spPr>
          <a:xfrm>
            <a:off x="717595" y="4493988"/>
            <a:ext cx="5740738" cy="4257460"/>
          </a:xfrm>
          <a:prstGeom prst="rect">
            <a:avLst/>
          </a:prstGeom>
          <a:noFill/>
          <a:ln>
            <a:noFill/>
          </a:ln>
        </p:spPr>
        <p:txBody>
          <a:bodyPr spcFirstLastPara="1" wrap="square" lIns="94975" tIns="47475" rIns="94975" bIns="47475"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sz="1600" b="1" dirty="0" smtClean="0"/>
              <a:t>To Say: </a:t>
            </a:r>
            <a:r>
              <a:rPr lang="en-US" sz="1600" dirty="0" smtClean="0"/>
              <a:t>Read the slide or add your own Norms.</a:t>
            </a:r>
          </a:p>
          <a:p>
            <a:pPr marL="0" marR="0" lvl="0" indent="0" algn="l" rtl="0">
              <a:lnSpc>
                <a:spcPct val="100000"/>
              </a:lnSpc>
              <a:spcBef>
                <a:spcPts val="0"/>
              </a:spcBef>
              <a:spcAft>
                <a:spcPts val="0"/>
              </a:spcAft>
              <a:buSzPts val="1400"/>
              <a:buNone/>
            </a:pPr>
            <a:endParaRPr sz="1600" b="0" i="1" u="none" strike="noStrike" cap="none" dirty="0">
              <a:solidFill>
                <a:schemeClr val="accent5"/>
              </a:solidFill>
              <a:latin typeface="Calibri"/>
              <a:ea typeface="Calibri"/>
              <a:cs typeface="Calibri"/>
              <a:sym typeface="Calibri"/>
            </a:endParaRPr>
          </a:p>
        </p:txBody>
      </p:sp>
      <p:sp>
        <p:nvSpPr>
          <p:cNvPr id="136" name="Google Shape;136;p1:notes"/>
          <p:cNvSpPr txBox="1">
            <a:spLocks noGrp="1"/>
          </p:cNvSpPr>
          <p:nvPr>
            <p:ph type="sldNum" idx="12"/>
          </p:nvPr>
        </p:nvSpPr>
        <p:spPr>
          <a:xfrm>
            <a:off x="4064701" y="8986334"/>
            <a:ext cx="3109565" cy="473050"/>
          </a:xfrm>
          <a:prstGeom prst="rect">
            <a:avLst/>
          </a:prstGeom>
          <a:noFill/>
          <a:ln>
            <a:noFill/>
          </a:ln>
        </p:spPr>
        <p:txBody>
          <a:bodyPr spcFirstLastPara="1" wrap="square" lIns="94975" tIns="47475" rIns="94975" bIns="47475" anchor="b" anchorCtr="0">
            <a:noAutofit/>
          </a:bodyPr>
          <a:lstStyle/>
          <a:p>
            <a:pPr marL="0" marR="0" lvl="0" indent="0" algn="r" rtl="0">
              <a:lnSpc>
                <a:spcPct val="100000"/>
              </a:lnSpc>
              <a:spcBef>
                <a:spcPts val="0"/>
              </a:spcBef>
              <a:spcAft>
                <a:spcPts val="0"/>
              </a:spcAft>
              <a:buSzPts val="1300"/>
              <a:buNone/>
            </a:pPr>
            <a:fld id="{00000000-1234-1234-1234-123412341234}" type="slidenum">
              <a:rPr lang="en-US" sz="1300" b="0" i="0" u="none" strike="noStrike" cap="none">
                <a:solidFill>
                  <a:schemeClr val="dk1"/>
                </a:solidFill>
                <a:latin typeface="Calibri"/>
                <a:ea typeface="Calibri"/>
                <a:cs typeface="Calibri"/>
                <a:sym typeface="Calibri"/>
              </a:rPr>
              <a:t>9</a:t>
            </a:fld>
            <a:endParaRPr sz="13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9639203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p75: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1" name="Google Shape;911;p75: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b="1" dirty="0"/>
              <a:t>TO </a:t>
            </a:r>
            <a:r>
              <a:rPr lang="en-US" b="1" dirty="0" smtClean="0"/>
              <a:t>DO</a:t>
            </a:r>
            <a:r>
              <a:rPr lang="en-US" dirty="0" smtClean="0"/>
              <a:t>: Processing </a:t>
            </a:r>
            <a:r>
              <a:rPr lang="en-US" dirty="0"/>
              <a:t>activity </a:t>
            </a:r>
            <a:r>
              <a:rPr lang="en-US" dirty="0" smtClean="0"/>
              <a:t>(</a:t>
            </a:r>
            <a:r>
              <a:rPr lang="en-US" b="0" dirty="0" smtClean="0"/>
              <a:t>Presenter’s Choice). </a:t>
            </a:r>
            <a:r>
              <a:rPr lang="en-US" dirty="0" smtClean="0"/>
              <a:t>Can </a:t>
            </a:r>
            <a:r>
              <a:rPr lang="en-US" dirty="0"/>
              <a:t>make this a </a:t>
            </a:r>
            <a:r>
              <a:rPr lang="en-US" dirty="0" smtClean="0"/>
              <a:t>handout </a:t>
            </a:r>
            <a:r>
              <a:rPr lang="en-US" dirty="0"/>
              <a:t>if you wish.</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sz="1900" b="1" dirty="0">
                <a:solidFill>
                  <a:schemeClr val="accent1"/>
                </a:solidFill>
              </a:rPr>
              <a:t>THIS IS FOR IC LIVE OR VIRTUAL PRESENTATION ONLY!!!!!</a:t>
            </a:r>
            <a:endParaRPr sz="1900" b="1" dirty="0">
              <a:solidFill>
                <a:schemeClr val="accent1"/>
              </a:solidFill>
            </a:endParaRPr>
          </a:p>
        </p:txBody>
      </p:sp>
      <p:sp>
        <p:nvSpPr>
          <p:cNvPr id="912" name="Google Shape;912;p75: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90</a:t>
            </a:fld>
            <a:endParaRPr dirty="0"/>
          </a:p>
        </p:txBody>
      </p:sp>
    </p:spTree>
    <p:extLst>
      <p:ext uri="{BB962C8B-B14F-4D97-AF65-F5344CB8AC3E}">
        <p14:creationId xmlns:p14="http://schemas.microsoft.com/office/powerpoint/2010/main" val="319528496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9: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9: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SzPts val="1400"/>
              <a:buNone/>
            </a:pPr>
            <a:r>
              <a:rPr lang="en-US" sz="1400" b="1" u="none" dirty="0" smtClean="0"/>
              <a:t>To Say: </a:t>
            </a:r>
            <a:r>
              <a:rPr lang="en-US" sz="1400" b="0" dirty="0" smtClean="0"/>
              <a:t>Part 5: Requirement for Test Administration and Kite® Suite.</a:t>
            </a:r>
            <a:endParaRPr lang="en-US" sz="1400" b="0" i="0" u="none" strike="noStrike" cap="none" dirty="0" smtClean="0">
              <a:solidFill>
                <a:schemeClr val="dk1"/>
              </a:solidFill>
            </a:endParaRPr>
          </a:p>
          <a:p>
            <a:pPr marL="0" marR="0" lvl="0" indent="0" algn="l" rtl="0">
              <a:lnSpc>
                <a:spcPct val="100000"/>
              </a:lnSpc>
              <a:spcBef>
                <a:spcPts val="0"/>
              </a:spcBef>
              <a:spcAft>
                <a:spcPts val="0"/>
              </a:spcAft>
              <a:buSzPts val="1400"/>
              <a:buNone/>
            </a:pPr>
            <a:endParaRPr lang="en-US" sz="1400" b="0" i="0" u="none" strike="noStrike" cap="none" dirty="0">
              <a:solidFill>
                <a:schemeClr val="dk1"/>
              </a:solidFill>
            </a:endParaRPr>
          </a:p>
        </p:txBody>
      </p:sp>
    </p:spTree>
    <p:extLst>
      <p:ext uri="{BB962C8B-B14F-4D97-AF65-F5344CB8AC3E}">
        <p14:creationId xmlns:p14="http://schemas.microsoft.com/office/powerpoint/2010/main" val="181991609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8def3fa2b6_0_0: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7" name="Google Shape;927;g8def3fa2b6_0_0: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sz="1800" b="0" u="none" dirty="0" smtClean="0"/>
              <a:t>To Say: </a:t>
            </a:r>
            <a:r>
              <a:rPr lang="en-US" sz="1800" b="0" dirty="0"/>
              <a:t>Again, if you are NEW to administering the MAP-A, you need to have your DATA MANAGER place you on the </a:t>
            </a:r>
            <a:r>
              <a:rPr lang="en-US" sz="1800" b="0" dirty="0" smtClean="0"/>
              <a:t>roster </a:t>
            </a:r>
            <a:r>
              <a:rPr lang="en-US" sz="1800" b="0" u="sng" dirty="0"/>
              <a:t>before</a:t>
            </a:r>
            <a:r>
              <a:rPr lang="en-US" sz="1800" b="0" dirty="0"/>
              <a:t> you can take your tests, etc.</a:t>
            </a:r>
            <a:endParaRPr sz="1700" b="0" dirty="0"/>
          </a:p>
        </p:txBody>
      </p:sp>
      <p:sp>
        <p:nvSpPr>
          <p:cNvPr id="928" name="Google Shape;928;g8def3fa2b6_0_0: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92</a:t>
            </a:fld>
            <a:endParaRPr dirty="0"/>
          </a:p>
        </p:txBody>
      </p:sp>
    </p:spTree>
    <p:extLst>
      <p:ext uri="{BB962C8B-B14F-4D97-AF65-F5344CB8AC3E}">
        <p14:creationId xmlns:p14="http://schemas.microsoft.com/office/powerpoint/2010/main" val="400973470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8e161b2fb6_2_72: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8e161b2fb6_2_72: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sz="1800" b="1" u="none" dirty="0" smtClean="0"/>
              <a:t>To Say: </a:t>
            </a:r>
            <a:r>
              <a:rPr lang="en-US" sz="1800" b="0" dirty="0" smtClean="0"/>
              <a:t>You </a:t>
            </a:r>
            <a:r>
              <a:rPr lang="en-US" sz="1800" b="0" dirty="0"/>
              <a:t>can access the Required Test </a:t>
            </a:r>
            <a:r>
              <a:rPr lang="en-US" sz="1800" b="0" dirty="0" smtClean="0"/>
              <a:t>Administrator </a:t>
            </a:r>
            <a:r>
              <a:rPr lang="en-US" sz="1800" b="0" dirty="0"/>
              <a:t>Training </a:t>
            </a:r>
            <a:r>
              <a:rPr lang="en-US" sz="1800" b="0" dirty="0" smtClean="0"/>
              <a:t>two </a:t>
            </a:r>
            <a:r>
              <a:rPr lang="en-US" sz="1800" b="0" dirty="0"/>
              <a:t>ways</a:t>
            </a:r>
            <a:r>
              <a:rPr lang="en-US" sz="1800" b="0" dirty="0" smtClean="0"/>
              <a:t>. </a:t>
            </a:r>
            <a:r>
              <a:rPr lang="en-US" sz="1800" b="0" dirty="0"/>
              <a:t>One is through DLM and </a:t>
            </a:r>
            <a:r>
              <a:rPr lang="en-US" sz="1800" b="0" dirty="0" smtClean="0"/>
              <a:t>then chose Training Courses. The </a:t>
            </a:r>
            <a:r>
              <a:rPr lang="en-US" sz="1800" b="0" dirty="0"/>
              <a:t>other way is through the DESE </a:t>
            </a:r>
            <a:r>
              <a:rPr lang="en-US" sz="1800" b="0" dirty="0" smtClean="0"/>
              <a:t>webpage </a:t>
            </a:r>
            <a:r>
              <a:rPr lang="en-US" sz="1800" b="0" dirty="0"/>
              <a:t>under </a:t>
            </a:r>
            <a:r>
              <a:rPr lang="en-US" sz="1800" b="0" dirty="0" smtClean="0"/>
              <a:t>Quick Links. Scroll </a:t>
            </a:r>
            <a:r>
              <a:rPr lang="en-US" sz="1800" b="0" dirty="0"/>
              <a:t>to DLM Required </a:t>
            </a:r>
            <a:r>
              <a:rPr lang="en-US" sz="1800" b="0" dirty="0" smtClean="0"/>
              <a:t>Training to login </a:t>
            </a:r>
            <a:r>
              <a:rPr lang="en-US" sz="1800" b="0" dirty="0"/>
              <a:t>and </a:t>
            </a:r>
            <a:r>
              <a:rPr lang="en-US" sz="1800" b="0" dirty="0" smtClean="0"/>
              <a:t>access the information.</a:t>
            </a:r>
            <a:endParaRPr sz="1800" b="0" dirty="0"/>
          </a:p>
        </p:txBody>
      </p:sp>
    </p:spTree>
    <p:extLst>
      <p:ext uri="{BB962C8B-B14F-4D97-AF65-F5344CB8AC3E}">
        <p14:creationId xmlns:p14="http://schemas.microsoft.com/office/powerpoint/2010/main" val="211143161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p77: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4" name="Google Shape;944;p77: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Know</a:t>
            </a:r>
            <a:r>
              <a:rPr lang="en-US" sz="1200" kern="1200" dirty="0" smtClean="0">
                <a:solidFill>
                  <a:schemeClr val="tx1"/>
                </a:solidFill>
                <a:effectLst/>
                <a:latin typeface="+mn-lt"/>
                <a:ea typeface="+mn-ea"/>
                <a:cs typeface="+mn-cs"/>
              </a:rPr>
              <a:t>: Modules needed to become qualified to administer MAP-A for the first time.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Do:  </a:t>
            </a:r>
            <a:r>
              <a:rPr lang="en-US" sz="1200" kern="1200" dirty="0" smtClean="0">
                <a:solidFill>
                  <a:schemeClr val="tx1"/>
                </a:solidFill>
                <a:effectLst/>
                <a:latin typeface="+mn-lt"/>
                <a:ea typeface="+mn-ea"/>
                <a:cs typeface="+mn-cs"/>
              </a:rPr>
              <a:t>Be sure participants are aware that they must complete these four modules  and pass with 80% accuracy  BEFORE the teacher will receive information on the First Contact Survey and the PNP( Personal Needs and Preferences Profile).</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Say: </a:t>
            </a:r>
            <a:r>
              <a:rPr lang="en-US" sz="1200" kern="1200" dirty="0" smtClean="0">
                <a:solidFill>
                  <a:schemeClr val="tx1"/>
                </a:solidFill>
                <a:effectLst/>
                <a:latin typeface="+mn-lt"/>
                <a:ea typeface="+mn-ea"/>
                <a:cs typeface="+mn-cs"/>
              </a:rPr>
              <a:t>You will need to be sure to complete each of the 4 required modules in due time with 80% Accuracy. Feedback will be given on incorrect answers. These modules may be done as self-directed or facilitated. However, you will need to take the tests individually. Please be sure that once you have completed all four modules successfully, you click “Get Certificate” and print for your files. You MUST read the Guide to DLM Required Test Administrator Training Manual.</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If you have experience, but did not take the modules last year, you are considered a NEW USER. Therefore, you must retake all four tests and pass with 80 percent rating.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Remember: If you do not take the required tests and a MAP-A student moves into your district, you will need to take the tests!</a:t>
            </a:r>
          </a:p>
          <a:p>
            <a:pPr marL="0" marR="0" lvl="0" indent="0" algn="l" rtl="0">
              <a:lnSpc>
                <a:spcPct val="100000"/>
              </a:lnSpc>
              <a:spcBef>
                <a:spcPts val="0"/>
              </a:spcBef>
              <a:spcAft>
                <a:spcPts val="0"/>
              </a:spcAft>
              <a:buSzPts val="1400"/>
              <a:buNone/>
            </a:pPr>
            <a:endParaRPr sz="1800" b="1" dirty="0"/>
          </a:p>
          <a:p>
            <a:pPr marL="0" marR="0" lvl="0" indent="0" algn="l" rtl="0">
              <a:lnSpc>
                <a:spcPct val="100000"/>
              </a:lnSpc>
              <a:spcBef>
                <a:spcPts val="0"/>
              </a:spcBef>
              <a:spcAft>
                <a:spcPts val="0"/>
              </a:spcAft>
              <a:buSzPts val="1400"/>
              <a:buNone/>
            </a:pPr>
            <a:endParaRPr sz="1800" b="1" i="0" u="none" strike="noStrike" cap="none" dirty="0">
              <a:solidFill>
                <a:schemeClr val="dk1"/>
              </a:solidFill>
            </a:endParaRPr>
          </a:p>
        </p:txBody>
      </p:sp>
    </p:spTree>
    <p:extLst>
      <p:ext uri="{BB962C8B-B14F-4D97-AF65-F5344CB8AC3E}">
        <p14:creationId xmlns:p14="http://schemas.microsoft.com/office/powerpoint/2010/main" val="19110407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p78: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1" name="Google Shape;951;p78: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Know:</a:t>
            </a:r>
            <a:r>
              <a:rPr lang="en-US" sz="1200" kern="1200" dirty="0" smtClean="0">
                <a:solidFill>
                  <a:schemeClr val="tx1"/>
                </a:solidFill>
                <a:effectLst/>
                <a:latin typeface="+mn-lt"/>
                <a:ea typeface="+mn-ea"/>
                <a:cs typeface="+mn-cs"/>
              </a:rPr>
              <a:t> Teachers will be expected to read the “Guide to DLM Required Test Administrator Training Manual”.</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Do:</a:t>
            </a:r>
            <a:r>
              <a:rPr lang="en-US" sz="1200" kern="1200" dirty="0" smtClean="0">
                <a:solidFill>
                  <a:schemeClr val="tx1"/>
                </a:solidFill>
                <a:effectLst/>
                <a:latin typeface="+mn-lt"/>
                <a:ea typeface="+mn-ea"/>
                <a:cs typeface="+mn-cs"/>
              </a:rPr>
              <a:t> Show the slide and the Guide.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To be able to gain access to your required modules, you must have an Educator Portal account. You must read the manuals for step-by-step instructions. Your data manager or technology representative will give you an account so you can log on. This may take up to ONE full week before you are given access to Training Courses.</a:t>
            </a:r>
          </a:p>
          <a:p>
            <a:pPr marL="0" marR="0" lvl="0" indent="0" algn="l" rtl="0">
              <a:lnSpc>
                <a:spcPct val="100000"/>
              </a:lnSpc>
              <a:spcBef>
                <a:spcPts val="0"/>
              </a:spcBef>
              <a:spcAft>
                <a:spcPts val="0"/>
              </a:spcAft>
              <a:buSzPts val="1400"/>
              <a:buNone/>
            </a:pPr>
            <a:endParaRPr sz="8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8221407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8d3db6da9c_1_105: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8" name="Google Shape;958;g8d3db6da9c_1_105: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sz="1800" b="1" u="none" dirty="0" smtClean="0"/>
              <a:t>To Say:</a:t>
            </a:r>
            <a:r>
              <a:rPr lang="en-US" sz="2400" b="1" u="none" dirty="0" smtClean="0"/>
              <a:t> </a:t>
            </a:r>
            <a:r>
              <a:rPr lang="en-US" sz="1800" b="0" u="none" dirty="0"/>
              <a:t>Security Agreement Radio Button </a:t>
            </a:r>
            <a:r>
              <a:rPr lang="en-US" sz="1800" b="0" u="none" dirty="0" smtClean="0"/>
              <a:t/>
            </a:r>
            <a:br>
              <a:rPr lang="en-US" sz="1800" b="0" u="none" dirty="0" smtClean="0"/>
            </a:br>
            <a:endParaRPr sz="1800" b="0" u="none" dirty="0"/>
          </a:p>
          <a:p>
            <a:pPr marL="0" lvl="0" indent="0" algn="l" rtl="0">
              <a:spcBef>
                <a:spcPts val="0"/>
              </a:spcBef>
              <a:spcAft>
                <a:spcPts val="0"/>
              </a:spcAft>
              <a:buNone/>
            </a:pPr>
            <a:r>
              <a:rPr lang="en-US" sz="1800" b="0" u="none" dirty="0"/>
              <a:t>No selection will be made by default. Users must read the agreement and select the “agree” option and then click save. </a:t>
            </a:r>
            <a:r>
              <a:rPr lang="en-US" sz="1800" b="0" u="none" dirty="0" smtClean="0"/>
              <a:t>If </a:t>
            </a:r>
            <a:r>
              <a:rPr lang="en-US" sz="1800" b="0" u="none" dirty="0"/>
              <a:t>you do not, you will not be able to go forward.</a:t>
            </a:r>
            <a:endParaRPr sz="1800" b="0" u="none" dirty="0"/>
          </a:p>
        </p:txBody>
      </p:sp>
      <p:sp>
        <p:nvSpPr>
          <p:cNvPr id="959" name="Google Shape;959;g8d3db6da9c_1_105: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96</a:t>
            </a:fld>
            <a:endParaRPr dirty="0"/>
          </a:p>
        </p:txBody>
      </p:sp>
    </p:spTree>
    <p:extLst>
      <p:ext uri="{BB962C8B-B14F-4D97-AF65-F5344CB8AC3E}">
        <p14:creationId xmlns:p14="http://schemas.microsoft.com/office/powerpoint/2010/main" val="291985476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p80: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9" name="Google Shape;969;p80: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Know:</a:t>
            </a:r>
            <a:r>
              <a:rPr lang="en-US" sz="1200" kern="1200" dirty="0" smtClean="0">
                <a:solidFill>
                  <a:schemeClr val="tx1"/>
                </a:solidFill>
                <a:effectLst/>
                <a:latin typeface="+mn-lt"/>
                <a:ea typeface="+mn-ea"/>
                <a:cs typeface="+mn-cs"/>
              </a:rPr>
              <a:t> How to troubleshoot problems.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Do:</a:t>
            </a:r>
            <a:r>
              <a:rPr lang="en-US" sz="1200" kern="1200" dirty="0" smtClean="0">
                <a:solidFill>
                  <a:schemeClr val="tx1"/>
                </a:solidFill>
                <a:effectLst/>
                <a:latin typeface="+mn-lt"/>
                <a:ea typeface="+mn-ea"/>
                <a:cs typeface="+mn-cs"/>
              </a:rPr>
              <a:t> Show the slide and go over information.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Buildings should appoint ONE person to be the primary contact between the building and the DLM Help desk. The district should only have one person designated to contact DLM by phone/email. Individual teachers should NOT contact DLM.</a:t>
            </a:r>
          </a:p>
          <a:p>
            <a:pPr marL="0" marR="0" lvl="0" indent="0" algn="l" rtl="0">
              <a:lnSpc>
                <a:spcPct val="100000"/>
              </a:lnSpc>
              <a:spcBef>
                <a:spcPts val="0"/>
              </a:spcBef>
              <a:spcAft>
                <a:spcPts val="0"/>
              </a:spcAft>
              <a:buSzPts val="1400"/>
              <a:buNone/>
            </a:pPr>
            <a:endParaRPr sz="1800" b="1" i="0" u="none" strike="noStrike" cap="none" dirty="0">
              <a:solidFill>
                <a:schemeClr val="dk1"/>
              </a:solidFill>
            </a:endParaRPr>
          </a:p>
        </p:txBody>
      </p:sp>
    </p:spTree>
    <p:extLst>
      <p:ext uri="{BB962C8B-B14F-4D97-AF65-F5344CB8AC3E}">
        <p14:creationId xmlns:p14="http://schemas.microsoft.com/office/powerpoint/2010/main" val="23566980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p90: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6" name="Google Shape;976;p90: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Know:</a:t>
            </a:r>
            <a:r>
              <a:rPr lang="en-US" sz="1200" kern="1200" dirty="0" smtClean="0">
                <a:solidFill>
                  <a:schemeClr val="tx1"/>
                </a:solidFill>
                <a:effectLst/>
                <a:latin typeface="+mn-lt"/>
                <a:ea typeface="+mn-ea"/>
                <a:cs typeface="+mn-cs"/>
              </a:rPr>
              <a:t> Remember these videos again!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To Do:</a:t>
            </a:r>
            <a:r>
              <a:rPr lang="en-US" sz="1200" kern="1200" dirty="0" smtClean="0">
                <a:solidFill>
                  <a:schemeClr val="tx1"/>
                </a:solidFill>
                <a:effectLst/>
                <a:latin typeface="+mn-lt"/>
                <a:ea typeface="+mn-ea"/>
                <a:cs typeface="+mn-cs"/>
              </a:rPr>
              <a:t> Make sure participant have these resources.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These resources can be a lifesaver for you. The videos shown are a small sampling of what is provided. There are Educator Resource Videos and the next slide has the link for District Resources Videos.</a:t>
            </a:r>
          </a:p>
          <a:p>
            <a:pPr marL="0" marR="0" lvl="0" indent="0" algn="l" rtl="0">
              <a:lnSpc>
                <a:spcPct val="100000"/>
              </a:lnSpc>
              <a:spcBef>
                <a:spcPts val="0"/>
              </a:spcBef>
              <a:spcAft>
                <a:spcPts val="0"/>
              </a:spcAft>
              <a:buSzPts val="1400"/>
              <a:buNone/>
            </a:pPr>
            <a:endParaRPr sz="18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0847298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p90: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6" name="Google Shape;976;p90: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SzPts val="1400"/>
              <a:buNone/>
            </a:pPr>
            <a:endParaRPr sz="18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11540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94E0B-4778-4AA4-84A6-49F7D1BFA5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33E891-6E96-4CD2-AD2F-417F275B23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0A1C099-77C1-4A7D-8FB7-6B35381B431C}"/>
              </a:ext>
            </a:extLst>
          </p:cNvPr>
          <p:cNvSpPr>
            <a:spLocks noGrp="1"/>
          </p:cNvSpPr>
          <p:nvPr>
            <p:ph type="dt" sz="half" idx="10"/>
          </p:nvPr>
        </p:nvSpPr>
        <p:spPr/>
        <p:txBody>
          <a:bodyPr/>
          <a:lstStyle/>
          <a:p>
            <a:fld id="{76CEE351-02BF-44F9-B61D-F8298E7E658C}" type="datetimeFigureOut">
              <a:rPr lang="en-US" smtClean="0"/>
              <a:t>8/25/2021</a:t>
            </a:fld>
            <a:endParaRPr lang="en-US" dirty="0"/>
          </a:p>
        </p:txBody>
      </p:sp>
      <p:sp>
        <p:nvSpPr>
          <p:cNvPr id="5" name="Footer Placeholder 4">
            <a:extLst>
              <a:ext uri="{FF2B5EF4-FFF2-40B4-BE49-F238E27FC236}">
                <a16:creationId xmlns:a16="http://schemas.microsoft.com/office/drawing/2014/main" id="{ADDD876B-864E-4632-9C46-5873EDDF7A1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6EA112F-BD3A-4D8B-987D-819AF77E31A6}"/>
              </a:ext>
            </a:extLst>
          </p:cNvPr>
          <p:cNvSpPr>
            <a:spLocks noGrp="1"/>
          </p:cNvSpPr>
          <p:nvPr>
            <p:ph type="sldNum" sz="quarter" idx="12"/>
          </p:nvPr>
        </p:nvSpPr>
        <p:spPr/>
        <p:txBody>
          <a:bodyPr/>
          <a:lstStyle/>
          <a:p>
            <a:fld id="{5C5F13BE-4C12-4B82-90F8-823597A7DB6F}" type="slidenum">
              <a:rPr lang="en-US" smtClean="0"/>
              <a:t>‹#›</a:t>
            </a:fld>
            <a:endParaRPr lang="en-US" dirty="0"/>
          </a:p>
        </p:txBody>
      </p:sp>
    </p:spTree>
    <p:extLst>
      <p:ext uri="{BB962C8B-B14F-4D97-AF65-F5344CB8AC3E}">
        <p14:creationId xmlns:p14="http://schemas.microsoft.com/office/powerpoint/2010/main" val="511703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9AAD5-2F2F-4C97-B7F3-248F3473D2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DAF05BC-1B31-4CE1-8B34-27F1FB115D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A382EE-A010-47FE-9DBC-DFC326C364DC}"/>
              </a:ext>
            </a:extLst>
          </p:cNvPr>
          <p:cNvSpPr>
            <a:spLocks noGrp="1"/>
          </p:cNvSpPr>
          <p:nvPr>
            <p:ph type="dt" sz="half" idx="10"/>
          </p:nvPr>
        </p:nvSpPr>
        <p:spPr/>
        <p:txBody>
          <a:bodyPr/>
          <a:lstStyle/>
          <a:p>
            <a:fld id="{76CEE351-02BF-44F9-B61D-F8298E7E658C}" type="datetimeFigureOut">
              <a:rPr lang="en-US" smtClean="0"/>
              <a:t>8/25/2021</a:t>
            </a:fld>
            <a:endParaRPr lang="en-US" dirty="0"/>
          </a:p>
        </p:txBody>
      </p:sp>
      <p:sp>
        <p:nvSpPr>
          <p:cNvPr id="5" name="Footer Placeholder 4">
            <a:extLst>
              <a:ext uri="{FF2B5EF4-FFF2-40B4-BE49-F238E27FC236}">
                <a16:creationId xmlns:a16="http://schemas.microsoft.com/office/drawing/2014/main" id="{CBF81468-44AA-4972-9E19-BEEAB7DB671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1B1E017-B072-4236-86D1-DA32219E45B8}"/>
              </a:ext>
            </a:extLst>
          </p:cNvPr>
          <p:cNvSpPr>
            <a:spLocks noGrp="1"/>
          </p:cNvSpPr>
          <p:nvPr>
            <p:ph type="sldNum" sz="quarter" idx="12"/>
          </p:nvPr>
        </p:nvSpPr>
        <p:spPr/>
        <p:txBody>
          <a:bodyPr/>
          <a:lstStyle/>
          <a:p>
            <a:fld id="{5C5F13BE-4C12-4B82-90F8-823597A7DB6F}" type="slidenum">
              <a:rPr lang="en-US" smtClean="0"/>
              <a:t>‹#›</a:t>
            </a:fld>
            <a:endParaRPr lang="en-US" dirty="0"/>
          </a:p>
        </p:txBody>
      </p:sp>
    </p:spTree>
    <p:extLst>
      <p:ext uri="{BB962C8B-B14F-4D97-AF65-F5344CB8AC3E}">
        <p14:creationId xmlns:p14="http://schemas.microsoft.com/office/powerpoint/2010/main" val="3182429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602BF4-308D-4177-9014-26F0236881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8EDB1B-454A-4897-9715-5082FBB027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80CA0C-8854-45F5-88C6-194B0997DE68}"/>
              </a:ext>
            </a:extLst>
          </p:cNvPr>
          <p:cNvSpPr>
            <a:spLocks noGrp="1"/>
          </p:cNvSpPr>
          <p:nvPr>
            <p:ph type="dt" sz="half" idx="10"/>
          </p:nvPr>
        </p:nvSpPr>
        <p:spPr/>
        <p:txBody>
          <a:bodyPr/>
          <a:lstStyle/>
          <a:p>
            <a:fld id="{76CEE351-02BF-44F9-B61D-F8298E7E658C}" type="datetimeFigureOut">
              <a:rPr lang="en-US" smtClean="0"/>
              <a:t>8/25/2021</a:t>
            </a:fld>
            <a:endParaRPr lang="en-US" dirty="0"/>
          </a:p>
        </p:txBody>
      </p:sp>
      <p:sp>
        <p:nvSpPr>
          <p:cNvPr id="5" name="Footer Placeholder 4">
            <a:extLst>
              <a:ext uri="{FF2B5EF4-FFF2-40B4-BE49-F238E27FC236}">
                <a16:creationId xmlns:a16="http://schemas.microsoft.com/office/drawing/2014/main" id="{391D7BBE-528C-4ECF-BAC2-98351C7B1A0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14E5DAD-5C55-44FD-AD5A-765399B14973}"/>
              </a:ext>
            </a:extLst>
          </p:cNvPr>
          <p:cNvSpPr>
            <a:spLocks noGrp="1"/>
          </p:cNvSpPr>
          <p:nvPr>
            <p:ph type="sldNum" sz="quarter" idx="12"/>
          </p:nvPr>
        </p:nvSpPr>
        <p:spPr/>
        <p:txBody>
          <a:bodyPr/>
          <a:lstStyle/>
          <a:p>
            <a:fld id="{5C5F13BE-4C12-4B82-90F8-823597A7DB6F}" type="slidenum">
              <a:rPr lang="en-US" smtClean="0"/>
              <a:t>‹#›</a:t>
            </a:fld>
            <a:endParaRPr lang="en-US" dirty="0"/>
          </a:p>
        </p:txBody>
      </p:sp>
    </p:spTree>
    <p:extLst>
      <p:ext uri="{BB962C8B-B14F-4D97-AF65-F5344CB8AC3E}">
        <p14:creationId xmlns:p14="http://schemas.microsoft.com/office/powerpoint/2010/main" val="22408110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option 2">
  <p:cSld name="Content option 2">
    <p:spTree>
      <p:nvGrpSpPr>
        <p:cNvPr id="1" name="Shape 13"/>
        <p:cNvGrpSpPr/>
        <p:nvPr/>
      </p:nvGrpSpPr>
      <p:grpSpPr>
        <a:xfrm>
          <a:off x="0" y="0"/>
          <a:ext cx="0" cy="0"/>
          <a:chOff x="0" y="0"/>
          <a:chExt cx="0" cy="0"/>
        </a:xfrm>
      </p:grpSpPr>
      <p:pic>
        <p:nvPicPr>
          <p:cNvPr id="14" name="Google Shape;14;p2" descr="R:\COM\COMM\Branding\PPT Templates\widescreen\Widescreen Powerpoint 5.jpg"/>
          <p:cNvPicPr preferRelativeResize="0"/>
          <p:nvPr/>
        </p:nvPicPr>
        <p:blipFill rotWithShape="1">
          <a:blip r:embed="rId2">
            <a:alphaModFix/>
          </a:blip>
          <a:srcRect/>
          <a:stretch/>
        </p:blipFill>
        <p:spPr>
          <a:xfrm>
            <a:off x="0" y="1"/>
            <a:ext cx="12198355" cy="6864097"/>
          </a:xfrm>
          <a:prstGeom prst="rect">
            <a:avLst/>
          </a:prstGeom>
          <a:noFill/>
          <a:ln>
            <a:noFill/>
          </a:ln>
        </p:spPr>
      </p:pic>
      <p:sp>
        <p:nvSpPr>
          <p:cNvPr id="15" name="Google Shape;15;p2"/>
          <p:cNvSpPr txBox="1">
            <a:spLocks noGrp="1"/>
          </p:cNvSpPr>
          <p:nvPr>
            <p:ph type="body" idx="1"/>
          </p:nvPr>
        </p:nvSpPr>
        <p:spPr>
          <a:xfrm>
            <a:off x="203200" y="2159000"/>
            <a:ext cx="11785600" cy="4419600"/>
          </a:xfrm>
          <a:prstGeom prst="rect">
            <a:avLst/>
          </a:prstGeom>
          <a:noFill/>
          <a:ln>
            <a:noFill/>
          </a:ln>
        </p:spPr>
        <p:txBody>
          <a:bodyPr spcFirstLastPara="1" wrap="square" lIns="91425" tIns="45700" rIns="91425" bIns="45700" anchor="t" anchorCtr="0">
            <a:noAutofit/>
          </a:bodyPr>
          <a:lstStyle>
            <a:lvl1pPr marL="609585" marR="0" lvl="0" indent="-575719" algn="l">
              <a:lnSpc>
                <a:spcPct val="100000"/>
              </a:lnSpc>
              <a:spcBef>
                <a:spcPts val="853"/>
              </a:spcBef>
              <a:spcAft>
                <a:spcPts val="0"/>
              </a:spcAft>
              <a:buClr>
                <a:srgbClr val="00B050"/>
              </a:buClr>
              <a:buSzPts val="3200"/>
              <a:buFont typeface="Arial"/>
              <a:buChar char="•"/>
              <a:defRPr sz="4267" b="0" i="0" u="none" strike="noStrike" cap="none">
                <a:solidFill>
                  <a:schemeClr val="dk1"/>
                </a:solidFill>
                <a:latin typeface="Calibri"/>
                <a:ea typeface="Calibri"/>
                <a:cs typeface="Calibri"/>
                <a:sym typeface="Calibri"/>
              </a:defRPr>
            </a:lvl1pPr>
            <a:lvl2pPr marL="1219170" marR="0" lvl="1" indent="-467347" algn="l">
              <a:lnSpc>
                <a:spcPct val="100000"/>
              </a:lnSpc>
              <a:spcBef>
                <a:spcPts val="853"/>
              </a:spcBef>
              <a:spcAft>
                <a:spcPts val="0"/>
              </a:spcAft>
              <a:buClr>
                <a:srgbClr val="00B050"/>
              </a:buClr>
              <a:buSzPts val="1920"/>
              <a:buFont typeface="Noto Sans Symbols"/>
              <a:buChar char="❑"/>
              <a:defRPr sz="4267" b="0" i="0" u="none" strike="noStrike" cap="none">
                <a:solidFill>
                  <a:schemeClr val="dk1"/>
                </a:solidFill>
                <a:latin typeface="Calibri"/>
                <a:ea typeface="Calibri"/>
                <a:cs typeface="Calibri"/>
                <a:sym typeface="Calibri"/>
              </a:defRPr>
            </a:lvl2pPr>
            <a:lvl3pPr marL="1828754" marR="0" lvl="2" indent="-506294" algn="l">
              <a:lnSpc>
                <a:spcPct val="100000"/>
              </a:lnSpc>
              <a:spcBef>
                <a:spcPts val="747"/>
              </a:spcBef>
              <a:spcAft>
                <a:spcPts val="0"/>
              </a:spcAft>
              <a:buClr>
                <a:srgbClr val="00B050"/>
              </a:buClr>
              <a:buSzPts val="2380"/>
              <a:buFont typeface="Courier New"/>
              <a:buChar char="o"/>
              <a:defRPr sz="3733" b="0" i="0" u="none" strike="noStrike" cap="none">
                <a:solidFill>
                  <a:schemeClr val="dk1"/>
                </a:solidFill>
                <a:latin typeface="Calibri"/>
                <a:ea typeface="Calibri"/>
                <a:cs typeface="Calibri"/>
                <a:sym typeface="Calibri"/>
              </a:defRPr>
            </a:lvl3pPr>
            <a:lvl4pPr marL="2438339" marR="0" lvl="3" indent="-467347" algn="l">
              <a:lnSpc>
                <a:spcPct val="100000"/>
              </a:lnSpc>
              <a:spcBef>
                <a:spcPts val="640"/>
              </a:spcBef>
              <a:spcAft>
                <a:spcPts val="0"/>
              </a:spcAft>
              <a:buClr>
                <a:srgbClr val="00B050"/>
              </a:buClr>
              <a:buSzPts val="1920"/>
              <a:buFont typeface="Noto Sans Symbols"/>
              <a:buChar char="❖"/>
              <a:defRPr sz="3200" b="0" i="0" u="none" strike="noStrike" cap="none">
                <a:solidFill>
                  <a:schemeClr val="dk1"/>
                </a:solidFill>
                <a:latin typeface="Calibri"/>
                <a:ea typeface="Calibri"/>
                <a:cs typeface="Calibri"/>
                <a:sym typeface="Calibri"/>
              </a:defRPr>
            </a:lvl4pPr>
            <a:lvl5pPr marL="3047924" marR="0" lvl="4" indent="-507987" algn="l">
              <a:lnSpc>
                <a:spcPct val="100000"/>
              </a:lnSpc>
              <a:spcBef>
                <a:spcPts val="640"/>
              </a:spcBef>
              <a:spcAft>
                <a:spcPts val="0"/>
              </a:spcAft>
              <a:buClr>
                <a:srgbClr val="00B050"/>
              </a:buClr>
              <a:buSzPts val="2400"/>
              <a:buFont typeface="Arial"/>
              <a:buChar char="•"/>
              <a:defRPr sz="3200" b="0" i="0" u="none" strike="noStrike" cap="none">
                <a:solidFill>
                  <a:schemeClr val="dk1"/>
                </a:solidFill>
                <a:latin typeface="Calibri"/>
                <a:ea typeface="Calibri"/>
                <a:cs typeface="Calibri"/>
                <a:sym typeface="Calibri"/>
              </a:defRPr>
            </a:lvl5pPr>
            <a:lvl6pPr marL="3657509" marR="0" lvl="5"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6" name="Google Shape;16;p2"/>
          <p:cNvSpPr txBox="1">
            <a:spLocks noGrp="1"/>
          </p:cNvSpPr>
          <p:nvPr>
            <p:ph type="title"/>
          </p:nvPr>
        </p:nvSpPr>
        <p:spPr>
          <a:xfrm>
            <a:off x="203200" y="990600"/>
            <a:ext cx="11785600" cy="10668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dk1"/>
              </a:buClr>
              <a:buSzPts val="4000"/>
              <a:buFont typeface="Calibri"/>
              <a:buNone/>
              <a:defRPr sz="5333" b="1"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2400"/>
            </a:lvl2pPr>
            <a:lvl3pPr lvl="2" algn="l">
              <a:lnSpc>
                <a:spcPct val="100000"/>
              </a:lnSpc>
              <a:spcBef>
                <a:spcPts val="0"/>
              </a:spcBef>
              <a:spcAft>
                <a:spcPts val="0"/>
              </a:spcAft>
              <a:buSzPts val="1400"/>
              <a:buNone/>
              <a:defRPr sz="2400"/>
            </a:lvl3pPr>
            <a:lvl4pPr lvl="3" algn="l">
              <a:lnSpc>
                <a:spcPct val="100000"/>
              </a:lnSpc>
              <a:spcBef>
                <a:spcPts val="0"/>
              </a:spcBef>
              <a:spcAft>
                <a:spcPts val="0"/>
              </a:spcAft>
              <a:buSzPts val="1400"/>
              <a:buNone/>
              <a:defRPr sz="2400"/>
            </a:lvl4pPr>
            <a:lvl5pPr lvl="4" algn="l">
              <a:lnSpc>
                <a:spcPct val="100000"/>
              </a:lnSpc>
              <a:spcBef>
                <a:spcPts val="0"/>
              </a:spcBef>
              <a:spcAft>
                <a:spcPts val="0"/>
              </a:spcAft>
              <a:buSzPts val="1400"/>
              <a:buNone/>
              <a:defRPr sz="2400"/>
            </a:lvl5pPr>
            <a:lvl6pPr lvl="5" algn="l">
              <a:lnSpc>
                <a:spcPct val="100000"/>
              </a:lnSpc>
              <a:spcBef>
                <a:spcPts val="0"/>
              </a:spcBef>
              <a:spcAft>
                <a:spcPts val="0"/>
              </a:spcAft>
              <a:buSzPts val="1400"/>
              <a:buNone/>
              <a:defRPr sz="2400"/>
            </a:lvl6pPr>
            <a:lvl7pPr lvl="6" algn="l">
              <a:lnSpc>
                <a:spcPct val="100000"/>
              </a:lnSpc>
              <a:spcBef>
                <a:spcPts val="0"/>
              </a:spcBef>
              <a:spcAft>
                <a:spcPts val="0"/>
              </a:spcAft>
              <a:buSzPts val="1400"/>
              <a:buNone/>
              <a:defRPr sz="2400"/>
            </a:lvl7pPr>
            <a:lvl8pPr lvl="7" algn="l">
              <a:lnSpc>
                <a:spcPct val="100000"/>
              </a:lnSpc>
              <a:spcBef>
                <a:spcPts val="0"/>
              </a:spcBef>
              <a:spcAft>
                <a:spcPts val="0"/>
              </a:spcAft>
              <a:buSzPts val="1400"/>
              <a:buNone/>
              <a:defRPr sz="2400"/>
            </a:lvl8pPr>
            <a:lvl9pPr lvl="8" algn="l">
              <a:lnSpc>
                <a:spcPct val="100000"/>
              </a:lnSpc>
              <a:spcBef>
                <a:spcPts val="0"/>
              </a:spcBef>
              <a:spcAft>
                <a:spcPts val="0"/>
              </a:spcAft>
              <a:buSzPts val="1400"/>
              <a:buNone/>
              <a:defRPr sz="2400"/>
            </a:lvl9pPr>
          </a:lstStyle>
          <a:p>
            <a:endParaRPr/>
          </a:p>
        </p:txBody>
      </p:sp>
      <p:sp>
        <p:nvSpPr>
          <p:cNvPr id="17" name="Google Shape;17;p2"/>
          <p:cNvSpPr txBox="1">
            <a:spLocks noGrp="1"/>
          </p:cNvSpPr>
          <p:nvPr>
            <p:ph type="sldNum" idx="12"/>
          </p:nvPr>
        </p:nvSpPr>
        <p:spPr>
          <a:xfrm>
            <a:off x="10972800" y="279400"/>
            <a:ext cx="1016000" cy="3652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5379247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Content Option 3">
  <p:cSld name="2_Content Option 3">
    <p:spTree>
      <p:nvGrpSpPr>
        <p:cNvPr id="1" name="Shape 43"/>
        <p:cNvGrpSpPr/>
        <p:nvPr/>
      </p:nvGrpSpPr>
      <p:grpSpPr>
        <a:xfrm>
          <a:off x="0" y="0"/>
          <a:ext cx="0" cy="0"/>
          <a:chOff x="0" y="0"/>
          <a:chExt cx="0" cy="0"/>
        </a:xfrm>
      </p:grpSpPr>
      <p:pic>
        <p:nvPicPr>
          <p:cNvPr id="44" name="Google Shape;44;p8" descr="R:\COM\COMM\Branding\PPT Templates\widescreen\Widescreen Powerpoint 20.jpg"/>
          <p:cNvPicPr preferRelativeResize="0"/>
          <p:nvPr/>
        </p:nvPicPr>
        <p:blipFill rotWithShape="1">
          <a:blip r:embed="rId2">
            <a:alphaModFix/>
          </a:blip>
          <a:srcRect/>
          <a:stretch/>
        </p:blipFill>
        <p:spPr>
          <a:xfrm>
            <a:off x="0" y="1"/>
            <a:ext cx="12198355" cy="6864097"/>
          </a:xfrm>
          <a:prstGeom prst="rect">
            <a:avLst/>
          </a:prstGeom>
          <a:noFill/>
          <a:ln>
            <a:noFill/>
          </a:ln>
        </p:spPr>
      </p:pic>
      <p:sp>
        <p:nvSpPr>
          <p:cNvPr id="45" name="Google Shape;45;p8"/>
          <p:cNvSpPr txBox="1">
            <a:spLocks noGrp="1"/>
          </p:cNvSpPr>
          <p:nvPr>
            <p:ph type="sldNum" idx="12"/>
          </p:nvPr>
        </p:nvSpPr>
        <p:spPr>
          <a:xfrm>
            <a:off x="203200" y="177800"/>
            <a:ext cx="1016000" cy="3652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1200" b="1"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900"/>
              <a:buFont typeface="Arial"/>
              <a:buNone/>
              <a:defRPr sz="1200" b="1"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900"/>
              <a:buFont typeface="Arial"/>
              <a:buNone/>
              <a:defRPr sz="1200" b="1"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900"/>
              <a:buFont typeface="Arial"/>
              <a:buNone/>
              <a:defRPr sz="1200" b="1"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900"/>
              <a:buFont typeface="Arial"/>
              <a:buNone/>
              <a:defRPr sz="1200" b="1"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900"/>
              <a:buFont typeface="Arial"/>
              <a:buNone/>
              <a:defRPr sz="1200" b="1"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900"/>
              <a:buFont typeface="Arial"/>
              <a:buNone/>
              <a:defRPr sz="1200" b="1"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900"/>
              <a:buFont typeface="Arial"/>
              <a:buNone/>
              <a:defRPr sz="1200" b="1"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900"/>
              <a:buFont typeface="Arial"/>
              <a:buNone/>
              <a:defRPr sz="1200" b="1" i="0" u="none" strike="noStrike" cap="none">
                <a:solidFill>
                  <a:schemeClr val="lt1"/>
                </a:solidFill>
                <a:latin typeface="Arial"/>
                <a:ea typeface="Arial"/>
                <a:cs typeface="Arial"/>
                <a:sym typeface="Arial"/>
              </a:defRPr>
            </a:lvl9pPr>
          </a:lstStyle>
          <a:p>
            <a:fld id="{00000000-1234-1234-1234-123412341234}" type="slidenum">
              <a:rPr lang="en-US" smtClean="0"/>
              <a:pPr/>
              <a:t>‹#›</a:t>
            </a:fld>
            <a:endParaRPr lang="en-US" dirty="0"/>
          </a:p>
        </p:txBody>
      </p:sp>
      <p:sp>
        <p:nvSpPr>
          <p:cNvPr id="46" name="Google Shape;46;p8"/>
          <p:cNvSpPr txBox="1">
            <a:spLocks noGrp="1"/>
          </p:cNvSpPr>
          <p:nvPr>
            <p:ph type="body" idx="1"/>
          </p:nvPr>
        </p:nvSpPr>
        <p:spPr>
          <a:xfrm>
            <a:off x="203200" y="2159000"/>
            <a:ext cx="11785600" cy="4419600"/>
          </a:xfrm>
          <a:prstGeom prst="rect">
            <a:avLst/>
          </a:prstGeom>
          <a:noFill/>
          <a:ln>
            <a:noFill/>
          </a:ln>
        </p:spPr>
        <p:txBody>
          <a:bodyPr spcFirstLastPara="1" wrap="square" lIns="91425" tIns="45700" rIns="91425" bIns="45700" anchor="t" anchorCtr="0">
            <a:noAutofit/>
          </a:bodyPr>
          <a:lstStyle>
            <a:lvl1pPr marL="609585" lvl="0" indent="-575719" algn="l">
              <a:lnSpc>
                <a:spcPct val="100000"/>
              </a:lnSpc>
              <a:spcBef>
                <a:spcPts val="853"/>
              </a:spcBef>
              <a:spcAft>
                <a:spcPts val="0"/>
              </a:spcAft>
              <a:buSzPts val="3200"/>
              <a:buChar char="•"/>
              <a:defRPr/>
            </a:lvl1pPr>
            <a:lvl2pPr marL="1219170" lvl="1" indent="-467347" algn="l">
              <a:lnSpc>
                <a:spcPct val="100000"/>
              </a:lnSpc>
              <a:spcBef>
                <a:spcPts val="853"/>
              </a:spcBef>
              <a:spcAft>
                <a:spcPts val="0"/>
              </a:spcAft>
              <a:buSzPts val="1920"/>
              <a:buChar char="❑"/>
              <a:defRPr/>
            </a:lvl2pPr>
            <a:lvl3pPr marL="1828754" lvl="2" indent="-506294" algn="l">
              <a:lnSpc>
                <a:spcPct val="100000"/>
              </a:lnSpc>
              <a:spcBef>
                <a:spcPts val="747"/>
              </a:spcBef>
              <a:spcAft>
                <a:spcPts val="0"/>
              </a:spcAft>
              <a:buSzPts val="2380"/>
              <a:buChar char="o"/>
              <a:defRPr/>
            </a:lvl3pPr>
            <a:lvl4pPr marL="2438339" lvl="3" indent="-467347" algn="l">
              <a:lnSpc>
                <a:spcPct val="100000"/>
              </a:lnSpc>
              <a:spcBef>
                <a:spcPts val="640"/>
              </a:spcBef>
              <a:spcAft>
                <a:spcPts val="0"/>
              </a:spcAft>
              <a:buSzPts val="1920"/>
              <a:buChar char="❖"/>
              <a:defRPr/>
            </a:lvl4pPr>
            <a:lvl5pPr marL="3047924" lvl="4" indent="-507987" algn="l">
              <a:lnSpc>
                <a:spcPct val="100000"/>
              </a:lnSpc>
              <a:spcBef>
                <a:spcPts val="640"/>
              </a:spcBef>
              <a:spcAft>
                <a:spcPts val="0"/>
              </a:spcAft>
              <a:buSzPts val="2400"/>
              <a:buChar char="•"/>
              <a:defRPr/>
            </a:lvl5pPr>
            <a:lvl6pPr marL="3657509" lvl="5" indent="-474121" algn="l">
              <a:lnSpc>
                <a:spcPct val="100000"/>
              </a:lnSpc>
              <a:spcBef>
                <a:spcPts val="533"/>
              </a:spcBef>
              <a:spcAft>
                <a:spcPts val="0"/>
              </a:spcAft>
              <a:buSzPts val="2000"/>
              <a:buChar char="•"/>
              <a:defRPr/>
            </a:lvl6pPr>
            <a:lvl7pPr marL="4267093" lvl="6" indent="-474121" algn="l">
              <a:lnSpc>
                <a:spcPct val="100000"/>
              </a:lnSpc>
              <a:spcBef>
                <a:spcPts val="533"/>
              </a:spcBef>
              <a:spcAft>
                <a:spcPts val="0"/>
              </a:spcAft>
              <a:buSzPts val="2000"/>
              <a:buChar char="•"/>
              <a:defRPr/>
            </a:lvl7pPr>
            <a:lvl8pPr marL="4876678" lvl="7" indent="-474121" algn="l">
              <a:lnSpc>
                <a:spcPct val="100000"/>
              </a:lnSpc>
              <a:spcBef>
                <a:spcPts val="533"/>
              </a:spcBef>
              <a:spcAft>
                <a:spcPts val="0"/>
              </a:spcAft>
              <a:buSzPts val="2000"/>
              <a:buChar char="•"/>
              <a:defRPr/>
            </a:lvl8pPr>
            <a:lvl9pPr marL="5486263" lvl="8" indent="-474121" algn="l">
              <a:lnSpc>
                <a:spcPct val="100000"/>
              </a:lnSpc>
              <a:spcBef>
                <a:spcPts val="533"/>
              </a:spcBef>
              <a:spcAft>
                <a:spcPts val="0"/>
              </a:spcAft>
              <a:buSzPts val="2000"/>
              <a:buChar char="•"/>
              <a:defRPr/>
            </a:lvl9pPr>
          </a:lstStyle>
          <a:p>
            <a:endParaRPr/>
          </a:p>
        </p:txBody>
      </p:sp>
      <p:sp>
        <p:nvSpPr>
          <p:cNvPr id="47" name="Google Shape;47;p8"/>
          <p:cNvSpPr txBox="1">
            <a:spLocks noGrp="1"/>
          </p:cNvSpPr>
          <p:nvPr>
            <p:ph type="title"/>
          </p:nvPr>
        </p:nvSpPr>
        <p:spPr>
          <a:xfrm>
            <a:off x="203200" y="990600"/>
            <a:ext cx="11785600" cy="10668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4400"/>
              <a:buNone/>
              <a:defRPr sz="4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6455151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Page Option 1">
  <p:cSld name="Title Page Option 1">
    <p:spTree>
      <p:nvGrpSpPr>
        <p:cNvPr id="1" name="Shape 105"/>
        <p:cNvGrpSpPr/>
        <p:nvPr/>
      </p:nvGrpSpPr>
      <p:grpSpPr>
        <a:xfrm>
          <a:off x="0" y="0"/>
          <a:ext cx="0" cy="0"/>
          <a:chOff x="0" y="0"/>
          <a:chExt cx="0" cy="0"/>
        </a:xfrm>
      </p:grpSpPr>
      <p:pic>
        <p:nvPicPr>
          <p:cNvPr id="106" name="Google Shape;106;p21" descr="R:\COM\COMM\Branding\PPT Templates\widescreen\Widescreen Powerpoint 23.jpg"/>
          <p:cNvPicPr preferRelativeResize="0"/>
          <p:nvPr/>
        </p:nvPicPr>
        <p:blipFill rotWithShape="1">
          <a:blip r:embed="rId2">
            <a:alphaModFix/>
          </a:blip>
          <a:srcRect/>
          <a:stretch/>
        </p:blipFill>
        <p:spPr>
          <a:xfrm>
            <a:off x="0" y="1"/>
            <a:ext cx="12204192" cy="6867379"/>
          </a:xfrm>
          <a:prstGeom prst="rect">
            <a:avLst/>
          </a:prstGeom>
          <a:noFill/>
          <a:ln>
            <a:noFill/>
          </a:ln>
        </p:spPr>
      </p:pic>
      <p:sp>
        <p:nvSpPr>
          <p:cNvPr id="107" name="Google Shape;107;p21"/>
          <p:cNvSpPr txBox="1">
            <a:spLocks noGrp="1"/>
          </p:cNvSpPr>
          <p:nvPr>
            <p:ph type="title"/>
          </p:nvPr>
        </p:nvSpPr>
        <p:spPr>
          <a:xfrm>
            <a:off x="4470400" y="1498600"/>
            <a:ext cx="7620000" cy="18288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dk1"/>
              </a:buClr>
              <a:buSzPts val="4000"/>
              <a:buFont typeface="Arial"/>
              <a:buNone/>
              <a:defRPr sz="5333" b="0"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400"/>
              <a:buNone/>
              <a:defRPr sz="2400"/>
            </a:lvl2pPr>
            <a:lvl3pPr lvl="2" algn="l" rtl="0">
              <a:lnSpc>
                <a:spcPct val="100000"/>
              </a:lnSpc>
              <a:spcBef>
                <a:spcPts val="0"/>
              </a:spcBef>
              <a:spcAft>
                <a:spcPts val="0"/>
              </a:spcAft>
              <a:buSzPts val="1400"/>
              <a:buNone/>
              <a:defRPr sz="2400"/>
            </a:lvl3pPr>
            <a:lvl4pPr lvl="3" algn="l" rtl="0">
              <a:lnSpc>
                <a:spcPct val="100000"/>
              </a:lnSpc>
              <a:spcBef>
                <a:spcPts val="0"/>
              </a:spcBef>
              <a:spcAft>
                <a:spcPts val="0"/>
              </a:spcAft>
              <a:buSzPts val="1400"/>
              <a:buNone/>
              <a:defRPr sz="2400"/>
            </a:lvl4pPr>
            <a:lvl5pPr lvl="4" algn="l" rtl="0">
              <a:lnSpc>
                <a:spcPct val="100000"/>
              </a:lnSpc>
              <a:spcBef>
                <a:spcPts val="0"/>
              </a:spcBef>
              <a:spcAft>
                <a:spcPts val="0"/>
              </a:spcAft>
              <a:buSzPts val="1400"/>
              <a:buNone/>
              <a:defRPr sz="2400"/>
            </a:lvl5pPr>
            <a:lvl6pPr lvl="5" algn="l" rtl="0">
              <a:lnSpc>
                <a:spcPct val="100000"/>
              </a:lnSpc>
              <a:spcBef>
                <a:spcPts val="0"/>
              </a:spcBef>
              <a:spcAft>
                <a:spcPts val="0"/>
              </a:spcAft>
              <a:buSzPts val="1400"/>
              <a:buNone/>
              <a:defRPr sz="2400"/>
            </a:lvl6pPr>
            <a:lvl7pPr lvl="6" algn="l" rtl="0">
              <a:lnSpc>
                <a:spcPct val="100000"/>
              </a:lnSpc>
              <a:spcBef>
                <a:spcPts val="0"/>
              </a:spcBef>
              <a:spcAft>
                <a:spcPts val="0"/>
              </a:spcAft>
              <a:buSzPts val="1400"/>
              <a:buNone/>
              <a:defRPr sz="2400"/>
            </a:lvl7pPr>
            <a:lvl8pPr lvl="7" algn="l" rtl="0">
              <a:lnSpc>
                <a:spcPct val="100000"/>
              </a:lnSpc>
              <a:spcBef>
                <a:spcPts val="0"/>
              </a:spcBef>
              <a:spcAft>
                <a:spcPts val="0"/>
              </a:spcAft>
              <a:buSzPts val="1400"/>
              <a:buNone/>
              <a:defRPr sz="2400"/>
            </a:lvl8pPr>
            <a:lvl9pPr lvl="8" algn="l" rtl="0">
              <a:lnSpc>
                <a:spcPct val="100000"/>
              </a:lnSpc>
              <a:spcBef>
                <a:spcPts val="0"/>
              </a:spcBef>
              <a:spcAft>
                <a:spcPts val="0"/>
              </a:spcAft>
              <a:buSzPts val="1400"/>
              <a:buNone/>
              <a:defRPr sz="2400"/>
            </a:lvl9pPr>
          </a:lstStyle>
          <a:p>
            <a:endParaRPr/>
          </a:p>
        </p:txBody>
      </p:sp>
      <p:sp>
        <p:nvSpPr>
          <p:cNvPr id="108" name="Google Shape;108;p21"/>
          <p:cNvSpPr txBox="1">
            <a:spLocks noGrp="1"/>
          </p:cNvSpPr>
          <p:nvPr>
            <p:ph type="body" idx="1"/>
          </p:nvPr>
        </p:nvSpPr>
        <p:spPr>
          <a:xfrm>
            <a:off x="406400" y="4038600"/>
            <a:ext cx="2235200" cy="457200"/>
          </a:xfrm>
          <a:prstGeom prst="rect">
            <a:avLst/>
          </a:prstGeom>
          <a:noFill/>
          <a:ln>
            <a:noFill/>
          </a:ln>
        </p:spPr>
        <p:txBody>
          <a:bodyPr spcFirstLastPara="1" wrap="square" lIns="91425" tIns="45700" rIns="91425" bIns="45700" anchor="t" anchorCtr="0">
            <a:noAutofit/>
          </a:bodyPr>
          <a:lstStyle>
            <a:lvl1pPr marL="609585" marR="0" lvl="0" indent="-304792" algn="ctr" rtl="0">
              <a:lnSpc>
                <a:spcPct val="100000"/>
              </a:lnSpc>
              <a:spcBef>
                <a:spcPts val="533"/>
              </a:spcBef>
              <a:spcAft>
                <a:spcPts val="0"/>
              </a:spcAft>
              <a:buClr>
                <a:schemeClr val="lt1"/>
              </a:buClr>
              <a:buSzPts val="2000"/>
              <a:buFont typeface="Arial"/>
              <a:buNone/>
              <a:defRPr sz="2667" b="1" i="0" u="none" strike="noStrike" cap="none">
                <a:solidFill>
                  <a:schemeClr val="lt1"/>
                </a:solidFill>
                <a:latin typeface="Calibri"/>
                <a:ea typeface="Calibri"/>
                <a:cs typeface="Calibri"/>
                <a:sym typeface="Calibri"/>
              </a:defRPr>
            </a:lvl1pPr>
            <a:lvl2pPr marL="1219170" marR="0" lvl="1" indent="-541853" algn="l" rtl="0">
              <a:lnSpc>
                <a:spcPct val="100000"/>
              </a:lnSpc>
              <a:spcBef>
                <a:spcPts val="747"/>
              </a:spcBef>
              <a:spcAft>
                <a:spcPts val="0"/>
              </a:spcAft>
              <a:buClr>
                <a:schemeClr val="dk1"/>
              </a:buClr>
              <a:buSzPts val="2800"/>
              <a:buFont typeface="Arial"/>
              <a:buChar char="–"/>
              <a:defRPr sz="3733" b="0" i="0" u="none" strike="noStrike" cap="none">
                <a:solidFill>
                  <a:schemeClr val="dk1"/>
                </a:solidFill>
                <a:latin typeface="Calibri"/>
                <a:ea typeface="Calibri"/>
                <a:cs typeface="Calibri"/>
                <a:sym typeface="Calibri"/>
              </a:defRPr>
            </a:lvl2pPr>
            <a:lvl3pPr marL="1828754" marR="0" lvl="2" indent="-507987" algn="l" rtl="0">
              <a:lnSpc>
                <a:spcPct val="100000"/>
              </a:lnSpc>
              <a:spcBef>
                <a:spcPts val="640"/>
              </a:spcBef>
              <a:spcAft>
                <a:spcPts val="0"/>
              </a:spcAft>
              <a:buClr>
                <a:schemeClr val="dk1"/>
              </a:buClr>
              <a:buSzPts val="2400"/>
              <a:buFont typeface="Arial"/>
              <a:buChar char="•"/>
              <a:defRPr sz="3200" b="0" i="0" u="none" strike="noStrike" cap="none">
                <a:solidFill>
                  <a:schemeClr val="dk1"/>
                </a:solidFill>
                <a:latin typeface="Calibri"/>
                <a:ea typeface="Calibri"/>
                <a:cs typeface="Calibri"/>
                <a:sym typeface="Calibri"/>
              </a:defRPr>
            </a:lvl3pPr>
            <a:lvl4pPr marL="2438339" marR="0" lvl="3"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4pPr>
            <a:lvl5pPr marL="3047924" marR="0" lvl="4"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5pPr>
            <a:lvl6pPr marL="3657509" marR="0" lvl="5"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09" name="Google Shape;109;p21"/>
          <p:cNvSpPr txBox="1">
            <a:spLocks noGrp="1"/>
          </p:cNvSpPr>
          <p:nvPr>
            <p:ph type="body" idx="2"/>
          </p:nvPr>
        </p:nvSpPr>
        <p:spPr>
          <a:xfrm>
            <a:off x="5981700" y="76200"/>
            <a:ext cx="6172400" cy="1219200"/>
          </a:xfrm>
          <a:prstGeom prst="rect">
            <a:avLst/>
          </a:prstGeom>
          <a:noFill/>
          <a:ln>
            <a:noFill/>
          </a:ln>
        </p:spPr>
        <p:txBody>
          <a:bodyPr spcFirstLastPara="1" wrap="square" lIns="91425" tIns="45700" rIns="91425" bIns="45700" anchor="ctr" anchorCtr="0">
            <a:noAutofit/>
          </a:bodyPr>
          <a:lstStyle>
            <a:lvl1pPr marL="609585" marR="0" lvl="0" indent="-304792" algn="ctr" rtl="0">
              <a:lnSpc>
                <a:spcPct val="100000"/>
              </a:lnSpc>
              <a:spcBef>
                <a:spcPts val="533"/>
              </a:spcBef>
              <a:spcAft>
                <a:spcPts val="0"/>
              </a:spcAft>
              <a:buClr>
                <a:schemeClr val="dk1"/>
              </a:buClr>
              <a:buSzPts val="2000"/>
              <a:buFont typeface="Arial"/>
              <a:buNone/>
              <a:defRPr sz="2667" b="0" i="1" u="none" strike="noStrike" cap="none">
                <a:solidFill>
                  <a:schemeClr val="dk1"/>
                </a:solidFill>
                <a:latin typeface="Calibri"/>
                <a:ea typeface="Calibri"/>
                <a:cs typeface="Calibri"/>
                <a:sym typeface="Calibri"/>
              </a:defRPr>
            </a:lvl1pPr>
            <a:lvl2pPr marL="1219170" marR="0" lvl="1" indent="-304792" algn="l" rtl="0">
              <a:lnSpc>
                <a:spcPct val="100000"/>
              </a:lnSpc>
              <a:spcBef>
                <a:spcPts val="747"/>
              </a:spcBef>
              <a:spcAft>
                <a:spcPts val="0"/>
              </a:spcAft>
              <a:buClr>
                <a:schemeClr val="dk1"/>
              </a:buClr>
              <a:buSzPts val="2800"/>
              <a:buFont typeface="Arial"/>
              <a:buNone/>
              <a:defRPr sz="3733" b="0" i="0" u="none" strike="noStrike" cap="none">
                <a:solidFill>
                  <a:schemeClr val="dk1"/>
                </a:solidFill>
                <a:latin typeface="Calibri"/>
                <a:ea typeface="Calibri"/>
                <a:cs typeface="Calibri"/>
                <a:sym typeface="Calibri"/>
              </a:defRPr>
            </a:lvl2pPr>
            <a:lvl3pPr marL="1828754" marR="0" lvl="2" indent="-304792" algn="l" rtl="0">
              <a:lnSpc>
                <a:spcPct val="100000"/>
              </a:lnSpc>
              <a:spcBef>
                <a:spcPts val="640"/>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3pPr>
            <a:lvl4pPr marL="2438339" marR="0" lvl="3" indent="-304792" algn="l" rtl="0">
              <a:lnSpc>
                <a:spcPct val="100000"/>
              </a:lnSpc>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4pPr>
            <a:lvl5pPr marL="3047924" marR="0" lvl="4" indent="-304792" algn="l" rtl="0">
              <a:lnSpc>
                <a:spcPct val="100000"/>
              </a:lnSpc>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5pPr>
            <a:lvl6pPr marL="3657509" marR="0" lvl="5"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715986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Page Option 7">
  <p:cSld name="Title Page Option 7">
    <p:spTree>
      <p:nvGrpSpPr>
        <p:cNvPr id="1" name="Shape 33"/>
        <p:cNvGrpSpPr/>
        <p:nvPr/>
      </p:nvGrpSpPr>
      <p:grpSpPr>
        <a:xfrm>
          <a:off x="0" y="0"/>
          <a:ext cx="0" cy="0"/>
          <a:chOff x="0" y="0"/>
          <a:chExt cx="0" cy="0"/>
        </a:xfrm>
      </p:grpSpPr>
      <p:pic>
        <p:nvPicPr>
          <p:cNvPr id="34" name="Google Shape;34;p6" descr="R:\COM\COMM\Branding\PPT Templates\widescreen\Widescreen Powerpoint 28.jpg"/>
          <p:cNvPicPr preferRelativeResize="0"/>
          <p:nvPr/>
        </p:nvPicPr>
        <p:blipFill rotWithShape="1">
          <a:blip r:embed="rId2">
            <a:alphaModFix/>
          </a:blip>
          <a:srcRect/>
          <a:stretch/>
        </p:blipFill>
        <p:spPr>
          <a:xfrm>
            <a:off x="0" y="1"/>
            <a:ext cx="12204192" cy="6867379"/>
          </a:xfrm>
          <a:prstGeom prst="rect">
            <a:avLst/>
          </a:prstGeom>
          <a:noFill/>
          <a:ln>
            <a:noFill/>
          </a:ln>
        </p:spPr>
      </p:pic>
      <p:sp>
        <p:nvSpPr>
          <p:cNvPr id="35" name="Google Shape;35;p6"/>
          <p:cNvSpPr txBox="1">
            <a:spLocks noGrp="1"/>
          </p:cNvSpPr>
          <p:nvPr>
            <p:ph type="title"/>
          </p:nvPr>
        </p:nvSpPr>
        <p:spPr>
          <a:xfrm>
            <a:off x="101600" y="1905000"/>
            <a:ext cx="7823200" cy="2133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6"/>
          <p:cNvSpPr txBox="1">
            <a:spLocks noGrp="1"/>
          </p:cNvSpPr>
          <p:nvPr>
            <p:ph type="body" idx="1"/>
          </p:nvPr>
        </p:nvSpPr>
        <p:spPr>
          <a:xfrm>
            <a:off x="9652000" y="6096000"/>
            <a:ext cx="2235200" cy="457200"/>
          </a:xfrm>
          <a:prstGeom prst="rect">
            <a:avLst/>
          </a:prstGeom>
          <a:noFill/>
          <a:ln>
            <a:noFill/>
          </a:ln>
        </p:spPr>
        <p:txBody>
          <a:bodyPr spcFirstLastPara="1" wrap="square" lIns="91425" tIns="45700" rIns="91425" bIns="45700" anchor="t" anchorCtr="0">
            <a:noAutofit/>
          </a:bodyPr>
          <a:lstStyle>
            <a:lvl1pPr marL="609585" lvl="0" indent="-304792" algn="ctr">
              <a:lnSpc>
                <a:spcPct val="100000"/>
              </a:lnSpc>
              <a:spcBef>
                <a:spcPts val="853"/>
              </a:spcBef>
              <a:spcAft>
                <a:spcPts val="0"/>
              </a:spcAft>
              <a:buSzPts val="3200"/>
              <a:buNone/>
              <a:defRPr sz="2667" b="1">
                <a:solidFill>
                  <a:schemeClr val="lt1"/>
                </a:solidFill>
              </a:defRPr>
            </a:lvl1pPr>
            <a:lvl2pPr marL="1219170" lvl="1" indent="-467347" algn="l">
              <a:lnSpc>
                <a:spcPct val="100000"/>
              </a:lnSpc>
              <a:spcBef>
                <a:spcPts val="853"/>
              </a:spcBef>
              <a:spcAft>
                <a:spcPts val="0"/>
              </a:spcAft>
              <a:buSzPts val="1920"/>
              <a:buChar char="❑"/>
              <a:defRPr/>
            </a:lvl2pPr>
            <a:lvl3pPr marL="1828754" lvl="2" indent="-506294" algn="l">
              <a:lnSpc>
                <a:spcPct val="100000"/>
              </a:lnSpc>
              <a:spcBef>
                <a:spcPts val="747"/>
              </a:spcBef>
              <a:spcAft>
                <a:spcPts val="0"/>
              </a:spcAft>
              <a:buSzPts val="2380"/>
              <a:buChar char="o"/>
              <a:defRPr/>
            </a:lvl3pPr>
            <a:lvl4pPr marL="2438339" lvl="3" indent="-467347" algn="l">
              <a:lnSpc>
                <a:spcPct val="100000"/>
              </a:lnSpc>
              <a:spcBef>
                <a:spcPts val="640"/>
              </a:spcBef>
              <a:spcAft>
                <a:spcPts val="0"/>
              </a:spcAft>
              <a:buSzPts val="1920"/>
              <a:buChar char="❖"/>
              <a:defRPr/>
            </a:lvl4pPr>
            <a:lvl5pPr marL="3047924" lvl="4" indent="-507987" algn="l">
              <a:lnSpc>
                <a:spcPct val="100000"/>
              </a:lnSpc>
              <a:spcBef>
                <a:spcPts val="640"/>
              </a:spcBef>
              <a:spcAft>
                <a:spcPts val="0"/>
              </a:spcAft>
              <a:buSzPts val="2400"/>
              <a:buChar char="•"/>
              <a:defRPr/>
            </a:lvl5pPr>
            <a:lvl6pPr marL="3657509" lvl="5" indent="-474121" algn="l">
              <a:lnSpc>
                <a:spcPct val="100000"/>
              </a:lnSpc>
              <a:spcBef>
                <a:spcPts val="533"/>
              </a:spcBef>
              <a:spcAft>
                <a:spcPts val="0"/>
              </a:spcAft>
              <a:buSzPts val="2000"/>
              <a:buChar char="•"/>
              <a:defRPr/>
            </a:lvl6pPr>
            <a:lvl7pPr marL="4267093" lvl="6" indent="-474121" algn="l">
              <a:lnSpc>
                <a:spcPct val="100000"/>
              </a:lnSpc>
              <a:spcBef>
                <a:spcPts val="533"/>
              </a:spcBef>
              <a:spcAft>
                <a:spcPts val="0"/>
              </a:spcAft>
              <a:buSzPts val="2000"/>
              <a:buChar char="•"/>
              <a:defRPr/>
            </a:lvl7pPr>
            <a:lvl8pPr marL="4876678" lvl="7" indent="-474121" algn="l">
              <a:lnSpc>
                <a:spcPct val="100000"/>
              </a:lnSpc>
              <a:spcBef>
                <a:spcPts val="533"/>
              </a:spcBef>
              <a:spcAft>
                <a:spcPts val="0"/>
              </a:spcAft>
              <a:buSzPts val="2000"/>
              <a:buChar char="•"/>
              <a:defRPr/>
            </a:lvl8pPr>
            <a:lvl9pPr marL="5486263" lvl="8" indent="-474121" algn="l">
              <a:lnSpc>
                <a:spcPct val="100000"/>
              </a:lnSpc>
              <a:spcBef>
                <a:spcPts val="533"/>
              </a:spcBef>
              <a:spcAft>
                <a:spcPts val="0"/>
              </a:spcAft>
              <a:buSzPts val="2000"/>
              <a:buChar char="•"/>
              <a:defRPr/>
            </a:lvl9pPr>
          </a:lstStyle>
          <a:p>
            <a:endParaRPr/>
          </a:p>
        </p:txBody>
      </p:sp>
      <p:sp>
        <p:nvSpPr>
          <p:cNvPr id="37" name="Google Shape;37;p6"/>
          <p:cNvSpPr txBox="1">
            <a:spLocks noGrp="1"/>
          </p:cNvSpPr>
          <p:nvPr>
            <p:ph type="body" idx="2"/>
          </p:nvPr>
        </p:nvSpPr>
        <p:spPr>
          <a:xfrm>
            <a:off x="101600" y="4445000"/>
            <a:ext cx="6908800" cy="2133600"/>
          </a:xfrm>
          <a:prstGeom prst="rect">
            <a:avLst/>
          </a:prstGeom>
          <a:noFill/>
          <a:ln>
            <a:noFill/>
          </a:ln>
        </p:spPr>
        <p:txBody>
          <a:bodyPr spcFirstLastPara="1" wrap="square" lIns="91425" tIns="45700" rIns="91425" bIns="45700" anchor="ctr" anchorCtr="0">
            <a:noAutofit/>
          </a:bodyPr>
          <a:lstStyle>
            <a:lvl1pPr marL="609585" lvl="0" indent="-304792" algn="ctr">
              <a:lnSpc>
                <a:spcPct val="100000"/>
              </a:lnSpc>
              <a:spcBef>
                <a:spcPts val="853"/>
              </a:spcBef>
              <a:spcAft>
                <a:spcPts val="0"/>
              </a:spcAft>
              <a:buSzPts val="3200"/>
              <a:buNone/>
              <a:defRPr sz="2667" i="1"/>
            </a:lvl1pPr>
            <a:lvl2pPr marL="1219170" lvl="1" indent="-304792" algn="l">
              <a:lnSpc>
                <a:spcPct val="100000"/>
              </a:lnSpc>
              <a:spcBef>
                <a:spcPts val="853"/>
              </a:spcBef>
              <a:spcAft>
                <a:spcPts val="0"/>
              </a:spcAft>
              <a:buSzPts val="1920"/>
              <a:buNone/>
              <a:defRPr/>
            </a:lvl2pPr>
            <a:lvl3pPr marL="1828754" lvl="2" indent="-304792" algn="l">
              <a:lnSpc>
                <a:spcPct val="100000"/>
              </a:lnSpc>
              <a:spcBef>
                <a:spcPts val="747"/>
              </a:spcBef>
              <a:spcAft>
                <a:spcPts val="0"/>
              </a:spcAft>
              <a:buSzPts val="2380"/>
              <a:buNone/>
              <a:defRPr/>
            </a:lvl3pPr>
            <a:lvl4pPr marL="2438339" lvl="3" indent="-304792" algn="l">
              <a:lnSpc>
                <a:spcPct val="100000"/>
              </a:lnSpc>
              <a:spcBef>
                <a:spcPts val="640"/>
              </a:spcBef>
              <a:spcAft>
                <a:spcPts val="0"/>
              </a:spcAft>
              <a:buSzPts val="1920"/>
              <a:buNone/>
              <a:defRPr/>
            </a:lvl4pPr>
            <a:lvl5pPr marL="3047924" lvl="4" indent="-304792" algn="l">
              <a:lnSpc>
                <a:spcPct val="100000"/>
              </a:lnSpc>
              <a:spcBef>
                <a:spcPts val="640"/>
              </a:spcBef>
              <a:spcAft>
                <a:spcPts val="0"/>
              </a:spcAft>
              <a:buSzPts val="2400"/>
              <a:buNone/>
              <a:defRPr/>
            </a:lvl5pPr>
            <a:lvl6pPr marL="3657509" lvl="5" indent="-474121" algn="l">
              <a:lnSpc>
                <a:spcPct val="100000"/>
              </a:lnSpc>
              <a:spcBef>
                <a:spcPts val="533"/>
              </a:spcBef>
              <a:spcAft>
                <a:spcPts val="0"/>
              </a:spcAft>
              <a:buSzPts val="2000"/>
              <a:buChar char="•"/>
              <a:defRPr/>
            </a:lvl6pPr>
            <a:lvl7pPr marL="4267093" lvl="6" indent="-474121" algn="l">
              <a:lnSpc>
                <a:spcPct val="100000"/>
              </a:lnSpc>
              <a:spcBef>
                <a:spcPts val="533"/>
              </a:spcBef>
              <a:spcAft>
                <a:spcPts val="0"/>
              </a:spcAft>
              <a:buSzPts val="2000"/>
              <a:buChar char="•"/>
              <a:defRPr/>
            </a:lvl7pPr>
            <a:lvl8pPr marL="4876678" lvl="7" indent="-474121" algn="l">
              <a:lnSpc>
                <a:spcPct val="100000"/>
              </a:lnSpc>
              <a:spcBef>
                <a:spcPts val="533"/>
              </a:spcBef>
              <a:spcAft>
                <a:spcPts val="0"/>
              </a:spcAft>
              <a:buSzPts val="2000"/>
              <a:buChar char="•"/>
              <a:defRPr/>
            </a:lvl8pPr>
            <a:lvl9pPr marL="5486263" lvl="8" indent="-474121" algn="l">
              <a:lnSpc>
                <a:spcPct val="100000"/>
              </a:lnSpc>
              <a:spcBef>
                <a:spcPts val="533"/>
              </a:spcBef>
              <a:spcAft>
                <a:spcPts val="0"/>
              </a:spcAft>
              <a:buSzPts val="2000"/>
              <a:buChar char="•"/>
              <a:defRPr/>
            </a:lvl9pPr>
          </a:lstStyle>
          <a:p>
            <a:endParaRPr/>
          </a:p>
        </p:txBody>
      </p:sp>
    </p:spTree>
    <p:extLst>
      <p:ext uri="{BB962C8B-B14F-4D97-AF65-F5344CB8AC3E}">
        <p14:creationId xmlns:p14="http://schemas.microsoft.com/office/powerpoint/2010/main" val="34651998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Option 3">
  <p:cSld name="Content Option 3">
    <p:spTree>
      <p:nvGrpSpPr>
        <p:cNvPr id="1" name="Shape 23"/>
        <p:cNvGrpSpPr/>
        <p:nvPr/>
      </p:nvGrpSpPr>
      <p:grpSpPr>
        <a:xfrm>
          <a:off x="0" y="0"/>
          <a:ext cx="0" cy="0"/>
          <a:chOff x="0" y="0"/>
          <a:chExt cx="0" cy="0"/>
        </a:xfrm>
      </p:grpSpPr>
      <p:pic>
        <p:nvPicPr>
          <p:cNvPr id="24" name="Google Shape;24;p4" descr="R:\COM\COMM\Branding\PPT Templates\widescreen\Widescreen Powerpoint 20.jpg"/>
          <p:cNvPicPr preferRelativeResize="0"/>
          <p:nvPr/>
        </p:nvPicPr>
        <p:blipFill rotWithShape="1">
          <a:blip r:embed="rId2">
            <a:alphaModFix/>
          </a:blip>
          <a:srcRect/>
          <a:stretch/>
        </p:blipFill>
        <p:spPr>
          <a:xfrm>
            <a:off x="0" y="1"/>
            <a:ext cx="12198355" cy="6864097"/>
          </a:xfrm>
          <a:prstGeom prst="rect">
            <a:avLst/>
          </a:prstGeom>
          <a:noFill/>
          <a:ln>
            <a:noFill/>
          </a:ln>
        </p:spPr>
      </p:pic>
      <p:sp>
        <p:nvSpPr>
          <p:cNvPr id="25" name="Google Shape;25;p4"/>
          <p:cNvSpPr txBox="1">
            <a:spLocks noGrp="1"/>
          </p:cNvSpPr>
          <p:nvPr>
            <p:ph type="sldNum" idx="12"/>
          </p:nvPr>
        </p:nvSpPr>
        <p:spPr>
          <a:xfrm>
            <a:off x="203200" y="177800"/>
            <a:ext cx="1016000" cy="3652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dirty="0"/>
          </a:p>
        </p:txBody>
      </p:sp>
      <p:sp>
        <p:nvSpPr>
          <p:cNvPr id="26" name="Google Shape;26;p4"/>
          <p:cNvSpPr txBox="1">
            <a:spLocks noGrp="1"/>
          </p:cNvSpPr>
          <p:nvPr>
            <p:ph type="body" idx="1"/>
          </p:nvPr>
        </p:nvSpPr>
        <p:spPr>
          <a:xfrm>
            <a:off x="203200" y="2159000"/>
            <a:ext cx="11785600" cy="4419600"/>
          </a:xfrm>
          <a:prstGeom prst="rect">
            <a:avLst/>
          </a:prstGeom>
          <a:noFill/>
          <a:ln>
            <a:noFill/>
          </a:ln>
        </p:spPr>
        <p:txBody>
          <a:bodyPr spcFirstLastPara="1" wrap="square" lIns="91425" tIns="45700" rIns="91425" bIns="45700" anchor="t" anchorCtr="0">
            <a:noAutofit/>
          </a:bodyPr>
          <a:lstStyle>
            <a:lvl1pPr marL="609585" marR="0" lvl="0" indent="-575719" algn="l">
              <a:lnSpc>
                <a:spcPct val="100000"/>
              </a:lnSpc>
              <a:spcBef>
                <a:spcPts val="853"/>
              </a:spcBef>
              <a:spcAft>
                <a:spcPts val="0"/>
              </a:spcAft>
              <a:buClr>
                <a:srgbClr val="00B050"/>
              </a:buClr>
              <a:buSzPts val="3200"/>
              <a:buFont typeface="Arial"/>
              <a:buChar char="•"/>
              <a:defRPr sz="4267" b="0" i="0" u="none" strike="noStrike" cap="none">
                <a:solidFill>
                  <a:schemeClr val="dk1"/>
                </a:solidFill>
                <a:latin typeface="Calibri"/>
                <a:ea typeface="Calibri"/>
                <a:cs typeface="Calibri"/>
                <a:sym typeface="Calibri"/>
              </a:defRPr>
            </a:lvl1pPr>
            <a:lvl2pPr marL="1219170" marR="0" lvl="1" indent="-467347" algn="l">
              <a:lnSpc>
                <a:spcPct val="100000"/>
              </a:lnSpc>
              <a:spcBef>
                <a:spcPts val="853"/>
              </a:spcBef>
              <a:spcAft>
                <a:spcPts val="0"/>
              </a:spcAft>
              <a:buClr>
                <a:srgbClr val="00B050"/>
              </a:buClr>
              <a:buSzPts val="1920"/>
              <a:buFont typeface="Noto Sans Symbols"/>
              <a:buChar char="❑"/>
              <a:defRPr sz="4267" b="0" i="0" u="none" strike="noStrike" cap="none">
                <a:solidFill>
                  <a:schemeClr val="dk1"/>
                </a:solidFill>
                <a:latin typeface="Calibri"/>
                <a:ea typeface="Calibri"/>
                <a:cs typeface="Calibri"/>
                <a:sym typeface="Calibri"/>
              </a:defRPr>
            </a:lvl2pPr>
            <a:lvl3pPr marL="1828754" marR="0" lvl="2" indent="-506294" algn="l">
              <a:lnSpc>
                <a:spcPct val="100000"/>
              </a:lnSpc>
              <a:spcBef>
                <a:spcPts val="747"/>
              </a:spcBef>
              <a:spcAft>
                <a:spcPts val="0"/>
              </a:spcAft>
              <a:buClr>
                <a:srgbClr val="00B050"/>
              </a:buClr>
              <a:buSzPts val="2380"/>
              <a:buFont typeface="Courier New"/>
              <a:buChar char="o"/>
              <a:defRPr sz="3733" b="0" i="0" u="none" strike="noStrike" cap="none">
                <a:solidFill>
                  <a:schemeClr val="dk1"/>
                </a:solidFill>
                <a:latin typeface="Calibri"/>
                <a:ea typeface="Calibri"/>
                <a:cs typeface="Calibri"/>
                <a:sym typeface="Calibri"/>
              </a:defRPr>
            </a:lvl3pPr>
            <a:lvl4pPr marL="2438339" marR="0" lvl="3" indent="-467347" algn="l">
              <a:lnSpc>
                <a:spcPct val="100000"/>
              </a:lnSpc>
              <a:spcBef>
                <a:spcPts val="640"/>
              </a:spcBef>
              <a:spcAft>
                <a:spcPts val="0"/>
              </a:spcAft>
              <a:buClr>
                <a:srgbClr val="00B050"/>
              </a:buClr>
              <a:buSzPts val="1920"/>
              <a:buFont typeface="Noto Sans Symbols"/>
              <a:buChar char="❖"/>
              <a:defRPr sz="3200" b="0" i="0" u="none" strike="noStrike" cap="none">
                <a:solidFill>
                  <a:schemeClr val="dk1"/>
                </a:solidFill>
                <a:latin typeface="Calibri"/>
                <a:ea typeface="Calibri"/>
                <a:cs typeface="Calibri"/>
                <a:sym typeface="Calibri"/>
              </a:defRPr>
            </a:lvl4pPr>
            <a:lvl5pPr marL="3047924" marR="0" lvl="4" indent="-507987" algn="l">
              <a:lnSpc>
                <a:spcPct val="100000"/>
              </a:lnSpc>
              <a:spcBef>
                <a:spcPts val="640"/>
              </a:spcBef>
              <a:spcAft>
                <a:spcPts val="0"/>
              </a:spcAft>
              <a:buClr>
                <a:srgbClr val="00B050"/>
              </a:buClr>
              <a:buSzPts val="2400"/>
              <a:buFont typeface="Arial"/>
              <a:buChar char="•"/>
              <a:defRPr sz="3200" b="0" i="0" u="none" strike="noStrike" cap="none">
                <a:solidFill>
                  <a:schemeClr val="dk1"/>
                </a:solidFill>
                <a:latin typeface="Calibri"/>
                <a:ea typeface="Calibri"/>
                <a:cs typeface="Calibri"/>
                <a:sym typeface="Calibri"/>
              </a:defRPr>
            </a:lvl5pPr>
            <a:lvl6pPr marL="3657509" marR="0" lvl="5"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7" name="Google Shape;27;p4"/>
          <p:cNvSpPr txBox="1">
            <a:spLocks noGrp="1"/>
          </p:cNvSpPr>
          <p:nvPr>
            <p:ph type="title"/>
          </p:nvPr>
        </p:nvSpPr>
        <p:spPr>
          <a:xfrm>
            <a:off x="203200" y="990600"/>
            <a:ext cx="11785600" cy="10668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dk1"/>
              </a:buClr>
              <a:buSzPts val="4000"/>
              <a:buFont typeface="Calibri"/>
              <a:buNone/>
              <a:defRPr sz="5333" b="1"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2400"/>
            </a:lvl2pPr>
            <a:lvl3pPr lvl="2" algn="l">
              <a:lnSpc>
                <a:spcPct val="100000"/>
              </a:lnSpc>
              <a:spcBef>
                <a:spcPts val="0"/>
              </a:spcBef>
              <a:spcAft>
                <a:spcPts val="0"/>
              </a:spcAft>
              <a:buSzPts val="1400"/>
              <a:buNone/>
              <a:defRPr sz="2400"/>
            </a:lvl3pPr>
            <a:lvl4pPr lvl="3" algn="l">
              <a:lnSpc>
                <a:spcPct val="100000"/>
              </a:lnSpc>
              <a:spcBef>
                <a:spcPts val="0"/>
              </a:spcBef>
              <a:spcAft>
                <a:spcPts val="0"/>
              </a:spcAft>
              <a:buSzPts val="1400"/>
              <a:buNone/>
              <a:defRPr sz="2400"/>
            </a:lvl4pPr>
            <a:lvl5pPr lvl="4" algn="l">
              <a:lnSpc>
                <a:spcPct val="100000"/>
              </a:lnSpc>
              <a:spcBef>
                <a:spcPts val="0"/>
              </a:spcBef>
              <a:spcAft>
                <a:spcPts val="0"/>
              </a:spcAft>
              <a:buSzPts val="1400"/>
              <a:buNone/>
              <a:defRPr sz="2400"/>
            </a:lvl5pPr>
            <a:lvl6pPr lvl="5" algn="l">
              <a:lnSpc>
                <a:spcPct val="100000"/>
              </a:lnSpc>
              <a:spcBef>
                <a:spcPts val="0"/>
              </a:spcBef>
              <a:spcAft>
                <a:spcPts val="0"/>
              </a:spcAft>
              <a:buSzPts val="1400"/>
              <a:buNone/>
              <a:defRPr sz="2400"/>
            </a:lvl6pPr>
            <a:lvl7pPr lvl="6" algn="l">
              <a:lnSpc>
                <a:spcPct val="100000"/>
              </a:lnSpc>
              <a:spcBef>
                <a:spcPts val="0"/>
              </a:spcBef>
              <a:spcAft>
                <a:spcPts val="0"/>
              </a:spcAft>
              <a:buSzPts val="1400"/>
              <a:buNone/>
              <a:defRPr sz="2400"/>
            </a:lvl7pPr>
            <a:lvl8pPr lvl="7" algn="l">
              <a:lnSpc>
                <a:spcPct val="100000"/>
              </a:lnSpc>
              <a:spcBef>
                <a:spcPts val="0"/>
              </a:spcBef>
              <a:spcAft>
                <a:spcPts val="0"/>
              </a:spcAft>
              <a:buSzPts val="1400"/>
              <a:buNone/>
              <a:defRPr sz="2400"/>
            </a:lvl8pPr>
            <a:lvl9pPr lvl="8" algn="l">
              <a:lnSpc>
                <a:spcPct val="100000"/>
              </a:lnSpc>
              <a:spcBef>
                <a:spcPts val="0"/>
              </a:spcBef>
              <a:spcAft>
                <a:spcPts val="0"/>
              </a:spcAft>
              <a:buSzPts val="1400"/>
              <a:buNone/>
              <a:defRPr sz="2400"/>
            </a:lvl9pPr>
          </a:lstStyle>
          <a:p>
            <a:endParaRPr/>
          </a:p>
        </p:txBody>
      </p:sp>
    </p:spTree>
    <p:extLst>
      <p:ext uri="{BB962C8B-B14F-4D97-AF65-F5344CB8AC3E}">
        <p14:creationId xmlns:p14="http://schemas.microsoft.com/office/powerpoint/2010/main" val="214397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Break Option 1">
  <p:cSld name="Section Break Option 1">
    <p:spTree>
      <p:nvGrpSpPr>
        <p:cNvPr id="1" name="Shape 18"/>
        <p:cNvGrpSpPr/>
        <p:nvPr/>
      </p:nvGrpSpPr>
      <p:grpSpPr>
        <a:xfrm>
          <a:off x="0" y="0"/>
          <a:ext cx="0" cy="0"/>
          <a:chOff x="0" y="0"/>
          <a:chExt cx="0" cy="0"/>
        </a:xfrm>
      </p:grpSpPr>
      <p:pic>
        <p:nvPicPr>
          <p:cNvPr id="19" name="Google Shape;19;p3" descr="R:\COM\COMM\Branding\PPT Templates\widescreen\Widescreen Powerpoint 6.jpg"/>
          <p:cNvPicPr preferRelativeResize="0"/>
          <p:nvPr/>
        </p:nvPicPr>
        <p:blipFill rotWithShape="1">
          <a:blip r:embed="rId2">
            <a:alphaModFix/>
          </a:blip>
          <a:srcRect/>
          <a:stretch/>
        </p:blipFill>
        <p:spPr>
          <a:xfrm>
            <a:off x="0" y="1"/>
            <a:ext cx="12204192" cy="6867379"/>
          </a:xfrm>
          <a:prstGeom prst="rect">
            <a:avLst/>
          </a:prstGeom>
          <a:noFill/>
          <a:ln>
            <a:noFill/>
          </a:ln>
        </p:spPr>
      </p:pic>
      <p:sp>
        <p:nvSpPr>
          <p:cNvPr id="20" name="Google Shape;20;p3"/>
          <p:cNvSpPr txBox="1">
            <a:spLocks noGrp="1"/>
          </p:cNvSpPr>
          <p:nvPr>
            <p:ph type="body" idx="1"/>
          </p:nvPr>
        </p:nvSpPr>
        <p:spPr>
          <a:xfrm>
            <a:off x="203200" y="3733800"/>
            <a:ext cx="11684000" cy="861600"/>
          </a:xfrm>
          <a:prstGeom prst="rect">
            <a:avLst/>
          </a:prstGeom>
          <a:noFill/>
          <a:ln>
            <a:noFill/>
          </a:ln>
        </p:spPr>
        <p:txBody>
          <a:bodyPr spcFirstLastPara="1" wrap="square" lIns="91425" tIns="45700" rIns="91425" bIns="45700" anchor="ctr" anchorCtr="0">
            <a:noAutofit/>
          </a:bodyPr>
          <a:lstStyle>
            <a:lvl1pPr marL="609585" marR="0" lvl="0" indent="-304792" algn="ctr">
              <a:lnSpc>
                <a:spcPct val="100000"/>
              </a:lnSpc>
              <a:spcBef>
                <a:spcPts val="960"/>
              </a:spcBef>
              <a:spcAft>
                <a:spcPts val="0"/>
              </a:spcAft>
              <a:buClr>
                <a:srgbClr val="00B050"/>
              </a:buClr>
              <a:buSzPts val="3600"/>
              <a:buFont typeface="Arial"/>
              <a:buNone/>
              <a:defRPr sz="4800" b="1" i="0" u="none" strike="noStrike" cap="none">
                <a:solidFill>
                  <a:schemeClr val="dk1"/>
                </a:solidFill>
                <a:latin typeface="Calibri"/>
                <a:ea typeface="Calibri"/>
                <a:cs typeface="Calibri"/>
                <a:sym typeface="Calibri"/>
              </a:defRPr>
            </a:lvl1pPr>
            <a:lvl2pPr marL="1219170" marR="0" lvl="1" indent="-467347" algn="l">
              <a:lnSpc>
                <a:spcPct val="100000"/>
              </a:lnSpc>
              <a:spcBef>
                <a:spcPts val="853"/>
              </a:spcBef>
              <a:spcAft>
                <a:spcPts val="0"/>
              </a:spcAft>
              <a:buClr>
                <a:srgbClr val="00B050"/>
              </a:buClr>
              <a:buSzPts val="1920"/>
              <a:buFont typeface="Noto Sans Symbols"/>
              <a:buChar char="❑"/>
              <a:defRPr sz="4267" b="0" i="0" u="none" strike="noStrike" cap="none">
                <a:solidFill>
                  <a:schemeClr val="dk1"/>
                </a:solidFill>
                <a:latin typeface="Calibri"/>
                <a:ea typeface="Calibri"/>
                <a:cs typeface="Calibri"/>
                <a:sym typeface="Calibri"/>
              </a:defRPr>
            </a:lvl2pPr>
            <a:lvl3pPr marL="1828754" marR="0" lvl="2" indent="-506294" algn="l">
              <a:lnSpc>
                <a:spcPct val="100000"/>
              </a:lnSpc>
              <a:spcBef>
                <a:spcPts val="747"/>
              </a:spcBef>
              <a:spcAft>
                <a:spcPts val="0"/>
              </a:spcAft>
              <a:buClr>
                <a:srgbClr val="00B050"/>
              </a:buClr>
              <a:buSzPts val="2380"/>
              <a:buFont typeface="Courier New"/>
              <a:buChar char="o"/>
              <a:defRPr sz="3733" b="0" i="0" u="none" strike="noStrike" cap="none">
                <a:solidFill>
                  <a:schemeClr val="dk1"/>
                </a:solidFill>
                <a:latin typeface="Calibri"/>
                <a:ea typeface="Calibri"/>
                <a:cs typeface="Calibri"/>
                <a:sym typeface="Calibri"/>
              </a:defRPr>
            </a:lvl3pPr>
            <a:lvl4pPr marL="2438339" marR="0" lvl="3" indent="-467347" algn="l">
              <a:lnSpc>
                <a:spcPct val="100000"/>
              </a:lnSpc>
              <a:spcBef>
                <a:spcPts val="640"/>
              </a:spcBef>
              <a:spcAft>
                <a:spcPts val="0"/>
              </a:spcAft>
              <a:buClr>
                <a:srgbClr val="00B050"/>
              </a:buClr>
              <a:buSzPts val="1920"/>
              <a:buFont typeface="Noto Sans Symbols"/>
              <a:buChar char="❖"/>
              <a:defRPr sz="3200" b="0" i="0" u="none" strike="noStrike" cap="none">
                <a:solidFill>
                  <a:schemeClr val="dk1"/>
                </a:solidFill>
                <a:latin typeface="Calibri"/>
                <a:ea typeface="Calibri"/>
                <a:cs typeface="Calibri"/>
                <a:sym typeface="Calibri"/>
              </a:defRPr>
            </a:lvl4pPr>
            <a:lvl5pPr marL="3047924" marR="0" lvl="4" indent="-507987" algn="l">
              <a:lnSpc>
                <a:spcPct val="100000"/>
              </a:lnSpc>
              <a:spcBef>
                <a:spcPts val="640"/>
              </a:spcBef>
              <a:spcAft>
                <a:spcPts val="0"/>
              </a:spcAft>
              <a:buClr>
                <a:srgbClr val="00B050"/>
              </a:buClr>
              <a:buSzPts val="2400"/>
              <a:buFont typeface="Arial"/>
              <a:buChar char="•"/>
              <a:defRPr sz="3200" b="0" i="0" u="none" strike="noStrike" cap="none">
                <a:solidFill>
                  <a:schemeClr val="dk1"/>
                </a:solidFill>
                <a:latin typeface="Calibri"/>
                <a:ea typeface="Calibri"/>
                <a:cs typeface="Calibri"/>
                <a:sym typeface="Calibri"/>
              </a:defRPr>
            </a:lvl5pPr>
            <a:lvl6pPr marL="3657509" marR="0" lvl="5"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1" name="Google Shape;21;p3"/>
          <p:cNvSpPr txBox="1">
            <a:spLocks noGrp="1"/>
          </p:cNvSpPr>
          <p:nvPr>
            <p:ph type="sldNum" idx="12"/>
          </p:nvPr>
        </p:nvSpPr>
        <p:spPr>
          <a:xfrm>
            <a:off x="10972800" y="6324600"/>
            <a:ext cx="1016000" cy="3652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600" b="1" i="0" u="none" strike="noStrike" cap="none">
                <a:solidFill>
                  <a:schemeClr val="dk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600" b="1" i="0" u="none" strike="noStrike" cap="none">
                <a:solidFill>
                  <a:schemeClr val="dk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600" b="1" i="0" u="none" strike="noStrike" cap="none">
                <a:solidFill>
                  <a:schemeClr val="dk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600" b="1" i="0" u="none" strike="noStrike" cap="none">
                <a:solidFill>
                  <a:schemeClr val="dk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600" b="1" i="0" u="none" strike="noStrike" cap="none">
                <a:solidFill>
                  <a:schemeClr val="dk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600" b="1" i="0" u="none" strike="noStrike" cap="none">
                <a:solidFill>
                  <a:schemeClr val="dk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600" b="1" i="0" u="none" strike="noStrike" cap="none">
                <a:solidFill>
                  <a:schemeClr val="dk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600" b="1" i="0" u="none" strike="noStrike" cap="none">
                <a:solidFill>
                  <a:schemeClr val="dk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600" b="1" i="0" u="none" strike="noStrike" cap="none">
                <a:solidFill>
                  <a:schemeClr val="dk1"/>
                </a:solidFill>
                <a:latin typeface="Calibri"/>
                <a:ea typeface="Calibri"/>
                <a:cs typeface="Calibri"/>
                <a:sym typeface="Calibri"/>
              </a:defRPr>
            </a:lvl9pPr>
          </a:lstStyle>
          <a:p>
            <a:fld id="{00000000-1234-1234-1234-123412341234}" type="slidenum">
              <a:rPr lang="en-US" smtClean="0"/>
              <a:pPr/>
              <a:t>‹#›</a:t>
            </a:fld>
            <a:endParaRPr lang="en-US" dirty="0"/>
          </a:p>
        </p:txBody>
      </p:sp>
      <p:sp>
        <p:nvSpPr>
          <p:cNvPr id="22" name="Google Shape;22;p3"/>
          <p:cNvSpPr txBox="1"/>
          <p:nvPr/>
        </p:nvSpPr>
        <p:spPr>
          <a:xfrm>
            <a:off x="10972800" y="279400"/>
            <a:ext cx="1016000" cy="365200"/>
          </a:xfrm>
          <a:prstGeom prst="rect">
            <a:avLst/>
          </a:prstGeom>
          <a:noFill/>
          <a:ln>
            <a:noFill/>
          </a:ln>
        </p:spPr>
        <p:txBody>
          <a:bodyPr spcFirstLastPara="1" wrap="square" lIns="121900" tIns="60933" rIns="121900" bIns="60933"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600" b="1"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a:t>
            </a:fld>
            <a:endParaRPr sz="1600" b="1"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8925598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act option 3">
  <p:cSld name="Contact option 3">
    <p:spTree>
      <p:nvGrpSpPr>
        <p:cNvPr id="1" name="Shape 114"/>
        <p:cNvGrpSpPr/>
        <p:nvPr/>
      </p:nvGrpSpPr>
      <p:grpSpPr>
        <a:xfrm>
          <a:off x="0" y="0"/>
          <a:ext cx="0" cy="0"/>
          <a:chOff x="0" y="0"/>
          <a:chExt cx="0" cy="0"/>
        </a:xfrm>
      </p:grpSpPr>
      <p:pic>
        <p:nvPicPr>
          <p:cNvPr id="115" name="Google Shape;115;p23" descr="R:\COM\COMM\Branding\PPT Templates\widescreen\Widescreen Powerpoint 22.jpg"/>
          <p:cNvPicPr preferRelativeResize="0"/>
          <p:nvPr/>
        </p:nvPicPr>
        <p:blipFill rotWithShape="1">
          <a:blip r:embed="rId2">
            <a:alphaModFix/>
          </a:blip>
          <a:srcRect/>
          <a:stretch/>
        </p:blipFill>
        <p:spPr>
          <a:xfrm>
            <a:off x="0" y="1"/>
            <a:ext cx="12204192" cy="6867379"/>
          </a:xfrm>
          <a:prstGeom prst="rect">
            <a:avLst/>
          </a:prstGeom>
          <a:noFill/>
          <a:ln>
            <a:noFill/>
          </a:ln>
        </p:spPr>
      </p:pic>
      <p:sp>
        <p:nvSpPr>
          <p:cNvPr id="116" name="Google Shape;116;p23"/>
          <p:cNvSpPr txBox="1">
            <a:spLocks noGrp="1"/>
          </p:cNvSpPr>
          <p:nvPr>
            <p:ph type="body" idx="1"/>
          </p:nvPr>
        </p:nvSpPr>
        <p:spPr>
          <a:xfrm>
            <a:off x="1524000" y="4787900"/>
            <a:ext cx="9016400" cy="2006400"/>
          </a:xfrm>
          <a:prstGeom prst="rect">
            <a:avLst/>
          </a:prstGeom>
          <a:noFill/>
          <a:ln>
            <a:noFill/>
          </a:ln>
        </p:spPr>
        <p:txBody>
          <a:bodyPr spcFirstLastPara="1" wrap="square" lIns="91425" tIns="45700" rIns="91425" bIns="45700" anchor="t" anchorCtr="0">
            <a:noAutofit/>
          </a:bodyPr>
          <a:lstStyle>
            <a:lvl1pPr marL="609585" marR="0" lvl="0" indent="-304792" algn="ctr" rtl="0">
              <a:lnSpc>
                <a:spcPct val="100000"/>
              </a:lnSpc>
              <a:spcBef>
                <a:spcPts val="640"/>
              </a:spcBef>
              <a:spcAft>
                <a:spcPts val="0"/>
              </a:spcAft>
              <a:buClr>
                <a:srgbClr val="00B050"/>
              </a:buClr>
              <a:buSzPts val="2400"/>
              <a:buFont typeface="Arial"/>
              <a:buNone/>
              <a:defRPr sz="3200" b="0" i="0" u="none" strike="noStrike" cap="none">
                <a:solidFill>
                  <a:schemeClr val="dk1"/>
                </a:solidFill>
                <a:latin typeface="Calibri"/>
                <a:ea typeface="Calibri"/>
                <a:cs typeface="Calibri"/>
                <a:sym typeface="Calibri"/>
              </a:defRPr>
            </a:lvl1pPr>
            <a:lvl2pPr marL="1219170" marR="0" lvl="1" indent="-304792" algn="ctr" rtl="0">
              <a:lnSpc>
                <a:spcPct val="100000"/>
              </a:lnSpc>
              <a:spcBef>
                <a:spcPts val="853"/>
              </a:spcBef>
              <a:spcAft>
                <a:spcPts val="0"/>
              </a:spcAft>
              <a:buClr>
                <a:srgbClr val="00B050"/>
              </a:buClr>
              <a:buSzPts val="1920"/>
              <a:buFont typeface="Noto Sans Symbols"/>
              <a:buNone/>
              <a:defRPr sz="4267" b="0" i="0" u="none" strike="noStrike" cap="none">
                <a:solidFill>
                  <a:schemeClr val="dk1"/>
                </a:solidFill>
                <a:latin typeface="Calibri"/>
                <a:ea typeface="Calibri"/>
                <a:cs typeface="Calibri"/>
                <a:sym typeface="Calibri"/>
              </a:defRPr>
            </a:lvl2pPr>
            <a:lvl3pPr marL="1828754" marR="0" lvl="2" indent="-304792" algn="ctr" rtl="0">
              <a:lnSpc>
                <a:spcPct val="100000"/>
              </a:lnSpc>
              <a:spcBef>
                <a:spcPts val="747"/>
              </a:spcBef>
              <a:spcAft>
                <a:spcPts val="0"/>
              </a:spcAft>
              <a:buClr>
                <a:srgbClr val="00B050"/>
              </a:buClr>
              <a:buSzPts val="2380"/>
              <a:buFont typeface="Courier New"/>
              <a:buNone/>
              <a:defRPr sz="3733" b="0" i="0" u="none" strike="noStrike" cap="none">
                <a:solidFill>
                  <a:schemeClr val="dk1"/>
                </a:solidFill>
                <a:latin typeface="Calibri"/>
                <a:ea typeface="Calibri"/>
                <a:cs typeface="Calibri"/>
                <a:sym typeface="Calibri"/>
              </a:defRPr>
            </a:lvl3pPr>
            <a:lvl4pPr marL="2438339" marR="0" lvl="3" indent="-304792" algn="ctr" rtl="0">
              <a:lnSpc>
                <a:spcPct val="100000"/>
              </a:lnSpc>
              <a:spcBef>
                <a:spcPts val="640"/>
              </a:spcBef>
              <a:spcAft>
                <a:spcPts val="0"/>
              </a:spcAft>
              <a:buClr>
                <a:srgbClr val="00B050"/>
              </a:buClr>
              <a:buSzPts val="1920"/>
              <a:buFont typeface="Noto Sans Symbols"/>
              <a:buNone/>
              <a:defRPr sz="3200" b="0" i="0" u="none" strike="noStrike" cap="none">
                <a:solidFill>
                  <a:schemeClr val="dk1"/>
                </a:solidFill>
                <a:latin typeface="Calibri"/>
                <a:ea typeface="Calibri"/>
                <a:cs typeface="Calibri"/>
                <a:sym typeface="Calibri"/>
              </a:defRPr>
            </a:lvl4pPr>
            <a:lvl5pPr marL="3047924" marR="0" lvl="4" indent="-304792" algn="ctr" rtl="0">
              <a:lnSpc>
                <a:spcPct val="100000"/>
              </a:lnSpc>
              <a:spcBef>
                <a:spcPts val="640"/>
              </a:spcBef>
              <a:spcAft>
                <a:spcPts val="0"/>
              </a:spcAft>
              <a:buClr>
                <a:srgbClr val="00B050"/>
              </a:buClr>
              <a:buSzPts val="2400"/>
              <a:buFont typeface="Arial"/>
              <a:buNone/>
              <a:defRPr sz="3200" b="0" i="0" u="none" strike="noStrike" cap="none">
                <a:solidFill>
                  <a:schemeClr val="dk1"/>
                </a:solidFill>
                <a:latin typeface="Calibri"/>
                <a:ea typeface="Calibri"/>
                <a:cs typeface="Calibri"/>
                <a:sym typeface="Calibri"/>
              </a:defRPr>
            </a:lvl5pPr>
            <a:lvl6pPr marL="3657509" marR="0" lvl="5"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17" name="Google Shape;117;p23"/>
          <p:cNvSpPr txBox="1">
            <a:spLocks noGrp="1"/>
          </p:cNvSpPr>
          <p:nvPr>
            <p:ph type="body" idx="2"/>
          </p:nvPr>
        </p:nvSpPr>
        <p:spPr>
          <a:xfrm>
            <a:off x="1320800" y="4127500"/>
            <a:ext cx="9347200" cy="609600"/>
          </a:xfrm>
          <a:prstGeom prst="rect">
            <a:avLst/>
          </a:prstGeom>
          <a:noFill/>
          <a:ln>
            <a:noFill/>
          </a:ln>
        </p:spPr>
        <p:txBody>
          <a:bodyPr spcFirstLastPara="1" wrap="square" lIns="91425" tIns="45700" rIns="91425" bIns="45700" anchor="ctr" anchorCtr="0">
            <a:noAutofit/>
          </a:bodyPr>
          <a:lstStyle>
            <a:lvl1pPr marL="609585" marR="0" lvl="0" indent="-304792" algn="ctr" rtl="0">
              <a:lnSpc>
                <a:spcPct val="100000"/>
              </a:lnSpc>
              <a:spcBef>
                <a:spcPts val="640"/>
              </a:spcBef>
              <a:spcAft>
                <a:spcPts val="0"/>
              </a:spcAft>
              <a:buClr>
                <a:srgbClr val="00B050"/>
              </a:buClr>
              <a:buSzPts val="2400"/>
              <a:buFont typeface="Arial"/>
              <a:buNone/>
              <a:defRPr sz="3200" b="0" i="0" u="none" strike="noStrike" cap="none">
                <a:solidFill>
                  <a:srgbClr val="003399"/>
                </a:solidFill>
                <a:latin typeface="Calibri"/>
                <a:ea typeface="Calibri"/>
                <a:cs typeface="Calibri"/>
                <a:sym typeface="Calibri"/>
              </a:defRPr>
            </a:lvl1pPr>
            <a:lvl2pPr marL="1219170" marR="0" lvl="1" indent="-304792" algn="ctr" rtl="0">
              <a:lnSpc>
                <a:spcPct val="100000"/>
              </a:lnSpc>
              <a:spcBef>
                <a:spcPts val="853"/>
              </a:spcBef>
              <a:spcAft>
                <a:spcPts val="0"/>
              </a:spcAft>
              <a:buClr>
                <a:srgbClr val="00B050"/>
              </a:buClr>
              <a:buSzPts val="1920"/>
              <a:buFont typeface="Noto Sans Symbols"/>
              <a:buNone/>
              <a:defRPr sz="4267" b="0" i="0" u="none" strike="noStrike" cap="none">
                <a:solidFill>
                  <a:schemeClr val="dk1"/>
                </a:solidFill>
                <a:latin typeface="Calibri"/>
                <a:ea typeface="Calibri"/>
                <a:cs typeface="Calibri"/>
                <a:sym typeface="Calibri"/>
              </a:defRPr>
            </a:lvl2pPr>
            <a:lvl3pPr marL="1828754" marR="0" lvl="2" indent="-304792" algn="ctr" rtl="0">
              <a:lnSpc>
                <a:spcPct val="100000"/>
              </a:lnSpc>
              <a:spcBef>
                <a:spcPts val="747"/>
              </a:spcBef>
              <a:spcAft>
                <a:spcPts val="0"/>
              </a:spcAft>
              <a:buClr>
                <a:srgbClr val="00B050"/>
              </a:buClr>
              <a:buSzPts val="2380"/>
              <a:buFont typeface="Courier New"/>
              <a:buNone/>
              <a:defRPr sz="3733" b="0" i="0" u="none" strike="noStrike" cap="none">
                <a:solidFill>
                  <a:schemeClr val="dk1"/>
                </a:solidFill>
                <a:latin typeface="Calibri"/>
                <a:ea typeface="Calibri"/>
                <a:cs typeface="Calibri"/>
                <a:sym typeface="Calibri"/>
              </a:defRPr>
            </a:lvl3pPr>
            <a:lvl4pPr marL="2438339" marR="0" lvl="3" indent="-304792" algn="ctr" rtl="0">
              <a:lnSpc>
                <a:spcPct val="100000"/>
              </a:lnSpc>
              <a:spcBef>
                <a:spcPts val="640"/>
              </a:spcBef>
              <a:spcAft>
                <a:spcPts val="0"/>
              </a:spcAft>
              <a:buClr>
                <a:srgbClr val="00B050"/>
              </a:buClr>
              <a:buSzPts val="1920"/>
              <a:buFont typeface="Noto Sans Symbols"/>
              <a:buNone/>
              <a:defRPr sz="3200" b="0" i="0" u="none" strike="noStrike" cap="none">
                <a:solidFill>
                  <a:schemeClr val="dk1"/>
                </a:solidFill>
                <a:latin typeface="Calibri"/>
                <a:ea typeface="Calibri"/>
                <a:cs typeface="Calibri"/>
                <a:sym typeface="Calibri"/>
              </a:defRPr>
            </a:lvl4pPr>
            <a:lvl5pPr marL="3047924" marR="0" lvl="4" indent="-304792" algn="ctr" rtl="0">
              <a:lnSpc>
                <a:spcPct val="100000"/>
              </a:lnSpc>
              <a:spcBef>
                <a:spcPts val="640"/>
              </a:spcBef>
              <a:spcAft>
                <a:spcPts val="0"/>
              </a:spcAft>
              <a:buClr>
                <a:srgbClr val="00B050"/>
              </a:buClr>
              <a:buSzPts val="2400"/>
              <a:buFont typeface="Arial"/>
              <a:buNone/>
              <a:defRPr sz="3200" b="0" i="0" u="none" strike="noStrike" cap="none">
                <a:solidFill>
                  <a:schemeClr val="dk1"/>
                </a:solidFill>
                <a:latin typeface="Calibri"/>
                <a:ea typeface="Calibri"/>
                <a:cs typeface="Calibri"/>
                <a:sym typeface="Calibri"/>
              </a:defRPr>
            </a:lvl5pPr>
            <a:lvl6pPr marL="3657509" marR="0" lvl="5"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273699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3F3A9-EC94-4955-98F4-50C39DFAFE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E8FAEB-5BCE-4267-AD89-D685947AF0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FF06C1-2C35-4BEE-B5A8-8E74B8014494}"/>
              </a:ext>
            </a:extLst>
          </p:cNvPr>
          <p:cNvSpPr>
            <a:spLocks noGrp="1"/>
          </p:cNvSpPr>
          <p:nvPr>
            <p:ph type="dt" sz="half" idx="10"/>
          </p:nvPr>
        </p:nvSpPr>
        <p:spPr/>
        <p:txBody>
          <a:bodyPr/>
          <a:lstStyle/>
          <a:p>
            <a:fld id="{76CEE351-02BF-44F9-B61D-F8298E7E658C}" type="datetimeFigureOut">
              <a:rPr lang="en-US" smtClean="0"/>
              <a:t>8/25/2021</a:t>
            </a:fld>
            <a:endParaRPr lang="en-US" dirty="0"/>
          </a:p>
        </p:txBody>
      </p:sp>
      <p:sp>
        <p:nvSpPr>
          <p:cNvPr id="5" name="Footer Placeholder 4">
            <a:extLst>
              <a:ext uri="{FF2B5EF4-FFF2-40B4-BE49-F238E27FC236}">
                <a16:creationId xmlns:a16="http://schemas.microsoft.com/office/drawing/2014/main" id="{D81A6197-9545-43B9-B6CF-29426662423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A46784D-2908-407D-AA3F-10CB7D27B4AA}"/>
              </a:ext>
            </a:extLst>
          </p:cNvPr>
          <p:cNvSpPr>
            <a:spLocks noGrp="1"/>
          </p:cNvSpPr>
          <p:nvPr>
            <p:ph type="sldNum" sz="quarter" idx="12"/>
          </p:nvPr>
        </p:nvSpPr>
        <p:spPr/>
        <p:txBody>
          <a:bodyPr/>
          <a:lstStyle/>
          <a:p>
            <a:fld id="{5C5F13BE-4C12-4B82-90F8-823597A7DB6F}" type="slidenum">
              <a:rPr lang="en-US" smtClean="0"/>
              <a:t>‹#›</a:t>
            </a:fld>
            <a:endParaRPr lang="en-US" dirty="0"/>
          </a:p>
        </p:txBody>
      </p:sp>
    </p:spTree>
    <p:extLst>
      <p:ext uri="{BB962C8B-B14F-4D97-AF65-F5344CB8AC3E}">
        <p14:creationId xmlns:p14="http://schemas.microsoft.com/office/powerpoint/2010/main" val="4060238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C1575-2E4E-46A5-B5AE-F86429AE40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C35444-825A-49A5-8EAB-662C0256A1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EB977A-DD8C-4ACD-98BA-D629B0B63A0B}"/>
              </a:ext>
            </a:extLst>
          </p:cNvPr>
          <p:cNvSpPr>
            <a:spLocks noGrp="1"/>
          </p:cNvSpPr>
          <p:nvPr>
            <p:ph type="dt" sz="half" idx="10"/>
          </p:nvPr>
        </p:nvSpPr>
        <p:spPr/>
        <p:txBody>
          <a:bodyPr/>
          <a:lstStyle/>
          <a:p>
            <a:fld id="{76CEE351-02BF-44F9-B61D-F8298E7E658C}" type="datetimeFigureOut">
              <a:rPr lang="en-US" smtClean="0"/>
              <a:t>8/25/2021</a:t>
            </a:fld>
            <a:endParaRPr lang="en-US" dirty="0"/>
          </a:p>
        </p:txBody>
      </p:sp>
      <p:sp>
        <p:nvSpPr>
          <p:cNvPr id="5" name="Footer Placeholder 4">
            <a:extLst>
              <a:ext uri="{FF2B5EF4-FFF2-40B4-BE49-F238E27FC236}">
                <a16:creationId xmlns:a16="http://schemas.microsoft.com/office/drawing/2014/main" id="{D78838AE-7F32-427C-B40E-772565C1B05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746CFD5-186C-4030-BFD5-06B2F7F3EF4D}"/>
              </a:ext>
            </a:extLst>
          </p:cNvPr>
          <p:cNvSpPr>
            <a:spLocks noGrp="1"/>
          </p:cNvSpPr>
          <p:nvPr>
            <p:ph type="sldNum" sz="quarter" idx="12"/>
          </p:nvPr>
        </p:nvSpPr>
        <p:spPr/>
        <p:txBody>
          <a:bodyPr/>
          <a:lstStyle/>
          <a:p>
            <a:fld id="{5C5F13BE-4C12-4B82-90F8-823597A7DB6F}" type="slidenum">
              <a:rPr lang="en-US" smtClean="0"/>
              <a:t>‹#›</a:t>
            </a:fld>
            <a:endParaRPr lang="en-US" dirty="0"/>
          </a:p>
        </p:txBody>
      </p:sp>
    </p:spTree>
    <p:extLst>
      <p:ext uri="{BB962C8B-B14F-4D97-AF65-F5344CB8AC3E}">
        <p14:creationId xmlns:p14="http://schemas.microsoft.com/office/powerpoint/2010/main" val="3510901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F2E23-32B4-4C62-AB21-8C24DACAE7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C05948-8614-4D83-B251-F91E2D0844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758683-81AB-4DCE-A791-A366F40E8D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B025B4-F4D1-47E2-A644-A94C3FD55DBB}"/>
              </a:ext>
            </a:extLst>
          </p:cNvPr>
          <p:cNvSpPr>
            <a:spLocks noGrp="1"/>
          </p:cNvSpPr>
          <p:nvPr>
            <p:ph type="dt" sz="half" idx="10"/>
          </p:nvPr>
        </p:nvSpPr>
        <p:spPr/>
        <p:txBody>
          <a:bodyPr/>
          <a:lstStyle/>
          <a:p>
            <a:fld id="{76CEE351-02BF-44F9-B61D-F8298E7E658C}" type="datetimeFigureOut">
              <a:rPr lang="en-US" smtClean="0"/>
              <a:t>8/25/2021</a:t>
            </a:fld>
            <a:endParaRPr lang="en-US" dirty="0"/>
          </a:p>
        </p:txBody>
      </p:sp>
      <p:sp>
        <p:nvSpPr>
          <p:cNvPr id="6" name="Footer Placeholder 5">
            <a:extLst>
              <a:ext uri="{FF2B5EF4-FFF2-40B4-BE49-F238E27FC236}">
                <a16:creationId xmlns:a16="http://schemas.microsoft.com/office/drawing/2014/main" id="{FD5CF0AF-689D-44F1-86CD-9C41F908874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3BDB57D-BFB1-4570-A111-A3170F2ABC37}"/>
              </a:ext>
            </a:extLst>
          </p:cNvPr>
          <p:cNvSpPr>
            <a:spLocks noGrp="1"/>
          </p:cNvSpPr>
          <p:nvPr>
            <p:ph type="sldNum" sz="quarter" idx="12"/>
          </p:nvPr>
        </p:nvSpPr>
        <p:spPr/>
        <p:txBody>
          <a:bodyPr/>
          <a:lstStyle/>
          <a:p>
            <a:fld id="{5C5F13BE-4C12-4B82-90F8-823597A7DB6F}" type="slidenum">
              <a:rPr lang="en-US" smtClean="0"/>
              <a:t>‹#›</a:t>
            </a:fld>
            <a:endParaRPr lang="en-US" dirty="0"/>
          </a:p>
        </p:txBody>
      </p:sp>
    </p:spTree>
    <p:extLst>
      <p:ext uri="{BB962C8B-B14F-4D97-AF65-F5344CB8AC3E}">
        <p14:creationId xmlns:p14="http://schemas.microsoft.com/office/powerpoint/2010/main" val="2877270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AEED7-D76D-4F33-B718-3A64EDBFF1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FE6CAA-3DC3-48C0-8C93-79C2A74441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B23131-3B85-4B5E-AFF8-DD586C03EC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2D8D14-5802-4951-9E2E-3A75D33ED3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A27C3C-C16E-417A-A255-7F812C4744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D39207-FA52-4EDA-9C5E-B2DEC4BE973C}"/>
              </a:ext>
            </a:extLst>
          </p:cNvPr>
          <p:cNvSpPr>
            <a:spLocks noGrp="1"/>
          </p:cNvSpPr>
          <p:nvPr>
            <p:ph type="dt" sz="half" idx="10"/>
          </p:nvPr>
        </p:nvSpPr>
        <p:spPr/>
        <p:txBody>
          <a:bodyPr/>
          <a:lstStyle/>
          <a:p>
            <a:fld id="{76CEE351-02BF-44F9-B61D-F8298E7E658C}" type="datetimeFigureOut">
              <a:rPr lang="en-US" smtClean="0"/>
              <a:t>8/25/2021</a:t>
            </a:fld>
            <a:endParaRPr lang="en-US" dirty="0"/>
          </a:p>
        </p:txBody>
      </p:sp>
      <p:sp>
        <p:nvSpPr>
          <p:cNvPr id="8" name="Footer Placeholder 7">
            <a:extLst>
              <a:ext uri="{FF2B5EF4-FFF2-40B4-BE49-F238E27FC236}">
                <a16:creationId xmlns:a16="http://schemas.microsoft.com/office/drawing/2014/main" id="{EDB47B88-2F7F-4317-AE70-9E7CC897001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FBC54EE-424F-472E-8589-6A0FCF855281}"/>
              </a:ext>
            </a:extLst>
          </p:cNvPr>
          <p:cNvSpPr>
            <a:spLocks noGrp="1"/>
          </p:cNvSpPr>
          <p:nvPr>
            <p:ph type="sldNum" sz="quarter" idx="12"/>
          </p:nvPr>
        </p:nvSpPr>
        <p:spPr/>
        <p:txBody>
          <a:bodyPr/>
          <a:lstStyle/>
          <a:p>
            <a:fld id="{5C5F13BE-4C12-4B82-90F8-823597A7DB6F}" type="slidenum">
              <a:rPr lang="en-US" smtClean="0"/>
              <a:t>‹#›</a:t>
            </a:fld>
            <a:endParaRPr lang="en-US" dirty="0"/>
          </a:p>
        </p:txBody>
      </p:sp>
    </p:spTree>
    <p:extLst>
      <p:ext uri="{BB962C8B-B14F-4D97-AF65-F5344CB8AC3E}">
        <p14:creationId xmlns:p14="http://schemas.microsoft.com/office/powerpoint/2010/main" val="1704655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D7AD4-7FF1-4F23-B571-8F2E3872EE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02171C4-6F4D-4183-9B8B-7A6BE4CF030B}"/>
              </a:ext>
            </a:extLst>
          </p:cNvPr>
          <p:cNvSpPr>
            <a:spLocks noGrp="1"/>
          </p:cNvSpPr>
          <p:nvPr>
            <p:ph type="dt" sz="half" idx="10"/>
          </p:nvPr>
        </p:nvSpPr>
        <p:spPr/>
        <p:txBody>
          <a:bodyPr/>
          <a:lstStyle/>
          <a:p>
            <a:fld id="{76CEE351-02BF-44F9-B61D-F8298E7E658C}" type="datetimeFigureOut">
              <a:rPr lang="en-US" smtClean="0"/>
              <a:t>8/25/2021</a:t>
            </a:fld>
            <a:endParaRPr lang="en-US" dirty="0"/>
          </a:p>
        </p:txBody>
      </p:sp>
      <p:sp>
        <p:nvSpPr>
          <p:cNvPr id="4" name="Footer Placeholder 3">
            <a:extLst>
              <a:ext uri="{FF2B5EF4-FFF2-40B4-BE49-F238E27FC236}">
                <a16:creationId xmlns:a16="http://schemas.microsoft.com/office/drawing/2014/main" id="{1B59D1F3-22DC-4D10-9FB0-F507A406B8B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D8EA929-5ADE-4653-ACB4-57B6C543A438}"/>
              </a:ext>
            </a:extLst>
          </p:cNvPr>
          <p:cNvSpPr>
            <a:spLocks noGrp="1"/>
          </p:cNvSpPr>
          <p:nvPr>
            <p:ph type="sldNum" sz="quarter" idx="12"/>
          </p:nvPr>
        </p:nvSpPr>
        <p:spPr/>
        <p:txBody>
          <a:bodyPr/>
          <a:lstStyle/>
          <a:p>
            <a:fld id="{5C5F13BE-4C12-4B82-90F8-823597A7DB6F}" type="slidenum">
              <a:rPr lang="en-US" smtClean="0"/>
              <a:t>‹#›</a:t>
            </a:fld>
            <a:endParaRPr lang="en-US" dirty="0"/>
          </a:p>
        </p:txBody>
      </p:sp>
    </p:spTree>
    <p:extLst>
      <p:ext uri="{BB962C8B-B14F-4D97-AF65-F5344CB8AC3E}">
        <p14:creationId xmlns:p14="http://schemas.microsoft.com/office/powerpoint/2010/main" val="1266984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13F929-D096-4C2B-863E-0D8D02F16545}"/>
              </a:ext>
            </a:extLst>
          </p:cNvPr>
          <p:cNvSpPr>
            <a:spLocks noGrp="1"/>
          </p:cNvSpPr>
          <p:nvPr>
            <p:ph type="dt" sz="half" idx="10"/>
          </p:nvPr>
        </p:nvSpPr>
        <p:spPr/>
        <p:txBody>
          <a:bodyPr/>
          <a:lstStyle/>
          <a:p>
            <a:fld id="{76CEE351-02BF-44F9-B61D-F8298E7E658C}" type="datetimeFigureOut">
              <a:rPr lang="en-US" smtClean="0"/>
              <a:t>8/25/2021</a:t>
            </a:fld>
            <a:endParaRPr lang="en-US" dirty="0"/>
          </a:p>
        </p:txBody>
      </p:sp>
      <p:sp>
        <p:nvSpPr>
          <p:cNvPr id="3" name="Footer Placeholder 2">
            <a:extLst>
              <a:ext uri="{FF2B5EF4-FFF2-40B4-BE49-F238E27FC236}">
                <a16:creationId xmlns:a16="http://schemas.microsoft.com/office/drawing/2014/main" id="{365BFA7E-E56A-435A-9648-0D4B8DEF93B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E07AD6-1EE3-44F1-9160-4F020F1EB548}"/>
              </a:ext>
            </a:extLst>
          </p:cNvPr>
          <p:cNvSpPr>
            <a:spLocks noGrp="1"/>
          </p:cNvSpPr>
          <p:nvPr>
            <p:ph type="sldNum" sz="quarter" idx="12"/>
          </p:nvPr>
        </p:nvSpPr>
        <p:spPr/>
        <p:txBody>
          <a:bodyPr/>
          <a:lstStyle/>
          <a:p>
            <a:fld id="{5C5F13BE-4C12-4B82-90F8-823597A7DB6F}" type="slidenum">
              <a:rPr lang="en-US" smtClean="0"/>
              <a:t>‹#›</a:t>
            </a:fld>
            <a:endParaRPr lang="en-US" dirty="0"/>
          </a:p>
        </p:txBody>
      </p:sp>
    </p:spTree>
    <p:extLst>
      <p:ext uri="{BB962C8B-B14F-4D97-AF65-F5344CB8AC3E}">
        <p14:creationId xmlns:p14="http://schemas.microsoft.com/office/powerpoint/2010/main" val="2829740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7E2C7-70A0-4452-86B6-3A2E0C2936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E50B2D-9091-4645-835D-3B634C3642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048697-55D4-41C4-88CE-70007E2065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D63C22-2719-493E-9330-616B293FBD69}"/>
              </a:ext>
            </a:extLst>
          </p:cNvPr>
          <p:cNvSpPr>
            <a:spLocks noGrp="1"/>
          </p:cNvSpPr>
          <p:nvPr>
            <p:ph type="dt" sz="half" idx="10"/>
          </p:nvPr>
        </p:nvSpPr>
        <p:spPr/>
        <p:txBody>
          <a:bodyPr/>
          <a:lstStyle/>
          <a:p>
            <a:fld id="{76CEE351-02BF-44F9-B61D-F8298E7E658C}" type="datetimeFigureOut">
              <a:rPr lang="en-US" smtClean="0"/>
              <a:t>8/25/2021</a:t>
            </a:fld>
            <a:endParaRPr lang="en-US" dirty="0"/>
          </a:p>
        </p:txBody>
      </p:sp>
      <p:sp>
        <p:nvSpPr>
          <p:cNvPr id="6" name="Footer Placeholder 5">
            <a:extLst>
              <a:ext uri="{FF2B5EF4-FFF2-40B4-BE49-F238E27FC236}">
                <a16:creationId xmlns:a16="http://schemas.microsoft.com/office/drawing/2014/main" id="{9992FA06-9C16-427C-B404-816AFB4FFA1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E59F5BB-6DF0-4B04-8197-A3228A2D3238}"/>
              </a:ext>
            </a:extLst>
          </p:cNvPr>
          <p:cNvSpPr>
            <a:spLocks noGrp="1"/>
          </p:cNvSpPr>
          <p:nvPr>
            <p:ph type="sldNum" sz="quarter" idx="12"/>
          </p:nvPr>
        </p:nvSpPr>
        <p:spPr/>
        <p:txBody>
          <a:bodyPr/>
          <a:lstStyle/>
          <a:p>
            <a:fld id="{5C5F13BE-4C12-4B82-90F8-823597A7DB6F}" type="slidenum">
              <a:rPr lang="en-US" smtClean="0"/>
              <a:t>‹#›</a:t>
            </a:fld>
            <a:endParaRPr lang="en-US" dirty="0"/>
          </a:p>
        </p:txBody>
      </p:sp>
    </p:spTree>
    <p:extLst>
      <p:ext uri="{BB962C8B-B14F-4D97-AF65-F5344CB8AC3E}">
        <p14:creationId xmlns:p14="http://schemas.microsoft.com/office/powerpoint/2010/main" val="3106693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ACA95-0B2C-4B62-A0F6-3090A006BF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6EE786-8500-4584-BFD6-85C7BAB147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01D75F3-DCED-4A5B-8ECB-6384711B37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2A2847-3A40-4CC2-977B-C5B86CBCFD62}"/>
              </a:ext>
            </a:extLst>
          </p:cNvPr>
          <p:cNvSpPr>
            <a:spLocks noGrp="1"/>
          </p:cNvSpPr>
          <p:nvPr>
            <p:ph type="dt" sz="half" idx="10"/>
          </p:nvPr>
        </p:nvSpPr>
        <p:spPr/>
        <p:txBody>
          <a:bodyPr/>
          <a:lstStyle/>
          <a:p>
            <a:fld id="{76CEE351-02BF-44F9-B61D-F8298E7E658C}" type="datetimeFigureOut">
              <a:rPr lang="en-US" smtClean="0"/>
              <a:t>8/25/2021</a:t>
            </a:fld>
            <a:endParaRPr lang="en-US" dirty="0"/>
          </a:p>
        </p:txBody>
      </p:sp>
      <p:sp>
        <p:nvSpPr>
          <p:cNvPr id="6" name="Footer Placeholder 5">
            <a:extLst>
              <a:ext uri="{FF2B5EF4-FFF2-40B4-BE49-F238E27FC236}">
                <a16:creationId xmlns:a16="http://schemas.microsoft.com/office/drawing/2014/main" id="{84500250-9E62-4467-B55A-F2055444E4C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8873D1F-F35D-4A3E-B1F6-4B1425668D55}"/>
              </a:ext>
            </a:extLst>
          </p:cNvPr>
          <p:cNvSpPr>
            <a:spLocks noGrp="1"/>
          </p:cNvSpPr>
          <p:nvPr>
            <p:ph type="sldNum" sz="quarter" idx="12"/>
          </p:nvPr>
        </p:nvSpPr>
        <p:spPr/>
        <p:txBody>
          <a:bodyPr/>
          <a:lstStyle/>
          <a:p>
            <a:fld id="{5C5F13BE-4C12-4B82-90F8-823597A7DB6F}" type="slidenum">
              <a:rPr lang="en-US" smtClean="0"/>
              <a:t>‹#›</a:t>
            </a:fld>
            <a:endParaRPr lang="en-US" dirty="0"/>
          </a:p>
        </p:txBody>
      </p:sp>
    </p:spTree>
    <p:extLst>
      <p:ext uri="{BB962C8B-B14F-4D97-AF65-F5344CB8AC3E}">
        <p14:creationId xmlns:p14="http://schemas.microsoft.com/office/powerpoint/2010/main" val="363612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07EC74-A2D7-4B44-92BD-AB88E6AE85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12F836-091A-4F6B-8826-340875CA9C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27CAE7-4AC6-4836-8AEF-F8E412E6A6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CEE351-02BF-44F9-B61D-F8298E7E658C}" type="datetimeFigureOut">
              <a:rPr lang="en-US" smtClean="0"/>
              <a:t>8/25/2021</a:t>
            </a:fld>
            <a:endParaRPr lang="en-US" dirty="0"/>
          </a:p>
        </p:txBody>
      </p:sp>
      <p:sp>
        <p:nvSpPr>
          <p:cNvPr id="5" name="Footer Placeholder 4">
            <a:extLst>
              <a:ext uri="{FF2B5EF4-FFF2-40B4-BE49-F238E27FC236}">
                <a16:creationId xmlns:a16="http://schemas.microsoft.com/office/drawing/2014/main" id="{92528507-B497-4223-AA8D-43560331BD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3CF40C4-36DF-400A-BC5B-24A19C751B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5F13BE-4C12-4B82-90F8-823597A7DB6F}" type="slidenum">
              <a:rPr lang="en-US" smtClean="0"/>
              <a:t>‹#›</a:t>
            </a:fld>
            <a:endParaRPr lang="en-US" dirty="0"/>
          </a:p>
        </p:txBody>
      </p:sp>
    </p:spTree>
    <p:extLst>
      <p:ext uri="{BB962C8B-B14F-4D97-AF65-F5344CB8AC3E}">
        <p14:creationId xmlns:p14="http://schemas.microsoft.com/office/powerpoint/2010/main" val="40660386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6" r:id="rId17"/>
    <p:sldLayoutId id="2147483668"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hyperlink" Target="https://dynamiclearningmaps.org/district-staff-video-resources-ie" TargetMode="External"/><Relationship Id="rId2" Type="http://schemas.openxmlformats.org/officeDocument/2006/relationships/notesSlide" Target="../notesSlides/notesSlide100.xml"/><Relationship Id="rId1" Type="http://schemas.openxmlformats.org/officeDocument/2006/relationships/slideLayout" Target="../slideLayouts/slideLayout12.xml"/><Relationship Id="rId4" Type="http://schemas.openxmlformats.org/officeDocument/2006/relationships/image" Target="../media/image62.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3.xml"/><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4.xml"/><Relationship Id="rId1" Type="http://schemas.openxmlformats.org/officeDocument/2006/relationships/slideLayout" Target="../slideLayouts/slideLayout12.xml"/><Relationship Id="rId4" Type="http://schemas.openxmlformats.org/officeDocument/2006/relationships/image" Target="../media/image66.png"/></Relationships>
</file>

<file path=ppt/slides/_rels/slide10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5.xml"/><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7.xml"/><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8.xml"/><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5.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5.xml"/><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6.xml"/><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7.xml"/><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8.xml"/><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20.xml"/><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21.xml"/><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2.xml"/><Relationship Id="rId1" Type="http://schemas.openxmlformats.org/officeDocument/2006/relationships/slideLayout" Target="../slideLayouts/slideLayout12.xml"/><Relationship Id="rId4" Type="http://schemas.openxmlformats.org/officeDocument/2006/relationships/image" Target="../media/image78.png"/></Relationships>
</file>

<file path=ppt/slides/_rels/slide1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3.xml"/><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4.xml"/><Relationship Id="rId1" Type="http://schemas.openxmlformats.org/officeDocument/2006/relationships/slideLayout" Target="../slideLayouts/slideLayout12.xml"/><Relationship Id="rId4" Type="http://schemas.openxmlformats.org/officeDocument/2006/relationships/image" Target="../media/image81.png"/></Relationships>
</file>

<file path=ppt/slides/_rels/slide12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5.xml"/><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6.xml"/><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30.xml"/><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5.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2.xml"/></Relationships>
</file>

<file path=ppt/slides/_rels/slide136.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36.xml"/><Relationship Id="rId1" Type="http://schemas.openxmlformats.org/officeDocument/2006/relationships/slideLayout" Target="../slideLayouts/slideLayout12.xml"/></Relationships>
</file>

<file path=ppt/slides/_rels/slide137.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137.xml"/><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38.xml"/><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13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40.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140.xml"/><Relationship Id="rId1" Type="http://schemas.openxmlformats.org/officeDocument/2006/relationships/slideLayout" Target="../slideLayouts/slideLayout12.xml"/></Relationships>
</file>

<file path=ppt/slides/_rels/slide1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1.xml"/><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42.xml"/><Relationship Id="rId1" Type="http://schemas.openxmlformats.org/officeDocument/2006/relationships/slideLayout" Target="../slideLayouts/slideLayout12.xml"/></Relationships>
</file>

<file path=ppt/slides/_rels/slide143.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143.xml"/><Relationship Id="rId1" Type="http://schemas.openxmlformats.org/officeDocument/2006/relationships/slideLayout" Target="../slideLayouts/slideLayout12.xml"/><Relationship Id="rId4" Type="http://schemas.openxmlformats.org/officeDocument/2006/relationships/image" Target="../media/image93.png"/></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2.xml"/></Relationships>
</file>

<file path=ppt/slides/_rels/slide145.xml.rels><?xml version="1.0" encoding="UTF-8" standalone="yes"?>
<Relationships xmlns="http://schemas.openxmlformats.org/package/2006/relationships"><Relationship Id="rId3" Type="http://schemas.openxmlformats.org/officeDocument/2006/relationships/hyperlink" Target="https://dynamiclearningmaps.org/instructional-resources-ie/english_language_arts/collection" TargetMode="External"/><Relationship Id="rId2" Type="http://schemas.openxmlformats.org/officeDocument/2006/relationships/notesSlide" Target="../notesSlides/notesSlide145.xml"/><Relationship Id="rId1" Type="http://schemas.openxmlformats.org/officeDocument/2006/relationships/slideLayout" Target="../slideLayouts/slideLayout12.xml"/><Relationship Id="rId5" Type="http://schemas.openxmlformats.org/officeDocument/2006/relationships/hyperlink" Target="https://dynamiclearningmaps.org/instructional-resources-ie/science/collections" TargetMode="External"/><Relationship Id="rId4" Type="http://schemas.openxmlformats.org/officeDocument/2006/relationships/hyperlink" Target="https://dynamiclearningmaps.org/instructional-resources-ie/mathematics/collections" TargetMode="Externa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147.xml"/><Relationship Id="rId1" Type="http://schemas.openxmlformats.org/officeDocument/2006/relationships/slideLayout" Target="../slideLayouts/slideLayout1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5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50.xml"/><Relationship Id="rId1" Type="http://schemas.openxmlformats.org/officeDocument/2006/relationships/slideLayout" Target="../slideLayouts/slideLayout12.xml"/></Relationships>
</file>

<file path=ppt/slides/_rels/slide151.xml.rels><?xml version="1.0" encoding="UTF-8" standalone="yes"?>
<Relationships xmlns="http://schemas.openxmlformats.org/package/2006/relationships"><Relationship Id="rId8" Type="http://schemas.openxmlformats.org/officeDocument/2006/relationships/hyperlink" Target="mailto:pstenger@edplus.org" TargetMode="External"/><Relationship Id="rId13" Type="http://schemas.openxmlformats.org/officeDocument/2006/relationships/hyperlink" Target="mailto:pmadison@nwmissouri.edu" TargetMode="External"/><Relationship Id="rId3" Type="http://schemas.openxmlformats.org/officeDocument/2006/relationships/hyperlink" Target="mailto:srhekmat@semo.edu" TargetMode="External"/><Relationship Id="rId7" Type="http://schemas.openxmlformats.org/officeDocument/2006/relationships/hyperlink" Target="mailto:MeganMenton@missouristate.edu" TargetMode="External"/><Relationship Id="rId12" Type="http://schemas.openxmlformats.org/officeDocument/2006/relationships/hyperlink" Target="mailto:Jjackso@nwmissouri.edu" TargetMode="External"/><Relationship Id="rId2" Type="http://schemas.openxmlformats.org/officeDocument/2006/relationships/notesSlide" Target="../notesSlides/notesSlide151.xml"/><Relationship Id="rId1" Type="http://schemas.openxmlformats.org/officeDocument/2006/relationships/slideLayout" Target="../slideLayouts/slideLayout12.xml"/><Relationship Id="rId6" Type="http://schemas.openxmlformats.org/officeDocument/2006/relationships/hyperlink" Target="mailto:cromwellco@mst.edu" TargetMode="External"/><Relationship Id="rId11" Type="http://schemas.openxmlformats.org/officeDocument/2006/relationships/hyperlink" Target="mailto:cturner@umkc.edu" TargetMode="External"/><Relationship Id="rId5" Type="http://schemas.openxmlformats.org/officeDocument/2006/relationships/hyperlink" Target="mailto:ssee@Truman.edu" TargetMode="External"/><Relationship Id="rId10" Type="http://schemas.openxmlformats.org/officeDocument/2006/relationships/hyperlink" Target="mailto:mcconnellme@umkc.edu" TargetMode="External"/><Relationship Id="rId4" Type="http://schemas.openxmlformats.org/officeDocument/2006/relationships/hyperlink" Target="mailto:rapertl@Missouri.edu" TargetMode="External"/><Relationship Id="rId9" Type="http://schemas.openxmlformats.org/officeDocument/2006/relationships/hyperlink" Target="mailto:mbscherer@ucmo.edu" TargetMode="External"/><Relationship Id="rId14" Type="http://schemas.openxmlformats.org/officeDocument/2006/relationships/image" Target="../media/image96.jpg"/></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hyperlink" Target="mailto:Caryn.Giarratano@dese.mo.gov"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hyperlink" Target="https://dese.mo.gov/media/file/form-d-corrected" TargetMode="External"/><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hyperlink" Target="https://dese.mo.gov/media/file/form-e-2021"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hyperlink" Target="http://dese.mo.gov/college-career-readiness/assessment/map-a" TargetMode="External"/><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hyperlink" Target="https://dese.mo.gov/college-career-readiness/assessment/map-a" TargetMode="External"/><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hyperlink" Target="https://dese.mo.gov/special-education/compliance/special-education-forms"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hyperlink" Target="https://dese.mo.gov/college-career-readiness/curriculum/missouri-learning-standards" TargetMode="External"/><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hyperlink" Target="https://dese.mo.gov/college-career-readiness/assessment"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dynamiclearningmaps.org/" TargetMode="External"/><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hyperlink" Target="http://dynamiclearningmaps.org/missouri" TargetMode="External"/><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hyperlink" Target="http://dese.mo.gov/" TargetMode="External"/><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hyperlink" Target="https://dynamiclearningmaps.or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jFgojGw7rSAhUh9IMKHe5dBZ4QjRwIBw&amp;url=http://www.theahahouse.com/special-services/understanding-assessment-results/bell-curve-explained/&amp;psig=AFQjCNGEKLBjewQaZoqsfalAhKwR9iRMOw&amp;ust=1488636948563081" TargetMode="External"/><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26.jpg"/><Relationship Id="rId5" Type="http://schemas.openxmlformats.org/officeDocument/2006/relationships/hyperlink" Target="http://www.google.com/url?sa=i&amp;rct=j&amp;q=&amp;esrc=s&amp;source=images&amp;cd=&amp;cad=rja&amp;uact=8&amp;ved=0ahUKEwj9p_uozeXSAhUH6oMKHX2RB8MQjRwIBw&amp;url=http://www.talentissimo.eu/giftedness/&amp;psig=AFQjCNGJAY_6NDtejdPMrIWLZXpnqF6ZLw&amp;ust=1490116940570340" TargetMode="External"/><Relationship Id="rId4" Type="http://schemas.openxmlformats.org/officeDocument/2006/relationships/image" Target="../media/image25.jpg"/></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hyperlink" Target="https://dese.mo.gov/special-education/compliance/statewide-assessments" TargetMode="External"/><Relationship Id="rId5" Type="http://schemas.openxmlformats.org/officeDocument/2006/relationships/hyperlink" Target="https://dese.mo.gov/sites/default/files/se-com-AltAssesChrt.pdf" TargetMode="External"/><Relationship Id="rId4" Type="http://schemas.openxmlformats.org/officeDocument/2006/relationships/image" Target="../media/image28.png"/></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8.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9.xml"/><Relationship Id="rId1" Type="http://schemas.openxmlformats.org/officeDocument/2006/relationships/slideLayout" Target="../slideLayouts/slideLayout12.xml"/><Relationship Id="rId4" Type="http://schemas.openxmlformats.org/officeDocument/2006/relationships/hyperlink" Target="https://dynamiclearningmaps.org/sites/default/files/documents/Manuals_Blueprints/DLM_IE_ELA_Blueprint.pdf"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3.xml"/><Relationship Id="rId1" Type="http://schemas.openxmlformats.org/officeDocument/2006/relationships/slideLayout" Target="../slideLayouts/slideLayout12.xml"/><Relationship Id="rId4" Type="http://schemas.openxmlformats.org/officeDocument/2006/relationships/hyperlink" Target="https://dynamiclearningmaps.org/sites/default/files/documents/Manuals_Blueprints/DLM_IE_Math_Blueprint.pdf"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5.xml"/><Relationship Id="rId1" Type="http://schemas.openxmlformats.org/officeDocument/2006/relationships/slideLayout" Target="../slideLayouts/slideLayout12.xml"/><Relationship Id="rId5" Type="http://schemas.openxmlformats.org/officeDocument/2006/relationships/image" Target="../media/image47.jpg"/><Relationship Id="rId4" Type="http://schemas.openxmlformats.org/officeDocument/2006/relationships/image" Target="../media/image46.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7.xml"/><Relationship Id="rId1" Type="http://schemas.openxmlformats.org/officeDocument/2006/relationships/slideLayout" Target="../slideLayouts/slideLayout12.xml"/><Relationship Id="rId4" Type="http://schemas.openxmlformats.org/officeDocument/2006/relationships/hyperlink" Target="https://dynamiclearningmaps.org/sites/default/files/documents/Manuals_Blueprints/DLM_YE_Sci_Blueprint.pdf"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2.xml"/><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3" Type="http://schemas.openxmlformats.org/officeDocument/2006/relationships/hyperlink" Target="https://dynamiclearningmaps.org/educator-resource-videos-ie" TargetMode="External"/><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hyperlink" Target="https://dynamiclearningmaps.org/essential-elements/ela" TargetMode="External"/><Relationship Id="rId2" Type="http://schemas.openxmlformats.org/officeDocument/2006/relationships/notesSlide" Target="../notesSlides/notesSlide84.xml"/><Relationship Id="rId1" Type="http://schemas.openxmlformats.org/officeDocument/2006/relationships/slideLayout" Target="../slideLayouts/slideLayout12.xml"/><Relationship Id="rId5" Type="http://schemas.openxmlformats.org/officeDocument/2006/relationships/hyperlink" Target="https://dynamiclearningmaps.org/essential-elements/science" TargetMode="External"/><Relationship Id="rId4" Type="http://schemas.openxmlformats.org/officeDocument/2006/relationships/hyperlink" Target="https://dynamiclearningmaps.org/essential-elements/math"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7.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8.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89.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0.xml"/><Relationship Id="rId1" Type="http://schemas.openxmlformats.org/officeDocument/2006/relationships/slideLayout" Target="../slideLayouts/slideLayout12.xml"/><Relationship Id="rId5" Type="http://schemas.openxmlformats.org/officeDocument/2006/relationships/image" Target="../media/image59.png"/><Relationship Id="rId4" Type="http://schemas.openxmlformats.org/officeDocument/2006/relationships/image" Target="../media/image58.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3" Type="http://schemas.openxmlformats.org/officeDocument/2006/relationships/hyperlink" Target="mailto:Caryn.Giarrantano@dese.mo.gov" TargetMode="External"/><Relationship Id="rId2" Type="http://schemas.openxmlformats.org/officeDocument/2006/relationships/notesSlide" Target="../notesSlides/notesSlide92.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3.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hyperlink" Target="https://training.dynamiclearningmaps.org/" TargetMode="External"/><Relationship Id="rId2" Type="http://schemas.openxmlformats.org/officeDocument/2006/relationships/notesSlide" Target="../notesSlides/notesSlide95.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6.xml"/><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97.xml.rels><?xml version="1.0" encoding="UTF-8" standalone="yes"?>
<Relationships xmlns="http://schemas.openxmlformats.org/package/2006/relationships"><Relationship Id="rId3" Type="http://schemas.openxmlformats.org/officeDocument/2006/relationships/hyperlink" Target="mailto:DLM-support@ku.edu" TargetMode="External"/><Relationship Id="rId2" Type="http://schemas.openxmlformats.org/officeDocument/2006/relationships/notesSlide" Target="../notesSlides/notesSlide97.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hyperlink" Target="https://dynamiclearningmaps.org/educator-resource-videos-ie" TargetMode="External"/><Relationship Id="rId2" Type="http://schemas.openxmlformats.org/officeDocument/2006/relationships/notesSlide" Target="../notesSlides/notesSlide98.xml"/><Relationship Id="rId1" Type="http://schemas.openxmlformats.org/officeDocument/2006/relationships/slideLayout" Target="../slideLayouts/slideLayout12.xml"/><Relationship Id="rId4" Type="http://schemas.openxmlformats.org/officeDocument/2006/relationships/image" Target="../media/image62.png"/></Relationships>
</file>

<file path=ppt/slides/_rels/slide9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9" name="Google Shape;139;p27"/>
          <p:cNvSpPr txBox="1">
            <a:spLocks noGrp="1"/>
          </p:cNvSpPr>
          <p:nvPr>
            <p:ph type="title"/>
          </p:nvPr>
        </p:nvSpPr>
        <p:spPr>
          <a:xfrm>
            <a:off x="342900" y="1737100"/>
            <a:ext cx="11506200" cy="960000"/>
          </a:xfrm>
          <a:prstGeom prst="rect">
            <a:avLst/>
          </a:prstGeom>
          <a:noFill/>
          <a:ln>
            <a:noFill/>
          </a:ln>
        </p:spPr>
        <p:txBody>
          <a:bodyPr spcFirstLastPara="1" vert="horz" wrap="square" lIns="91400" tIns="45700" rIns="91400" bIns="45700" rtlCol="0" anchor="ctr" anchorCtr="0">
            <a:noAutofit/>
          </a:bodyPr>
          <a:lstStyle/>
          <a:p>
            <a:pPr>
              <a:buSzPts val="900"/>
            </a:pPr>
            <a:r>
              <a:rPr lang="en-US" sz="4400" dirty="0">
                <a:solidFill>
                  <a:srgbClr val="004B8E"/>
                </a:solidFill>
              </a:rPr>
              <a:t>Resources for Test </a:t>
            </a:r>
            <a:r>
              <a:rPr lang="en-US" sz="4400" dirty="0" smtClean="0">
                <a:solidFill>
                  <a:srgbClr val="004B8E"/>
                </a:solidFill>
              </a:rPr>
              <a:t>Administrators</a:t>
            </a:r>
            <a:endParaRPr sz="4400" dirty="0">
              <a:solidFill>
                <a:srgbClr val="004B8E"/>
              </a:solidFill>
            </a:endParaRPr>
          </a:p>
          <a:p>
            <a:pPr>
              <a:buSzPts val="900"/>
            </a:pPr>
            <a:r>
              <a:rPr lang="en-US" sz="4000" dirty="0">
                <a:solidFill>
                  <a:srgbClr val="004B8E"/>
                </a:solidFill>
              </a:rPr>
              <a:t>IC Training MAP-A </a:t>
            </a:r>
            <a:endParaRPr sz="4000" dirty="0">
              <a:solidFill>
                <a:srgbClr val="004B8E"/>
              </a:solidFill>
            </a:endParaRPr>
          </a:p>
          <a:p>
            <a:pPr>
              <a:buSzPts val="900"/>
            </a:pPr>
            <a:endParaRPr sz="4800" dirty="0"/>
          </a:p>
        </p:txBody>
      </p:sp>
      <p:sp>
        <p:nvSpPr>
          <p:cNvPr id="140" name="Google Shape;140;p27"/>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a:t>
            </a:fld>
            <a:endParaRPr dirty="0"/>
          </a:p>
        </p:txBody>
      </p:sp>
      <p:sp>
        <p:nvSpPr>
          <p:cNvPr id="2" name="Text Placeholder 1"/>
          <p:cNvSpPr>
            <a:spLocks noGrp="1"/>
          </p:cNvSpPr>
          <p:nvPr>
            <p:ph type="body" idx="1"/>
          </p:nvPr>
        </p:nvSpPr>
        <p:spPr>
          <a:xfrm>
            <a:off x="342900" y="2519264"/>
            <a:ext cx="11506200" cy="4148235"/>
          </a:xfrm>
        </p:spPr>
        <p:txBody>
          <a:bodyPr/>
          <a:lstStyle/>
          <a:p>
            <a:pPr marL="33866" indent="0">
              <a:buNone/>
            </a:pPr>
            <a:r>
              <a:rPr lang="en-US" sz="3600" b="1" dirty="0">
                <a:solidFill>
                  <a:srgbClr val="429539"/>
                </a:solidFill>
              </a:rPr>
              <a:t>Explore the </a:t>
            </a:r>
            <a:r>
              <a:rPr lang="en-US" sz="3600" b="1" dirty="0" smtClean="0">
                <a:solidFill>
                  <a:srgbClr val="429539"/>
                </a:solidFill>
              </a:rPr>
              <a:t>Following Websites</a:t>
            </a:r>
            <a:endParaRPr lang="en-US" sz="3600" b="1" dirty="0">
              <a:solidFill>
                <a:srgbClr val="429539"/>
              </a:solidFill>
            </a:endParaRPr>
          </a:p>
          <a:p>
            <a:pPr>
              <a:spcBef>
                <a:spcPts val="600"/>
              </a:spcBef>
              <a:buClr>
                <a:srgbClr val="429539"/>
              </a:buClr>
            </a:pPr>
            <a:r>
              <a:rPr lang="en-US" sz="3200" dirty="0"/>
              <a:t>DESE.MO.GOV</a:t>
            </a:r>
          </a:p>
          <a:p>
            <a:pPr>
              <a:spcBef>
                <a:spcPts val="600"/>
              </a:spcBef>
              <a:buClr>
                <a:srgbClr val="429539"/>
              </a:buClr>
            </a:pPr>
            <a:r>
              <a:rPr lang="en-US" sz="3200" dirty="0"/>
              <a:t>MAP-A </a:t>
            </a:r>
          </a:p>
          <a:p>
            <a:pPr lvl="1">
              <a:spcBef>
                <a:spcPts val="600"/>
              </a:spcBef>
              <a:buClr>
                <a:srgbClr val="429539"/>
              </a:buClr>
            </a:pPr>
            <a:r>
              <a:rPr lang="en-US" sz="2800" dirty="0"/>
              <a:t>Missouri Learning Standards</a:t>
            </a:r>
          </a:p>
          <a:p>
            <a:pPr lvl="1">
              <a:spcBef>
                <a:spcPts val="600"/>
              </a:spcBef>
              <a:buClr>
                <a:srgbClr val="429539"/>
              </a:buClr>
            </a:pPr>
            <a:r>
              <a:rPr lang="en-US" sz="2800" dirty="0" smtClean="0"/>
              <a:t>Alternate </a:t>
            </a:r>
            <a:r>
              <a:rPr lang="en-US" sz="2800" dirty="0"/>
              <a:t>Standards</a:t>
            </a:r>
          </a:p>
          <a:p>
            <a:pPr>
              <a:spcBef>
                <a:spcPts val="600"/>
              </a:spcBef>
              <a:buClr>
                <a:srgbClr val="429539"/>
              </a:buClr>
            </a:pPr>
            <a:r>
              <a:rPr lang="en-US" sz="3200" dirty="0"/>
              <a:t>Crosswalk</a:t>
            </a:r>
          </a:p>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9" name="Google Shape;139;p27"/>
          <p:cNvSpPr txBox="1">
            <a:spLocks noGrp="1"/>
          </p:cNvSpPr>
          <p:nvPr>
            <p:ph type="title"/>
          </p:nvPr>
        </p:nvSpPr>
        <p:spPr>
          <a:xfrm>
            <a:off x="342900" y="1037608"/>
            <a:ext cx="11506200" cy="960000"/>
          </a:xfrm>
          <a:prstGeom prst="rect">
            <a:avLst/>
          </a:prstGeom>
          <a:noFill/>
          <a:ln>
            <a:noFill/>
          </a:ln>
        </p:spPr>
        <p:txBody>
          <a:bodyPr spcFirstLastPara="1" vert="horz" wrap="square" lIns="91400" tIns="45700" rIns="91400" bIns="45700" rtlCol="0" anchor="ctr" anchorCtr="0">
            <a:noAutofit/>
          </a:bodyPr>
          <a:lstStyle/>
          <a:p>
            <a:pPr>
              <a:buSzPts val="900"/>
            </a:pPr>
            <a:r>
              <a:rPr lang="en-US" sz="4400" dirty="0" smtClean="0">
                <a:solidFill>
                  <a:srgbClr val="004B8E"/>
                </a:solidFill>
              </a:rPr>
              <a:t>Connections</a:t>
            </a:r>
            <a:endParaRPr sz="4800" dirty="0"/>
          </a:p>
        </p:txBody>
      </p:sp>
      <p:sp>
        <p:nvSpPr>
          <p:cNvPr id="140" name="Google Shape;140;p27"/>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10</a:t>
            </a:fld>
            <a:endParaRPr dirty="0"/>
          </a:p>
        </p:txBody>
      </p:sp>
      <p:sp>
        <p:nvSpPr>
          <p:cNvPr id="15" name="TextBox 14"/>
          <p:cNvSpPr txBox="1"/>
          <p:nvPr/>
        </p:nvSpPr>
        <p:spPr>
          <a:xfrm>
            <a:off x="6111091" y="1865013"/>
            <a:ext cx="5701797" cy="646331"/>
          </a:xfrm>
          <a:prstGeom prst="rect">
            <a:avLst/>
          </a:prstGeom>
          <a:solidFill>
            <a:srgbClr val="004B8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3600" b="1" dirty="0" smtClean="0">
                <a:solidFill>
                  <a:schemeClr val="bg1"/>
                </a:solidFill>
              </a:rPr>
              <a:t>Missouri Learning Standards</a:t>
            </a:r>
            <a:endParaRPr lang="en-US" sz="3600" b="1" dirty="0">
              <a:solidFill>
                <a:schemeClr val="bg1"/>
              </a:solidFill>
            </a:endParaRPr>
          </a:p>
        </p:txBody>
      </p:sp>
      <p:sp>
        <p:nvSpPr>
          <p:cNvPr id="18" name="TextBox 17"/>
          <p:cNvSpPr txBox="1"/>
          <p:nvPr/>
        </p:nvSpPr>
        <p:spPr>
          <a:xfrm>
            <a:off x="342900" y="1865013"/>
            <a:ext cx="5753100" cy="646331"/>
          </a:xfrm>
          <a:prstGeom prst="rect">
            <a:avLst/>
          </a:prstGeom>
          <a:solidFill>
            <a:srgbClr val="004B8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3600" b="1" dirty="0" smtClean="0">
                <a:solidFill>
                  <a:schemeClr val="bg1"/>
                </a:solidFill>
              </a:rPr>
              <a:t>Teacher Standards</a:t>
            </a:r>
            <a:r>
              <a:rPr lang="en-US" sz="3600" dirty="0" smtClean="0">
                <a:solidFill>
                  <a:schemeClr val="bg1"/>
                </a:solidFill>
              </a:rPr>
              <a:t>	</a:t>
            </a:r>
            <a:endParaRPr lang="en-US" sz="3600" dirty="0">
              <a:solidFill>
                <a:schemeClr val="bg1"/>
              </a:solidFill>
            </a:endParaRPr>
          </a:p>
        </p:txBody>
      </p:sp>
      <p:sp>
        <p:nvSpPr>
          <p:cNvPr id="16" name="TextBox 15"/>
          <p:cNvSpPr txBox="1"/>
          <p:nvPr/>
        </p:nvSpPr>
        <p:spPr>
          <a:xfrm>
            <a:off x="342900" y="2511344"/>
            <a:ext cx="5753100" cy="4124206"/>
          </a:xfrm>
          <a:prstGeom prst="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sz="2900" dirty="0" smtClean="0">
                <a:solidFill>
                  <a:srgbClr val="004B8E"/>
                </a:solidFill>
              </a:rPr>
              <a:t>Standard #2 Student Learning, Growth and Development</a:t>
            </a:r>
          </a:p>
          <a:p>
            <a:endParaRPr lang="en-US" dirty="0">
              <a:solidFill>
                <a:srgbClr val="004B8E"/>
              </a:solidFill>
            </a:endParaRPr>
          </a:p>
          <a:p>
            <a:endParaRPr lang="en-US" dirty="0" smtClean="0">
              <a:solidFill>
                <a:srgbClr val="004B8E"/>
              </a:solidFill>
            </a:endParaRPr>
          </a:p>
          <a:p>
            <a:r>
              <a:rPr lang="en-US" sz="2900" dirty="0" smtClean="0">
                <a:solidFill>
                  <a:srgbClr val="004B8E"/>
                </a:solidFill>
              </a:rPr>
              <a:t>Standard #3 Curriculum Implementation</a:t>
            </a:r>
          </a:p>
          <a:p>
            <a:endParaRPr lang="en-US" dirty="0" smtClean="0">
              <a:solidFill>
                <a:srgbClr val="004B8E"/>
              </a:solidFill>
            </a:endParaRPr>
          </a:p>
          <a:p>
            <a:endParaRPr lang="en-US" dirty="0" smtClean="0">
              <a:solidFill>
                <a:srgbClr val="004B8E"/>
              </a:solidFill>
            </a:endParaRPr>
          </a:p>
          <a:p>
            <a:endParaRPr lang="en-US" dirty="0">
              <a:solidFill>
                <a:srgbClr val="004B8E"/>
              </a:solidFill>
            </a:endParaRPr>
          </a:p>
          <a:p>
            <a:r>
              <a:rPr lang="en-US" sz="2900" dirty="0" smtClean="0">
                <a:solidFill>
                  <a:srgbClr val="004B8E"/>
                </a:solidFill>
              </a:rPr>
              <a:t>Standard #7 Student Assessment and Data Analysis</a:t>
            </a:r>
            <a:endParaRPr lang="en-US" sz="2900" dirty="0">
              <a:solidFill>
                <a:srgbClr val="004B8E"/>
              </a:solidFill>
            </a:endParaRPr>
          </a:p>
        </p:txBody>
      </p:sp>
      <p:sp>
        <p:nvSpPr>
          <p:cNvPr id="17" name="TextBox 16"/>
          <p:cNvSpPr txBox="1"/>
          <p:nvPr/>
        </p:nvSpPr>
        <p:spPr>
          <a:xfrm>
            <a:off x="6111091" y="2511344"/>
            <a:ext cx="5701797" cy="4124206"/>
          </a:xfrm>
          <a:prstGeom prst="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sz="2800" dirty="0" smtClean="0">
                <a:solidFill>
                  <a:srgbClr val="004B8E"/>
                </a:solidFill>
              </a:rPr>
              <a:t>The Essential Elements measured by the MAP-A in the content areas of ELA, math, and science are directly aligned to the Missouri Learning Standards</a:t>
            </a:r>
            <a:br>
              <a:rPr lang="en-US" sz="2800" dirty="0" smtClean="0">
                <a:solidFill>
                  <a:srgbClr val="004B8E"/>
                </a:solidFill>
              </a:rPr>
            </a:br>
            <a:r>
              <a:rPr lang="en-US" sz="2800" dirty="0" smtClean="0">
                <a:solidFill>
                  <a:srgbClr val="004B8E"/>
                </a:solidFill>
              </a:rPr>
              <a:t/>
            </a:r>
            <a:br>
              <a:rPr lang="en-US" sz="2800" dirty="0" smtClean="0">
                <a:solidFill>
                  <a:srgbClr val="004B8E"/>
                </a:solidFill>
              </a:rPr>
            </a:br>
            <a:r>
              <a:rPr lang="en-US" sz="2800" dirty="0" smtClean="0">
                <a:solidFill>
                  <a:srgbClr val="004B8E"/>
                </a:solidFill>
              </a:rPr>
              <a:t/>
            </a:r>
            <a:br>
              <a:rPr lang="en-US" sz="2800" dirty="0" smtClean="0">
                <a:solidFill>
                  <a:srgbClr val="004B8E"/>
                </a:solidFill>
              </a:rPr>
            </a:br>
            <a:r>
              <a:rPr lang="en-US" sz="2800" dirty="0" smtClean="0">
                <a:solidFill>
                  <a:srgbClr val="004B8E"/>
                </a:solidFill>
              </a:rPr>
              <a:t/>
            </a:r>
            <a:br>
              <a:rPr lang="en-US" sz="2800" dirty="0" smtClean="0">
                <a:solidFill>
                  <a:srgbClr val="004B8E"/>
                </a:solidFill>
              </a:rPr>
            </a:br>
            <a:r>
              <a:rPr lang="en-US" sz="1000" dirty="0" smtClean="0">
                <a:solidFill>
                  <a:srgbClr val="004B8E"/>
                </a:solidFill>
              </a:rPr>
              <a:t/>
            </a:r>
            <a:br>
              <a:rPr lang="en-US" sz="1000" dirty="0" smtClean="0">
                <a:solidFill>
                  <a:srgbClr val="004B8E"/>
                </a:solidFill>
              </a:rPr>
            </a:br>
            <a:endParaRPr lang="en-US" sz="2800" dirty="0">
              <a:solidFill>
                <a:srgbClr val="004B8E"/>
              </a:solidFill>
            </a:endParaRPr>
          </a:p>
        </p:txBody>
      </p:sp>
    </p:spTree>
    <p:extLst>
      <p:ext uri="{BB962C8B-B14F-4D97-AF65-F5344CB8AC3E}">
        <p14:creationId xmlns:p14="http://schemas.microsoft.com/office/powerpoint/2010/main" val="83738905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sp>
        <p:nvSpPr>
          <p:cNvPr id="978" name="Google Shape;978;p125"/>
          <p:cNvSpPr txBox="1">
            <a:spLocks noGrp="1"/>
          </p:cNvSpPr>
          <p:nvPr>
            <p:ph type="title"/>
          </p:nvPr>
        </p:nvSpPr>
        <p:spPr>
          <a:xfrm>
            <a:off x="325233" y="976035"/>
            <a:ext cx="11785600" cy="1066800"/>
          </a:xfrm>
          <a:prstGeom prst="rect">
            <a:avLst/>
          </a:prstGeom>
          <a:noFill/>
          <a:ln>
            <a:noFill/>
          </a:ln>
        </p:spPr>
        <p:txBody>
          <a:bodyPr spcFirstLastPara="1" vert="horz" wrap="square" lIns="121900" tIns="60933" rIns="121900" bIns="60933" rtlCol="0" anchor="ctr" anchorCtr="0">
            <a:noAutofit/>
          </a:bodyPr>
          <a:lstStyle/>
          <a:p>
            <a:pPr>
              <a:buClr>
                <a:schemeClr val="accent1"/>
              </a:buClr>
              <a:buSzPts val="3600"/>
            </a:pPr>
            <a:r>
              <a:rPr lang="en-US" sz="4400" dirty="0" smtClean="0">
                <a:solidFill>
                  <a:srgbClr val="004B8E"/>
                </a:solidFill>
              </a:rPr>
              <a:t>District Staff Video Resources</a:t>
            </a:r>
            <a:endParaRPr sz="4400" dirty="0">
              <a:solidFill>
                <a:srgbClr val="004B8E"/>
              </a:solidFill>
            </a:endParaRPr>
          </a:p>
        </p:txBody>
      </p:sp>
      <p:sp>
        <p:nvSpPr>
          <p:cNvPr id="979" name="Google Shape;979;p125"/>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100</a:t>
            </a:fld>
            <a:endParaRPr dirty="0"/>
          </a:p>
        </p:txBody>
      </p:sp>
      <p:sp>
        <p:nvSpPr>
          <p:cNvPr id="980" name="Google Shape;980;p125"/>
          <p:cNvSpPr txBox="1"/>
          <p:nvPr/>
        </p:nvSpPr>
        <p:spPr>
          <a:xfrm>
            <a:off x="342900" y="1677595"/>
            <a:ext cx="11506200" cy="738623"/>
          </a:xfrm>
          <a:prstGeom prst="rect">
            <a:avLst/>
          </a:prstGeom>
          <a:noFill/>
          <a:ln>
            <a:noFill/>
          </a:ln>
        </p:spPr>
        <p:txBody>
          <a:bodyPr spcFirstLastPara="1" wrap="square" lIns="121900" tIns="121900" rIns="121900" bIns="121900" anchor="t" anchorCtr="0">
            <a:spAutoFit/>
          </a:bodyPr>
          <a:lstStyle/>
          <a:p>
            <a:pPr algn="ctr"/>
            <a:r>
              <a:rPr lang="en-US" sz="3200" u="sng" dirty="0">
                <a:solidFill>
                  <a:schemeClr val="hlink"/>
                </a:solidFill>
                <a:hlinkClick r:id="rId3"/>
              </a:rPr>
              <a:t>https://dynamiclearningmaps.org/district-staff-video-resources-ie</a:t>
            </a:r>
            <a:endParaRPr sz="3200" dirty="0">
              <a:latin typeface="Calibri"/>
              <a:ea typeface="Calibri"/>
              <a:cs typeface="Calibri"/>
              <a:sym typeface="Calibri"/>
            </a:endParaRPr>
          </a:p>
        </p:txBody>
      </p:sp>
      <p:pic>
        <p:nvPicPr>
          <p:cNvPr id="982" name="Google Shape;982;p125"/>
          <p:cNvPicPr preferRelativeResize="0"/>
          <p:nvPr/>
        </p:nvPicPr>
        <p:blipFill>
          <a:blip r:embed="rId4">
            <a:alphaModFix/>
          </a:blip>
          <a:stretch>
            <a:fillRect/>
          </a:stretch>
        </p:blipFill>
        <p:spPr>
          <a:xfrm>
            <a:off x="342900" y="2416218"/>
            <a:ext cx="11506200" cy="4251282"/>
          </a:xfrm>
          <a:prstGeom prst="rect">
            <a:avLst/>
          </a:prstGeom>
          <a:noFill/>
          <a:ln>
            <a:noFill/>
          </a:ln>
        </p:spPr>
      </p:pic>
    </p:spTree>
    <p:extLst>
      <p:ext uri="{BB962C8B-B14F-4D97-AF65-F5344CB8AC3E}">
        <p14:creationId xmlns:p14="http://schemas.microsoft.com/office/powerpoint/2010/main" val="119489419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5"/>
          <p:cNvSpPr txBox="1">
            <a:spLocks noGrp="1"/>
          </p:cNvSpPr>
          <p:nvPr>
            <p:ph type="title"/>
          </p:nvPr>
        </p:nvSpPr>
        <p:spPr>
          <a:xfrm>
            <a:off x="342900" y="2364059"/>
            <a:ext cx="7823200" cy="2040436"/>
          </a:xfrm>
          <a:prstGeom prst="rect">
            <a:avLst/>
          </a:prstGeom>
          <a:noFill/>
          <a:ln>
            <a:noFill/>
          </a:ln>
        </p:spPr>
        <p:txBody>
          <a:bodyPr spcFirstLastPara="1" vert="horz" wrap="square" lIns="121900" tIns="60933" rIns="121900" bIns="60933" rtlCol="0" anchor="ctr" anchorCtr="0">
            <a:noAutofit/>
          </a:bodyPr>
          <a:lstStyle/>
          <a:p>
            <a:pPr>
              <a:buClr>
                <a:schemeClr val="dk1"/>
              </a:buClr>
              <a:buSzPts val="4000"/>
            </a:pPr>
            <a:r>
              <a:rPr lang="en-US" sz="5333" b="1" dirty="0" smtClean="0">
                <a:solidFill>
                  <a:srgbClr val="004B8E"/>
                </a:solidFill>
                <a:latin typeface="Calibri"/>
                <a:ea typeface="Calibri"/>
                <a:cs typeface="Calibri"/>
                <a:sym typeface="Calibri"/>
              </a:rPr>
              <a:t>Using Kite® Suite</a:t>
            </a:r>
            <a:r>
              <a:rPr lang="en-US" sz="5333" b="1" dirty="0">
                <a:solidFill>
                  <a:schemeClr val="dk1"/>
                </a:solidFill>
                <a:latin typeface="Calibri"/>
                <a:ea typeface="Calibri"/>
                <a:cs typeface="Calibri"/>
                <a:sym typeface="Calibri"/>
              </a:rPr>
              <a:t/>
            </a:r>
            <a:br>
              <a:rPr lang="en-US" sz="5333" b="1" dirty="0">
                <a:solidFill>
                  <a:schemeClr val="dk1"/>
                </a:solidFill>
                <a:latin typeface="Calibri"/>
                <a:ea typeface="Calibri"/>
                <a:cs typeface="Calibri"/>
                <a:sym typeface="Calibri"/>
              </a:rPr>
            </a:br>
            <a:endParaRPr b="1" dirty="0">
              <a:solidFill>
                <a:srgbClr val="004B8E"/>
              </a:solidFill>
              <a:latin typeface="Calibri"/>
              <a:ea typeface="Calibri"/>
              <a:cs typeface="Calibri"/>
              <a:sym typeface="Calibri"/>
            </a:endParaRPr>
          </a:p>
        </p:txBody>
      </p:sp>
      <p:sp>
        <p:nvSpPr>
          <p:cNvPr id="204" name="Google Shape;204;p35"/>
          <p:cNvSpPr txBox="1"/>
          <p:nvPr/>
        </p:nvSpPr>
        <p:spPr>
          <a:xfrm>
            <a:off x="342900" y="4993100"/>
            <a:ext cx="7305500" cy="1674400"/>
          </a:xfrm>
          <a:prstGeom prst="rect">
            <a:avLst/>
          </a:prstGeom>
          <a:noFill/>
          <a:ln>
            <a:noFill/>
          </a:ln>
        </p:spPr>
        <p:txBody>
          <a:bodyPr spcFirstLastPara="1" wrap="square" lIns="121900" tIns="121900" rIns="121900" bIns="121900" anchor="t" anchorCtr="0">
            <a:noAutofit/>
          </a:bodyPr>
          <a:lstStyle/>
          <a:p>
            <a:pPr algn="ctr">
              <a:buClr>
                <a:srgbClr val="000000"/>
              </a:buClr>
              <a:buSzPts val="3600"/>
            </a:pPr>
            <a:r>
              <a:rPr lang="en-US" sz="4800" b="1" dirty="0">
                <a:solidFill>
                  <a:schemeClr val="dk1"/>
                </a:solidFill>
                <a:latin typeface="Calibri"/>
                <a:ea typeface="Calibri"/>
                <a:cs typeface="Calibri"/>
                <a:sym typeface="Calibri"/>
              </a:rPr>
              <a:t/>
            </a:r>
            <a:br>
              <a:rPr lang="en-US" sz="4800" b="1" dirty="0">
                <a:solidFill>
                  <a:schemeClr val="dk1"/>
                </a:solidFill>
                <a:latin typeface="Calibri"/>
                <a:ea typeface="Calibri"/>
                <a:cs typeface="Calibri"/>
                <a:sym typeface="Calibri"/>
              </a:rPr>
            </a:br>
            <a:endParaRPr sz="4800" b="1"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3665078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sp>
        <p:nvSpPr>
          <p:cNvPr id="1001" name="Google Shape;1001;p128"/>
          <p:cNvSpPr txBox="1">
            <a:spLocks noGrp="1"/>
          </p:cNvSpPr>
          <p:nvPr>
            <p:ph type="body" idx="1"/>
          </p:nvPr>
        </p:nvSpPr>
        <p:spPr>
          <a:xfrm>
            <a:off x="342900" y="2057400"/>
            <a:ext cx="11506200" cy="4610100"/>
          </a:xfrm>
          <a:prstGeom prst="rect">
            <a:avLst/>
          </a:prstGeom>
          <a:noFill/>
          <a:ln>
            <a:noFill/>
          </a:ln>
        </p:spPr>
        <p:txBody>
          <a:bodyPr spcFirstLastPara="1" vert="horz" wrap="square" lIns="121900" tIns="60933" rIns="121900" bIns="60933" rtlCol="0" anchor="t" anchorCtr="0">
            <a:noAutofit/>
          </a:bodyPr>
          <a:lstStyle/>
          <a:p>
            <a:pPr marL="592663" lvl="1" indent="-457200">
              <a:lnSpc>
                <a:spcPct val="80000"/>
              </a:lnSpc>
              <a:spcBef>
                <a:spcPts val="0"/>
              </a:spcBef>
              <a:buClr>
                <a:srgbClr val="42953B"/>
              </a:buClr>
              <a:buSzPct val="100000"/>
              <a:buFont typeface="Arial" panose="020B0604020202020204" pitchFamily="34" charset="0"/>
              <a:buChar char="•"/>
            </a:pPr>
            <a:r>
              <a:rPr lang="en-US" sz="3200" b="1" dirty="0" smtClean="0">
                <a:solidFill>
                  <a:srgbClr val="429539"/>
                </a:solidFill>
              </a:rPr>
              <a:t>Kite </a:t>
            </a:r>
            <a:r>
              <a:rPr lang="en-US" sz="3200" b="1" dirty="0">
                <a:solidFill>
                  <a:srgbClr val="429539"/>
                </a:solidFill>
              </a:rPr>
              <a:t>Student Portal </a:t>
            </a:r>
            <a:r>
              <a:rPr lang="en-US" sz="3200" dirty="0"/>
              <a:t>is an application students use to take tests. Students have a Kite username and password. Must be on all student </a:t>
            </a:r>
            <a:r>
              <a:rPr lang="en-US" sz="3200" dirty="0" smtClean="0"/>
              <a:t>computers</a:t>
            </a:r>
            <a:endParaRPr sz="3200" dirty="0"/>
          </a:p>
          <a:p>
            <a:pPr marL="592652" lvl="1" indent="-406305">
              <a:lnSpc>
                <a:spcPct val="80000"/>
              </a:lnSpc>
              <a:spcBef>
                <a:spcPts val="533"/>
              </a:spcBef>
              <a:buClr>
                <a:schemeClr val="dk2"/>
              </a:buClr>
              <a:buSzPts val="601"/>
              <a:buNone/>
            </a:pPr>
            <a:endParaRPr sz="3200" dirty="0"/>
          </a:p>
          <a:p>
            <a:pPr marL="592663" indent="-457200">
              <a:lnSpc>
                <a:spcPct val="80000"/>
              </a:lnSpc>
              <a:spcBef>
                <a:spcPts val="533"/>
              </a:spcBef>
              <a:buClr>
                <a:srgbClr val="429539"/>
              </a:buClr>
              <a:buSzPct val="100000"/>
              <a:buFont typeface="Arial" panose="020B0604020202020204" pitchFamily="34" charset="0"/>
              <a:buChar char="•"/>
            </a:pPr>
            <a:r>
              <a:rPr lang="en-US" sz="3200" b="1" dirty="0" smtClean="0">
                <a:solidFill>
                  <a:srgbClr val="429539"/>
                </a:solidFill>
              </a:rPr>
              <a:t>Kite Educator </a:t>
            </a:r>
            <a:r>
              <a:rPr lang="en-US" sz="3200" b="1" dirty="0">
                <a:solidFill>
                  <a:srgbClr val="429539"/>
                </a:solidFill>
              </a:rPr>
              <a:t>Portal </a:t>
            </a:r>
            <a:r>
              <a:rPr lang="en-US" sz="3200" dirty="0"/>
              <a:t>is an application that allows educators to enter and manage student data, enroll students in instructionally embedded assessments, retrieve test tickets, and access professional development and training modules. Educators have an Educator Portal username and password. (web-based: see </a:t>
            </a:r>
            <a:r>
              <a:rPr lang="en-US" sz="3200" dirty="0" smtClean="0"/>
              <a:t>Quick Link</a:t>
            </a:r>
            <a:r>
              <a:rPr lang="en-US" sz="3200" dirty="0"/>
              <a:t>)</a:t>
            </a:r>
            <a:endParaRPr sz="3200" dirty="0"/>
          </a:p>
          <a:p>
            <a:pPr indent="-208699">
              <a:lnSpc>
                <a:spcPct val="90000"/>
              </a:lnSpc>
              <a:spcBef>
                <a:spcPts val="789"/>
              </a:spcBef>
              <a:buSzPts val="2960"/>
              <a:buNone/>
            </a:pPr>
            <a:endParaRPr sz="3947" dirty="0"/>
          </a:p>
        </p:txBody>
      </p:sp>
      <p:sp>
        <p:nvSpPr>
          <p:cNvPr id="1002" name="Google Shape;1002;p128"/>
          <p:cNvSpPr txBox="1">
            <a:spLocks noGrp="1"/>
          </p:cNvSpPr>
          <p:nvPr>
            <p:ph type="title"/>
          </p:nvPr>
        </p:nvSpPr>
        <p:spPr>
          <a:xfrm>
            <a:off x="342900" y="990600"/>
            <a:ext cx="11506200" cy="1066800"/>
          </a:xfrm>
          <a:prstGeom prst="rect">
            <a:avLst/>
          </a:prstGeom>
          <a:noFill/>
          <a:ln>
            <a:noFill/>
          </a:ln>
        </p:spPr>
        <p:txBody>
          <a:bodyPr spcFirstLastPara="1" vert="horz" wrap="square" lIns="121900" tIns="60933" rIns="121900" bIns="60933" rtlCol="0" anchor="ctr" anchorCtr="0">
            <a:noAutofit/>
          </a:bodyPr>
          <a:lstStyle/>
          <a:p>
            <a:pPr>
              <a:buSzPts val="3600"/>
            </a:pPr>
            <a:r>
              <a:rPr lang="en-US" sz="4400" dirty="0">
                <a:solidFill>
                  <a:srgbClr val="004B8E"/>
                </a:solidFill>
              </a:rPr>
              <a:t>Kite® </a:t>
            </a:r>
            <a:r>
              <a:rPr lang="en-US" sz="4400" dirty="0" smtClean="0">
                <a:solidFill>
                  <a:srgbClr val="004B8E"/>
                </a:solidFill>
              </a:rPr>
              <a:t>Suite - Two </a:t>
            </a:r>
            <a:r>
              <a:rPr lang="en-US" sz="4400" dirty="0">
                <a:solidFill>
                  <a:srgbClr val="004B8E"/>
                </a:solidFill>
              </a:rPr>
              <a:t>Main Parts </a:t>
            </a:r>
            <a:endParaRPr sz="4400" dirty="0">
              <a:solidFill>
                <a:srgbClr val="004B8E"/>
              </a:solidFill>
            </a:endParaRPr>
          </a:p>
        </p:txBody>
      </p:sp>
      <p:sp>
        <p:nvSpPr>
          <p:cNvPr id="1003" name="Google Shape;1003;p128"/>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102</a:t>
            </a:fld>
            <a:endParaRPr dirty="0"/>
          </a:p>
        </p:txBody>
      </p:sp>
    </p:spTree>
    <p:extLst>
      <p:ext uri="{BB962C8B-B14F-4D97-AF65-F5344CB8AC3E}">
        <p14:creationId xmlns:p14="http://schemas.microsoft.com/office/powerpoint/2010/main" val="384854460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sp>
        <p:nvSpPr>
          <p:cNvPr id="1008" name="Google Shape;1008;p129"/>
          <p:cNvSpPr txBox="1">
            <a:spLocks noGrp="1"/>
          </p:cNvSpPr>
          <p:nvPr>
            <p:ph type="title"/>
          </p:nvPr>
        </p:nvSpPr>
        <p:spPr>
          <a:xfrm>
            <a:off x="342900" y="990600"/>
            <a:ext cx="11506200" cy="1066800"/>
          </a:xfrm>
          <a:prstGeom prst="rect">
            <a:avLst/>
          </a:prstGeom>
          <a:noFill/>
          <a:ln>
            <a:noFill/>
          </a:ln>
        </p:spPr>
        <p:txBody>
          <a:bodyPr spcFirstLastPara="1" vert="horz" wrap="square" lIns="121900" tIns="60933" rIns="121900" bIns="60933" rtlCol="0" anchor="ctr" anchorCtr="0">
            <a:noAutofit/>
          </a:bodyPr>
          <a:lstStyle/>
          <a:p>
            <a:pPr>
              <a:buSzPts val="3600"/>
            </a:pPr>
            <a:r>
              <a:rPr lang="en-US" sz="4400" dirty="0" smtClean="0">
                <a:solidFill>
                  <a:srgbClr val="004B8E"/>
                </a:solidFill>
              </a:rPr>
              <a:t>Kite Student </a:t>
            </a:r>
            <a:r>
              <a:rPr lang="en-US" sz="4400" dirty="0">
                <a:solidFill>
                  <a:srgbClr val="004B8E"/>
                </a:solidFill>
              </a:rPr>
              <a:t>Portal</a:t>
            </a:r>
            <a:endParaRPr sz="4400" dirty="0">
              <a:solidFill>
                <a:srgbClr val="004B8E"/>
              </a:solidFill>
            </a:endParaRPr>
          </a:p>
        </p:txBody>
      </p:sp>
      <p:sp>
        <p:nvSpPr>
          <p:cNvPr id="1009" name="Google Shape;1009;p129"/>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103</a:t>
            </a:fld>
            <a:endParaRPr dirty="0"/>
          </a:p>
        </p:txBody>
      </p:sp>
      <p:pic>
        <p:nvPicPr>
          <p:cNvPr id="1010" name="Google Shape;1010;p129"/>
          <p:cNvPicPr preferRelativeResize="0"/>
          <p:nvPr/>
        </p:nvPicPr>
        <p:blipFill>
          <a:blip r:embed="rId3">
            <a:alphaModFix/>
          </a:blip>
          <a:stretch>
            <a:fillRect/>
          </a:stretch>
        </p:blipFill>
        <p:spPr>
          <a:xfrm>
            <a:off x="342900" y="2057400"/>
            <a:ext cx="11506200" cy="4597401"/>
          </a:xfrm>
          <a:prstGeom prst="rect">
            <a:avLst/>
          </a:prstGeom>
          <a:noFill/>
          <a:ln>
            <a:noFill/>
          </a:ln>
        </p:spPr>
      </p:pic>
    </p:spTree>
    <p:extLst>
      <p:ext uri="{BB962C8B-B14F-4D97-AF65-F5344CB8AC3E}">
        <p14:creationId xmlns:p14="http://schemas.microsoft.com/office/powerpoint/2010/main" val="311600277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1016" name="Google Shape;1016;p130"/>
          <p:cNvSpPr txBox="1">
            <a:spLocks noGrp="1"/>
          </p:cNvSpPr>
          <p:nvPr>
            <p:ph type="title"/>
          </p:nvPr>
        </p:nvSpPr>
        <p:spPr>
          <a:xfrm>
            <a:off x="342900" y="990600"/>
            <a:ext cx="11506200" cy="1066800"/>
          </a:xfrm>
          <a:prstGeom prst="rect">
            <a:avLst/>
          </a:prstGeom>
          <a:noFill/>
          <a:ln>
            <a:noFill/>
          </a:ln>
        </p:spPr>
        <p:txBody>
          <a:bodyPr spcFirstLastPara="1" vert="horz" wrap="square" lIns="121900" tIns="60933" rIns="121900" bIns="60933" rtlCol="0" anchor="ctr" anchorCtr="0">
            <a:noAutofit/>
          </a:bodyPr>
          <a:lstStyle/>
          <a:p>
            <a:pPr>
              <a:buSzPts val="3600"/>
            </a:pPr>
            <a:r>
              <a:rPr lang="en-US" sz="4400" dirty="0">
                <a:solidFill>
                  <a:srgbClr val="004B8E"/>
                </a:solidFill>
              </a:rPr>
              <a:t>Kite</a:t>
            </a:r>
            <a:r>
              <a:rPr lang="en-US" sz="4400" dirty="0" smtClean="0">
                <a:solidFill>
                  <a:srgbClr val="004B8E"/>
                </a:solidFill>
              </a:rPr>
              <a:t>® Suite</a:t>
            </a:r>
            <a:endParaRPr sz="4400" dirty="0">
              <a:solidFill>
                <a:srgbClr val="004B8E"/>
              </a:solidFill>
            </a:endParaRPr>
          </a:p>
        </p:txBody>
      </p:sp>
      <p:sp>
        <p:nvSpPr>
          <p:cNvPr id="1017" name="Google Shape;1017;p130"/>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104</a:t>
            </a:fld>
            <a:endParaRPr dirty="0"/>
          </a:p>
        </p:txBody>
      </p:sp>
      <p:pic>
        <p:nvPicPr>
          <p:cNvPr id="1018" name="Google Shape;1018;p130"/>
          <p:cNvPicPr preferRelativeResize="0"/>
          <p:nvPr/>
        </p:nvPicPr>
        <p:blipFill rotWithShape="1">
          <a:blip r:embed="rId3">
            <a:alphaModFix/>
          </a:blip>
          <a:srcRect/>
          <a:stretch/>
        </p:blipFill>
        <p:spPr>
          <a:xfrm>
            <a:off x="6096001" y="2403467"/>
            <a:ext cx="5753099" cy="3419069"/>
          </a:xfrm>
          <a:prstGeom prst="rect">
            <a:avLst/>
          </a:prstGeom>
          <a:noFill/>
          <a:ln>
            <a:noFill/>
          </a:ln>
        </p:spPr>
      </p:pic>
      <p:pic>
        <p:nvPicPr>
          <p:cNvPr id="1019" name="Google Shape;1019;p130"/>
          <p:cNvPicPr preferRelativeResize="0"/>
          <p:nvPr/>
        </p:nvPicPr>
        <p:blipFill>
          <a:blip r:embed="rId4">
            <a:alphaModFix/>
          </a:blip>
          <a:stretch>
            <a:fillRect/>
          </a:stretch>
        </p:blipFill>
        <p:spPr>
          <a:xfrm>
            <a:off x="960542" y="2403467"/>
            <a:ext cx="4578791" cy="3419069"/>
          </a:xfrm>
          <a:prstGeom prst="rect">
            <a:avLst/>
          </a:prstGeom>
          <a:noFill/>
          <a:ln>
            <a:noFill/>
          </a:ln>
        </p:spPr>
      </p:pic>
    </p:spTree>
    <p:extLst>
      <p:ext uri="{BB962C8B-B14F-4D97-AF65-F5344CB8AC3E}">
        <p14:creationId xmlns:p14="http://schemas.microsoft.com/office/powerpoint/2010/main" val="99900620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7" name="Google Shape;1027;p131"/>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105</a:t>
            </a:fld>
            <a:endParaRPr dirty="0"/>
          </a:p>
        </p:txBody>
      </p:sp>
      <p:pic>
        <p:nvPicPr>
          <p:cNvPr id="1028" name="Google Shape;1028;p131"/>
          <p:cNvPicPr preferRelativeResize="0"/>
          <p:nvPr/>
        </p:nvPicPr>
        <p:blipFill>
          <a:blip r:embed="rId3">
            <a:alphaModFix/>
          </a:blip>
          <a:stretch>
            <a:fillRect/>
          </a:stretch>
        </p:blipFill>
        <p:spPr>
          <a:xfrm>
            <a:off x="342900" y="975216"/>
            <a:ext cx="11506200" cy="5692284"/>
          </a:xfrm>
          <a:prstGeom prst="rect">
            <a:avLst/>
          </a:prstGeom>
          <a:noFill/>
          <a:ln>
            <a:noFill/>
          </a:ln>
        </p:spPr>
      </p:pic>
    </p:spTree>
    <p:extLst>
      <p:ext uri="{BB962C8B-B14F-4D97-AF65-F5344CB8AC3E}">
        <p14:creationId xmlns:p14="http://schemas.microsoft.com/office/powerpoint/2010/main" val="317337422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sp>
        <p:nvSpPr>
          <p:cNvPr id="1034" name="Google Shape;1034;p132"/>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106</a:t>
            </a:fld>
            <a:endParaRPr dirty="0"/>
          </a:p>
        </p:txBody>
      </p:sp>
      <p:sp>
        <p:nvSpPr>
          <p:cNvPr id="1035" name="Google Shape;1035;p132"/>
          <p:cNvSpPr txBox="1">
            <a:spLocks noGrp="1"/>
          </p:cNvSpPr>
          <p:nvPr>
            <p:ph type="body" idx="1"/>
          </p:nvPr>
        </p:nvSpPr>
        <p:spPr>
          <a:xfrm>
            <a:off x="342900" y="2057400"/>
            <a:ext cx="11506200" cy="4343200"/>
          </a:xfrm>
          <a:prstGeom prst="rect">
            <a:avLst/>
          </a:prstGeom>
          <a:noFill/>
          <a:ln>
            <a:noFill/>
          </a:ln>
        </p:spPr>
        <p:txBody>
          <a:bodyPr spcFirstLastPara="1" vert="horz" wrap="square" lIns="121900" tIns="60933" rIns="121900" bIns="60933" rtlCol="0" anchor="t" anchorCtr="0">
            <a:noAutofit/>
          </a:bodyPr>
          <a:lstStyle/>
          <a:p>
            <a:pPr marL="647698" indent="-571500">
              <a:lnSpc>
                <a:spcPct val="80000"/>
              </a:lnSpc>
              <a:spcBef>
                <a:spcPts val="0"/>
              </a:spcBef>
              <a:buClr>
                <a:srgbClr val="429539"/>
              </a:buClr>
              <a:buSzPts val="2700"/>
              <a:buFont typeface="Arial" panose="020B0604020202020204" pitchFamily="34" charset="0"/>
              <a:buChar char="•"/>
            </a:pPr>
            <a:r>
              <a:rPr lang="en-US" sz="3600" dirty="0" smtClean="0">
                <a:solidFill>
                  <a:schemeClr val="tx1"/>
                </a:solidFill>
                <a:latin typeface="+mn-lt"/>
              </a:rPr>
              <a:t>Use </a:t>
            </a:r>
            <a:r>
              <a:rPr lang="en-US" sz="3600" dirty="0">
                <a:solidFill>
                  <a:schemeClr val="tx1"/>
                </a:solidFill>
                <a:latin typeface="+mn-lt"/>
              </a:rPr>
              <a:t>the Practice and Released Items with the students </a:t>
            </a:r>
            <a:r>
              <a:rPr lang="en-US" sz="3600" b="1" dirty="0">
                <a:solidFill>
                  <a:schemeClr val="tx1"/>
                </a:solidFill>
                <a:latin typeface="+mn-lt"/>
              </a:rPr>
              <a:t>prior </a:t>
            </a:r>
            <a:r>
              <a:rPr lang="en-US" sz="3600" dirty="0">
                <a:solidFill>
                  <a:schemeClr val="tx1"/>
                </a:solidFill>
                <a:latin typeface="+mn-lt"/>
              </a:rPr>
              <a:t>to administration of the actual </a:t>
            </a:r>
            <a:r>
              <a:rPr lang="en-US" sz="3600" dirty="0" smtClean="0">
                <a:solidFill>
                  <a:schemeClr val="tx1"/>
                </a:solidFill>
                <a:latin typeface="+mn-lt"/>
              </a:rPr>
              <a:t>testlets</a:t>
            </a:r>
          </a:p>
          <a:p>
            <a:pPr marL="647698" indent="-571500">
              <a:lnSpc>
                <a:spcPct val="80000"/>
              </a:lnSpc>
              <a:spcBef>
                <a:spcPts val="0"/>
              </a:spcBef>
              <a:buClr>
                <a:srgbClr val="429539"/>
              </a:buClr>
              <a:buSzPts val="2700"/>
              <a:buFont typeface="Arial" panose="020B0604020202020204" pitchFamily="34" charset="0"/>
              <a:buChar char="•"/>
            </a:pPr>
            <a:endParaRPr sz="3600" dirty="0">
              <a:solidFill>
                <a:schemeClr val="tx1"/>
              </a:solidFill>
              <a:latin typeface="+mn-lt"/>
              <a:ea typeface="Arial"/>
              <a:cs typeface="Arial"/>
              <a:sym typeface="Arial"/>
            </a:endParaRPr>
          </a:p>
          <a:p>
            <a:pPr marL="639232" indent="-571500">
              <a:lnSpc>
                <a:spcPct val="80000"/>
              </a:lnSpc>
              <a:spcBef>
                <a:spcPts val="0"/>
              </a:spcBef>
              <a:buClr>
                <a:srgbClr val="429539"/>
              </a:buClr>
              <a:buSzPts val="2800"/>
              <a:buFont typeface="Arial" panose="020B0604020202020204" pitchFamily="34" charset="0"/>
              <a:buChar char="•"/>
            </a:pPr>
            <a:r>
              <a:rPr lang="en-US" sz="3600" dirty="0" smtClean="0">
                <a:solidFill>
                  <a:schemeClr val="tx1"/>
                </a:solidFill>
                <a:latin typeface="+mn-lt"/>
              </a:rPr>
              <a:t>Kite </a:t>
            </a:r>
            <a:r>
              <a:rPr lang="en-US" sz="3600" dirty="0">
                <a:solidFill>
                  <a:schemeClr val="tx1"/>
                </a:solidFill>
                <a:latin typeface="+mn-lt"/>
              </a:rPr>
              <a:t>Student Portal must be installed </a:t>
            </a:r>
            <a:r>
              <a:rPr lang="en-US" sz="3600" b="1" dirty="0">
                <a:solidFill>
                  <a:schemeClr val="tx1"/>
                </a:solidFill>
                <a:latin typeface="+mn-lt"/>
              </a:rPr>
              <a:t>before</a:t>
            </a:r>
            <a:r>
              <a:rPr lang="en-US" sz="3600" dirty="0">
                <a:solidFill>
                  <a:schemeClr val="tx1"/>
                </a:solidFill>
                <a:latin typeface="+mn-lt"/>
              </a:rPr>
              <a:t> teachers can access practice activities or released </a:t>
            </a:r>
            <a:r>
              <a:rPr lang="en-US" sz="3600" dirty="0" smtClean="0">
                <a:solidFill>
                  <a:schemeClr val="tx1"/>
                </a:solidFill>
                <a:latin typeface="+mn-lt"/>
              </a:rPr>
              <a:t>testlets</a:t>
            </a:r>
          </a:p>
          <a:p>
            <a:pPr marL="639232" indent="-571500">
              <a:lnSpc>
                <a:spcPct val="80000"/>
              </a:lnSpc>
              <a:spcBef>
                <a:spcPts val="0"/>
              </a:spcBef>
              <a:buClr>
                <a:srgbClr val="429539"/>
              </a:buClr>
              <a:buSzPts val="2800"/>
              <a:buFont typeface="Arial" panose="020B0604020202020204" pitchFamily="34" charset="0"/>
              <a:buChar char="•"/>
            </a:pPr>
            <a:endParaRPr lang="en-US" sz="3600" dirty="0" smtClean="0">
              <a:solidFill>
                <a:schemeClr val="tx1"/>
              </a:solidFill>
              <a:latin typeface="+mn-lt"/>
            </a:endParaRPr>
          </a:p>
          <a:p>
            <a:pPr marL="639232" indent="-571500">
              <a:lnSpc>
                <a:spcPct val="80000"/>
              </a:lnSpc>
              <a:spcBef>
                <a:spcPts val="0"/>
              </a:spcBef>
              <a:buClr>
                <a:srgbClr val="429539"/>
              </a:buClr>
              <a:buSzPts val="2800"/>
              <a:buFont typeface="Arial" panose="020B0604020202020204" pitchFamily="34" charset="0"/>
              <a:buChar char="•"/>
            </a:pPr>
            <a:r>
              <a:rPr lang="en-US" sz="3600" dirty="0" smtClean="0">
                <a:solidFill>
                  <a:schemeClr val="tx1"/>
                </a:solidFill>
                <a:latin typeface="+mn-lt"/>
              </a:rPr>
              <a:t>IMPORTANT TO NOTE: For this school year, all computers must have Kite Student Portal 8.0</a:t>
            </a:r>
          </a:p>
          <a:p>
            <a:pPr indent="-541853">
              <a:lnSpc>
                <a:spcPct val="80000"/>
              </a:lnSpc>
              <a:spcBef>
                <a:spcPts val="0"/>
              </a:spcBef>
              <a:buClr>
                <a:schemeClr val="dk1"/>
              </a:buClr>
              <a:buSzPts val="2800"/>
              <a:buChar char="●"/>
            </a:pPr>
            <a:endParaRPr lang="en-US" sz="3200" dirty="0">
              <a:solidFill>
                <a:srgbClr val="004B8D"/>
              </a:solidFill>
            </a:endParaRPr>
          </a:p>
          <a:p>
            <a:pPr indent="-541853">
              <a:lnSpc>
                <a:spcPct val="80000"/>
              </a:lnSpc>
              <a:spcBef>
                <a:spcPts val="0"/>
              </a:spcBef>
              <a:buClr>
                <a:schemeClr val="dk1"/>
              </a:buClr>
              <a:buSzPts val="2800"/>
              <a:buChar char="●"/>
            </a:pPr>
            <a:endParaRPr sz="3200" dirty="0">
              <a:solidFill>
                <a:srgbClr val="004B8D"/>
              </a:solidFill>
              <a:latin typeface="+mn-lt"/>
            </a:endParaRPr>
          </a:p>
          <a:p>
            <a:pPr marL="0" indent="0">
              <a:lnSpc>
                <a:spcPct val="80000"/>
              </a:lnSpc>
              <a:spcBef>
                <a:spcPts val="0"/>
              </a:spcBef>
              <a:buNone/>
            </a:pPr>
            <a:endParaRPr sz="267" dirty="0">
              <a:solidFill>
                <a:srgbClr val="00B050"/>
              </a:solidFill>
              <a:latin typeface="+mn-lt"/>
              <a:ea typeface="Arial"/>
              <a:cs typeface="Arial"/>
              <a:sym typeface="Arial"/>
            </a:endParaRPr>
          </a:p>
        </p:txBody>
      </p:sp>
      <p:sp>
        <p:nvSpPr>
          <p:cNvPr id="1036" name="Google Shape;1036;p132"/>
          <p:cNvSpPr txBox="1">
            <a:spLocks noGrp="1"/>
          </p:cNvSpPr>
          <p:nvPr>
            <p:ph type="title"/>
          </p:nvPr>
        </p:nvSpPr>
        <p:spPr>
          <a:xfrm>
            <a:off x="342900" y="990600"/>
            <a:ext cx="11506200" cy="1066800"/>
          </a:xfrm>
          <a:prstGeom prst="rect">
            <a:avLst/>
          </a:prstGeom>
          <a:noFill/>
          <a:ln>
            <a:noFill/>
          </a:ln>
        </p:spPr>
        <p:txBody>
          <a:bodyPr spcFirstLastPara="1" vert="horz" wrap="square" lIns="121900" tIns="60933" rIns="121900" bIns="60933" rtlCol="0" anchor="ctr" anchorCtr="0">
            <a:noAutofit/>
          </a:bodyPr>
          <a:lstStyle/>
          <a:p>
            <a:r>
              <a:rPr lang="en-US" sz="4400" dirty="0" smtClean="0">
                <a:solidFill>
                  <a:srgbClr val="004B8E"/>
                </a:solidFill>
              </a:rPr>
              <a:t>Kite </a:t>
            </a:r>
            <a:r>
              <a:rPr lang="en-US" sz="4400" dirty="0">
                <a:solidFill>
                  <a:srgbClr val="004B8E"/>
                </a:solidFill>
              </a:rPr>
              <a:t>Student Portal</a:t>
            </a:r>
            <a:endParaRPr sz="4400" dirty="0">
              <a:solidFill>
                <a:srgbClr val="004B8E"/>
              </a:solidFill>
            </a:endParaRPr>
          </a:p>
        </p:txBody>
      </p:sp>
    </p:spTree>
    <p:extLst>
      <p:ext uri="{BB962C8B-B14F-4D97-AF65-F5344CB8AC3E}">
        <p14:creationId xmlns:p14="http://schemas.microsoft.com/office/powerpoint/2010/main" val="45655509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sp>
        <p:nvSpPr>
          <p:cNvPr id="1041" name="Google Shape;1041;p133"/>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107</a:t>
            </a:fld>
            <a:endParaRPr dirty="0"/>
          </a:p>
        </p:txBody>
      </p:sp>
      <p:pic>
        <p:nvPicPr>
          <p:cNvPr id="1042" name="Google Shape;1042;p133"/>
          <p:cNvPicPr preferRelativeResize="0"/>
          <p:nvPr/>
        </p:nvPicPr>
        <p:blipFill>
          <a:blip r:embed="rId3">
            <a:alphaModFix/>
          </a:blip>
          <a:stretch>
            <a:fillRect/>
          </a:stretch>
        </p:blipFill>
        <p:spPr>
          <a:xfrm>
            <a:off x="342900" y="1982400"/>
            <a:ext cx="11506200" cy="4685100"/>
          </a:xfrm>
          <a:prstGeom prst="rect">
            <a:avLst/>
          </a:prstGeom>
          <a:noFill/>
          <a:ln>
            <a:noFill/>
          </a:ln>
        </p:spPr>
      </p:pic>
      <p:sp>
        <p:nvSpPr>
          <p:cNvPr id="1043" name="Google Shape;1043;p133"/>
          <p:cNvSpPr txBox="1"/>
          <p:nvPr/>
        </p:nvSpPr>
        <p:spPr>
          <a:xfrm>
            <a:off x="342900" y="1075630"/>
            <a:ext cx="11506200" cy="923289"/>
          </a:xfrm>
          <a:prstGeom prst="rect">
            <a:avLst/>
          </a:prstGeom>
          <a:noFill/>
          <a:ln>
            <a:noFill/>
          </a:ln>
        </p:spPr>
        <p:txBody>
          <a:bodyPr spcFirstLastPara="1" wrap="square" lIns="121900" tIns="121900" rIns="121900" bIns="121900" anchor="t" anchorCtr="0">
            <a:spAutoFit/>
          </a:bodyPr>
          <a:lstStyle/>
          <a:p>
            <a:pPr algn="ctr"/>
            <a:r>
              <a:rPr lang="en-US" sz="4400" b="1" dirty="0">
                <a:solidFill>
                  <a:srgbClr val="004B8E"/>
                </a:solidFill>
                <a:latin typeface="Calibri"/>
                <a:ea typeface="Calibri"/>
                <a:cs typeface="Calibri"/>
                <a:sym typeface="Calibri"/>
              </a:rPr>
              <a:t>Access to Roster</a:t>
            </a:r>
            <a:endParaRPr sz="4400" b="1" dirty="0">
              <a:solidFill>
                <a:srgbClr val="004B8E"/>
              </a:solidFill>
              <a:latin typeface="Calibri"/>
              <a:ea typeface="Calibri"/>
              <a:cs typeface="Calibri"/>
              <a:sym typeface="Calibri"/>
            </a:endParaRPr>
          </a:p>
        </p:txBody>
      </p:sp>
    </p:spTree>
    <p:extLst>
      <p:ext uri="{BB962C8B-B14F-4D97-AF65-F5344CB8AC3E}">
        <p14:creationId xmlns:p14="http://schemas.microsoft.com/office/powerpoint/2010/main" val="97044545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sp>
        <p:nvSpPr>
          <p:cNvPr id="1051" name="Google Shape;1051;p134"/>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108</a:t>
            </a:fld>
            <a:endParaRPr dirty="0"/>
          </a:p>
        </p:txBody>
      </p:sp>
      <p:pic>
        <p:nvPicPr>
          <p:cNvPr id="1052" name="Google Shape;1052;p134"/>
          <p:cNvPicPr preferRelativeResize="0"/>
          <p:nvPr/>
        </p:nvPicPr>
        <p:blipFill>
          <a:blip r:embed="rId3">
            <a:alphaModFix/>
          </a:blip>
          <a:stretch>
            <a:fillRect/>
          </a:stretch>
        </p:blipFill>
        <p:spPr>
          <a:xfrm>
            <a:off x="383034" y="1333500"/>
            <a:ext cx="11466066" cy="5334000"/>
          </a:xfrm>
          <a:prstGeom prst="rect">
            <a:avLst/>
          </a:prstGeom>
          <a:noFill/>
          <a:ln>
            <a:noFill/>
          </a:ln>
        </p:spPr>
      </p:pic>
      <p:sp>
        <p:nvSpPr>
          <p:cNvPr id="7" name="Google Shape;483;p66"/>
          <p:cNvSpPr/>
          <p:nvPr/>
        </p:nvSpPr>
        <p:spPr>
          <a:xfrm rot="10800000" flipH="1">
            <a:off x="163127" y="3708321"/>
            <a:ext cx="1111600" cy="424800"/>
          </a:xfrm>
          <a:prstGeom prst="rightArrow">
            <a:avLst>
              <a:gd name="adj1" fmla="val 50000"/>
              <a:gd name="adj2" fmla="val 63739"/>
            </a:avLst>
          </a:prstGeom>
          <a:solidFill>
            <a:srgbClr val="004B8E"/>
          </a:solidFill>
          <a:ln w="25400" cap="flat" cmpd="sng">
            <a:solidFill>
              <a:srgbClr val="003666"/>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1800"/>
            </a:pPr>
            <a:endParaRPr sz="24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75011687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058" name="Google Shape;1058;p135"/>
          <p:cNvSpPr txBox="1">
            <a:spLocks noGrp="1"/>
          </p:cNvSpPr>
          <p:nvPr>
            <p:ph type="title"/>
          </p:nvPr>
        </p:nvSpPr>
        <p:spPr>
          <a:xfrm>
            <a:off x="342900" y="990600"/>
            <a:ext cx="11506200" cy="1066800"/>
          </a:xfrm>
          <a:prstGeom prst="rect">
            <a:avLst/>
          </a:prstGeom>
        </p:spPr>
        <p:txBody>
          <a:bodyPr spcFirstLastPara="1" vert="horz" wrap="square" lIns="121900" tIns="60933" rIns="121900" bIns="60933" rtlCol="0" anchor="ctr" anchorCtr="0">
            <a:noAutofit/>
          </a:bodyPr>
          <a:lstStyle/>
          <a:p>
            <a:r>
              <a:rPr lang="en-US" sz="4400" dirty="0">
                <a:solidFill>
                  <a:srgbClr val="004B8E"/>
                </a:solidFill>
              </a:rPr>
              <a:t>PNP and First Contact Survey </a:t>
            </a:r>
            <a:endParaRPr sz="4400" dirty="0">
              <a:solidFill>
                <a:srgbClr val="004B8E"/>
              </a:solidFill>
            </a:endParaRPr>
          </a:p>
        </p:txBody>
      </p:sp>
      <p:sp>
        <p:nvSpPr>
          <p:cNvPr id="1059" name="Google Shape;1059;p135"/>
          <p:cNvSpPr txBox="1">
            <a:spLocks noGrp="1"/>
          </p:cNvSpPr>
          <p:nvPr>
            <p:ph type="body" idx="1"/>
          </p:nvPr>
        </p:nvSpPr>
        <p:spPr>
          <a:xfrm>
            <a:off x="342900" y="2403400"/>
            <a:ext cx="11506200" cy="4264100"/>
          </a:xfrm>
          <a:prstGeom prst="rect">
            <a:avLst/>
          </a:prstGeom>
        </p:spPr>
        <p:txBody>
          <a:bodyPr spcFirstLastPara="1" vert="horz" wrap="square" lIns="121900" tIns="60933" rIns="121900" bIns="60933" rtlCol="0" anchor="t" anchorCtr="0">
            <a:noAutofit/>
          </a:bodyPr>
          <a:lstStyle/>
          <a:p>
            <a:pPr marL="101598" indent="0">
              <a:buSzPts val="2400"/>
              <a:buNone/>
            </a:pPr>
            <a:r>
              <a:rPr lang="en-US" sz="4000" dirty="0"/>
              <a:t>To be eligible for test assignment, a student </a:t>
            </a:r>
            <a:r>
              <a:rPr lang="en-US" sz="4000" dirty="0" smtClean="0"/>
              <a:t>must </a:t>
            </a:r>
            <a:endParaRPr lang="en-US" sz="4000" dirty="0"/>
          </a:p>
          <a:p>
            <a:pPr marL="558798" indent="-457200">
              <a:buClr>
                <a:srgbClr val="429539"/>
              </a:buClr>
              <a:buSzPct val="100000"/>
              <a:buFont typeface="Arial" panose="020B0604020202020204" pitchFamily="34" charset="0"/>
              <a:buChar char="•"/>
            </a:pPr>
            <a:r>
              <a:rPr lang="en-US" sz="3600" dirty="0" smtClean="0"/>
              <a:t>Be </a:t>
            </a:r>
            <a:r>
              <a:rPr lang="en-US" sz="3600" b="1" dirty="0"/>
              <a:t>enrolled </a:t>
            </a:r>
            <a:r>
              <a:rPr lang="en-US" sz="3600" dirty="0"/>
              <a:t> and </a:t>
            </a:r>
            <a:r>
              <a:rPr lang="en-US" sz="3600" b="1" dirty="0"/>
              <a:t>rostered </a:t>
            </a:r>
            <a:r>
              <a:rPr lang="en-US" sz="3600" dirty="0"/>
              <a:t>and then complete the First </a:t>
            </a:r>
            <a:r>
              <a:rPr lang="en-US" sz="3600" dirty="0" smtClean="0"/>
              <a:t>Contact Survey </a:t>
            </a:r>
            <a:endParaRPr sz="3600" dirty="0"/>
          </a:p>
          <a:p>
            <a:pPr marL="558798" indent="-457200">
              <a:spcBef>
                <a:spcPts val="0"/>
              </a:spcBef>
              <a:buClr>
                <a:srgbClr val="429539"/>
              </a:buClr>
              <a:buSzPct val="100000"/>
              <a:buFont typeface="Arial" panose="020B0604020202020204" pitchFamily="34" charset="0"/>
              <a:buChar char="•"/>
            </a:pPr>
            <a:r>
              <a:rPr lang="en-US" sz="3600" dirty="0"/>
              <a:t>First Contact Survey must be revisited for each student on your roster each </a:t>
            </a:r>
            <a:r>
              <a:rPr lang="en-US" sz="3600" dirty="0" smtClean="0"/>
              <a:t>year </a:t>
            </a:r>
            <a:endParaRPr sz="3600" dirty="0"/>
          </a:p>
          <a:p>
            <a:pPr marL="0" indent="0">
              <a:buNone/>
            </a:pPr>
            <a:endParaRPr sz="3200" dirty="0"/>
          </a:p>
          <a:p>
            <a:pPr marL="0" indent="0">
              <a:buNone/>
            </a:pPr>
            <a:endParaRPr sz="3200" dirty="0"/>
          </a:p>
          <a:p>
            <a:pPr marL="0" indent="0">
              <a:buNone/>
            </a:pPr>
            <a:endParaRPr sz="3200" dirty="0"/>
          </a:p>
          <a:p>
            <a:pPr marL="0" indent="0">
              <a:buNone/>
            </a:pPr>
            <a:endParaRPr sz="3733" b="1" dirty="0"/>
          </a:p>
          <a:p>
            <a:pPr marL="0" indent="0">
              <a:buNone/>
            </a:pPr>
            <a:r>
              <a:rPr lang="en-US" sz="3200" dirty="0"/>
              <a:t> </a:t>
            </a:r>
            <a:endParaRPr sz="3200" dirty="0"/>
          </a:p>
        </p:txBody>
      </p:sp>
      <p:sp>
        <p:nvSpPr>
          <p:cNvPr id="1060" name="Google Shape;1060;p135"/>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109</a:t>
            </a:fld>
            <a:endParaRPr dirty="0"/>
          </a:p>
        </p:txBody>
      </p:sp>
    </p:spTree>
    <p:extLst>
      <p:ext uri="{BB962C8B-B14F-4D97-AF65-F5344CB8AC3E}">
        <p14:creationId xmlns:p14="http://schemas.microsoft.com/office/powerpoint/2010/main" val="12701395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9" name="Google Shape;139;p27"/>
          <p:cNvSpPr txBox="1">
            <a:spLocks noGrp="1"/>
          </p:cNvSpPr>
          <p:nvPr>
            <p:ph type="title"/>
          </p:nvPr>
        </p:nvSpPr>
        <p:spPr>
          <a:xfrm>
            <a:off x="342900" y="1399736"/>
            <a:ext cx="11506200" cy="960000"/>
          </a:xfrm>
          <a:prstGeom prst="rect">
            <a:avLst/>
          </a:prstGeom>
          <a:noFill/>
          <a:ln>
            <a:noFill/>
          </a:ln>
        </p:spPr>
        <p:txBody>
          <a:bodyPr spcFirstLastPara="1" vert="horz" wrap="square" lIns="91400" tIns="45700" rIns="91400" bIns="45700" rtlCol="0" anchor="ctr" anchorCtr="0">
            <a:noAutofit/>
          </a:bodyPr>
          <a:lstStyle/>
          <a:p>
            <a:pPr>
              <a:buSzPts val="900"/>
            </a:pPr>
            <a:r>
              <a:rPr lang="en-US" sz="4400" dirty="0" smtClean="0">
                <a:solidFill>
                  <a:srgbClr val="004B8E"/>
                </a:solidFill>
              </a:rPr>
              <a:t>MAP-A and DLM</a:t>
            </a:r>
            <a:endParaRPr sz="4400" dirty="0">
              <a:solidFill>
                <a:srgbClr val="004B8E"/>
              </a:solidFill>
            </a:endParaRPr>
          </a:p>
          <a:p>
            <a:pPr>
              <a:buSzPts val="900"/>
            </a:pPr>
            <a:endParaRPr sz="4800" dirty="0"/>
          </a:p>
        </p:txBody>
      </p:sp>
      <p:sp>
        <p:nvSpPr>
          <p:cNvPr id="140" name="Google Shape;140;p27"/>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11</a:t>
            </a:fld>
            <a:endParaRPr dirty="0"/>
          </a:p>
        </p:txBody>
      </p:sp>
      <p:sp>
        <p:nvSpPr>
          <p:cNvPr id="2" name="Text Placeholder 1"/>
          <p:cNvSpPr>
            <a:spLocks noGrp="1"/>
          </p:cNvSpPr>
          <p:nvPr>
            <p:ph type="body" idx="1"/>
          </p:nvPr>
        </p:nvSpPr>
        <p:spPr>
          <a:xfrm>
            <a:off x="342900" y="2119758"/>
            <a:ext cx="11506200" cy="4547740"/>
          </a:xfrm>
        </p:spPr>
        <p:txBody>
          <a:bodyPr/>
          <a:lstStyle/>
          <a:p>
            <a:pPr>
              <a:spcBef>
                <a:spcPts val="600"/>
              </a:spcBef>
              <a:buClr>
                <a:srgbClr val="429539"/>
              </a:buClr>
            </a:pPr>
            <a:r>
              <a:rPr lang="en-US" sz="3200" dirty="0" smtClean="0"/>
              <a:t>Dynamic Learning Maps (DLM) is a multi-state consortium that has developed a </a:t>
            </a:r>
            <a:r>
              <a:rPr lang="en-US" sz="3200" b="1" dirty="0" smtClean="0"/>
              <a:t>computer delivered alternate assessment</a:t>
            </a:r>
            <a:r>
              <a:rPr lang="en-US" sz="3200" dirty="0" smtClean="0"/>
              <a:t> for students with </a:t>
            </a:r>
            <a:r>
              <a:rPr lang="en-US" sz="3200" b="1" dirty="0" smtClean="0"/>
              <a:t>most </a:t>
            </a:r>
            <a:r>
              <a:rPr lang="en-US" sz="3200" dirty="0" smtClean="0"/>
              <a:t>significant cognitive disabilities</a:t>
            </a:r>
          </a:p>
          <a:p>
            <a:pPr>
              <a:spcBef>
                <a:spcPts val="600"/>
              </a:spcBef>
              <a:buClr>
                <a:srgbClr val="429539"/>
              </a:buClr>
            </a:pPr>
            <a:r>
              <a:rPr lang="en-US" sz="3200" dirty="0" smtClean="0"/>
              <a:t>Missouri uses DLM as the alternate assessment and refers to it as MAP-A</a:t>
            </a:r>
          </a:p>
          <a:p>
            <a:pPr>
              <a:spcBef>
                <a:spcPts val="600"/>
              </a:spcBef>
              <a:buClr>
                <a:srgbClr val="429539"/>
              </a:buClr>
            </a:pPr>
            <a:r>
              <a:rPr lang="en-US" sz="3200" dirty="0" smtClean="0"/>
              <a:t>MAP-A measures content standards called Essential Elements which are aligned to Missouri Learning Standards, but at a </a:t>
            </a:r>
            <a:r>
              <a:rPr lang="en-US" sz="3200" b="1" dirty="0" smtClean="0"/>
              <a:t>reduced depth, breadth, and complexity</a:t>
            </a:r>
            <a:endParaRPr lang="en-US" sz="3200" dirty="0" smtClean="0"/>
          </a:p>
          <a:p>
            <a:pPr marL="33866" indent="0">
              <a:buNone/>
            </a:pPr>
            <a:endParaRPr lang="en-US" dirty="0"/>
          </a:p>
        </p:txBody>
      </p:sp>
    </p:spTree>
    <p:extLst>
      <p:ext uri="{BB962C8B-B14F-4D97-AF65-F5344CB8AC3E}">
        <p14:creationId xmlns:p14="http://schemas.microsoft.com/office/powerpoint/2010/main" val="291981731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sp>
        <p:nvSpPr>
          <p:cNvPr id="1065" name="Google Shape;1065;p136"/>
          <p:cNvSpPr txBox="1">
            <a:spLocks noGrp="1"/>
          </p:cNvSpPr>
          <p:nvPr>
            <p:ph type="body" idx="1"/>
          </p:nvPr>
        </p:nvSpPr>
        <p:spPr>
          <a:xfrm>
            <a:off x="342900" y="2792959"/>
            <a:ext cx="11506200" cy="3874541"/>
          </a:xfrm>
          <a:prstGeom prst="rect">
            <a:avLst/>
          </a:prstGeom>
          <a:noFill/>
          <a:ln>
            <a:noFill/>
          </a:ln>
        </p:spPr>
        <p:txBody>
          <a:bodyPr spcFirstLastPara="1" vert="horz" wrap="square" lIns="121900" tIns="60933" rIns="121900" bIns="60933" rtlCol="0" anchor="t" anchorCtr="0">
            <a:noAutofit/>
          </a:bodyPr>
          <a:lstStyle/>
          <a:p>
            <a:pPr marL="592663" indent="-457200">
              <a:spcBef>
                <a:spcPts val="0"/>
              </a:spcBef>
              <a:buClr>
                <a:srgbClr val="429539"/>
              </a:buClr>
              <a:buSzPts val="2400"/>
              <a:buFont typeface="Arial" panose="020B0604020202020204" pitchFamily="34" charset="0"/>
              <a:buChar char="•"/>
            </a:pPr>
            <a:r>
              <a:rPr lang="en-US" sz="3200" dirty="0"/>
              <a:t>The First Contact </a:t>
            </a:r>
            <a:r>
              <a:rPr lang="en-US" sz="3200" dirty="0" smtClean="0"/>
              <a:t>Survey (</a:t>
            </a:r>
            <a:r>
              <a:rPr lang="en-US" sz="3200" dirty="0"/>
              <a:t>FCS) covers a variety of areas, including communication, academic skills and </a:t>
            </a:r>
            <a:r>
              <a:rPr lang="en-US" sz="3200" dirty="0" smtClean="0"/>
              <a:t>attention </a:t>
            </a:r>
            <a:endParaRPr sz="3200" dirty="0"/>
          </a:p>
          <a:p>
            <a:pPr marL="1066785" indent="-457200">
              <a:spcBef>
                <a:spcPts val="0"/>
              </a:spcBef>
              <a:buClr>
                <a:srgbClr val="429539"/>
              </a:buClr>
              <a:buFont typeface="Arial" panose="020B0604020202020204" pitchFamily="34" charset="0"/>
              <a:buChar char="•"/>
            </a:pPr>
            <a:endParaRPr sz="3200" dirty="0"/>
          </a:p>
          <a:p>
            <a:pPr marL="592663" indent="-457200">
              <a:spcBef>
                <a:spcPts val="533"/>
              </a:spcBef>
              <a:buClr>
                <a:srgbClr val="429539"/>
              </a:buClr>
              <a:buSzPts val="2400"/>
              <a:buFont typeface="Arial" panose="020B0604020202020204" pitchFamily="34" charset="0"/>
              <a:buChar char="•"/>
            </a:pPr>
            <a:r>
              <a:rPr lang="en-US" sz="3200" dirty="0"/>
              <a:t>When completing the First Contact </a:t>
            </a:r>
            <a:r>
              <a:rPr lang="en-US" sz="3200" dirty="0" smtClean="0"/>
              <a:t>Survey (</a:t>
            </a:r>
            <a:r>
              <a:rPr lang="en-US" sz="3200" dirty="0"/>
              <a:t>FCS), educators will need to provide information </a:t>
            </a:r>
            <a:r>
              <a:rPr lang="en-US" sz="3200" dirty="0" smtClean="0"/>
              <a:t>on special education services</a:t>
            </a:r>
            <a:r>
              <a:rPr lang="en-US" sz="3200" dirty="0"/>
              <a:t>, sensory capabilities, motor capabilities, computer access, communication abilities, academic </a:t>
            </a:r>
            <a:r>
              <a:rPr lang="en-US" sz="3200" dirty="0" smtClean="0"/>
              <a:t>skills, </a:t>
            </a:r>
            <a:r>
              <a:rPr lang="en-US" sz="3200" dirty="0"/>
              <a:t>and </a:t>
            </a:r>
            <a:r>
              <a:rPr lang="en-US" sz="3200" dirty="0" smtClean="0"/>
              <a:t>attention  </a:t>
            </a:r>
            <a:endParaRPr sz="3200" dirty="0"/>
          </a:p>
          <a:p>
            <a:pPr indent="0">
              <a:spcBef>
                <a:spcPts val="533"/>
              </a:spcBef>
              <a:buNone/>
            </a:pPr>
            <a:endParaRPr dirty="0"/>
          </a:p>
        </p:txBody>
      </p:sp>
      <p:sp>
        <p:nvSpPr>
          <p:cNvPr id="1066" name="Google Shape;1066;p136"/>
          <p:cNvSpPr txBox="1">
            <a:spLocks noGrp="1"/>
          </p:cNvSpPr>
          <p:nvPr>
            <p:ph type="title"/>
          </p:nvPr>
        </p:nvSpPr>
        <p:spPr>
          <a:xfrm>
            <a:off x="342900" y="1281633"/>
            <a:ext cx="11506200" cy="1066800"/>
          </a:xfrm>
          <a:prstGeom prst="rect">
            <a:avLst/>
          </a:prstGeom>
          <a:noFill/>
          <a:ln>
            <a:noFill/>
          </a:ln>
        </p:spPr>
        <p:txBody>
          <a:bodyPr spcFirstLastPara="1" vert="horz" wrap="square" lIns="121900" tIns="60933" rIns="121900" bIns="60933" rtlCol="0" anchor="ctr" anchorCtr="0">
            <a:noAutofit/>
          </a:bodyPr>
          <a:lstStyle/>
          <a:p>
            <a:pPr>
              <a:buSzPts val="3600"/>
            </a:pPr>
            <a:r>
              <a:rPr lang="en-US" sz="4400" dirty="0">
                <a:solidFill>
                  <a:srgbClr val="004B8E"/>
                </a:solidFill>
              </a:rPr>
              <a:t>First Contact Survey (FCS)</a:t>
            </a:r>
            <a:br>
              <a:rPr lang="en-US" sz="4400" dirty="0">
                <a:solidFill>
                  <a:srgbClr val="004B8E"/>
                </a:solidFill>
              </a:rPr>
            </a:br>
            <a:r>
              <a:rPr lang="en-US" sz="3600" dirty="0">
                <a:solidFill>
                  <a:srgbClr val="429539"/>
                </a:solidFill>
              </a:rPr>
              <a:t>Drives First Testlet</a:t>
            </a:r>
            <a:endParaRPr sz="3600" dirty="0">
              <a:solidFill>
                <a:srgbClr val="429539"/>
              </a:solidFill>
            </a:endParaRPr>
          </a:p>
        </p:txBody>
      </p:sp>
      <p:sp>
        <p:nvSpPr>
          <p:cNvPr id="1067" name="Google Shape;1067;p136"/>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110</a:t>
            </a:fld>
            <a:endParaRPr dirty="0"/>
          </a:p>
        </p:txBody>
      </p:sp>
    </p:spTree>
    <p:extLst>
      <p:ext uri="{BB962C8B-B14F-4D97-AF65-F5344CB8AC3E}">
        <p14:creationId xmlns:p14="http://schemas.microsoft.com/office/powerpoint/2010/main" val="199554146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p137"/>
          <p:cNvSpPr txBox="1">
            <a:spLocks noGrp="1"/>
          </p:cNvSpPr>
          <p:nvPr>
            <p:ph type="body" idx="1"/>
          </p:nvPr>
        </p:nvSpPr>
        <p:spPr>
          <a:xfrm>
            <a:off x="342900" y="2339975"/>
            <a:ext cx="11506200" cy="4327525"/>
          </a:xfrm>
          <a:prstGeom prst="rect">
            <a:avLst/>
          </a:prstGeom>
          <a:noFill/>
          <a:ln>
            <a:noFill/>
          </a:ln>
        </p:spPr>
        <p:txBody>
          <a:bodyPr spcFirstLastPara="1" vert="horz" wrap="square" lIns="121900" tIns="60933" rIns="121900" bIns="60933" rtlCol="0" anchor="t" anchorCtr="0">
            <a:noAutofit/>
          </a:bodyPr>
          <a:lstStyle/>
          <a:p>
            <a:pPr marL="457200" indent="-457200">
              <a:spcBef>
                <a:spcPts val="547"/>
              </a:spcBef>
              <a:buClr>
                <a:srgbClr val="429539"/>
              </a:buClr>
              <a:buFont typeface="Arial" panose="020B0604020202020204" pitchFamily="34" charset="0"/>
              <a:buChar char="•"/>
            </a:pPr>
            <a:r>
              <a:rPr lang="en-US" sz="3600" dirty="0" smtClean="0"/>
              <a:t>The First Contact Survey(FCS) is used </a:t>
            </a:r>
            <a:r>
              <a:rPr lang="en-US" sz="3600" b="1" dirty="0" smtClean="0"/>
              <a:t>in conjunction </a:t>
            </a:r>
            <a:r>
              <a:rPr lang="en-US" sz="3600" dirty="0" smtClean="0"/>
              <a:t>with the Personal Needs and Preferences (PNP) profile to determine at what linkage level the student initially enters the assessment system </a:t>
            </a:r>
            <a:endParaRPr sz="3600" dirty="0" smtClean="0"/>
          </a:p>
          <a:p>
            <a:pPr marL="457200" indent="-457200">
              <a:spcBef>
                <a:spcPts val="547"/>
              </a:spcBef>
              <a:buClr>
                <a:srgbClr val="429539"/>
              </a:buClr>
              <a:buFont typeface="Arial" panose="020B0604020202020204" pitchFamily="34" charset="0"/>
              <a:buChar char="•"/>
            </a:pPr>
            <a:endParaRPr sz="3600" dirty="0" smtClean="0"/>
          </a:p>
          <a:p>
            <a:pPr marL="457200" indent="-457200">
              <a:spcBef>
                <a:spcPts val="0"/>
              </a:spcBef>
              <a:buClr>
                <a:srgbClr val="429539"/>
              </a:buClr>
              <a:buFont typeface="Arial" panose="020B0604020202020204" pitchFamily="34" charset="0"/>
              <a:buChar char="•"/>
            </a:pPr>
            <a:r>
              <a:rPr lang="en-US" sz="3600" dirty="0" smtClean="0"/>
              <a:t>Educator Portal is used to complete a comprehensive questionnaire called the First Contact Survey (FCS) </a:t>
            </a:r>
            <a:endParaRPr sz="3600" dirty="0" smtClean="0"/>
          </a:p>
          <a:p>
            <a:pPr marL="692603" indent="-253994">
              <a:lnSpc>
                <a:spcPct val="80000"/>
              </a:lnSpc>
              <a:spcBef>
                <a:spcPts val="0"/>
              </a:spcBef>
              <a:buNone/>
            </a:pPr>
            <a:endParaRPr sz="3200" dirty="0"/>
          </a:p>
          <a:p>
            <a:pPr indent="0">
              <a:lnSpc>
                <a:spcPct val="80000"/>
              </a:lnSpc>
              <a:spcBef>
                <a:spcPts val="547"/>
              </a:spcBef>
              <a:buNone/>
            </a:pPr>
            <a:endParaRPr sz="3200" dirty="0"/>
          </a:p>
          <a:p>
            <a:pPr indent="0">
              <a:lnSpc>
                <a:spcPct val="80000"/>
              </a:lnSpc>
              <a:spcBef>
                <a:spcPts val="547"/>
              </a:spcBef>
              <a:buNone/>
            </a:pPr>
            <a:r>
              <a:rPr lang="en-US" sz="3200" dirty="0"/>
              <a:t> </a:t>
            </a:r>
            <a:endParaRPr sz="3200" dirty="0"/>
          </a:p>
        </p:txBody>
      </p:sp>
      <p:sp>
        <p:nvSpPr>
          <p:cNvPr id="1073" name="Google Shape;1073;p137"/>
          <p:cNvSpPr txBox="1">
            <a:spLocks noGrp="1"/>
          </p:cNvSpPr>
          <p:nvPr>
            <p:ph type="title"/>
          </p:nvPr>
        </p:nvSpPr>
        <p:spPr>
          <a:xfrm>
            <a:off x="342900" y="981891"/>
            <a:ext cx="11506200" cy="1066800"/>
          </a:xfrm>
          <a:prstGeom prst="rect">
            <a:avLst/>
          </a:prstGeom>
          <a:noFill/>
          <a:ln>
            <a:noFill/>
          </a:ln>
        </p:spPr>
        <p:txBody>
          <a:bodyPr spcFirstLastPara="1" vert="horz" wrap="square" lIns="121900" tIns="60933" rIns="121900" bIns="60933" rtlCol="0" anchor="ctr" anchorCtr="0">
            <a:noAutofit/>
          </a:bodyPr>
          <a:lstStyle/>
          <a:p>
            <a:pPr>
              <a:buSzPts val="3600"/>
            </a:pPr>
            <a:r>
              <a:rPr lang="en-US" sz="4400" dirty="0">
                <a:solidFill>
                  <a:srgbClr val="004B8E"/>
                </a:solidFill>
              </a:rPr>
              <a:t>Complete a First Contact Survey (FCS)</a:t>
            </a:r>
            <a:endParaRPr sz="4400" dirty="0">
              <a:solidFill>
                <a:srgbClr val="004B8E"/>
              </a:solidFill>
            </a:endParaRPr>
          </a:p>
        </p:txBody>
      </p:sp>
      <p:sp>
        <p:nvSpPr>
          <p:cNvPr id="1074" name="Google Shape;1074;p137"/>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111</a:t>
            </a:fld>
            <a:endParaRPr dirty="0"/>
          </a:p>
        </p:txBody>
      </p:sp>
    </p:spTree>
    <p:extLst>
      <p:ext uri="{BB962C8B-B14F-4D97-AF65-F5344CB8AC3E}">
        <p14:creationId xmlns:p14="http://schemas.microsoft.com/office/powerpoint/2010/main" val="242971895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sp>
        <p:nvSpPr>
          <p:cNvPr id="1079" name="Google Shape;1079;p138"/>
          <p:cNvSpPr txBox="1">
            <a:spLocks noGrp="1"/>
          </p:cNvSpPr>
          <p:nvPr>
            <p:ph type="body" idx="1"/>
          </p:nvPr>
        </p:nvSpPr>
        <p:spPr>
          <a:xfrm>
            <a:off x="342900" y="2057400"/>
            <a:ext cx="11506200" cy="4610100"/>
          </a:xfrm>
          <a:prstGeom prst="rect">
            <a:avLst/>
          </a:prstGeom>
          <a:noFill/>
          <a:ln>
            <a:noFill/>
          </a:ln>
        </p:spPr>
        <p:txBody>
          <a:bodyPr spcFirstLastPara="1" vert="horz" wrap="square" lIns="121900" tIns="60933" rIns="121900" bIns="60933" rtlCol="0" anchor="t" anchorCtr="0">
            <a:noAutofit/>
          </a:bodyPr>
          <a:lstStyle/>
          <a:p>
            <a:pPr marL="541864" indent="-457200">
              <a:lnSpc>
                <a:spcPct val="70000"/>
              </a:lnSpc>
              <a:spcBef>
                <a:spcPts val="0"/>
              </a:spcBef>
              <a:buClr>
                <a:srgbClr val="429539"/>
              </a:buClr>
              <a:buSzPct val="100000"/>
              <a:buFont typeface="Arial" panose="020B0604020202020204" pitchFamily="34" charset="0"/>
              <a:buChar char="•"/>
            </a:pPr>
            <a:r>
              <a:rPr lang="en-US" sz="3200" dirty="0"/>
              <a:t>The teacher uses Educator Portal to complete Personal Needs and Preferences Profile (PNP</a:t>
            </a:r>
            <a:r>
              <a:rPr lang="en-US" sz="3200" dirty="0" smtClean="0"/>
              <a:t>)</a:t>
            </a:r>
            <a:endParaRPr sz="3200" dirty="0"/>
          </a:p>
          <a:p>
            <a:pPr marL="899489" indent="-457200">
              <a:lnSpc>
                <a:spcPct val="70000"/>
              </a:lnSpc>
              <a:spcBef>
                <a:spcPts val="0"/>
              </a:spcBef>
              <a:buClr>
                <a:srgbClr val="429539"/>
              </a:buClr>
              <a:buSzPct val="100000"/>
              <a:buFont typeface="Arial" panose="020B0604020202020204" pitchFamily="34" charset="0"/>
              <a:buChar char="•"/>
            </a:pPr>
            <a:endParaRPr sz="3200" dirty="0"/>
          </a:p>
          <a:p>
            <a:pPr marL="541864" indent="-457200">
              <a:lnSpc>
                <a:spcPct val="70000"/>
              </a:lnSpc>
              <a:spcBef>
                <a:spcPts val="0"/>
              </a:spcBef>
              <a:buClr>
                <a:srgbClr val="429539"/>
              </a:buClr>
              <a:buSzPct val="100000"/>
              <a:buFont typeface="Arial" panose="020B0604020202020204" pitchFamily="34" charset="0"/>
              <a:buChar char="•"/>
            </a:pPr>
            <a:r>
              <a:rPr lang="en-US" sz="3200" dirty="0"/>
              <a:t>The PNP is completed by the test administrator for each MAP-A </a:t>
            </a:r>
            <a:r>
              <a:rPr lang="en-US" sz="3200" dirty="0" smtClean="0"/>
              <a:t>student</a:t>
            </a:r>
            <a:endParaRPr sz="3200" dirty="0" smtClean="0"/>
          </a:p>
          <a:p>
            <a:pPr marL="899489" indent="-457200">
              <a:lnSpc>
                <a:spcPct val="70000"/>
              </a:lnSpc>
              <a:spcBef>
                <a:spcPts val="0"/>
              </a:spcBef>
              <a:buClr>
                <a:srgbClr val="429539"/>
              </a:buClr>
              <a:buSzPct val="100000"/>
              <a:buFont typeface="Arial" panose="020B0604020202020204" pitchFamily="34" charset="0"/>
              <a:buChar char="•"/>
            </a:pPr>
            <a:endParaRPr sz="3200" dirty="0" smtClean="0"/>
          </a:p>
          <a:p>
            <a:pPr marL="541864" indent="-457200">
              <a:lnSpc>
                <a:spcPct val="70000"/>
              </a:lnSpc>
              <a:spcBef>
                <a:spcPts val="0"/>
              </a:spcBef>
              <a:buClr>
                <a:srgbClr val="429539"/>
              </a:buClr>
              <a:buSzPct val="100000"/>
              <a:buFont typeface="Arial" panose="020B0604020202020204" pitchFamily="34" charset="0"/>
              <a:buChar char="•"/>
            </a:pPr>
            <a:r>
              <a:rPr lang="en-US" sz="3200" dirty="0" smtClean="0"/>
              <a:t>The </a:t>
            </a:r>
            <a:r>
              <a:rPr lang="en-US" sz="3200" dirty="0"/>
              <a:t>PNP lists accessibility options that will be used by the student as he/she takes tests administered in </a:t>
            </a:r>
            <a:r>
              <a:rPr lang="en-US" sz="3200" dirty="0" smtClean="0"/>
              <a:t>Kite® </a:t>
            </a:r>
            <a:r>
              <a:rPr lang="en-US" sz="3200" dirty="0"/>
              <a:t>Student </a:t>
            </a:r>
            <a:r>
              <a:rPr lang="en-US" sz="3200" dirty="0" smtClean="0"/>
              <a:t>Portal</a:t>
            </a:r>
            <a:endParaRPr sz="3200" dirty="0"/>
          </a:p>
          <a:p>
            <a:pPr marL="899489" indent="-457200">
              <a:lnSpc>
                <a:spcPct val="70000"/>
              </a:lnSpc>
              <a:spcBef>
                <a:spcPts val="0"/>
              </a:spcBef>
              <a:buClr>
                <a:srgbClr val="429539"/>
              </a:buClr>
              <a:buSzPct val="100000"/>
              <a:buFont typeface="Arial" panose="020B0604020202020204" pitchFamily="34" charset="0"/>
              <a:buChar char="•"/>
            </a:pPr>
            <a:endParaRPr sz="3200" dirty="0"/>
          </a:p>
          <a:p>
            <a:pPr marL="541864" indent="-457200">
              <a:lnSpc>
                <a:spcPct val="70000"/>
              </a:lnSpc>
              <a:spcBef>
                <a:spcPts val="0"/>
              </a:spcBef>
              <a:buClr>
                <a:srgbClr val="429539"/>
              </a:buClr>
              <a:buSzPct val="100000"/>
              <a:buFont typeface="Arial" panose="020B0604020202020204" pitchFamily="34" charset="0"/>
              <a:buChar char="•"/>
            </a:pPr>
            <a:r>
              <a:rPr lang="en-US" sz="3200" dirty="0"/>
              <a:t>Completing a PNP for each MAP-A student ensures the testlets are personalized and accessible for each </a:t>
            </a:r>
            <a:r>
              <a:rPr lang="en-US" sz="3200" dirty="0" smtClean="0"/>
              <a:t>student</a:t>
            </a:r>
            <a:endParaRPr sz="3200" dirty="0"/>
          </a:p>
        </p:txBody>
      </p:sp>
      <p:sp>
        <p:nvSpPr>
          <p:cNvPr id="1080" name="Google Shape;1080;p138"/>
          <p:cNvSpPr txBox="1">
            <a:spLocks noGrp="1"/>
          </p:cNvSpPr>
          <p:nvPr>
            <p:ph type="title"/>
          </p:nvPr>
        </p:nvSpPr>
        <p:spPr>
          <a:xfrm>
            <a:off x="342900" y="990600"/>
            <a:ext cx="11506200" cy="1066800"/>
          </a:xfrm>
          <a:prstGeom prst="rect">
            <a:avLst/>
          </a:prstGeom>
          <a:noFill/>
          <a:ln>
            <a:noFill/>
          </a:ln>
        </p:spPr>
        <p:txBody>
          <a:bodyPr spcFirstLastPara="1" vert="horz" wrap="square" lIns="121900" tIns="60933" rIns="121900" bIns="60933" rtlCol="0" anchor="ctr" anchorCtr="0">
            <a:noAutofit/>
          </a:bodyPr>
          <a:lstStyle/>
          <a:p>
            <a:pPr>
              <a:buSzPts val="3600"/>
            </a:pPr>
            <a:r>
              <a:rPr lang="en-US" sz="4667" dirty="0"/>
              <a:t> </a:t>
            </a:r>
            <a:r>
              <a:rPr lang="en-US" sz="4400" dirty="0">
                <a:solidFill>
                  <a:srgbClr val="004B8E"/>
                </a:solidFill>
              </a:rPr>
              <a:t>Personal Needs and Preferences (PNP) Profile </a:t>
            </a:r>
            <a:endParaRPr sz="4400" dirty="0">
              <a:solidFill>
                <a:srgbClr val="004B8E"/>
              </a:solidFill>
            </a:endParaRPr>
          </a:p>
        </p:txBody>
      </p:sp>
      <p:sp>
        <p:nvSpPr>
          <p:cNvPr id="1081" name="Google Shape;1081;p138"/>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112</a:t>
            </a:fld>
            <a:endParaRPr dirty="0"/>
          </a:p>
        </p:txBody>
      </p:sp>
    </p:spTree>
    <p:extLst>
      <p:ext uri="{BB962C8B-B14F-4D97-AF65-F5344CB8AC3E}">
        <p14:creationId xmlns:p14="http://schemas.microsoft.com/office/powerpoint/2010/main" val="318370158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5"/>
          <p:cNvSpPr txBox="1">
            <a:spLocks noGrp="1"/>
          </p:cNvSpPr>
          <p:nvPr>
            <p:ph type="title"/>
          </p:nvPr>
        </p:nvSpPr>
        <p:spPr>
          <a:xfrm>
            <a:off x="342900" y="1846601"/>
            <a:ext cx="7823200" cy="2133600"/>
          </a:xfrm>
          <a:prstGeom prst="rect">
            <a:avLst/>
          </a:prstGeom>
          <a:noFill/>
          <a:ln>
            <a:noFill/>
          </a:ln>
        </p:spPr>
        <p:txBody>
          <a:bodyPr spcFirstLastPara="1" vert="horz" wrap="square" lIns="121900" tIns="60933" rIns="121900" bIns="60933" rtlCol="0" anchor="ctr" anchorCtr="0">
            <a:noAutofit/>
          </a:bodyPr>
          <a:lstStyle/>
          <a:p>
            <a:pPr>
              <a:buClr>
                <a:schemeClr val="dk1"/>
              </a:buClr>
              <a:buSzPts val="4000"/>
            </a:pPr>
            <a:r>
              <a:rPr lang="en-US" sz="5333" b="1" dirty="0" smtClean="0">
                <a:solidFill>
                  <a:srgbClr val="004B8E"/>
                </a:solidFill>
                <a:latin typeface="Calibri"/>
                <a:ea typeface="Calibri"/>
                <a:cs typeface="Calibri"/>
                <a:sym typeface="Calibri"/>
              </a:rPr>
              <a:t>Part 6</a:t>
            </a:r>
            <a:r>
              <a:rPr lang="en-US" sz="5333" b="1" dirty="0">
                <a:solidFill>
                  <a:schemeClr val="dk1"/>
                </a:solidFill>
                <a:latin typeface="Calibri"/>
                <a:ea typeface="Calibri"/>
                <a:cs typeface="Calibri"/>
                <a:sym typeface="Calibri"/>
              </a:rPr>
              <a:t/>
            </a:r>
            <a:br>
              <a:rPr lang="en-US" sz="5333" b="1" dirty="0">
                <a:solidFill>
                  <a:schemeClr val="dk1"/>
                </a:solidFill>
                <a:latin typeface="Calibri"/>
                <a:ea typeface="Calibri"/>
                <a:cs typeface="Calibri"/>
                <a:sym typeface="Calibri"/>
              </a:rPr>
            </a:br>
            <a:r>
              <a:rPr lang="en-US" b="1" dirty="0" smtClean="0">
                <a:solidFill>
                  <a:srgbClr val="004B8E"/>
                </a:solidFill>
                <a:latin typeface="Calibri"/>
                <a:ea typeface="Calibri"/>
                <a:cs typeface="Calibri"/>
                <a:sym typeface="Calibri"/>
              </a:rPr>
              <a:t>Instruction and Assessment Planner and Testing</a:t>
            </a:r>
            <a:endParaRPr b="1" dirty="0">
              <a:solidFill>
                <a:srgbClr val="004B8E"/>
              </a:solidFill>
              <a:latin typeface="Calibri"/>
              <a:ea typeface="Calibri"/>
              <a:cs typeface="Calibri"/>
              <a:sym typeface="Calibri"/>
            </a:endParaRPr>
          </a:p>
        </p:txBody>
      </p:sp>
      <p:sp>
        <p:nvSpPr>
          <p:cNvPr id="204" name="Google Shape;204;p35"/>
          <p:cNvSpPr txBox="1"/>
          <p:nvPr/>
        </p:nvSpPr>
        <p:spPr>
          <a:xfrm>
            <a:off x="342900" y="4993100"/>
            <a:ext cx="7305500" cy="1674400"/>
          </a:xfrm>
          <a:prstGeom prst="rect">
            <a:avLst/>
          </a:prstGeom>
          <a:noFill/>
          <a:ln>
            <a:noFill/>
          </a:ln>
        </p:spPr>
        <p:txBody>
          <a:bodyPr spcFirstLastPara="1" wrap="square" lIns="121900" tIns="121900" rIns="121900" bIns="121900" anchor="t" anchorCtr="0">
            <a:noAutofit/>
          </a:bodyPr>
          <a:lstStyle/>
          <a:p>
            <a:pPr algn="ctr">
              <a:buClr>
                <a:srgbClr val="000000"/>
              </a:buClr>
              <a:buSzPts val="3600"/>
            </a:pPr>
            <a:r>
              <a:rPr lang="en-US" sz="4800" b="1" dirty="0">
                <a:solidFill>
                  <a:schemeClr val="dk1"/>
                </a:solidFill>
                <a:latin typeface="Calibri"/>
                <a:ea typeface="Calibri"/>
                <a:cs typeface="Calibri"/>
                <a:sym typeface="Calibri"/>
              </a:rPr>
              <a:t/>
            </a:r>
            <a:br>
              <a:rPr lang="en-US" sz="4800" b="1" dirty="0">
                <a:solidFill>
                  <a:schemeClr val="dk1"/>
                </a:solidFill>
                <a:latin typeface="Calibri"/>
                <a:ea typeface="Calibri"/>
                <a:cs typeface="Calibri"/>
                <a:sym typeface="Calibri"/>
              </a:rPr>
            </a:br>
            <a:endParaRPr sz="4800" b="1"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661854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Shape 1094"/>
        <p:cNvGrpSpPr/>
        <p:nvPr/>
      </p:nvGrpSpPr>
      <p:grpSpPr>
        <a:xfrm>
          <a:off x="0" y="0"/>
          <a:ext cx="0" cy="0"/>
          <a:chOff x="0" y="0"/>
          <a:chExt cx="0" cy="0"/>
        </a:xfrm>
      </p:grpSpPr>
      <p:sp>
        <p:nvSpPr>
          <p:cNvPr id="1095" name="Google Shape;1095;p140"/>
          <p:cNvSpPr txBox="1">
            <a:spLocks noGrp="1"/>
          </p:cNvSpPr>
          <p:nvPr>
            <p:ph type="sldNum" idx="12"/>
          </p:nvPr>
        </p:nvSpPr>
        <p:spPr>
          <a:xfrm>
            <a:off x="203200" y="1778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114</a:t>
            </a:fld>
            <a:endParaRPr dirty="0"/>
          </a:p>
        </p:txBody>
      </p:sp>
      <p:sp>
        <p:nvSpPr>
          <p:cNvPr id="1096" name="Google Shape;1096;p140"/>
          <p:cNvSpPr txBox="1">
            <a:spLocks noGrp="1"/>
          </p:cNvSpPr>
          <p:nvPr>
            <p:ph type="body" idx="1"/>
          </p:nvPr>
        </p:nvSpPr>
        <p:spPr>
          <a:xfrm>
            <a:off x="342900" y="2159000"/>
            <a:ext cx="11506200" cy="4419600"/>
          </a:xfrm>
          <a:prstGeom prst="rect">
            <a:avLst/>
          </a:prstGeom>
        </p:spPr>
        <p:txBody>
          <a:bodyPr spcFirstLastPara="1" vert="horz" wrap="square" lIns="121900" tIns="60933" rIns="121900" bIns="60933" rtlCol="0" anchor="t" anchorCtr="0">
            <a:noAutofit/>
          </a:bodyPr>
          <a:lstStyle/>
          <a:p>
            <a:pPr marL="0" indent="0">
              <a:buNone/>
            </a:pPr>
            <a:r>
              <a:rPr lang="en-US" sz="4000" dirty="0"/>
              <a:t>If you feel comfortable presenting what is in Educator Portal, this might be where you sign in and take them through several </a:t>
            </a:r>
            <a:r>
              <a:rPr lang="en-US" sz="4000" dirty="0" smtClean="0"/>
              <a:t>tabs</a:t>
            </a:r>
            <a:endParaRPr sz="4000" dirty="0"/>
          </a:p>
        </p:txBody>
      </p:sp>
      <p:sp>
        <p:nvSpPr>
          <p:cNvPr id="1097" name="Google Shape;1097;p140"/>
          <p:cNvSpPr txBox="1">
            <a:spLocks noGrp="1"/>
          </p:cNvSpPr>
          <p:nvPr>
            <p:ph type="title"/>
          </p:nvPr>
        </p:nvSpPr>
        <p:spPr>
          <a:xfrm>
            <a:off x="342900" y="990600"/>
            <a:ext cx="11506200" cy="1066800"/>
          </a:xfrm>
          <a:prstGeom prst="rect">
            <a:avLst/>
          </a:prstGeom>
        </p:spPr>
        <p:txBody>
          <a:bodyPr spcFirstLastPara="1" vert="horz" wrap="square" lIns="121900" tIns="60933" rIns="121900" bIns="60933" rtlCol="0" anchor="ctr" anchorCtr="0">
            <a:noAutofit/>
          </a:bodyPr>
          <a:lstStyle/>
          <a:p>
            <a:r>
              <a:rPr lang="en-US" sz="4400" dirty="0">
                <a:solidFill>
                  <a:srgbClr val="004B8E"/>
                </a:solidFill>
                <a:latin typeface="+mn-lt"/>
              </a:rPr>
              <a:t>Educator Portal Sandbox</a:t>
            </a:r>
            <a:endParaRPr sz="4400" dirty="0">
              <a:solidFill>
                <a:srgbClr val="004B8E"/>
              </a:solidFill>
              <a:latin typeface="+mn-lt"/>
            </a:endParaRPr>
          </a:p>
        </p:txBody>
      </p:sp>
    </p:spTree>
    <p:extLst>
      <p:ext uri="{BB962C8B-B14F-4D97-AF65-F5344CB8AC3E}">
        <p14:creationId xmlns:p14="http://schemas.microsoft.com/office/powerpoint/2010/main" val="4105964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sp>
        <p:nvSpPr>
          <p:cNvPr id="1103" name="Google Shape;1103;p141"/>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115</a:t>
            </a:fld>
            <a:endParaRPr dirty="0"/>
          </a:p>
        </p:txBody>
      </p:sp>
      <p:sp>
        <p:nvSpPr>
          <p:cNvPr id="1104" name="Google Shape;1104;p141"/>
          <p:cNvSpPr txBox="1">
            <a:spLocks noGrp="1"/>
          </p:cNvSpPr>
          <p:nvPr>
            <p:ph type="body" idx="1"/>
          </p:nvPr>
        </p:nvSpPr>
        <p:spPr>
          <a:xfrm>
            <a:off x="342900" y="2159000"/>
            <a:ext cx="11506200" cy="4419600"/>
          </a:xfrm>
          <a:prstGeom prst="rect">
            <a:avLst/>
          </a:prstGeom>
          <a:noFill/>
          <a:ln>
            <a:noFill/>
          </a:ln>
        </p:spPr>
        <p:txBody>
          <a:bodyPr spcFirstLastPara="1" vert="horz" wrap="square" lIns="121900" tIns="60933" rIns="121900" bIns="60933" rtlCol="0" anchor="t" anchorCtr="0">
            <a:noAutofit/>
          </a:bodyPr>
          <a:lstStyle/>
          <a:p>
            <a:pPr marL="33866" indent="0">
              <a:buNone/>
            </a:pPr>
            <a:endParaRPr sz="3200" dirty="0"/>
          </a:p>
          <a:p>
            <a:pPr indent="-304792">
              <a:buNone/>
            </a:pPr>
            <a:endParaRPr sz="3200" dirty="0"/>
          </a:p>
        </p:txBody>
      </p:sp>
      <p:sp>
        <p:nvSpPr>
          <p:cNvPr id="1105" name="Google Shape;1105;p141"/>
          <p:cNvSpPr txBox="1">
            <a:spLocks noGrp="1"/>
          </p:cNvSpPr>
          <p:nvPr>
            <p:ph type="title"/>
          </p:nvPr>
        </p:nvSpPr>
        <p:spPr>
          <a:xfrm>
            <a:off x="342900" y="990600"/>
            <a:ext cx="11506200" cy="1066800"/>
          </a:xfrm>
          <a:prstGeom prst="rect">
            <a:avLst/>
          </a:prstGeom>
          <a:noFill/>
          <a:ln>
            <a:noFill/>
          </a:ln>
        </p:spPr>
        <p:txBody>
          <a:bodyPr spcFirstLastPara="1" vert="horz" wrap="square" lIns="121900" tIns="60933" rIns="121900" bIns="60933" rtlCol="0" anchor="ctr" anchorCtr="0">
            <a:noAutofit/>
          </a:bodyPr>
          <a:lstStyle/>
          <a:p>
            <a:r>
              <a:rPr lang="en-US" sz="4400" dirty="0">
                <a:solidFill>
                  <a:srgbClr val="004B8E"/>
                </a:solidFill>
              </a:rPr>
              <a:t>Instruction and Assessment Planner</a:t>
            </a:r>
            <a:endParaRPr sz="4400" dirty="0">
              <a:solidFill>
                <a:srgbClr val="004B8E"/>
              </a:solidFill>
            </a:endParaRPr>
          </a:p>
        </p:txBody>
      </p:sp>
      <p:pic>
        <p:nvPicPr>
          <p:cNvPr id="1106" name="Google Shape;1106;p141"/>
          <p:cNvPicPr preferRelativeResize="0"/>
          <p:nvPr/>
        </p:nvPicPr>
        <p:blipFill rotWithShape="1">
          <a:blip r:embed="rId3">
            <a:alphaModFix/>
          </a:blip>
          <a:srcRect l="19236" t="33353" r="60021" b="24197"/>
          <a:stretch/>
        </p:blipFill>
        <p:spPr>
          <a:xfrm>
            <a:off x="2304512" y="2159000"/>
            <a:ext cx="7582975" cy="4508500"/>
          </a:xfrm>
          <a:prstGeom prst="rect">
            <a:avLst/>
          </a:prstGeom>
          <a:noFill/>
          <a:ln>
            <a:noFill/>
          </a:ln>
        </p:spPr>
      </p:pic>
    </p:spTree>
    <p:extLst>
      <p:ext uri="{BB962C8B-B14F-4D97-AF65-F5344CB8AC3E}">
        <p14:creationId xmlns:p14="http://schemas.microsoft.com/office/powerpoint/2010/main" val="247320950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sp>
        <p:nvSpPr>
          <p:cNvPr id="1113" name="Google Shape;1113;p142"/>
          <p:cNvSpPr txBox="1">
            <a:spLocks noGrp="1"/>
          </p:cNvSpPr>
          <p:nvPr>
            <p:ph type="title"/>
          </p:nvPr>
        </p:nvSpPr>
        <p:spPr>
          <a:xfrm>
            <a:off x="342900" y="1001731"/>
            <a:ext cx="11506200" cy="1066800"/>
          </a:xfrm>
          <a:prstGeom prst="rect">
            <a:avLst/>
          </a:prstGeom>
          <a:noFill/>
          <a:ln>
            <a:noFill/>
          </a:ln>
        </p:spPr>
        <p:txBody>
          <a:bodyPr spcFirstLastPara="1" vert="horz" wrap="square" lIns="121900" tIns="60933" rIns="121900" bIns="60933" rtlCol="0" anchor="ctr" anchorCtr="0">
            <a:noAutofit/>
          </a:bodyPr>
          <a:lstStyle/>
          <a:p>
            <a:r>
              <a:rPr lang="en-US" sz="4400" dirty="0">
                <a:solidFill>
                  <a:srgbClr val="004B8E"/>
                </a:solidFill>
              </a:rPr>
              <a:t>Instruction and Assessment Planner</a:t>
            </a:r>
            <a:endParaRPr sz="4400" dirty="0">
              <a:solidFill>
                <a:srgbClr val="004B8E"/>
              </a:solidFill>
            </a:endParaRPr>
          </a:p>
        </p:txBody>
      </p:sp>
      <p:sp>
        <p:nvSpPr>
          <p:cNvPr id="1114" name="Google Shape;1114;p142"/>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116</a:t>
            </a:fld>
            <a:endParaRPr dirty="0"/>
          </a:p>
        </p:txBody>
      </p:sp>
      <p:pic>
        <p:nvPicPr>
          <p:cNvPr id="1115" name="Google Shape;1115;p142"/>
          <p:cNvPicPr preferRelativeResize="0"/>
          <p:nvPr/>
        </p:nvPicPr>
        <p:blipFill>
          <a:blip r:embed="rId3">
            <a:alphaModFix/>
          </a:blip>
          <a:stretch>
            <a:fillRect/>
          </a:stretch>
        </p:blipFill>
        <p:spPr>
          <a:xfrm>
            <a:off x="342900" y="2068532"/>
            <a:ext cx="11506200" cy="4598968"/>
          </a:xfrm>
          <a:prstGeom prst="rect">
            <a:avLst/>
          </a:prstGeom>
          <a:noFill/>
          <a:ln>
            <a:noFill/>
          </a:ln>
        </p:spPr>
      </p:pic>
    </p:spTree>
    <p:extLst>
      <p:ext uri="{BB962C8B-B14F-4D97-AF65-F5344CB8AC3E}">
        <p14:creationId xmlns:p14="http://schemas.microsoft.com/office/powerpoint/2010/main" val="380452085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1" name="Google Shape;1121;p143"/>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117</a:t>
            </a:fld>
            <a:endParaRPr dirty="0"/>
          </a:p>
        </p:txBody>
      </p:sp>
      <p:sp>
        <p:nvSpPr>
          <p:cNvPr id="1122" name="Google Shape;1122;p143"/>
          <p:cNvSpPr txBox="1">
            <a:spLocks noGrp="1"/>
          </p:cNvSpPr>
          <p:nvPr>
            <p:ph type="title"/>
          </p:nvPr>
        </p:nvSpPr>
        <p:spPr>
          <a:xfrm>
            <a:off x="342900" y="1304124"/>
            <a:ext cx="11506200" cy="1066800"/>
          </a:xfrm>
          <a:prstGeom prst="rect">
            <a:avLst/>
          </a:prstGeom>
          <a:noFill/>
          <a:ln>
            <a:noFill/>
          </a:ln>
        </p:spPr>
        <p:txBody>
          <a:bodyPr spcFirstLastPara="1" vert="horz" wrap="square" lIns="121900" tIns="60933" rIns="121900" bIns="60933" rtlCol="0" anchor="ctr" anchorCtr="0">
            <a:noAutofit/>
          </a:bodyPr>
          <a:lstStyle/>
          <a:p>
            <a:r>
              <a:rPr lang="en-US" sz="4400" dirty="0">
                <a:solidFill>
                  <a:srgbClr val="004B8E"/>
                </a:solidFill>
              </a:rPr>
              <a:t>Instruction and Assessment </a:t>
            </a:r>
            <a:r>
              <a:rPr lang="en-US" sz="4400" dirty="0" smtClean="0">
                <a:solidFill>
                  <a:srgbClr val="004B8E"/>
                </a:solidFill>
              </a:rPr>
              <a:t>Planner </a:t>
            </a:r>
            <a:r>
              <a:rPr lang="en-US" sz="4267" dirty="0"/>
              <a:t/>
            </a:r>
            <a:br>
              <a:rPr lang="en-US" sz="4267" dirty="0"/>
            </a:br>
            <a:r>
              <a:rPr lang="en-US" sz="4000" dirty="0">
                <a:solidFill>
                  <a:srgbClr val="429539"/>
                </a:solidFill>
              </a:rPr>
              <a:t>Student Activity Table</a:t>
            </a:r>
            <a:endParaRPr sz="4000" dirty="0">
              <a:solidFill>
                <a:srgbClr val="429539"/>
              </a:solidFill>
            </a:endParaRPr>
          </a:p>
        </p:txBody>
      </p:sp>
      <p:pic>
        <p:nvPicPr>
          <p:cNvPr id="1123" name="Google Shape;1123;p143"/>
          <p:cNvPicPr preferRelativeResize="0"/>
          <p:nvPr/>
        </p:nvPicPr>
        <p:blipFill>
          <a:blip r:embed="rId3">
            <a:alphaModFix/>
          </a:blip>
          <a:stretch>
            <a:fillRect/>
          </a:stretch>
        </p:blipFill>
        <p:spPr>
          <a:xfrm>
            <a:off x="342900" y="2804160"/>
            <a:ext cx="11506199" cy="3863340"/>
          </a:xfrm>
          <a:prstGeom prst="rect">
            <a:avLst/>
          </a:prstGeom>
          <a:noFill/>
          <a:ln>
            <a:noFill/>
          </a:ln>
        </p:spPr>
      </p:pic>
    </p:spTree>
    <p:extLst>
      <p:ext uri="{BB962C8B-B14F-4D97-AF65-F5344CB8AC3E}">
        <p14:creationId xmlns:p14="http://schemas.microsoft.com/office/powerpoint/2010/main" val="417671523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128"/>
        <p:cNvGrpSpPr/>
        <p:nvPr/>
      </p:nvGrpSpPr>
      <p:grpSpPr>
        <a:xfrm>
          <a:off x="0" y="0"/>
          <a:ext cx="0" cy="0"/>
          <a:chOff x="0" y="0"/>
          <a:chExt cx="0" cy="0"/>
        </a:xfrm>
      </p:grpSpPr>
      <p:sp>
        <p:nvSpPr>
          <p:cNvPr id="1129" name="Google Shape;1129;p144"/>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118</a:t>
            </a:fld>
            <a:endParaRPr dirty="0"/>
          </a:p>
        </p:txBody>
      </p:sp>
      <p:sp>
        <p:nvSpPr>
          <p:cNvPr id="1131" name="Google Shape;1131;p144"/>
          <p:cNvSpPr txBox="1">
            <a:spLocks noGrp="1"/>
          </p:cNvSpPr>
          <p:nvPr>
            <p:ph type="title"/>
          </p:nvPr>
        </p:nvSpPr>
        <p:spPr>
          <a:xfrm>
            <a:off x="342900" y="1277992"/>
            <a:ext cx="11506200" cy="1066800"/>
          </a:xfrm>
          <a:prstGeom prst="rect">
            <a:avLst/>
          </a:prstGeom>
          <a:noFill/>
          <a:ln>
            <a:noFill/>
          </a:ln>
        </p:spPr>
        <p:txBody>
          <a:bodyPr spcFirstLastPara="1" vert="horz" wrap="square" lIns="121900" tIns="60933" rIns="121900" bIns="60933" rtlCol="0" anchor="ctr" anchorCtr="0">
            <a:noAutofit/>
          </a:bodyPr>
          <a:lstStyle/>
          <a:p>
            <a:r>
              <a:rPr lang="en-US" sz="4400" dirty="0">
                <a:solidFill>
                  <a:srgbClr val="004B8E"/>
                </a:solidFill>
              </a:rPr>
              <a:t>Instruction and Assessment </a:t>
            </a:r>
            <a:r>
              <a:rPr lang="en-US" sz="4400" dirty="0" smtClean="0">
                <a:solidFill>
                  <a:srgbClr val="004B8E"/>
                </a:solidFill>
              </a:rPr>
              <a:t>Planner</a:t>
            </a:r>
            <a:r>
              <a:rPr lang="en-US" sz="4267" dirty="0" smtClean="0"/>
              <a:t/>
            </a:r>
            <a:br>
              <a:rPr lang="en-US" sz="4267" dirty="0" smtClean="0"/>
            </a:br>
            <a:r>
              <a:rPr lang="en-US" sz="4000" dirty="0" smtClean="0">
                <a:solidFill>
                  <a:srgbClr val="42953B"/>
                </a:solidFill>
              </a:rPr>
              <a:t>Navigate </a:t>
            </a:r>
            <a:r>
              <a:rPr lang="en-US" sz="4000" dirty="0">
                <a:solidFill>
                  <a:srgbClr val="42953B"/>
                </a:solidFill>
              </a:rPr>
              <a:t>to Student View Page</a:t>
            </a:r>
            <a:endParaRPr sz="4000" dirty="0">
              <a:solidFill>
                <a:srgbClr val="42953B"/>
              </a:solidFill>
            </a:endParaRPr>
          </a:p>
        </p:txBody>
      </p:sp>
      <p:pic>
        <p:nvPicPr>
          <p:cNvPr id="1132" name="Google Shape;1132;p144"/>
          <p:cNvPicPr preferRelativeResize="0"/>
          <p:nvPr/>
        </p:nvPicPr>
        <p:blipFill rotWithShape="1">
          <a:blip r:embed="rId3">
            <a:alphaModFix/>
          </a:blip>
          <a:srcRect l="19283" t="39005" r="61261" b="35363"/>
          <a:stretch/>
        </p:blipFill>
        <p:spPr>
          <a:xfrm>
            <a:off x="342900" y="2690949"/>
            <a:ext cx="11506200" cy="3976551"/>
          </a:xfrm>
          <a:prstGeom prst="rect">
            <a:avLst/>
          </a:prstGeom>
          <a:noFill/>
          <a:ln>
            <a:noFill/>
          </a:ln>
        </p:spPr>
      </p:pic>
    </p:spTree>
    <p:extLst>
      <p:ext uri="{BB962C8B-B14F-4D97-AF65-F5344CB8AC3E}">
        <p14:creationId xmlns:p14="http://schemas.microsoft.com/office/powerpoint/2010/main" val="5687483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137"/>
        <p:cNvGrpSpPr/>
        <p:nvPr/>
      </p:nvGrpSpPr>
      <p:grpSpPr>
        <a:xfrm>
          <a:off x="0" y="0"/>
          <a:ext cx="0" cy="0"/>
          <a:chOff x="0" y="0"/>
          <a:chExt cx="0" cy="0"/>
        </a:xfrm>
      </p:grpSpPr>
      <p:sp>
        <p:nvSpPr>
          <p:cNvPr id="1138" name="Google Shape;1138;p145"/>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119</a:t>
            </a:fld>
            <a:endParaRPr dirty="0"/>
          </a:p>
        </p:txBody>
      </p:sp>
      <p:sp>
        <p:nvSpPr>
          <p:cNvPr id="1139" name="Google Shape;1139;p145"/>
          <p:cNvSpPr txBox="1">
            <a:spLocks noGrp="1"/>
          </p:cNvSpPr>
          <p:nvPr>
            <p:ph type="title"/>
          </p:nvPr>
        </p:nvSpPr>
        <p:spPr>
          <a:xfrm>
            <a:off x="342900" y="990600"/>
            <a:ext cx="11506200" cy="1066800"/>
          </a:xfrm>
          <a:prstGeom prst="rect">
            <a:avLst/>
          </a:prstGeom>
        </p:spPr>
        <p:txBody>
          <a:bodyPr spcFirstLastPara="1" vert="horz" wrap="square" lIns="121900" tIns="60933" rIns="121900" bIns="60933" rtlCol="0" anchor="ctr" anchorCtr="0">
            <a:noAutofit/>
          </a:bodyPr>
          <a:lstStyle/>
          <a:p>
            <a:r>
              <a:rPr lang="en-US" sz="4400" dirty="0">
                <a:solidFill>
                  <a:srgbClr val="004B8E"/>
                </a:solidFill>
              </a:rPr>
              <a:t>Create a Plan</a:t>
            </a:r>
            <a:endParaRPr sz="4400" dirty="0">
              <a:solidFill>
                <a:srgbClr val="004B8E"/>
              </a:solidFill>
            </a:endParaRPr>
          </a:p>
        </p:txBody>
      </p:sp>
      <p:pic>
        <p:nvPicPr>
          <p:cNvPr id="1140" name="Google Shape;1140;p145"/>
          <p:cNvPicPr preferRelativeResize="0"/>
          <p:nvPr/>
        </p:nvPicPr>
        <p:blipFill>
          <a:blip r:embed="rId3">
            <a:alphaModFix/>
          </a:blip>
          <a:stretch>
            <a:fillRect/>
          </a:stretch>
        </p:blipFill>
        <p:spPr>
          <a:xfrm>
            <a:off x="342900" y="2057400"/>
            <a:ext cx="11506200" cy="4610100"/>
          </a:xfrm>
          <a:prstGeom prst="rect">
            <a:avLst/>
          </a:prstGeom>
          <a:noFill/>
          <a:ln>
            <a:noFill/>
          </a:ln>
        </p:spPr>
      </p:pic>
    </p:spTree>
    <p:extLst>
      <p:ext uri="{BB962C8B-B14F-4D97-AF65-F5344CB8AC3E}">
        <p14:creationId xmlns:p14="http://schemas.microsoft.com/office/powerpoint/2010/main" val="35267189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9" name="Google Shape;139;p27"/>
          <p:cNvSpPr txBox="1">
            <a:spLocks noGrp="1"/>
          </p:cNvSpPr>
          <p:nvPr>
            <p:ph type="title"/>
          </p:nvPr>
        </p:nvSpPr>
        <p:spPr>
          <a:xfrm>
            <a:off x="342900" y="1399736"/>
            <a:ext cx="11506200" cy="960000"/>
          </a:xfrm>
          <a:prstGeom prst="rect">
            <a:avLst/>
          </a:prstGeom>
          <a:noFill/>
          <a:ln>
            <a:noFill/>
          </a:ln>
        </p:spPr>
        <p:txBody>
          <a:bodyPr spcFirstLastPara="1" vert="horz" wrap="square" lIns="91400" tIns="45700" rIns="91400" bIns="45700" rtlCol="0" anchor="ctr" anchorCtr="0">
            <a:noAutofit/>
          </a:bodyPr>
          <a:lstStyle/>
          <a:p>
            <a:pPr>
              <a:buSzPts val="900"/>
            </a:pPr>
            <a:r>
              <a:rPr lang="en-US" sz="4400" dirty="0" smtClean="0">
                <a:solidFill>
                  <a:srgbClr val="004B8E"/>
                </a:solidFill>
              </a:rPr>
              <a:t>Essential Questions</a:t>
            </a:r>
            <a:endParaRPr sz="4400" dirty="0">
              <a:solidFill>
                <a:srgbClr val="004B8E"/>
              </a:solidFill>
            </a:endParaRPr>
          </a:p>
          <a:p>
            <a:pPr>
              <a:buSzPts val="900"/>
            </a:pPr>
            <a:endParaRPr sz="4800" dirty="0"/>
          </a:p>
        </p:txBody>
      </p:sp>
      <p:sp>
        <p:nvSpPr>
          <p:cNvPr id="140" name="Google Shape;140;p27"/>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12</a:t>
            </a:fld>
            <a:endParaRPr dirty="0"/>
          </a:p>
        </p:txBody>
      </p:sp>
      <p:sp>
        <p:nvSpPr>
          <p:cNvPr id="2" name="Text Placeholder 1"/>
          <p:cNvSpPr>
            <a:spLocks noGrp="1"/>
          </p:cNvSpPr>
          <p:nvPr>
            <p:ph type="body" idx="1"/>
          </p:nvPr>
        </p:nvSpPr>
        <p:spPr>
          <a:xfrm>
            <a:off x="342900" y="2119758"/>
            <a:ext cx="11506200" cy="4547740"/>
          </a:xfrm>
        </p:spPr>
        <p:txBody>
          <a:bodyPr/>
          <a:lstStyle/>
          <a:p>
            <a:pPr>
              <a:spcBef>
                <a:spcPts val="600"/>
              </a:spcBef>
              <a:buClr>
                <a:srgbClr val="429539"/>
              </a:buClr>
            </a:pPr>
            <a:r>
              <a:rPr lang="en-US" sz="3200" dirty="0" smtClean="0"/>
              <a:t>Relationship between the MAP-A and DLM</a:t>
            </a:r>
          </a:p>
          <a:p>
            <a:pPr>
              <a:spcBef>
                <a:spcPts val="600"/>
              </a:spcBef>
              <a:buClr>
                <a:srgbClr val="429539"/>
              </a:buClr>
            </a:pPr>
            <a:r>
              <a:rPr lang="en-US" sz="3200" dirty="0" smtClean="0"/>
              <a:t>Eligibility determination for MAP-A</a:t>
            </a:r>
          </a:p>
          <a:p>
            <a:pPr>
              <a:spcBef>
                <a:spcPts val="600"/>
              </a:spcBef>
              <a:buClr>
                <a:srgbClr val="429539"/>
              </a:buClr>
            </a:pPr>
            <a:r>
              <a:rPr lang="en-US" sz="3200" dirty="0" smtClean="0"/>
              <a:t>Timelines for the MAP-A assessment</a:t>
            </a:r>
          </a:p>
          <a:p>
            <a:pPr>
              <a:spcBef>
                <a:spcPts val="600"/>
              </a:spcBef>
              <a:buClr>
                <a:srgbClr val="429539"/>
              </a:buClr>
            </a:pPr>
            <a:r>
              <a:rPr lang="en-US" sz="3200" dirty="0" smtClean="0"/>
              <a:t>MAP-A </a:t>
            </a:r>
            <a:r>
              <a:rPr lang="en-US" sz="3200" dirty="0" smtClean="0"/>
              <a:t>resources</a:t>
            </a:r>
            <a:endParaRPr lang="en-US" sz="3200" dirty="0" smtClean="0"/>
          </a:p>
          <a:p>
            <a:pPr>
              <a:spcBef>
                <a:spcPts val="600"/>
              </a:spcBef>
              <a:buClr>
                <a:srgbClr val="429539"/>
              </a:buClr>
            </a:pPr>
            <a:r>
              <a:rPr lang="en-US" sz="3200" dirty="0" smtClean="0"/>
              <a:t>MAP-A terms and vocabulary</a:t>
            </a:r>
          </a:p>
          <a:p>
            <a:pPr>
              <a:spcBef>
                <a:spcPts val="600"/>
              </a:spcBef>
              <a:buClr>
                <a:srgbClr val="429539"/>
              </a:buClr>
            </a:pPr>
            <a:r>
              <a:rPr lang="en-US" sz="3200" dirty="0" smtClean="0"/>
              <a:t>Resources on DESE or DLM website</a:t>
            </a:r>
          </a:p>
          <a:p>
            <a:pPr marL="33866" indent="0">
              <a:buNone/>
            </a:pP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4600" y="4488323"/>
            <a:ext cx="1714500" cy="2179177"/>
          </a:xfrm>
          <a:prstGeom prst="rect">
            <a:avLst/>
          </a:prstGeom>
        </p:spPr>
      </p:pic>
    </p:spTree>
    <p:extLst>
      <p:ext uri="{BB962C8B-B14F-4D97-AF65-F5344CB8AC3E}">
        <p14:creationId xmlns:p14="http://schemas.microsoft.com/office/powerpoint/2010/main" val="173588817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145"/>
        <p:cNvGrpSpPr/>
        <p:nvPr/>
      </p:nvGrpSpPr>
      <p:grpSpPr>
        <a:xfrm>
          <a:off x="0" y="0"/>
          <a:ext cx="0" cy="0"/>
          <a:chOff x="0" y="0"/>
          <a:chExt cx="0" cy="0"/>
        </a:xfrm>
      </p:grpSpPr>
      <p:sp>
        <p:nvSpPr>
          <p:cNvPr id="1146" name="Google Shape;1146;p146"/>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120</a:t>
            </a:fld>
            <a:endParaRPr dirty="0"/>
          </a:p>
        </p:txBody>
      </p:sp>
      <p:sp>
        <p:nvSpPr>
          <p:cNvPr id="1147" name="Google Shape;1147;p146"/>
          <p:cNvSpPr txBox="1">
            <a:spLocks noGrp="1"/>
          </p:cNvSpPr>
          <p:nvPr>
            <p:ph type="title"/>
          </p:nvPr>
        </p:nvSpPr>
        <p:spPr>
          <a:xfrm>
            <a:off x="342900" y="990600"/>
            <a:ext cx="11506200" cy="1066800"/>
          </a:xfrm>
          <a:prstGeom prst="rect">
            <a:avLst/>
          </a:prstGeom>
        </p:spPr>
        <p:txBody>
          <a:bodyPr spcFirstLastPara="1" vert="horz" wrap="square" lIns="121900" tIns="60933" rIns="121900" bIns="60933" rtlCol="0" anchor="ctr" anchorCtr="0">
            <a:noAutofit/>
          </a:bodyPr>
          <a:lstStyle/>
          <a:p>
            <a:r>
              <a:rPr lang="en-US" sz="4400" dirty="0">
                <a:solidFill>
                  <a:srgbClr val="004B8E"/>
                </a:solidFill>
              </a:rPr>
              <a:t>Student View Page</a:t>
            </a:r>
            <a:endParaRPr sz="4400" dirty="0">
              <a:solidFill>
                <a:srgbClr val="004B8E"/>
              </a:solidFill>
            </a:endParaRPr>
          </a:p>
        </p:txBody>
      </p:sp>
      <p:pic>
        <p:nvPicPr>
          <p:cNvPr id="1148" name="Google Shape;1148;p146"/>
          <p:cNvPicPr preferRelativeResize="0"/>
          <p:nvPr/>
        </p:nvPicPr>
        <p:blipFill>
          <a:blip r:embed="rId3">
            <a:alphaModFix/>
          </a:blip>
          <a:stretch>
            <a:fillRect/>
          </a:stretch>
        </p:blipFill>
        <p:spPr>
          <a:xfrm>
            <a:off x="342900" y="2057401"/>
            <a:ext cx="11506200" cy="4610100"/>
          </a:xfrm>
          <a:prstGeom prst="rect">
            <a:avLst/>
          </a:prstGeom>
          <a:noFill/>
          <a:ln>
            <a:noFill/>
          </a:ln>
        </p:spPr>
      </p:pic>
      <p:sp>
        <p:nvSpPr>
          <p:cNvPr id="7" name="Google Shape;483;p66"/>
          <p:cNvSpPr/>
          <p:nvPr/>
        </p:nvSpPr>
        <p:spPr>
          <a:xfrm rot="16200000" flipH="1">
            <a:off x="9747381" y="2665147"/>
            <a:ext cx="1111600" cy="424800"/>
          </a:xfrm>
          <a:prstGeom prst="rightArrow">
            <a:avLst>
              <a:gd name="adj1" fmla="val 50000"/>
              <a:gd name="adj2" fmla="val 63739"/>
            </a:avLst>
          </a:prstGeom>
          <a:solidFill>
            <a:srgbClr val="004B8E"/>
          </a:solidFill>
          <a:ln w="25400" cap="flat" cmpd="sng">
            <a:solidFill>
              <a:srgbClr val="003666"/>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1800"/>
            </a:pPr>
            <a:endParaRPr sz="2400" dirty="0">
              <a:solidFill>
                <a:schemeClr val="lt1"/>
              </a:solidFill>
              <a:latin typeface="Calibri"/>
              <a:ea typeface="Calibri"/>
              <a:cs typeface="Calibri"/>
              <a:sym typeface="Calibri"/>
            </a:endParaRPr>
          </a:p>
        </p:txBody>
      </p:sp>
      <p:sp>
        <p:nvSpPr>
          <p:cNvPr id="8" name="Google Shape;483;p66"/>
          <p:cNvSpPr/>
          <p:nvPr/>
        </p:nvSpPr>
        <p:spPr>
          <a:xfrm rot="16200000" flipH="1">
            <a:off x="7592009" y="3186111"/>
            <a:ext cx="1111600" cy="424800"/>
          </a:xfrm>
          <a:prstGeom prst="rightArrow">
            <a:avLst>
              <a:gd name="adj1" fmla="val 50000"/>
              <a:gd name="adj2" fmla="val 63739"/>
            </a:avLst>
          </a:prstGeom>
          <a:solidFill>
            <a:srgbClr val="004B8E"/>
          </a:solidFill>
          <a:ln w="25400" cap="flat" cmpd="sng">
            <a:solidFill>
              <a:srgbClr val="003666"/>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1800"/>
            </a:pPr>
            <a:endParaRPr sz="24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57430703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sp>
        <p:nvSpPr>
          <p:cNvPr id="1156" name="Google Shape;1156;p147"/>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121</a:t>
            </a:fld>
            <a:endParaRPr dirty="0"/>
          </a:p>
        </p:txBody>
      </p:sp>
      <p:sp>
        <p:nvSpPr>
          <p:cNvPr id="1159" name="Google Shape;1159;p147"/>
          <p:cNvSpPr/>
          <p:nvPr/>
        </p:nvSpPr>
        <p:spPr>
          <a:xfrm>
            <a:off x="2438400" y="2159000"/>
            <a:ext cx="8483600" cy="211667"/>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1400"/>
            </a:pPr>
            <a:endParaRPr sz="1867" dirty="0">
              <a:solidFill>
                <a:schemeClr val="dk1"/>
              </a:solidFill>
              <a:latin typeface="Arial"/>
              <a:ea typeface="Arial"/>
              <a:cs typeface="Arial"/>
              <a:sym typeface="Arial"/>
            </a:endParaRPr>
          </a:p>
        </p:txBody>
      </p:sp>
      <p:sp>
        <p:nvSpPr>
          <p:cNvPr id="1160" name="Google Shape;1160;p147"/>
          <p:cNvSpPr txBox="1">
            <a:spLocks noGrp="1"/>
          </p:cNvSpPr>
          <p:nvPr>
            <p:ph type="title"/>
          </p:nvPr>
        </p:nvSpPr>
        <p:spPr>
          <a:xfrm>
            <a:off x="342900" y="1312817"/>
            <a:ext cx="11506200" cy="1066800"/>
          </a:xfrm>
          <a:prstGeom prst="rect">
            <a:avLst/>
          </a:prstGeom>
          <a:noFill/>
          <a:ln>
            <a:noFill/>
          </a:ln>
        </p:spPr>
        <p:txBody>
          <a:bodyPr spcFirstLastPara="1" vert="horz" wrap="square" lIns="121900" tIns="60933" rIns="121900" bIns="60933" rtlCol="0" anchor="ctr" anchorCtr="0">
            <a:noAutofit/>
          </a:bodyPr>
          <a:lstStyle/>
          <a:p>
            <a:r>
              <a:rPr lang="en-US" sz="4400" dirty="0">
                <a:solidFill>
                  <a:srgbClr val="004B8E"/>
                </a:solidFill>
              </a:rPr>
              <a:t>Instruction and Assessment </a:t>
            </a:r>
            <a:r>
              <a:rPr lang="en-US" sz="4400" dirty="0" smtClean="0">
                <a:solidFill>
                  <a:srgbClr val="004B8E"/>
                </a:solidFill>
              </a:rPr>
              <a:t>Planner</a:t>
            </a:r>
            <a:r>
              <a:rPr lang="en-US" sz="4267" dirty="0" smtClean="0"/>
              <a:t> </a:t>
            </a:r>
            <a:r>
              <a:rPr lang="en-US" sz="4267" dirty="0"/>
              <a:t/>
            </a:r>
            <a:br>
              <a:rPr lang="en-US" sz="4267" dirty="0"/>
            </a:br>
            <a:r>
              <a:rPr lang="en-US" sz="4267" dirty="0"/>
              <a:t> </a:t>
            </a:r>
            <a:r>
              <a:rPr lang="en-US" sz="4000" dirty="0">
                <a:solidFill>
                  <a:srgbClr val="429539"/>
                </a:solidFill>
              </a:rPr>
              <a:t>Student View Page - Blueprint</a:t>
            </a:r>
            <a:endParaRPr sz="4000" dirty="0">
              <a:solidFill>
                <a:srgbClr val="429539"/>
              </a:solidFill>
            </a:endParaRPr>
          </a:p>
        </p:txBody>
      </p:sp>
      <p:grpSp>
        <p:nvGrpSpPr>
          <p:cNvPr id="3" name="Group 2"/>
          <p:cNvGrpSpPr/>
          <p:nvPr/>
        </p:nvGrpSpPr>
        <p:grpSpPr>
          <a:xfrm>
            <a:off x="435428" y="2473234"/>
            <a:ext cx="11413672" cy="4194266"/>
            <a:chOff x="342900" y="2865117"/>
            <a:chExt cx="11506200" cy="3802383"/>
          </a:xfrm>
        </p:grpSpPr>
        <p:pic>
          <p:nvPicPr>
            <p:cNvPr id="1158" name="Google Shape;1158;p147"/>
            <p:cNvPicPr preferRelativeResize="0"/>
            <p:nvPr/>
          </p:nvPicPr>
          <p:blipFill rotWithShape="1">
            <a:blip r:embed="rId3">
              <a:alphaModFix/>
            </a:blip>
            <a:srcRect l="16039" t="27188" r="56937" b="28428"/>
            <a:stretch/>
          </p:blipFill>
          <p:spPr>
            <a:xfrm>
              <a:off x="342900" y="3047834"/>
              <a:ext cx="11506200" cy="3619666"/>
            </a:xfrm>
            <a:prstGeom prst="rect">
              <a:avLst/>
            </a:prstGeom>
            <a:noFill/>
            <a:ln>
              <a:noFill/>
            </a:ln>
          </p:spPr>
        </p:pic>
        <p:sp>
          <p:nvSpPr>
            <p:cNvPr id="2" name="TextBox 1"/>
            <p:cNvSpPr txBox="1"/>
            <p:nvPr/>
          </p:nvSpPr>
          <p:spPr>
            <a:xfrm>
              <a:off x="1402080" y="2865117"/>
              <a:ext cx="9457509" cy="369332"/>
            </a:xfrm>
            <a:prstGeom prst="rect">
              <a:avLst/>
            </a:prstGeom>
            <a:solidFill>
              <a:schemeClr val="bg1"/>
            </a:solidFill>
          </p:spPr>
          <p:txBody>
            <a:bodyPr wrap="square" rtlCol="0">
              <a:spAutoFit/>
            </a:bodyPr>
            <a:lstStyle/>
            <a:p>
              <a:endParaRPr lang="en-US" dirty="0"/>
            </a:p>
          </p:txBody>
        </p:sp>
      </p:grpSp>
    </p:spTree>
    <p:extLst>
      <p:ext uri="{BB962C8B-B14F-4D97-AF65-F5344CB8AC3E}">
        <p14:creationId xmlns:p14="http://schemas.microsoft.com/office/powerpoint/2010/main" val="301397831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148"/>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122</a:t>
            </a:fld>
            <a:endParaRPr dirty="0"/>
          </a:p>
        </p:txBody>
      </p:sp>
      <p:sp>
        <p:nvSpPr>
          <p:cNvPr id="1168" name="Google Shape;1168;p148"/>
          <p:cNvSpPr txBox="1">
            <a:spLocks noGrp="1"/>
          </p:cNvSpPr>
          <p:nvPr>
            <p:ph type="title"/>
          </p:nvPr>
        </p:nvSpPr>
        <p:spPr>
          <a:xfrm>
            <a:off x="342900" y="1492472"/>
            <a:ext cx="11506200" cy="652721"/>
          </a:xfrm>
          <a:prstGeom prst="rect">
            <a:avLst/>
          </a:prstGeom>
          <a:noFill/>
          <a:ln>
            <a:noFill/>
          </a:ln>
        </p:spPr>
        <p:txBody>
          <a:bodyPr spcFirstLastPara="1" vert="horz" wrap="square" lIns="121900" tIns="60933" rIns="121900" bIns="60933" rtlCol="0" anchor="ctr" anchorCtr="0">
            <a:noAutofit/>
          </a:bodyPr>
          <a:lstStyle/>
          <a:p>
            <a:r>
              <a:rPr lang="en-US" sz="4400" dirty="0">
                <a:solidFill>
                  <a:srgbClr val="004B8E"/>
                </a:solidFill>
              </a:rPr>
              <a:t>Instruction and Assessment Planner</a:t>
            </a:r>
            <a:r>
              <a:rPr lang="en-US" sz="4400" dirty="0"/>
              <a:t/>
            </a:r>
            <a:br>
              <a:rPr lang="en-US" sz="4400" dirty="0"/>
            </a:br>
            <a:endParaRPr sz="4400" dirty="0"/>
          </a:p>
        </p:txBody>
      </p:sp>
      <p:grpSp>
        <p:nvGrpSpPr>
          <p:cNvPr id="2" name="Group 1"/>
          <p:cNvGrpSpPr/>
          <p:nvPr/>
        </p:nvGrpSpPr>
        <p:grpSpPr>
          <a:xfrm>
            <a:off x="404734" y="2145196"/>
            <a:ext cx="11362545" cy="4442982"/>
            <a:chOff x="342900" y="2145194"/>
            <a:chExt cx="11506200" cy="4612657"/>
          </a:xfrm>
        </p:grpSpPr>
        <p:pic>
          <p:nvPicPr>
            <p:cNvPr id="1169" name="Google Shape;1169;p148"/>
            <p:cNvPicPr preferRelativeResize="0"/>
            <p:nvPr/>
          </p:nvPicPr>
          <p:blipFill>
            <a:blip r:embed="rId3">
              <a:alphaModFix/>
            </a:blip>
            <a:stretch>
              <a:fillRect/>
            </a:stretch>
          </p:blipFill>
          <p:spPr>
            <a:xfrm>
              <a:off x="342900" y="2145194"/>
              <a:ext cx="11506200" cy="3271538"/>
            </a:xfrm>
            <a:prstGeom prst="rect">
              <a:avLst/>
            </a:prstGeom>
            <a:noFill/>
            <a:ln>
              <a:noFill/>
            </a:ln>
          </p:spPr>
        </p:pic>
        <p:pic>
          <p:nvPicPr>
            <p:cNvPr id="1170" name="Google Shape;1170;p148"/>
            <p:cNvPicPr preferRelativeResize="0"/>
            <p:nvPr/>
          </p:nvPicPr>
          <p:blipFill>
            <a:blip r:embed="rId4">
              <a:alphaModFix/>
            </a:blip>
            <a:stretch>
              <a:fillRect/>
            </a:stretch>
          </p:blipFill>
          <p:spPr>
            <a:xfrm>
              <a:off x="4249782" y="4441370"/>
              <a:ext cx="3692435" cy="2316481"/>
            </a:xfrm>
            <a:prstGeom prst="rect">
              <a:avLst/>
            </a:prstGeom>
            <a:noFill/>
            <a:ln>
              <a:noFill/>
            </a:ln>
          </p:spPr>
        </p:pic>
      </p:grpSp>
      <p:sp>
        <p:nvSpPr>
          <p:cNvPr id="1171" name="Google Shape;1171;p148"/>
          <p:cNvSpPr txBox="1"/>
          <p:nvPr/>
        </p:nvSpPr>
        <p:spPr>
          <a:xfrm>
            <a:off x="6015600" y="1818833"/>
            <a:ext cx="80400" cy="138000"/>
          </a:xfrm>
          <a:prstGeom prst="rect">
            <a:avLst/>
          </a:prstGeom>
          <a:noFill/>
          <a:ln>
            <a:noFill/>
          </a:ln>
        </p:spPr>
        <p:txBody>
          <a:bodyPr spcFirstLastPara="1" wrap="square" lIns="121900" tIns="121900" rIns="121900" bIns="121900" anchor="t" anchorCtr="0">
            <a:noAutofit/>
          </a:bodyPr>
          <a:lstStyle/>
          <a:p>
            <a:endParaRPr sz="2400" dirty="0">
              <a:latin typeface="Calibri"/>
              <a:ea typeface="Calibri"/>
              <a:cs typeface="Calibri"/>
              <a:sym typeface="Calibri"/>
            </a:endParaRPr>
          </a:p>
        </p:txBody>
      </p:sp>
    </p:spTree>
    <p:extLst>
      <p:ext uri="{BB962C8B-B14F-4D97-AF65-F5344CB8AC3E}">
        <p14:creationId xmlns:p14="http://schemas.microsoft.com/office/powerpoint/2010/main" val="94630601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176"/>
        <p:cNvGrpSpPr/>
        <p:nvPr/>
      </p:nvGrpSpPr>
      <p:grpSpPr>
        <a:xfrm>
          <a:off x="0" y="0"/>
          <a:ext cx="0" cy="0"/>
          <a:chOff x="0" y="0"/>
          <a:chExt cx="0" cy="0"/>
        </a:xfrm>
      </p:grpSpPr>
      <p:sp>
        <p:nvSpPr>
          <p:cNvPr id="1177" name="Google Shape;1177;p149"/>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123</a:t>
            </a:fld>
            <a:endParaRPr dirty="0"/>
          </a:p>
        </p:txBody>
      </p:sp>
      <p:pic>
        <p:nvPicPr>
          <p:cNvPr id="1178" name="Google Shape;1178;p149"/>
          <p:cNvPicPr preferRelativeResize="0"/>
          <p:nvPr/>
        </p:nvPicPr>
        <p:blipFill rotWithShape="1">
          <a:blip r:embed="rId3">
            <a:alphaModFix/>
          </a:blip>
          <a:srcRect l="25593" t="31503" r="62883" b="37523"/>
          <a:stretch/>
        </p:blipFill>
        <p:spPr>
          <a:xfrm>
            <a:off x="2048933" y="1968137"/>
            <a:ext cx="8407400" cy="4699363"/>
          </a:xfrm>
          <a:prstGeom prst="rect">
            <a:avLst/>
          </a:prstGeom>
          <a:noFill/>
          <a:ln>
            <a:noFill/>
          </a:ln>
        </p:spPr>
      </p:pic>
      <p:sp>
        <p:nvSpPr>
          <p:cNvPr id="1179" name="Google Shape;1179;p149"/>
          <p:cNvSpPr txBox="1">
            <a:spLocks noGrp="1"/>
          </p:cNvSpPr>
          <p:nvPr>
            <p:ph type="title"/>
          </p:nvPr>
        </p:nvSpPr>
        <p:spPr>
          <a:xfrm>
            <a:off x="342900" y="1774371"/>
            <a:ext cx="11506200" cy="193766"/>
          </a:xfrm>
          <a:prstGeom prst="rect">
            <a:avLst/>
          </a:prstGeom>
          <a:noFill/>
          <a:ln>
            <a:noFill/>
          </a:ln>
        </p:spPr>
        <p:txBody>
          <a:bodyPr spcFirstLastPara="1" vert="horz" wrap="square" lIns="121900" tIns="60933" rIns="121900" bIns="60933" rtlCol="0" anchor="ctr" anchorCtr="0">
            <a:noAutofit/>
          </a:bodyPr>
          <a:lstStyle/>
          <a:p>
            <a:r>
              <a:rPr lang="en-US" sz="4400" dirty="0">
                <a:solidFill>
                  <a:srgbClr val="004B8E"/>
                </a:solidFill>
              </a:rPr>
              <a:t>Instruction and Assessment Planner</a:t>
            </a:r>
            <a:r>
              <a:rPr lang="en-US" sz="4800" dirty="0"/>
              <a:t/>
            </a:r>
            <a:br>
              <a:rPr lang="en-US" sz="4800" dirty="0"/>
            </a:br>
            <a:endParaRPr sz="4800" dirty="0"/>
          </a:p>
        </p:txBody>
      </p:sp>
    </p:spTree>
    <p:extLst>
      <p:ext uri="{BB962C8B-B14F-4D97-AF65-F5344CB8AC3E}">
        <p14:creationId xmlns:p14="http://schemas.microsoft.com/office/powerpoint/2010/main" val="221083421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1186" name="Google Shape;1186;p150"/>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124</a:t>
            </a:fld>
            <a:endParaRPr dirty="0"/>
          </a:p>
        </p:txBody>
      </p:sp>
      <p:sp>
        <p:nvSpPr>
          <p:cNvPr id="1187" name="Google Shape;1187;p150"/>
          <p:cNvSpPr txBox="1">
            <a:spLocks noGrp="1"/>
          </p:cNvSpPr>
          <p:nvPr>
            <p:ph type="title"/>
          </p:nvPr>
        </p:nvSpPr>
        <p:spPr>
          <a:xfrm>
            <a:off x="406400" y="1777254"/>
            <a:ext cx="11442700" cy="198479"/>
          </a:xfrm>
          <a:prstGeom prst="rect">
            <a:avLst/>
          </a:prstGeom>
          <a:noFill/>
          <a:ln>
            <a:noFill/>
          </a:ln>
        </p:spPr>
        <p:txBody>
          <a:bodyPr spcFirstLastPara="1" vert="horz" wrap="square" lIns="121900" tIns="60933" rIns="121900" bIns="60933" rtlCol="0" anchor="ctr" anchorCtr="0">
            <a:noAutofit/>
          </a:bodyPr>
          <a:lstStyle/>
          <a:p>
            <a:r>
              <a:rPr lang="en-US" sz="4400" dirty="0">
                <a:solidFill>
                  <a:srgbClr val="004B8E"/>
                </a:solidFill>
              </a:rPr>
              <a:t>Instruction and Assessment Planner</a:t>
            </a:r>
            <a:r>
              <a:rPr lang="en-US" sz="4800" dirty="0"/>
              <a:t/>
            </a:r>
            <a:br>
              <a:rPr lang="en-US" sz="4800" dirty="0"/>
            </a:br>
            <a:endParaRPr sz="4800" dirty="0"/>
          </a:p>
        </p:txBody>
      </p:sp>
      <p:grpSp>
        <p:nvGrpSpPr>
          <p:cNvPr id="2" name="Group 1"/>
          <p:cNvGrpSpPr/>
          <p:nvPr/>
        </p:nvGrpSpPr>
        <p:grpSpPr>
          <a:xfrm>
            <a:off x="1854926" y="1975733"/>
            <a:ext cx="7811075" cy="4764701"/>
            <a:chOff x="1854926" y="1975733"/>
            <a:chExt cx="7811075" cy="4764701"/>
          </a:xfrm>
        </p:grpSpPr>
        <p:pic>
          <p:nvPicPr>
            <p:cNvPr id="1185" name="Google Shape;1185;p150"/>
            <p:cNvPicPr preferRelativeResize="0"/>
            <p:nvPr/>
          </p:nvPicPr>
          <p:blipFill rotWithShape="1">
            <a:blip r:embed="rId3">
              <a:alphaModFix/>
            </a:blip>
            <a:srcRect l="24148" t="41968" r="61261" b="26846"/>
            <a:stretch/>
          </p:blipFill>
          <p:spPr>
            <a:xfrm>
              <a:off x="1854926" y="1975733"/>
              <a:ext cx="7811075" cy="4764701"/>
            </a:xfrm>
            <a:prstGeom prst="rect">
              <a:avLst/>
            </a:prstGeom>
            <a:noFill/>
            <a:ln>
              <a:noFill/>
            </a:ln>
          </p:spPr>
        </p:pic>
        <p:pic>
          <p:nvPicPr>
            <p:cNvPr id="1188" name="Google Shape;1188;p150"/>
            <p:cNvPicPr preferRelativeResize="0"/>
            <p:nvPr/>
          </p:nvPicPr>
          <p:blipFill>
            <a:blip r:embed="rId4">
              <a:alphaModFix/>
            </a:blip>
            <a:stretch>
              <a:fillRect/>
            </a:stretch>
          </p:blipFill>
          <p:spPr>
            <a:xfrm>
              <a:off x="5705467" y="3309257"/>
              <a:ext cx="2959562" cy="3310063"/>
            </a:xfrm>
            <a:prstGeom prst="rect">
              <a:avLst/>
            </a:prstGeom>
            <a:noFill/>
            <a:ln>
              <a:noFill/>
            </a:ln>
          </p:spPr>
        </p:pic>
      </p:grpSp>
    </p:spTree>
    <p:extLst>
      <p:ext uri="{BB962C8B-B14F-4D97-AF65-F5344CB8AC3E}">
        <p14:creationId xmlns:p14="http://schemas.microsoft.com/office/powerpoint/2010/main" val="55919226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5" name="Google Shape;1195;p151"/>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125</a:t>
            </a:fld>
            <a:endParaRPr dirty="0"/>
          </a:p>
        </p:txBody>
      </p:sp>
      <p:sp>
        <p:nvSpPr>
          <p:cNvPr id="1196" name="Google Shape;1196;p151"/>
          <p:cNvSpPr txBox="1">
            <a:spLocks noGrp="1"/>
          </p:cNvSpPr>
          <p:nvPr>
            <p:ph type="title"/>
          </p:nvPr>
        </p:nvSpPr>
        <p:spPr>
          <a:xfrm>
            <a:off x="342900" y="1713414"/>
            <a:ext cx="11506200" cy="342900"/>
          </a:xfrm>
          <a:prstGeom prst="rect">
            <a:avLst/>
          </a:prstGeom>
          <a:noFill/>
          <a:ln>
            <a:noFill/>
          </a:ln>
        </p:spPr>
        <p:txBody>
          <a:bodyPr spcFirstLastPara="1" vert="horz" wrap="square" lIns="121900" tIns="60933" rIns="121900" bIns="60933" rtlCol="0" anchor="ctr" anchorCtr="0">
            <a:noAutofit/>
          </a:bodyPr>
          <a:lstStyle/>
          <a:p>
            <a:r>
              <a:rPr lang="en-US" sz="4400" dirty="0">
                <a:solidFill>
                  <a:srgbClr val="004B8E"/>
                </a:solidFill>
              </a:rPr>
              <a:t>Instruction and Assessment Planner</a:t>
            </a:r>
            <a:r>
              <a:rPr lang="en-US" sz="4800" dirty="0"/>
              <a:t/>
            </a:r>
            <a:br>
              <a:rPr lang="en-US" sz="4800" dirty="0"/>
            </a:br>
            <a:endParaRPr sz="4800" dirty="0"/>
          </a:p>
        </p:txBody>
      </p:sp>
      <p:grpSp>
        <p:nvGrpSpPr>
          <p:cNvPr id="3" name="Group 2"/>
          <p:cNvGrpSpPr/>
          <p:nvPr/>
        </p:nvGrpSpPr>
        <p:grpSpPr>
          <a:xfrm>
            <a:off x="1985554" y="2056314"/>
            <a:ext cx="8062231" cy="4611186"/>
            <a:chOff x="1985554" y="1803400"/>
            <a:chExt cx="8062231" cy="5233432"/>
          </a:xfrm>
        </p:grpSpPr>
        <p:pic>
          <p:nvPicPr>
            <p:cNvPr id="1194" name="Google Shape;1194;p151"/>
            <p:cNvPicPr preferRelativeResize="0"/>
            <p:nvPr/>
          </p:nvPicPr>
          <p:blipFill rotWithShape="1">
            <a:blip r:embed="rId3">
              <a:alphaModFix/>
            </a:blip>
            <a:srcRect l="23031" t="32404" r="60056" b="32164"/>
            <a:stretch/>
          </p:blipFill>
          <p:spPr>
            <a:xfrm>
              <a:off x="2001485" y="1803400"/>
              <a:ext cx="8046300" cy="5054600"/>
            </a:xfrm>
            <a:prstGeom prst="rect">
              <a:avLst/>
            </a:prstGeom>
            <a:noFill/>
            <a:ln>
              <a:noFill/>
            </a:ln>
          </p:spPr>
        </p:pic>
        <p:sp>
          <p:nvSpPr>
            <p:cNvPr id="2" name="TextBox 1"/>
            <p:cNvSpPr txBox="1"/>
            <p:nvPr/>
          </p:nvSpPr>
          <p:spPr>
            <a:xfrm>
              <a:off x="1985554" y="6667500"/>
              <a:ext cx="8046720" cy="369332"/>
            </a:xfrm>
            <a:prstGeom prst="rect">
              <a:avLst/>
            </a:prstGeom>
            <a:solidFill>
              <a:schemeClr val="bg1"/>
            </a:solidFill>
          </p:spPr>
          <p:txBody>
            <a:bodyPr wrap="square" rtlCol="0">
              <a:spAutoFit/>
            </a:bodyPr>
            <a:lstStyle/>
            <a:p>
              <a:endParaRPr lang="en-US" dirty="0"/>
            </a:p>
          </p:txBody>
        </p:sp>
      </p:grpSp>
    </p:spTree>
    <p:extLst>
      <p:ext uri="{BB962C8B-B14F-4D97-AF65-F5344CB8AC3E}">
        <p14:creationId xmlns:p14="http://schemas.microsoft.com/office/powerpoint/2010/main" val="1364349138"/>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201"/>
        <p:cNvGrpSpPr/>
        <p:nvPr/>
      </p:nvGrpSpPr>
      <p:grpSpPr>
        <a:xfrm>
          <a:off x="0" y="0"/>
          <a:ext cx="0" cy="0"/>
          <a:chOff x="0" y="0"/>
          <a:chExt cx="0" cy="0"/>
        </a:xfrm>
      </p:grpSpPr>
      <p:sp>
        <p:nvSpPr>
          <p:cNvPr id="1202" name="Google Shape;1202;p152"/>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126</a:t>
            </a:fld>
            <a:endParaRPr dirty="0"/>
          </a:p>
        </p:txBody>
      </p:sp>
      <p:pic>
        <p:nvPicPr>
          <p:cNvPr id="1203" name="Google Shape;1203;p152"/>
          <p:cNvPicPr preferRelativeResize="0"/>
          <p:nvPr/>
        </p:nvPicPr>
        <p:blipFill rotWithShape="1">
          <a:blip r:embed="rId3">
            <a:alphaModFix/>
          </a:blip>
          <a:srcRect l="23608" t="36341" r="61261" b="32686"/>
          <a:stretch/>
        </p:blipFill>
        <p:spPr>
          <a:xfrm>
            <a:off x="1648918" y="1888761"/>
            <a:ext cx="8764182" cy="4778739"/>
          </a:xfrm>
          <a:prstGeom prst="rect">
            <a:avLst/>
          </a:prstGeom>
          <a:noFill/>
          <a:ln>
            <a:noFill/>
          </a:ln>
        </p:spPr>
      </p:pic>
      <p:sp>
        <p:nvSpPr>
          <p:cNvPr id="1204" name="Google Shape;1204;p152"/>
          <p:cNvSpPr txBox="1">
            <a:spLocks noGrp="1"/>
          </p:cNvSpPr>
          <p:nvPr>
            <p:ph type="title"/>
          </p:nvPr>
        </p:nvSpPr>
        <p:spPr>
          <a:xfrm>
            <a:off x="342900" y="1784174"/>
            <a:ext cx="11506200" cy="104587"/>
          </a:xfrm>
          <a:prstGeom prst="rect">
            <a:avLst/>
          </a:prstGeom>
          <a:noFill/>
          <a:ln>
            <a:noFill/>
          </a:ln>
        </p:spPr>
        <p:txBody>
          <a:bodyPr spcFirstLastPara="1" vert="horz" wrap="square" lIns="121900" tIns="60933" rIns="121900" bIns="60933" rtlCol="0" anchor="ctr" anchorCtr="0">
            <a:noAutofit/>
          </a:bodyPr>
          <a:lstStyle/>
          <a:p>
            <a:r>
              <a:rPr lang="en-US" sz="4267" dirty="0">
                <a:solidFill>
                  <a:srgbClr val="004B8E"/>
                </a:solidFill>
              </a:rPr>
              <a:t>Instruction and Assessment </a:t>
            </a:r>
            <a:r>
              <a:rPr lang="en-US" sz="4267" dirty="0" smtClean="0">
                <a:solidFill>
                  <a:srgbClr val="004B8E"/>
                </a:solidFill>
              </a:rPr>
              <a:t>Planner</a:t>
            </a:r>
            <a:r>
              <a:rPr lang="en-US" sz="4267" dirty="0"/>
              <a:t/>
            </a:r>
            <a:br>
              <a:rPr lang="en-US" sz="4267" dirty="0"/>
            </a:br>
            <a:endParaRPr sz="4267" dirty="0"/>
          </a:p>
        </p:txBody>
      </p:sp>
    </p:spTree>
    <p:extLst>
      <p:ext uri="{BB962C8B-B14F-4D97-AF65-F5344CB8AC3E}">
        <p14:creationId xmlns:p14="http://schemas.microsoft.com/office/powerpoint/2010/main" val="165644645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sp>
        <p:nvSpPr>
          <p:cNvPr id="1210" name="Google Shape;1210;p153"/>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127</a:t>
            </a:fld>
            <a:endParaRPr dirty="0"/>
          </a:p>
        </p:txBody>
      </p:sp>
      <p:sp>
        <p:nvSpPr>
          <p:cNvPr id="1211" name="Google Shape;1211;p153"/>
          <p:cNvSpPr txBox="1">
            <a:spLocks noGrp="1"/>
          </p:cNvSpPr>
          <p:nvPr>
            <p:ph type="title"/>
          </p:nvPr>
        </p:nvSpPr>
        <p:spPr>
          <a:xfrm>
            <a:off x="342900" y="990600"/>
            <a:ext cx="11506200" cy="1066800"/>
          </a:xfrm>
          <a:prstGeom prst="rect">
            <a:avLst/>
          </a:prstGeom>
          <a:noFill/>
          <a:ln>
            <a:noFill/>
          </a:ln>
        </p:spPr>
        <p:txBody>
          <a:bodyPr spcFirstLastPara="1" vert="horz" wrap="square" lIns="121900" tIns="60933" rIns="121900" bIns="60933" rtlCol="0" anchor="ctr" anchorCtr="0">
            <a:noAutofit/>
          </a:bodyPr>
          <a:lstStyle/>
          <a:p>
            <a:r>
              <a:rPr lang="en-US" sz="4400" dirty="0">
                <a:solidFill>
                  <a:srgbClr val="004B8E"/>
                </a:solidFill>
              </a:rPr>
              <a:t>Strategies for Meeting Blueprint Requirements</a:t>
            </a:r>
            <a:endParaRPr sz="4400" dirty="0">
              <a:solidFill>
                <a:srgbClr val="004B8E"/>
              </a:solidFill>
            </a:endParaRPr>
          </a:p>
        </p:txBody>
      </p:sp>
      <p:sp>
        <p:nvSpPr>
          <p:cNvPr id="1212" name="Google Shape;1212;p153"/>
          <p:cNvSpPr txBox="1">
            <a:spLocks noGrp="1"/>
          </p:cNvSpPr>
          <p:nvPr>
            <p:ph type="body" idx="1"/>
          </p:nvPr>
        </p:nvSpPr>
        <p:spPr>
          <a:xfrm>
            <a:off x="342900" y="2159000"/>
            <a:ext cx="11506200" cy="4508500"/>
          </a:xfrm>
          <a:prstGeom prst="rect">
            <a:avLst/>
          </a:prstGeom>
          <a:noFill/>
          <a:ln>
            <a:noFill/>
          </a:ln>
        </p:spPr>
        <p:txBody>
          <a:bodyPr spcFirstLastPara="1" vert="horz" wrap="square" lIns="121900" tIns="60933" rIns="121900" bIns="60933" rtlCol="0" anchor="t" anchorCtr="0">
            <a:noAutofit/>
          </a:bodyPr>
          <a:lstStyle/>
          <a:p>
            <a:pPr indent="-459306">
              <a:spcBef>
                <a:spcPts val="0"/>
              </a:spcBef>
              <a:buClr>
                <a:srgbClr val="429539"/>
              </a:buClr>
              <a:buSzPct val="100000"/>
            </a:pPr>
            <a:r>
              <a:rPr lang="en-US" sz="3200" dirty="0"/>
              <a:t>When looking at the blueprint, decide what Essential Elements are required for </a:t>
            </a:r>
            <a:r>
              <a:rPr lang="en-US" sz="3200" b="1" dirty="0"/>
              <a:t>ALL</a:t>
            </a:r>
            <a:r>
              <a:rPr lang="en-US" sz="3200" dirty="0"/>
              <a:t> grades in your </a:t>
            </a:r>
            <a:r>
              <a:rPr lang="en-US" sz="3200" dirty="0" smtClean="0"/>
              <a:t>classroom</a:t>
            </a:r>
            <a:endParaRPr sz="3200" dirty="0"/>
          </a:p>
          <a:p>
            <a:pPr indent="-459306">
              <a:spcBef>
                <a:spcPts val="0"/>
              </a:spcBef>
              <a:buClr>
                <a:srgbClr val="429539"/>
              </a:buClr>
              <a:buSzPct val="100000"/>
            </a:pPr>
            <a:r>
              <a:rPr lang="en-US" sz="3200" dirty="0"/>
              <a:t>Fall and spring window</a:t>
            </a:r>
            <a:endParaRPr dirty="0"/>
          </a:p>
          <a:p>
            <a:pPr lvl="1" indent="-459306">
              <a:spcBef>
                <a:spcPts val="0"/>
              </a:spcBef>
              <a:buClr>
                <a:srgbClr val="429539"/>
              </a:buClr>
              <a:buSzPct val="100000"/>
              <a:buFont typeface="Wingdings" panose="05000000000000000000" pitchFamily="2" charset="2"/>
              <a:buChar char="q"/>
            </a:pPr>
            <a:r>
              <a:rPr lang="en-US" sz="3200" dirty="0"/>
              <a:t>Same set of ELA and/or mathematics Essential Elements may be taught and assessed during both the fall and spring </a:t>
            </a:r>
            <a:r>
              <a:rPr lang="en-US" sz="3200" dirty="0" smtClean="0"/>
              <a:t>windows</a:t>
            </a:r>
            <a:endParaRPr sz="3200" dirty="0"/>
          </a:p>
          <a:p>
            <a:pPr indent="-459306">
              <a:spcBef>
                <a:spcPts val="0"/>
              </a:spcBef>
              <a:buClr>
                <a:srgbClr val="429539"/>
              </a:buClr>
              <a:buSzPct val="100000"/>
            </a:pPr>
            <a:r>
              <a:rPr lang="en-US" sz="3200" dirty="0"/>
              <a:t>Use professional judgment to decide how to create instructional units with the entire class to meet blueprint </a:t>
            </a:r>
            <a:r>
              <a:rPr lang="en-US" sz="3200" dirty="0" smtClean="0"/>
              <a:t>requirements</a:t>
            </a:r>
            <a:endParaRPr sz="3200" dirty="0"/>
          </a:p>
        </p:txBody>
      </p:sp>
    </p:spTree>
    <p:extLst>
      <p:ext uri="{BB962C8B-B14F-4D97-AF65-F5344CB8AC3E}">
        <p14:creationId xmlns:p14="http://schemas.microsoft.com/office/powerpoint/2010/main" val="248701197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217"/>
        <p:cNvGrpSpPr/>
        <p:nvPr/>
      </p:nvGrpSpPr>
      <p:grpSpPr>
        <a:xfrm>
          <a:off x="0" y="0"/>
          <a:ext cx="0" cy="0"/>
          <a:chOff x="0" y="0"/>
          <a:chExt cx="0" cy="0"/>
        </a:xfrm>
      </p:grpSpPr>
      <p:sp>
        <p:nvSpPr>
          <p:cNvPr id="1218" name="Google Shape;1218;p154"/>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128</a:t>
            </a:fld>
            <a:endParaRPr dirty="0"/>
          </a:p>
        </p:txBody>
      </p:sp>
      <p:sp>
        <p:nvSpPr>
          <p:cNvPr id="1219" name="Google Shape;1219;p154"/>
          <p:cNvSpPr txBox="1">
            <a:spLocks noGrp="1"/>
          </p:cNvSpPr>
          <p:nvPr>
            <p:ph type="body" idx="1"/>
          </p:nvPr>
        </p:nvSpPr>
        <p:spPr>
          <a:xfrm>
            <a:off x="342900" y="1841732"/>
            <a:ext cx="11506200" cy="4825767"/>
          </a:xfrm>
          <a:prstGeom prst="rect">
            <a:avLst/>
          </a:prstGeom>
          <a:noFill/>
          <a:ln>
            <a:noFill/>
          </a:ln>
        </p:spPr>
        <p:txBody>
          <a:bodyPr spcFirstLastPara="1" vert="horz" wrap="square" lIns="121900" tIns="60933" rIns="121900" bIns="60933" rtlCol="0" anchor="t" anchorCtr="0">
            <a:noAutofit/>
          </a:bodyPr>
          <a:lstStyle/>
          <a:p>
            <a:pPr>
              <a:buClr>
                <a:srgbClr val="429539"/>
              </a:buClr>
            </a:pPr>
            <a:r>
              <a:rPr lang="en-US" sz="3200" dirty="0"/>
              <a:t>Combine several Essential Elements into an instructional unit and select them at one </a:t>
            </a:r>
            <a:r>
              <a:rPr lang="en-US" sz="3200" dirty="0" smtClean="0"/>
              <a:t>time</a:t>
            </a:r>
            <a:endParaRPr sz="3200" dirty="0"/>
          </a:p>
          <a:p>
            <a:pPr>
              <a:buClr>
                <a:srgbClr val="429539"/>
              </a:buClr>
            </a:pPr>
            <a:r>
              <a:rPr lang="en-US" sz="3200" dirty="0"/>
              <a:t>Select all Essential Elements planned for instruction when the assessment window opens so a student meets blueprint </a:t>
            </a:r>
            <a:r>
              <a:rPr lang="en-US" sz="3200" dirty="0" smtClean="0"/>
              <a:t>requirements</a:t>
            </a:r>
            <a:endParaRPr sz="3200" dirty="0"/>
          </a:p>
          <a:p>
            <a:pPr>
              <a:buClr>
                <a:srgbClr val="429539"/>
              </a:buClr>
            </a:pPr>
            <a:r>
              <a:rPr lang="en-US" sz="3200" dirty="0"/>
              <a:t>Print the Student View Page after making selections and create a timeline for instruction and assessment throughout the window in order to meet </a:t>
            </a:r>
            <a:r>
              <a:rPr lang="en-US" sz="3200" dirty="0" smtClean="0"/>
              <a:t>requirements</a:t>
            </a:r>
            <a:endParaRPr sz="3200" dirty="0"/>
          </a:p>
        </p:txBody>
      </p:sp>
      <p:sp>
        <p:nvSpPr>
          <p:cNvPr id="1220" name="Google Shape;1220;p154"/>
          <p:cNvSpPr txBox="1">
            <a:spLocks noGrp="1"/>
          </p:cNvSpPr>
          <p:nvPr>
            <p:ph type="title"/>
          </p:nvPr>
        </p:nvSpPr>
        <p:spPr>
          <a:xfrm>
            <a:off x="342900" y="990600"/>
            <a:ext cx="11506200" cy="1066800"/>
          </a:xfrm>
          <a:prstGeom prst="rect">
            <a:avLst/>
          </a:prstGeom>
          <a:noFill/>
          <a:ln>
            <a:noFill/>
          </a:ln>
        </p:spPr>
        <p:txBody>
          <a:bodyPr spcFirstLastPara="1" vert="horz" wrap="square" lIns="121900" tIns="60933" rIns="121900" bIns="60933" rtlCol="0" anchor="ctr" anchorCtr="0">
            <a:noAutofit/>
          </a:bodyPr>
          <a:lstStyle/>
          <a:p>
            <a:r>
              <a:rPr lang="en-US" sz="4400" dirty="0">
                <a:solidFill>
                  <a:srgbClr val="004B8E"/>
                </a:solidFill>
              </a:rPr>
              <a:t>Instruction and Assessment Planner as a Tool</a:t>
            </a:r>
            <a:endParaRPr sz="4400" dirty="0">
              <a:solidFill>
                <a:srgbClr val="004B8E"/>
              </a:solidFill>
            </a:endParaRPr>
          </a:p>
        </p:txBody>
      </p:sp>
    </p:spTree>
    <p:extLst>
      <p:ext uri="{BB962C8B-B14F-4D97-AF65-F5344CB8AC3E}">
        <p14:creationId xmlns:p14="http://schemas.microsoft.com/office/powerpoint/2010/main" val="71505973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226" name="Google Shape;1226;p155"/>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129</a:t>
            </a:fld>
            <a:endParaRPr dirty="0"/>
          </a:p>
        </p:txBody>
      </p:sp>
      <p:sp>
        <p:nvSpPr>
          <p:cNvPr id="1228" name="Google Shape;1228;p155"/>
          <p:cNvSpPr txBox="1">
            <a:spLocks noGrp="1"/>
          </p:cNvSpPr>
          <p:nvPr>
            <p:ph type="title"/>
          </p:nvPr>
        </p:nvSpPr>
        <p:spPr>
          <a:xfrm>
            <a:off x="342900" y="1305390"/>
            <a:ext cx="11538934" cy="1066800"/>
          </a:xfrm>
          <a:prstGeom prst="rect">
            <a:avLst/>
          </a:prstGeom>
          <a:noFill/>
          <a:ln>
            <a:noFill/>
          </a:ln>
        </p:spPr>
        <p:txBody>
          <a:bodyPr spcFirstLastPara="1" vert="horz" wrap="square" lIns="121900" tIns="60933" rIns="121900" bIns="60933" rtlCol="0" anchor="ctr" anchorCtr="0">
            <a:noAutofit/>
          </a:bodyPr>
          <a:lstStyle/>
          <a:p>
            <a:r>
              <a:rPr lang="en-US" sz="4400" dirty="0">
                <a:solidFill>
                  <a:srgbClr val="004B8E"/>
                </a:solidFill>
              </a:rPr>
              <a:t>Creating an Instructional Unit </a:t>
            </a:r>
            <a:br>
              <a:rPr lang="en-US" sz="4400" dirty="0">
                <a:solidFill>
                  <a:srgbClr val="004B8E"/>
                </a:solidFill>
              </a:rPr>
            </a:br>
            <a:endParaRPr sz="4400" dirty="0">
              <a:solidFill>
                <a:srgbClr val="004B8E"/>
              </a:solidFill>
            </a:endParaRPr>
          </a:p>
        </p:txBody>
      </p:sp>
      <p:pic>
        <p:nvPicPr>
          <p:cNvPr id="1229" name="Google Shape;1229;p155"/>
          <p:cNvPicPr preferRelativeResize="0"/>
          <p:nvPr/>
        </p:nvPicPr>
        <p:blipFill rotWithShape="1">
          <a:blip r:embed="rId3">
            <a:alphaModFix/>
          </a:blip>
          <a:srcRect l="20540" t="27770" r="58016" b="31642"/>
          <a:stretch/>
        </p:blipFill>
        <p:spPr>
          <a:xfrm>
            <a:off x="310166" y="1942334"/>
            <a:ext cx="11538934" cy="4725166"/>
          </a:xfrm>
          <a:prstGeom prst="rect">
            <a:avLst/>
          </a:prstGeom>
          <a:noFill/>
          <a:ln>
            <a:noFill/>
          </a:ln>
        </p:spPr>
      </p:pic>
    </p:spTree>
    <p:extLst>
      <p:ext uri="{BB962C8B-B14F-4D97-AF65-F5344CB8AC3E}">
        <p14:creationId xmlns:p14="http://schemas.microsoft.com/office/powerpoint/2010/main" val="7699832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9" name="Google Shape;139;p27"/>
          <p:cNvSpPr txBox="1">
            <a:spLocks noGrp="1"/>
          </p:cNvSpPr>
          <p:nvPr>
            <p:ph type="title"/>
          </p:nvPr>
        </p:nvSpPr>
        <p:spPr>
          <a:xfrm>
            <a:off x="342900" y="1399736"/>
            <a:ext cx="11506200" cy="960000"/>
          </a:xfrm>
          <a:prstGeom prst="rect">
            <a:avLst/>
          </a:prstGeom>
          <a:noFill/>
          <a:ln>
            <a:noFill/>
          </a:ln>
        </p:spPr>
        <p:txBody>
          <a:bodyPr spcFirstLastPara="1" vert="horz" wrap="square" lIns="91400" tIns="45700" rIns="91400" bIns="45700" rtlCol="0" anchor="ctr" anchorCtr="0">
            <a:noAutofit/>
          </a:bodyPr>
          <a:lstStyle/>
          <a:p>
            <a:pPr>
              <a:buSzPts val="900"/>
            </a:pPr>
            <a:r>
              <a:rPr lang="en-US" sz="4400" dirty="0" smtClean="0">
                <a:solidFill>
                  <a:srgbClr val="004B8E"/>
                </a:solidFill>
              </a:rPr>
              <a:t>Essential Questions</a:t>
            </a:r>
            <a:endParaRPr sz="4400" dirty="0">
              <a:solidFill>
                <a:srgbClr val="004B8E"/>
              </a:solidFill>
            </a:endParaRPr>
          </a:p>
          <a:p>
            <a:pPr>
              <a:buSzPts val="900"/>
            </a:pPr>
            <a:endParaRPr sz="4800" dirty="0"/>
          </a:p>
        </p:txBody>
      </p:sp>
      <p:sp>
        <p:nvSpPr>
          <p:cNvPr id="140" name="Google Shape;140;p27"/>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13</a:t>
            </a:fld>
            <a:endParaRPr dirty="0"/>
          </a:p>
        </p:txBody>
      </p:sp>
      <p:sp>
        <p:nvSpPr>
          <p:cNvPr id="2" name="Text Placeholder 1"/>
          <p:cNvSpPr>
            <a:spLocks noGrp="1"/>
          </p:cNvSpPr>
          <p:nvPr>
            <p:ph type="body" idx="1"/>
          </p:nvPr>
        </p:nvSpPr>
        <p:spPr>
          <a:xfrm>
            <a:off x="342900" y="2119758"/>
            <a:ext cx="11506200" cy="4547740"/>
          </a:xfrm>
        </p:spPr>
        <p:txBody>
          <a:bodyPr/>
          <a:lstStyle/>
          <a:p>
            <a:pPr>
              <a:spcBef>
                <a:spcPts val="600"/>
              </a:spcBef>
              <a:buClr>
                <a:srgbClr val="429539"/>
              </a:buClr>
            </a:pPr>
            <a:r>
              <a:rPr lang="en-US" sz="3200" dirty="0" smtClean="0"/>
              <a:t>Similarities and differences for MAP-A ELA, math and science</a:t>
            </a:r>
          </a:p>
          <a:p>
            <a:pPr>
              <a:spcBef>
                <a:spcPts val="600"/>
              </a:spcBef>
              <a:buClr>
                <a:srgbClr val="429539"/>
              </a:buClr>
            </a:pPr>
            <a:r>
              <a:rPr lang="en-US" sz="3200" dirty="0" smtClean="0"/>
              <a:t>Responsibilities of test administrators and other school district roles</a:t>
            </a:r>
          </a:p>
          <a:p>
            <a:pPr>
              <a:spcBef>
                <a:spcPts val="600"/>
              </a:spcBef>
              <a:buClr>
                <a:srgbClr val="429539"/>
              </a:buClr>
            </a:pPr>
            <a:r>
              <a:rPr lang="en-US" sz="3200" dirty="0" smtClean="0"/>
              <a:t>Use of Instruction and Assessment Planner</a:t>
            </a:r>
          </a:p>
          <a:p>
            <a:pPr>
              <a:spcBef>
                <a:spcPts val="600"/>
              </a:spcBef>
              <a:buClr>
                <a:srgbClr val="429539"/>
              </a:buClr>
            </a:pPr>
            <a:r>
              <a:rPr lang="en-US" sz="3200" dirty="0" smtClean="0"/>
              <a:t>Kite® Suite</a:t>
            </a:r>
          </a:p>
          <a:p>
            <a:pPr marL="33866" indent="0">
              <a:buNone/>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8424" y="4645708"/>
            <a:ext cx="1590675" cy="202179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4600" y="4488323"/>
            <a:ext cx="1714500" cy="2179177"/>
          </a:xfrm>
          <a:prstGeom prst="rect">
            <a:avLst/>
          </a:prstGeom>
        </p:spPr>
      </p:pic>
    </p:spTree>
    <p:extLst>
      <p:ext uri="{BB962C8B-B14F-4D97-AF65-F5344CB8AC3E}">
        <p14:creationId xmlns:p14="http://schemas.microsoft.com/office/powerpoint/2010/main" val="370116949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sp>
        <p:nvSpPr>
          <p:cNvPr id="1235" name="Google Shape;1235;p156"/>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130</a:t>
            </a:fld>
            <a:endParaRPr dirty="0"/>
          </a:p>
        </p:txBody>
      </p:sp>
      <p:pic>
        <p:nvPicPr>
          <p:cNvPr id="1237" name="Google Shape;1237;p156"/>
          <p:cNvPicPr preferRelativeResize="0"/>
          <p:nvPr/>
        </p:nvPicPr>
        <p:blipFill rotWithShape="1">
          <a:blip r:embed="rId3">
            <a:alphaModFix/>
          </a:blip>
          <a:srcRect l="14776" t="32041" r="53873" b="28432"/>
          <a:stretch/>
        </p:blipFill>
        <p:spPr>
          <a:xfrm>
            <a:off x="342900" y="1749933"/>
            <a:ext cx="11506200" cy="4988145"/>
          </a:xfrm>
          <a:prstGeom prst="rect">
            <a:avLst/>
          </a:prstGeom>
          <a:noFill/>
          <a:ln>
            <a:noFill/>
          </a:ln>
        </p:spPr>
      </p:pic>
      <p:sp>
        <p:nvSpPr>
          <p:cNvPr id="1238" name="Google Shape;1238;p156"/>
          <p:cNvSpPr txBox="1">
            <a:spLocks noGrp="1"/>
          </p:cNvSpPr>
          <p:nvPr>
            <p:ph type="title"/>
          </p:nvPr>
        </p:nvSpPr>
        <p:spPr>
          <a:xfrm>
            <a:off x="342900" y="1814148"/>
            <a:ext cx="11506200" cy="157059"/>
          </a:xfrm>
          <a:prstGeom prst="rect">
            <a:avLst/>
          </a:prstGeom>
          <a:noFill/>
          <a:ln>
            <a:noFill/>
          </a:ln>
        </p:spPr>
        <p:txBody>
          <a:bodyPr spcFirstLastPara="1" vert="horz" wrap="square" lIns="121900" tIns="60933" rIns="121900" bIns="60933" rtlCol="0" anchor="ctr" anchorCtr="0">
            <a:noAutofit/>
          </a:bodyPr>
          <a:lstStyle/>
          <a:p>
            <a:r>
              <a:rPr lang="en-US" sz="4400" dirty="0">
                <a:solidFill>
                  <a:srgbClr val="004B8E"/>
                </a:solidFill>
              </a:rPr>
              <a:t>Creating an Instructional Unit</a:t>
            </a:r>
            <a:r>
              <a:rPr lang="en-US" sz="4800" dirty="0"/>
              <a:t> </a:t>
            </a:r>
            <a:br>
              <a:rPr lang="en-US" sz="4800" dirty="0"/>
            </a:br>
            <a:endParaRPr sz="4800" dirty="0"/>
          </a:p>
        </p:txBody>
      </p:sp>
    </p:spTree>
    <p:extLst>
      <p:ext uri="{BB962C8B-B14F-4D97-AF65-F5344CB8AC3E}">
        <p14:creationId xmlns:p14="http://schemas.microsoft.com/office/powerpoint/2010/main" val="76202939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5"/>
          <p:cNvSpPr txBox="1">
            <a:spLocks noGrp="1"/>
          </p:cNvSpPr>
          <p:nvPr>
            <p:ph type="title"/>
          </p:nvPr>
        </p:nvSpPr>
        <p:spPr>
          <a:xfrm>
            <a:off x="342900" y="1836296"/>
            <a:ext cx="7823200" cy="2343347"/>
          </a:xfrm>
          <a:prstGeom prst="rect">
            <a:avLst/>
          </a:prstGeom>
          <a:noFill/>
          <a:ln>
            <a:noFill/>
          </a:ln>
        </p:spPr>
        <p:txBody>
          <a:bodyPr spcFirstLastPara="1" vert="horz" wrap="square" lIns="121900" tIns="60933" rIns="121900" bIns="60933" rtlCol="0" anchor="ctr" anchorCtr="0">
            <a:noAutofit/>
          </a:bodyPr>
          <a:lstStyle/>
          <a:p>
            <a:pPr>
              <a:buClr>
                <a:schemeClr val="dk1"/>
              </a:buClr>
              <a:buSzPts val="4000"/>
            </a:pPr>
            <a:r>
              <a:rPr lang="en-US" sz="5333" b="1" dirty="0" smtClean="0">
                <a:solidFill>
                  <a:srgbClr val="004B8E"/>
                </a:solidFill>
                <a:latin typeface="Calibri"/>
                <a:ea typeface="Calibri"/>
                <a:cs typeface="Calibri"/>
                <a:sym typeface="Calibri"/>
              </a:rPr>
              <a:t>Testing</a:t>
            </a:r>
            <a:r>
              <a:rPr lang="en-US" sz="5333" b="1" dirty="0">
                <a:solidFill>
                  <a:schemeClr val="dk1"/>
                </a:solidFill>
                <a:latin typeface="Calibri"/>
                <a:ea typeface="Calibri"/>
                <a:cs typeface="Calibri"/>
                <a:sym typeface="Calibri"/>
              </a:rPr>
              <a:t/>
            </a:r>
            <a:br>
              <a:rPr lang="en-US" sz="5333" b="1" dirty="0">
                <a:solidFill>
                  <a:schemeClr val="dk1"/>
                </a:solidFill>
                <a:latin typeface="Calibri"/>
                <a:ea typeface="Calibri"/>
                <a:cs typeface="Calibri"/>
                <a:sym typeface="Calibri"/>
              </a:rPr>
            </a:br>
            <a:endParaRPr b="1" dirty="0">
              <a:solidFill>
                <a:srgbClr val="004B8E"/>
              </a:solidFill>
              <a:latin typeface="Calibri"/>
              <a:ea typeface="Calibri"/>
              <a:cs typeface="Calibri"/>
              <a:sym typeface="Calibri"/>
            </a:endParaRPr>
          </a:p>
        </p:txBody>
      </p:sp>
      <p:sp>
        <p:nvSpPr>
          <p:cNvPr id="204" name="Google Shape;204;p35"/>
          <p:cNvSpPr txBox="1"/>
          <p:nvPr/>
        </p:nvSpPr>
        <p:spPr>
          <a:xfrm>
            <a:off x="342900" y="4993100"/>
            <a:ext cx="7305500" cy="1674400"/>
          </a:xfrm>
          <a:prstGeom prst="rect">
            <a:avLst/>
          </a:prstGeom>
          <a:noFill/>
          <a:ln>
            <a:noFill/>
          </a:ln>
        </p:spPr>
        <p:txBody>
          <a:bodyPr spcFirstLastPara="1" wrap="square" lIns="121900" tIns="121900" rIns="121900" bIns="121900" anchor="t" anchorCtr="0">
            <a:noAutofit/>
          </a:bodyPr>
          <a:lstStyle/>
          <a:p>
            <a:pPr algn="ctr">
              <a:buClr>
                <a:srgbClr val="000000"/>
              </a:buClr>
              <a:buSzPts val="3600"/>
            </a:pPr>
            <a:r>
              <a:rPr lang="en-US" sz="4800" b="1" dirty="0">
                <a:solidFill>
                  <a:schemeClr val="dk1"/>
                </a:solidFill>
                <a:latin typeface="Calibri"/>
                <a:ea typeface="Calibri"/>
                <a:cs typeface="Calibri"/>
                <a:sym typeface="Calibri"/>
              </a:rPr>
              <a:t/>
            </a:r>
            <a:br>
              <a:rPr lang="en-US" sz="4800" b="1" dirty="0">
                <a:solidFill>
                  <a:schemeClr val="dk1"/>
                </a:solidFill>
                <a:latin typeface="Calibri"/>
                <a:ea typeface="Calibri"/>
                <a:cs typeface="Calibri"/>
                <a:sym typeface="Calibri"/>
              </a:rPr>
            </a:br>
            <a:endParaRPr sz="4800" b="1"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0024024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247"/>
        <p:cNvGrpSpPr/>
        <p:nvPr/>
      </p:nvGrpSpPr>
      <p:grpSpPr>
        <a:xfrm>
          <a:off x="0" y="0"/>
          <a:ext cx="0" cy="0"/>
          <a:chOff x="0" y="0"/>
          <a:chExt cx="0" cy="0"/>
        </a:xfrm>
      </p:grpSpPr>
      <p:sp>
        <p:nvSpPr>
          <p:cNvPr id="1248" name="Google Shape;1248;p158"/>
          <p:cNvSpPr txBox="1">
            <a:spLocks noGrp="1"/>
          </p:cNvSpPr>
          <p:nvPr>
            <p:ph type="body" idx="1"/>
          </p:nvPr>
        </p:nvSpPr>
        <p:spPr>
          <a:xfrm>
            <a:off x="342900" y="1969000"/>
            <a:ext cx="11506200" cy="4623550"/>
          </a:xfrm>
          <a:prstGeom prst="rect">
            <a:avLst/>
          </a:prstGeom>
          <a:noFill/>
          <a:ln>
            <a:noFill/>
          </a:ln>
        </p:spPr>
        <p:txBody>
          <a:bodyPr spcFirstLastPara="1" vert="horz" wrap="square" lIns="121900" tIns="60933" rIns="121900" bIns="60933" rtlCol="0" anchor="t" anchorCtr="0">
            <a:noAutofit/>
          </a:bodyPr>
          <a:lstStyle/>
          <a:p>
            <a:pPr marL="1250938" lvl="1" indent="-742950">
              <a:spcBef>
                <a:spcPts val="0"/>
              </a:spcBef>
              <a:buClr>
                <a:srgbClr val="429539"/>
              </a:buClr>
              <a:buSzPct val="100000"/>
              <a:buFont typeface="+mj-lt"/>
              <a:buAutoNum type="arabicPeriod"/>
            </a:pPr>
            <a:r>
              <a:rPr lang="en-US" sz="3600" dirty="0"/>
              <a:t>Direct </a:t>
            </a:r>
            <a:r>
              <a:rPr lang="en-US" sz="3600" u="sng" dirty="0"/>
              <a:t>student interaction with the computer </a:t>
            </a:r>
            <a:endParaRPr sz="3600" u="sng" dirty="0"/>
          </a:p>
          <a:p>
            <a:pPr marL="1250938" lvl="1" indent="-742950">
              <a:spcBef>
                <a:spcPts val="432"/>
              </a:spcBef>
              <a:buClr>
                <a:srgbClr val="429539"/>
              </a:buClr>
              <a:buSzPct val="100000"/>
              <a:buFont typeface="+mj-lt"/>
              <a:buAutoNum type="arabicPeriod"/>
            </a:pPr>
            <a:r>
              <a:rPr lang="en-US" sz="3600" u="sng" dirty="0"/>
              <a:t>Teacher administered</a:t>
            </a:r>
            <a:r>
              <a:rPr lang="en-US" sz="3600" dirty="0"/>
              <a:t> testlets: </a:t>
            </a:r>
            <a:r>
              <a:rPr lang="en-US" sz="3600" dirty="0" smtClean="0"/>
              <a:t>Three kinds</a:t>
            </a:r>
            <a:endParaRPr lang="en-US" sz="3600" dirty="0"/>
          </a:p>
          <a:p>
            <a:pPr marL="1574772" lvl="2" indent="-457200">
              <a:spcBef>
                <a:spcPts val="432"/>
              </a:spcBef>
              <a:buClr>
                <a:srgbClr val="429539"/>
              </a:buClr>
              <a:buSzPct val="100000"/>
              <a:buFont typeface="Wingdings" panose="05000000000000000000" pitchFamily="2" charset="2"/>
              <a:buChar char="q"/>
            </a:pPr>
            <a:r>
              <a:rPr lang="en-US" sz="3200" dirty="0" smtClean="0"/>
              <a:t>Testlets </a:t>
            </a:r>
            <a:r>
              <a:rPr lang="en-US" sz="3200" dirty="0"/>
              <a:t>in the lowest Linkage Level with content designed for students who may not yet have symbolic </a:t>
            </a:r>
            <a:r>
              <a:rPr lang="en-US" sz="3200" dirty="0" smtClean="0"/>
              <a:t>understanding</a:t>
            </a:r>
            <a:endParaRPr lang="en-US" sz="3200" dirty="0"/>
          </a:p>
          <a:p>
            <a:pPr marL="1574772" lvl="2" indent="-457200">
              <a:spcBef>
                <a:spcPts val="432"/>
              </a:spcBef>
              <a:buClr>
                <a:srgbClr val="429539"/>
              </a:buClr>
              <a:buSzPct val="100000"/>
              <a:buFont typeface="Wingdings" panose="05000000000000000000" pitchFamily="2" charset="2"/>
              <a:buChar char="q"/>
            </a:pPr>
            <a:r>
              <a:rPr lang="en-US" sz="3200" dirty="0" smtClean="0"/>
              <a:t>Some </a:t>
            </a:r>
            <a:r>
              <a:rPr lang="en-US" sz="3200" dirty="0"/>
              <a:t>math testlets at higher Linkage Levels, representing the content, making the tasks too </a:t>
            </a:r>
            <a:r>
              <a:rPr lang="en-US" sz="3200" dirty="0" smtClean="0"/>
              <a:t>abstract</a:t>
            </a:r>
            <a:endParaRPr lang="en-US" sz="3200" dirty="0"/>
          </a:p>
          <a:p>
            <a:pPr marL="1574772" lvl="2" indent="-457200">
              <a:spcBef>
                <a:spcPts val="432"/>
              </a:spcBef>
              <a:buClr>
                <a:srgbClr val="429539"/>
              </a:buClr>
              <a:buSzPct val="100000"/>
              <a:buFont typeface="Wingdings" panose="05000000000000000000" pitchFamily="2" charset="2"/>
              <a:buChar char="q"/>
            </a:pPr>
            <a:r>
              <a:rPr lang="en-US" sz="3200" dirty="0" smtClean="0"/>
              <a:t>All </a:t>
            </a:r>
            <a:r>
              <a:rPr lang="en-US" sz="3200" dirty="0"/>
              <a:t>writing assessments-done during the spring window and teacher assessed</a:t>
            </a:r>
            <a:endParaRPr sz="3200" dirty="0"/>
          </a:p>
        </p:txBody>
      </p:sp>
      <p:sp>
        <p:nvSpPr>
          <p:cNvPr id="1249" name="Google Shape;1249;p158"/>
          <p:cNvSpPr txBox="1">
            <a:spLocks noGrp="1"/>
          </p:cNvSpPr>
          <p:nvPr>
            <p:ph type="title"/>
          </p:nvPr>
        </p:nvSpPr>
        <p:spPr>
          <a:xfrm>
            <a:off x="342900" y="977150"/>
            <a:ext cx="11506200" cy="1066800"/>
          </a:xfrm>
          <a:prstGeom prst="rect">
            <a:avLst/>
          </a:prstGeom>
          <a:noFill/>
          <a:ln>
            <a:noFill/>
          </a:ln>
        </p:spPr>
        <p:txBody>
          <a:bodyPr spcFirstLastPara="1" vert="horz" wrap="square" lIns="121900" tIns="60933" rIns="121900" bIns="60933" rtlCol="0" anchor="ctr" anchorCtr="0">
            <a:noAutofit/>
          </a:bodyPr>
          <a:lstStyle/>
          <a:p>
            <a:pPr>
              <a:buSzPts val="3600"/>
            </a:pPr>
            <a:r>
              <a:rPr lang="en-US" sz="4400" dirty="0">
                <a:solidFill>
                  <a:srgbClr val="004B8E"/>
                </a:solidFill>
              </a:rPr>
              <a:t>Students are Tested in Two Ways </a:t>
            </a:r>
            <a:endParaRPr sz="4400" dirty="0">
              <a:solidFill>
                <a:srgbClr val="004B8E"/>
              </a:solidFill>
            </a:endParaRPr>
          </a:p>
        </p:txBody>
      </p:sp>
      <p:sp>
        <p:nvSpPr>
          <p:cNvPr id="1250" name="Google Shape;1250;p158"/>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132</a:t>
            </a:fld>
            <a:endParaRPr dirty="0"/>
          </a:p>
        </p:txBody>
      </p:sp>
    </p:spTree>
    <p:extLst>
      <p:ext uri="{BB962C8B-B14F-4D97-AF65-F5344CB8AC3E}">
        <p14:creationId xmlns:p14="http://schemas.microsoft.com/office/powerpoint/2010/main" val="126229212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sp>
        <p:nvSpPr>
          <p:cNvPr id="1255" name="Google Shape;1255;p159"/>
          <p:cNvSpPr txBox="1">
            <a:spLocks noGrp="1"/>
          </p:cNvSpPr>
          <p:nvPr>
            <p:ph type="body" idx="1"/>
          </p:nvPr>
        </p:nvSpPr>
        <p:spPr>
          <a:xfrm>
            <a:off x="342900" y="2182947"/>
            <a:ext cx="11506200" cy="4484553"/>
          </a:xfrm>
          <a:prstGeom prst="rect">
            <a:avLst/>
          </a:prstGeom>
          <a:noFill/>
          <a:ln>
            <a:noFill/>
          </a:ln>
        </p:spPr>
        <p:txBody>
          <a:bodyPr spcFirstLastPara="1" vert="horz" wrap="square" lIns="121900" tIns="60933" rIns="121900" bIns="60933" rtlCol="0" anchor="t" anchorCtr="0">
            <a:noAutofit/>
          </a:bodyPr>
          <a:lstStyle/>
          <a:p>
            <a:pPr marL="706963" indent="-571500">
              <a:lnSpc>
                <a:spcPct val="80000"/>
              </a:lnSpc>
              <a:spcBef>
                <a:spcPts val="0"/>
              </a:spcBef>
              <a:buClr>
                <a:srgbClr val="429539"/>
              </a:buClr>
              <a:buSzPct val="100000"/>
              <a:buFont typeface="Arial" panose="020B0604020202020204" pitchFamily="34" charset="0"/>
              <a:buChar char="•"/>
            </a:pPr>
            <a:r>
              <a:rPr lang="en-US" sz="3600" dirty="0"/>
              <a:t>Prior to administering a testlet, the Test Administrator should obtain the Testlet Information Page (TIP) which gives test administration guidelines and materials </a:t>
            </a:r>
            <a:r>
              <a:rPr lang="en-US" sz="3600" dirty="0" smtClean="0"/>
              <a:t>needed  </a:t>
            </a:r>
            <a:endParaRPr sz="3600" dirty="0"/>
          </a:p>
          <a:p>
            <a:pPr marL="910158" indent="-571500">
              <a:lnSpc>
                <a:spcPct val="80000"/>
              </a:lnSpc>
              <a:spcBef>
                <a:spcPts val="533"/>
              </a:spcBef>
              <a:buClr>
                <a:srgbClr val="429539"/>
              </a:buClr>
              <a:buSzPct val="100000"/>
              <a:buFont typeface="Arial" panose="020B0604020202020204" pitchFamily="34" charset="0"/>
              <a:buChar char="•"/>
            </a:pPr>
            <a:endParaRPr sz="3600" dirty="0"/>
          </a:p>
          <a:p>
            <a:pPr marL="706963" indent="-571500">
              <a:lnSpc>
                <a:spcPct val="80000"/>
              </a:lnSpc>
              <a:spcBef>
                <a:spcPts val="533"/>
              </a:spcBef>
              <a:buClr>
                <a:srgbClr val="429539"/>
              </a:buClr>
              <a:buSzPct val="100000"/>
              <a:buFont typeface="Arial" panose="020B0604020202020204" pitchFamily="34" charset="0"/>
              <a:buChar char="•"/>
            </a:pPr>
            <a:r>
              <a:rPr lang="en-US" sz="3600" dirty="0"/>
              <a:t>How to obtain TIPs is described fully in the Test Administration Manual on </a:t>
            </a:r>
            <a:r>
              <a:rPr lang="en-US" sz="3600" dirty="0" smtClean="0"/>
              <a:t>pages </a:t>
            </a:r>
            <a:r>
              <a:rPr lang="en-US" sz="3600" dirty="0"/>
              <a:t>38-40 for ELA, math and </a:t>
            </a:r>
            <a:r>
              <a:rPr lang="en-US" sz="3600" dirty="0" smtClean="0"/>
              <a:t>science</a:t>
            </a:r>
            <a:endParaRPr sz="3600" dirty="0"/>
          </a:p>
          <a:p>
            <a:pPr indent="-330616">
              <a:lnSpc>
                <a:spcPct val="80000"/>
              </a:lnSpc>
              <a:spcBef>
                <a:spcPts val="405"/>
              </a:spcBef>
              <a:buSzPts val="1520"/>
              <a:buNone/>
            </a:pPr>
            <a:endParaRPr sz="3200" dirty="0"/>
          </a:p>
        </p:txBody>
      </p:sp>
      <p:sp>
        <p:nvSpPr>
          <p:cNvPr id="1256" name="Google Shape;1256;p159"/>
          <p:cNvSpPr txBox="1">
            <a:spLocks noGrp="1"/>
          </p:cNvSpPr>
          <p:nvPr>
            <p:ph type="title"/>
          </p:nvPr>
        </p:nvSpPr>
        <p:spPr>
          <a:xfrm>
            <a:off x="342900" y="1162930"/>
            <a:ext cx="11506200" cy="676000"/>
          </a:xfrm>
          <a:prstGeom prst="rect">
            <a:avLst/>
          </a:prstGeom>
          <a:noFill/>
          <a:ln>
            <a:noFill/>
          </a:ln>
        </p:spPr>
        <p:txBody>
          <a:bodyPr spcFirstLastPara="1" vert="horz" wrap="square" lIns="121900" tIns="60933" rIns="121900" bIns="60933" rtlCol="0" anchor="ctr" anchorCtr="0">
            <a:noAutofit/>
          </a:bodyPr>
          <a:lstStyle/>
          <a:p>
            <a:pPr>
              <a:buSzPts val="3600"/>
            </a:pPr>
            <a:r>
              <a:rPr lang="en-US" sz="4400" dirty="0">
                <a:solidFill>
                  <a:srgbClr val="004B8E"/>
                </a:solidFill>
              </a:rPr>
              <a:t>Testlet Information Page (TIP)</a:t>
            </a:r>
            <a:endParaRPr sz="4400" dirty="0">
              <a:solidFill>
                <a:srgbClr val="004B8E"/>
              </a:solidFill>
            </a:endParaRPr>
          </a:p>
        </p:txBody>
      </p:sp>
      <p:sp>
        <p:nvSpPr>
          <p:cNvPr id="1257" name="Google Shape;1257;p159"/>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133</a:t>
            </a:fld>
            <a:endParaRPr dirty="0"/>
          </a:p>
        </p:txBody>
      </p:sp>
    </p:spTree>
    <p:extLst>
      <p:ext uri="{BB962C8B-B14F-4D97-AF65-F5344CB8AC3E}">
        <p14:creationId xmlns:p14="http://schemas.microsoft.com/office/powerpoint/2010/main" val="171085076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261"/>
        <p:cNvGrpSpPr/>
        <p:nvPr/>
      </p:nvGrpSpPr>
      <p:grpSpPr>
        <a:xfrm>
          <a:off x="0" y="0"/>
          <a:ext cx="0" cy="0"/>
          <a:chOff x="0" y="0"/>
          <a:chExt cx="0" cy="0"/>
        </a:xfrm>
      </p:grpSpPr>
      <p:sp>
        <p:nvSpPr>
          <p:cNvPr id="1262" name="Google Shape;1262;p160"/>
          <p:cNvSpPr txBox="1">
            <a:spLocks noGrp="1"/>
          </p:cNvSpPr>
          <p:nvPr>
            <p:ph type="body" idx="1"/>
          </p:nvPr>
        </p:nvSpPr>
        <p:spPr>
          <a:xfrm>
            <a:off x="342900" y="2041132"/>
            <a:ext cx="11506200" cy="4626367"/>
          </a:xfrm>
          <a:prstGeom prst="rect">
            <a:avLst/>
          </a:prstGeom>
          <a:noFill/>
          <a:ln>
            <a:noFill/>
          </a:ln>
        </p:spPr>
        <p:txBody>
          <a:bodyPr spcFirstLastPara="1" vert="horz" wrap="square" lIns="121900" tIns="60933" rIns="121900" bIns="60933" rtlCol="0" anchor="t" anchorCtr="0">
            <a:noAutofit/>
          </a:bodyPr>
          <a:lstStyle/>
          <a:p>
            <a:pPr marL="592663" indent="-457200">
              <a:lnSpc>
                <a:spcPct val="80000"/>
              </a:lnSpc>
              <a:spcBef>
                <a:spcPts val="0"/>
              </a:spcBef>
              <a:buClr>
                <a:srgbClr val="429539"/>
              </a:buClr>
              <a:buSzPct val="100000"/>
              <a:buFont typeface="Arial" panose="020B0604020202020204" pitchFamily="34" charset="0"/>
              <a:buChar char="•"/>
            </a:pPr>
            <a:r>
              <a:rPr lang="en-US" sz="3200" dirty="0"/>
              <a:t>Test Administrators may need to use their best judgment and be flexible while administering the </a:t>
            </a:r>
            <a:r>
              <a:rPr lang="en-US" sz="3200" dirty="0" smtClean="0"/>
              <a:t>assessment </a:t>
            </a:r>
            <a:endParaRPr sz="3200" dirty="0"/>
          </a:p>
          <a:p>
            <a:pPr marL="932880" indent="-457200">
              <a:lnSpc>
                <a:spcPct val="80000"/>
              </a:lnSpc>
              <a:spcBef>
                <a:spcPts val="0"/>
              </a:spcBef>
              <a:buClr>
                <a:srgbClr val="429539"/>
              </a:buClr>
              <a:buSzPct val="100000"/>
              <a:buFont typeface="Arial" panose="020B0604020202020204" pitchFamily="34" charset="0"/>
              <a:buChar char="•"/>
            </a:pPr>
            <a:endParaRPr sz="3200" dirty="0"/>
          </a:p>
          <a:p>
            <a:pPr marL="592663" indent="-457200">
              <a:lnSpc>
                <a:spcPct val="80000"/>
              </a:lnSpc>
              <a:spcBef>
                <a:spcPts val="533"/>
              </a:spcBef>
              <a:buClr>
                <a:srgbClr val="429539"/>
              </a:buClr>
              <a:buSzPct val="100000"/>
              <a:buFont typeface="Arial" panose="020B0604020202020204" pitchFamily="34" charset="0"/>
              <a:buChar char="•"/>
            </a:pPr>
            <a:r>
              <a:rPr lang="en-US" sz="3200" dirty="0"/>
              <a:t>Test Administrators may provide additional supports beyond Personal Needs and Preferences Profile (PNP) </a:t>
            </a:r>
            <a:r>
              <a:rPr lang="en-US" sz="3200" dirty="0" smtClean="0"/>
              <a:t>options </a:t>
            </a:r>
            <a:endParaRPr sz="3200" dirty="0"/>
          </a:p>
          <a:p>
            <a:pPr marL="932880" indent="-457200">
              <a:lnSpc>
                <a:spcPct val="80000"/>
              </a:lnSpc>
              <a:spcBef>
                <a:spcPts val="533"/>
              </a:spcBef>
              <a:buClr>
                <a:srgbClr val="429539"/>
              </a:buClr>
              <a:buSzPct val="100000"/>
              <a:buFont typeface="Arial" panose="020B0604020202020204" pitchFamily="34" charset="0"/>
              <a:buChar char="•"/>
            </a:pPr>
            <a:endParaRPr sz="3200" dirty="0"/>
          </a:p>
          <a:p>
            <a:pPr marL="592663" indent="-457200">
              <a:lnSpc>
                <a:spcPct val="80000"/>
              </a:lnSpc>
              <a:spcBef>
                <a:spcPts val="533"/>
              </a:spcBef>
              <a:buClr>
                <a:srgbClr val="429539"/>
              </a:buClr>
              <a:buSzPct val="100000"/>
              <a:buFont typeface="Arial" panose="020B0604020202020204" pitchFamily="34" charset="0"/>
              <a:buChar char="•"/>
            </a:pPr>
            <a:r>
              <a:rPr lang="en-US" sz="3200" dirty="0"/>
              <a:t>Supports described in </a:t>
            </a:r>
            <a:r>
              <a:rPr lang="en-US" sz="3200" dirty="0" smtClean="0"/>
              <a:t>the “Practices </a:t>
            </a:r>
            <a:r>
              <a:rPr lang="en-US" sz="3200" dirty="0"/>
              <a:t>Allowed” section of the Test Administration Manual and the “Learn about the Accessibility </a:t>
            </a:r>
            <a:r>
              <a:rPr lang="en-US" sz="3200" dirty="0" smtClean="0"/>
              <a:t>Supports</a:t>
            </a:r>
            <a:r>
              <a:rPr lang="en-US" sz="3200" dirty="0"/>
              <a:t>” section of the Accessibility Manual are allowed for testlets unless exceptions are noted in the Testlet Information Page (TIP) </a:t>
            </a:r>
            <a:r>
              <a:rPr lang="en-US" sz="3200" dirty="0" smtClean="0"/>
              <a:t>on Pages 92-94</a:t>
            </a:r>
            <a:endParaRPr sz="3200" dirty="0"/>
          </a:p>
          <a:p>
            <a:pPr indent="-269657">
              <a:lnSpc>
                <a:spcPct val="80000"/>
              </a:lnSpc>
              <a:spcBef>
                <a:spcPts val="597"/>
              </a:spcBef>
              <a:buSzPts val="2240"/>
              <a:buNone/>
            </a:pPr>
            <a:endParaRPr sz="2987" dirty="0"/>
          </a:p>
        </p:txBody>
      </p:sp>
      <p:sp>
        <p:nvSpPr>
          <p:cNvPr id="1263" name="Google Shape;1263;p160"/>
          <p:cNvSpPr txBox="1">
            <a:spLocks noGrp="1"/>
          </p:cNvSpPr>
          <p:nvPr>
            <p:ph type="title"/>
          </p:nvPr>
        </p:nvSpPr>
        <p:spPr>
          <a:xfrm>
            <a:off x="342900" y="974333"/>
            <a:ext cx="11506200" cy="1066800"/>
          </a:xfrm>
          <a:prstGeom prst="rect">
            <a:avLst/>
          </a:prstGeom>
          <a:noFill/>
          <a:ln>
            <a:noFill/>
          </a:ln>
        </p:spPr>
        <p:txBody>
          <a:bodyPr spcFirstLastPara="1" vert="horz" wrap="square" lIns="121900" tIns="60933" rIns="121900" bIns="60933" rtlCol="0" anchor="ctr" anchorCtr="0">
            <a:noAutofit/>
          </a:bodyPr>
          <a:lstStyle/>
          <a:p>
            <a:pPr>
              <a:buSzPts val="3600"/>
            </a:pPr>
            <a:r>
              <a:rPr lang="en-US" sz="4400" dirty="0">
                <a:solidFill>
                  <a:srgbClr val="004B8E"/>
                </a:solidFill>
              </a:rPr>
              <a:t>Test Administration Practices</a:t>
            </a:r>
            <a:endParaRPr sz="4400" dirty="0">
              <a:solidFill>
                <a:srgbClr val="004B8E"/>
              </a:solidFill>
            </a:endParaRPr>
          </a:p>
        </p:txBody>
      </p:sp>
      <p:sp>
        <p:nvSpPr>
          <p:cNvPr id="1264" name="Google Shape;1264;p160"/>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134</a:t>
            </a:fld>
            <a:endParaRPr dirty="0"/>
          </a:p>
        </p:txBody>
      </p:sp>
    </p:spTree>
    <p:extLst>
      <p:ext uri="{BB962C8B-B14F-4D97-AF65-F5344CB8AC3E}">
        <p14:creationId xmlns:p14="http://schemas.microsoft.com/office/powerpoint/2010/main" val="1247812174"/>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261"/>
        <p:cNvGrpSpPr/>
        <p:nvPr/>
      </p:nvGrpSpPr>
      <p:grpSpPr>
        <a:xfrm>
          <a:off x="0" y="0"/>
          <a:ext cx="0" cy="0"/>
          <a:chOff x="0" y="0"/>
          <a:chExt cx="0" cy="0"/>
        </a:xfrm>
      </p:grpSpPr>
      <p:sp>
        <p:nvSpPr>
          <p:cNvPr id="1264" name="Google Shape;1264;p160"/>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135</a:t>
            </a:fld>
            <a:endParaRPr dirty="0"/>
          </a:p>
        </p:txBody>
      </p:sp>
      <p:sp>
        <p:nvSpPr>
          <p:cNvPr id="7" name="Google Shape;1271;p161"/>
          <p:cNvSpPr txBox="1">
            <a:spLocks noGrp="1"/>
          </p:cNvSpPr>
          <p:nvPr>
            <p:ph type="body" idx="1"/>
          </p:nvPr>
        </p:nvSpPr>
        <p:spPr>
          <a:xfrm>
            <a:off x="342900" y="2159000"/>
            <a:ext cx="11506200" cy="4508500"/>
          </a:xfrm>
          <a:prstGeom prst="rect">
            <a:avLst/>
          </a:prstGeom>
        </p:spPr>
        <p:txBody>
          <a:bodyPr spcFirstLastPara="1" vert="horz" wrap="square" lIns="121900" tIns="60933" rIns="121900" bIns="60933" rtlCol="0" anchor="t" anchorCtr="0">
            <a:noAutofit/>
          </a:bodyPr>
          <a:lstStyle/>
          <a:p>
            <a:pPr marL="0" indent="0">
              <a:buNone/>
            </a:pPr>
            <a:r>
              <a:rPr lang="en-US" sz="3600" dirty="0"/>
              <a:t>Each testlet begins with an </a:t>
            </a:r>
            <a:r>
              <a:rPr lang="en-US" sz="3600" i="1" dirty="0"/>
              <a:t>engagement activity</a:t>
            </a:r>
            <a:endParaRPr sz="3600" i="1" dirty="0"/>
          </a:p>
          <a:p>
            <a:pPr indent="-507987">
              <a:buClr>
                <a:srgbClr val="429539"/>
              </a:buClr>
              <a:buSzPct val="100000"/>
            </a:pPr>
            <a:r>
              <a:rPr lang="en-US" sz="3200" dirty="0"/>
              <a:t>ELA - a shared reading or writing activity</a:t>
            </a:r>
            <a:endParaRPr sz="3200" dirty="0"/>
          </a:p>
          <a:p>
            <a:pPr indent="-507987">
              <a:spcBef>
                <a:spcPts val="0"/>
              </a:spcBef>
              <a:buClr>
                <a:srgbClr val="429539"/>
              </a:buClr>
              <a:buSzPct val="100000"/>
            </a:pPr>
            <a:r>
              <a:rPr lang="en-US" sz="3200" dirty="0"/>
              <a:t>Math - gives the context needed </a:t>
            </a:r>
            <a:endParaRPr sz="3200" dirty="0"/>
          </a:p>
          <a:p>
            <a:pPr indent="-507987">
              <a:spcBef>
                <a:spcPts val="0"/>
              </a:spcBef>
              <a:buClr>
                <a:srgbClr val="429539"/>
              </a:buClr>
              <a:buSzPct val="100000"/>
            </a:pPr>
            <a:r>
              <a:rPr lang="en-US" sz="3200" dirty="0"/>
              <a:t>Science - a short story, experiment, video or sets up a context for doing the testlet</a:t>
            </a:r>
            <a:endParaRPr sz="3200" dirty="0"/>
          </a:p>
          <a:p>
            <a:pPr marL="0" indent="0">
              <a:buNone/>
            </a:pPr>
            <a:r>
              <a:rPr lang="en-US" sz="3200" dirty="0" smtClean="0"/>
              <a:t>*</a:t>
            </a:r>
            <a:r>
              <a:rPr lang="en-US" sz="3200" dirty="0"/>
              <a:t>The first portion of every testlet is to ENGAGE the student in the </a:t>
            </a:r>
            <a:r>
              <a:rPr lang="en-US" sz="3200" dirty="0" smtClean="0"/>
              <a:t>learning </a:t>
            </a:r>
            <a:endParaRPr sz="3200" dirty="0"/>
          </a:p>
        </p:txBody>
      </p:sp>
      <p:sp>
        <p:nvSpPr>
          <p:cNvPr id="8" name="Google Shape;1272;p161"/>
          <p:cNvSpPr txBox="1">
            <a:spLocks noGrp="1"/>
          </p:cNvSpPr>
          <p:nvPr>
            <p:ph type="title"/>
          </p:nvPr>
        </p:nvSpPr>
        <p:spPr>
          <a:xfrm>
            <a:off x="342900" y="990600"/>
            <a:ext cx="11506200" cy="1066800"/>
          </a:xfrm>
          <a:prstGeom prst="rect">
            <a:avLst/>
          </a:prstGeom>
        </p:spPr>
        <p:txBody>
          <a:bodyPr spcFirstLastPara="1" vert="horz" wrap="square" lIns="121900" tIns="60933" rIns="121900" bIns="60933" rtlCol="0" anchor="ctr" anchorCtr="0">
            <a:noAutofit/>
          </a:bodyPr>
          <a:lstStyle/>
          <a:p>
            <a:r>
              <a:rPr lang="en-US" sz="4400" dirty="0">
                <a:solidFill>
                  <a:srgbClr val="004B8E"/>
                </a:solidFill>
              </a:rPr>
              <a:t>Remember the Importance of Instruction</a:t>
            </a:r>
            <a:endParaRPr sz="4400" dirty="0">
              <a:solidFill>
                <a:srgbClr val="004B8E"/>
              </a:solidFill>
            </a:endParaRPr>
          </a:p>
        </p:txBody>
      </p:sp>
    </p:spTree>
    <p:extLst>
      <p:ext uri="{BB962C8B-B14F-4D97-AF65-F5344CB8AC3E}">
        <p14:creationId xmlns:p14="http://schemas.microsoft.com/office/powerpoint/2010/main" val="1469864314"/>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261"/>
        <p:cNvGrpSpPr/>
        <p:nvPr/>
      </p:nvGrpSpPr>
      <p:grpSpPr>
        <a:xfrm>
          <a:off x="0" y="0"/>
          <a:ext cx="0" cy="0"/>
          <a:chOff x="0" y="0"/>
          <a:chExt cx="0" cy="0"/>
        </a:xfrm>
      </p:grpSpPr>
      <p:sp>
        <p:nvSpPr>
          <p:cNvPr id="1264" name="Google Shape;1264;p160"/>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136</a:t>
            </a:fld>
            <a:endParaRPr dirty="0"/>
          </a:p>
        </p:txBody>
      </p:sp>
      <p:sp>
        <p:nvSpPr>
          <p:cNvPr id="9" name="Google Shape;1277;p162"/>
          <p:cNvSpPr txBox="1">
            <a:spLocks noGrp="1"/>
          </p:cNvSpPr>
          <p:nvPr>
            <p:ph type="body" idx="1"/>
          </p:nvPr>
        </p:nvSpPr>
        <p:spPr>
          <a:xfrm>
            <a:off x="342900" y="2159000"/>
            <a:ext cx="11506200" cy="4508500"/>
          </a:xfrm>
          <a:prstGeom prst="rect">
            <a:avLst/>
          </a:prstGeom>
        </p:spPr>
        <p:txBody>
          <a:bodyPr spcFirstLastPara="1" vert="horz" wrap="square" lIns="121900" tIns="60933" rIns="121900" bIns="60933" rtlCol="0" anchor="t" anchorCtr="0">
            <a:noAutofit/>
          </a:bodyPr>
          <a:lstStyle/>
          <a:p>
            <a:pPr>
              <a:buClr>
                <a:srgbClr val="429539"/>
              </a:buClr>
              <a:buSzPct val="100000"/>
            </a:pPr>
            <a:r>
              <a:rPr lang="en-US" sz="3600" dirty="0"/>
              <a:t>Discuss words – </a:t>
            </a:r>
            <a:r>
              <a:rPr lang="en-US" sz="3600" dirty="0" smtClean="0"/>
              <a:t>label - point </a:t>
            </a:r>
            <a:r>
              <a:rPr lang="en-US" sz="3600" dirty="0"/>
              <a:t>out pictures</a:t>
            </a:r>
            <a:endParaRPr sz="3600" dirty="0"/>
          </a:p>
          <a:p>
            <a:pPr>
              <a:buClr>
                <a:srgbClr val="429539"/>
              </a:buClr>
              <a:buSzPct val="100000"/>
            </a:pPr>
            <a:r>
              <a:rPr lang="en-US" sz="3600" dirty="0"/>
              <a:t>Connecting words/pictures to student background</a:t>
            </a:r>
            <a:endParaRPr sz="3600" dirty="0"/>
          </a:p>
          <a:p>
            <a:pPr>
              <a:buClr>
                <a:srgbClr val="429539"/>
              </a:buClr>
              <a:buSzPct val="100000"/>
            </a:pPr>
            <a:r>
              <a:rPr lang="en-US" sz="3600" dirty="0"/>
              <a:t>Use objects to help students make connections</a:t>
            </a:r>
            <a:endParaRPr sz="3600" dirty="0"/>
          </a:p>
          <a:p>
            <a:pPr>
              <a:buClr>
                <a:srgbClr val="429539"/>
              </a:buClr>
              <a:buSzPct val="100000"/>
            </a:pPr>
            <a:r>
              <a:rPr lang="en-US" sz="3600" dirty="0"/>
              <a:t>Encourage engagement and interaction </a:t>
            </a:r>
            <a:endParaRPr sz="3600" dirty="0"/>
          </a:p>
          <a:p>
            <a:pPr>
              <a:buClr>
                <a:srgbClr val="429539"/>
              </a:buClr>
              <a:buSzPct val="100000"/>
            </a:pPr>
            <a:r>
              <a:rPr lang="en-US" sz="3600" dirty="0"/>
              <a:t>Use a “think aloud” to engage processing </a:t>
            </a:r>
            <a:endParaRPr sz="3600" dirty="0"/>
          </a:p>
          <a:p>
            <a:pPr>
              <a:buClr>
                <a:srgbClr val="429539"/>
              </a:buClr>
              <a:buSzPct val="100000"/>
            </a:pPr>
            <a:r>
              <a:rPr lang="en-US" sz="3600" dirty="0"/>
              <a:t>Ask questions  			</a:t>
            </a:r>
            <a:r>
              <a:rPr lang="en-US" sz="3947" dirty="0"/>
              <a:t>								  </a:t>
            </a:r>
            <a:endParaRPr sz="3947" dirty="0"/>
          </a:p>
          <a:p>
            <a:pPr indent="0">
              <a:buNone/>
            </a:pPr>
            <a:endParaRPr sz="3947" dirty="0"/>
          </a:p>
          <a:p>
            <a:pPr marL="0" indent="0">
              <a:buNone/>
            </a:pPr>
            <a:endParaRPr dirty="0"/>
          </a:p>
        </p:txBody>
      </p:sp>
      <p:sp>
        <p:nvSpPr>
          <p:cNvPr id="10" name="Google Shape;1278;p162"/>
          <p:cNvSpPr txBox="1">
            <a:spLocks noGrp="1"/>
          </p:cNvSpPr>
          <p:nvPr>
            <p:ph type="title"/>
          </p:nvPr>
        </p:nvSpPr>
        <p:spPr>
          <a:xfrm>
            <a:off x="342900" y="1007378"/>
            <a:ext cx="11506200" cy="1066800"/>
          </a:xfrm>
          <a:prstGeom prst="rect">
            <a:avLst/>
          </a:prstGeom>
        </p:spPr>
        <p:txBody>
          <a:bodyPr spcFirstLastPara="1" vert="horz" wrap="square" lIns="121900" tIns="60933" rIns="121900" bIns="60933" rtlCol="0" anchor="ctr" anchorCtr="0">
            <a:noAutofit/>
          </a:bodyPr>
          <a:lstStyle/>
          <a:p>
            <a:pPr>
              <a:buClr>
                <a:srgbClr val="000000"/>
              </a:buClr>
              <a:buSzPts val="4400"/>
            </a:pPr>
            <a:r>
              <a:rPr lang="en-US" sz="4400" dirty="0">
                <a:solidFill>
                  <a:srgbClr val="004B8E"/>
                </a:solidFill>
              </a:rPr>
              <a:t>Shared Reading Strategies</a:t>
            </a:r>
            <a:endParaRPr sz="4400" dirty="0">
              <a:solidFill>
                <a:srgbClr val="004B8E"/>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3550" y="4886325"/>
            <a:ext cx="2495550" cy="1781175"/>
          </a:xfrm>
          <a:prstGeom prst="rect">
            <a:avLst/>
          </a:prstGeom>
        </p:spPr>
      </p:pic>
    </p:spTree>
    <p:extLst>
      <p:ext uri="{BB962C8B-B14F-4D97-AF65-F5344CB8AC3E}">
        <p14:creationId xmlns:p14="http://schemas.microsoft.com/office/powerpoint/2010/main" val="294412963"/>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261"/>
        <p:cNvGrpSpPr/>
        <p:nvPr/>
      </p:nvGrpSpPr>
      <p:grpSpPr>
        <a:xfrm>
          <a:off x="0" y="0"/>
          <a:ext cx="0" cy="0"/>
          <a:chOff x="0" y="0"/>
          <a:chExt cx="0" cy="0"/>
        </a:xfrm>
      </p:grpSpPr>
      <p:sp>
        <p:nvSpPr>
          <p:cNvPr id="1264" name="Google Shape;1264;p160"/>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137</a:t>
            </a:fld>
            <a:endParaRPr dirty="0"/>
          </a:p>
        </p:txBody>
      </p:sp>
      <p:sp>
        <p:nvSpPr>
          <p:cNvPr id="8" name="Google Shape;1285;p163"/>
          <p:cNvSpPr txBox="1">
            <a:spLocks noGrp="1"/>
          </p:cNvSpPr>
          <p:nvPr>
            <p:ph type="title"/>
          </p:nvPr>
        </p:nvSpPr>
        <p:spPr>
          <a:xfrm>
            <a:off x="342900" y="1015767"/>
            <a:ext cx="11506200" cy="1066800"/>
          </a:xfrm>
          <a:prstGeom prst="rect">
            <a:avLst/>
          </a:prstGeom>
        </p:spPr>
        <p:txBody>
          <a:bodyPr spcFirstLastPara="1" vert="horz" wrap="square" lIns="121900" tIns="60933" rIns="121900" bIns="60933" rtlCol="0" anchor="ctr" anchorCtr="0">
            <a:noAutofit/>
          </a:bodyPr>
          <a:lstStyle/>
          <a:p>
            <a:r>
              <a:rPr lang="en-US" sz="4400" dirty="0">
                <a:solidFill>
                  <a:srgbClr val="004B8E"/>
                </a:solidFill>
              </a:rPr>
              <a:t>During Testlet, Two </a:t>
            </a:r>
            <a:r>
              <a:rPr lang="en-US" sz="4400" dirty="0" smtClean="0">
                <a:solidFill>
                  <a:srgbClr val="004B8E"/>
                </a:solidFill>
              </a:rPr>
              <a:t>Readings </a:t>
            </a:r>
            <a:r>
              <a:rPr lang="en-US" sz="4400" dirty="0">
                <a:solidFill>
                  <a:srgbClr val="004B8E"/>
                </a:solidFill>
              </a:rPr>
              <a:t>of a Text</a:t>
            </a:r>
            <a:endParaRPr sz="4400" dirty="0">
              <a:solidFill>
                <a:srgbClr val="004B8E"/>
              </a:solidFill>
            </a:endParaRPr>
          </a:p>
        </p:txBody>
      </p:sp>
      <p:pic>
        <p:nvPicPr>
          <p:cNvPr id="12" name="Google Shape;1286;p163" descr="Where's Spot.jpg"/>
          <p:cNvPicPr preferRelativeResize="0"/>
          <p:nvPr/>
        </p:nvPicPr>
        <p:blipFill rotWithShape="1">
          <a:blip r:embed="rId3">
            <a:alphaModFix/>
          </a:blip>
          <a:srcRect/>
          <a:stretch/>
        </p:blipFill>
        <p:spPr>
          <a:xfrm>
            <a:off x="2575612" y="2453809"/>
            <a:ext cx="7040775" cy="4213691"/>
          </a:xfrm>
          <a:prstGeom prst="rect">
            <a:avLst/>
          </a:prstGeom>
          <a:noFill/>
          <a:ln>
            <a:noFill/>
          </a:ln>
        </p:spPr>
      </p:pic>
    </p:spTree>
    <p:extLst>
      <p:ext uri="{BB962C8B-B14F-4D97-AF65-F5344CB8AC3E}">
        <p14:creationId xmlns:p14="http://schemas.microsoft.com/office/powerpoint/2010/main" val="180033782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261"/>
        <p:cNvGrpSpPr/>
        <p:nvPr/>
      </p:nvGrpSpPr>
      <p:grpSpPr>
        <a:xfrm>
          <a:off x="0" y="0"/>
          <a:ext cx="0" cy="0"/>
          <a:chOff x="0" y="0"/>
          <a:chExt cx="0" cy="0"/>
        </a:xfrm>
      </p:grpSpPr>
      <p:sp>
        <p:nvSpPr>
          <p:cNvPr id="1264" name="Google Shape;1264;p160"/>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138</a:t>
            </a:fld>
            <a:endParaRPr dirty="0"/>
          </a:p>
        </p:txBody>
      </p:sp>
      <p:sp>
        <p:nvSpPr>
          <p:cNvPr id="6" name="Google Shape;1292;p164"/>
          <p:cNvSpPr txBox="1">
            <a:spLocks noGrp="1"/>
          </p:cNvSpPr>
          <p:nvPr>
            <p:ph type="title"/>
          </p:nvPr>
        </p:nvSpPr>
        <p:spPr>
          <a:xfrm>
            <a:off x="342900" y="990600"/>
            <a:ext cx="11506200" cy="1066800"/>
          </a:xfrm>
          <a:prstGeom prst="rect">
            <a:avLst/>
          </a:prstGeom>
        </p:spPr>
        <p:txBody>
          <a:bodyPr spcFirstLastPara="1" vert="horz" wrap="square" lIns="121900" tIns="60933" rIns="121900" bIns="60933" rtlCol="0" anchor="ctr" anchorCtr="0">
            <a:noAutofit/>
          </a:bodyPr>
          <a:lstStyle/>
          <a:p>
            <a:pPr marL="609585" indent="-304792" algn="l"/>
            <a:r>
              <a:rPr lang="en-US" sz="4400" dirty="0">
                <a:solidFill>
                  <a:srgbClr val="004B8E"/>
                </a:solidFill>
              </a:rPr>
              <a:t>Shared Reading with Pictures for Matching</a:t>
            </a:r>
            <a:endParaRPr sz="4400" dirty="0">
              <a:solidFill>
                <a:srgbClr val="004B8E"/>
              </a:solidFill>
            </a:endParaRPr>
          </a:p>
        </p:txBody>
      </p:sp>
      <p:pic>
        <p:nvPicPr>
          <p:cNvPr id="7" name="Google Shape;1293;p164" descr="Peacock with pcs.jpg"/>
          <p:cNvPicPr preferRelativeResize="0"/>
          <p:nvPr/>
        </p:nvPicPr>
        <p:blipFill rotWithShape="1">
          <a:blip r:embed="rId3">
            <a:alphaModFix/>
          </a:blip>
          <a:srcRect/>
          <a:stretch/>
        </p:blipFill>
        <p:spPr>
          <a:xfrm rot="10800000">
            <a:off x="1982195" y="2403475"/>
            <a:ext cx="8227610" cy="4264025"/>
          </a:xfrm>
          <a:prstGeom prst="rect">
            <a:avLst/>
          </a:prstGeom>
          <a:noFill/>
          <a:ln>
            <a:noFill/>
          </a:ln>
        </p:spPr>
      </p:pic>
    </p:spTree>
    <p:extLst>
      <p:ext uri="{BB962C8B-B14F-4D97-AF65-F5344CB8AC3E}">
        <p14:creationId xmlns:p14="http://schemas.microsoft.com/office/powerpoint/2010/main" val="2623243758"/>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261"/>
        <p:cNvGrpSpPr/>
        <p:nvPr/>
      </p:nvGrpSpPr>
      <p:grpSpPr>
        <a:xfrm>
          <a:off x="0" y="0"/>
          <a:ext cx="0" cy="0"/>
          <a:chOff x="0" y="0"/>
          <a:chExt cx="0" cy="0"/>
        </a:xfrm>
      </p:grpSpPr>
      <p:sp>
        <p:nvSpPr>
          <p:cNvPr id="1264" name="Google Shape;1264;p160"/>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139</a:t>
            </a:fld>
            <a:endParaRPr dirty="0"/>
          </a:p>
        </p:txBody>
      </p:sp>
      <p:pic>
        <p:nvPicPr>
          <p:cNvPr id="8" name="Google Shape;1298;p165" descr="Traffic Cop 2.jpg"/>
          <p:cNvPicPr preferRelativeResize="0"/>
          <p:nvPr/>
        </p:nvPicPr>
        <p:blipFill rotWithShape="1">
          <a:blip r:embed="rId3">
            <a:alphaModFix/>
          </a:blip>
          <a:srcRect/>
          <a:stretch/>
        </p:blipFill>
        <p:spPr>
          <a:xfrm>
            <a:off x="6096000" y="2525086"/>
            <a:ext cx="5753100" cy="3496276"/>
          </a:xfrm>
          <a:prstGeom prst="rect">
            <a:avLst/>
          </a:prstGeom>
          <a:noFill/>
          <a:ln>
            <a:noFill/>
          </a:ln>
        </p:spPr>
      </p:pic>
      <p:sp>
        <p:nvSpPr>
          <p:cNvPr id="9" name="Google Shape;1299;p165"/>
          <p:cNvSpPr txBox="1"/>
          <p:nvPr/>
        </p:nvSpPr>
        <p:spPr>
          <a:xfrm>
            <a:off x="342900" y="2183301"/>
            <a:ext cx="5081899" cy="4185721"/>
          </a:xfrm>
          <a:prstGeom prst="rect">
            <a:avLst/>
          </a:prstGeom>
          <a:noFill/>
          <a:ln>
            <a:noFill/>
          </a:ln>
        </p:spPr>
        <p:txBody>
          <a:bodyPr spcFirstLastPara="1" wrap="square" lIns="121900" tIns="121900" rIns="121900" bIns="121900" anchor="t" anchorCtr="0">
            <a:spAutoFit/>
          </a:bodyPr>
          <a:lstStyle/>
          <a:p>
            <a:pPr marL="592652" indent="-287859"/>
            <a:endParaRPr sz="3200" dirty="0">
              <a:latin typeface="Calibri"/>
              <a:ea typeface="Calibri"/>
              <a:cs typeface="Calibri"/>
              <a:sym typeface="Calibri"/>
            </a:endParaRPr>
          </a:p>
          <a:p>
            <a:pPr marL="592652"/>
            <a:r>
              <a:rPr lang="en-US" sz="3200" dirty="0">
                <a:solidFill>
                  <a:schemeClr val="dk1"/>
                </a:solidFill>
                <a:latin typeface="Calibri"/>
                <a:ea typeface="Calibri"/>
                <a:cs typeface="Calibri"/>
                <a:sym typeface="Calibri"/>
              </a:rPr>
              <a:t>The slide says “This is the end of the story. Now, read the story again and the student will complete some tasks.” That is your signal that you are now going into </a:t>
            </a:r>
            <a:r>
              <a:rPr lang="en-US" sz="3200" b="1" dirty="0" smtClean="0">
                <a:solidFill>
                  <a:schemeClr val="dk1"/>
                </a:solidFill>
                <a:latin typeface="Calibri"/>
                <a:ea typeface="Calibri"/>
                <a:cs typeface="Calibri"/>
                <a:sym typeface="Calibri"/>
              </a:rPr>
              <a:t>test mode</a:t>
            </a:r>
            <a:endParaRPr sz="3200" dirty="0">
              <a:solidFill>
                <a:schemeClr val="dk1"/>
              </a:solidFill>
              <a:latin typeface="Calibri"/>
              <a:ea typeface="Calibri"/>
              <a:cs typeface="Calibri"/>
              <a:sym typeface="Calibri"/>
            </a:endParaRPr>
          </a:p>
        </p:txBody>
      </p:sp>
      <p:sp>
        <p:nvSpPr>
          <p:cNvPr id="10" name="Google Shape;1300;p165"/>
          <p:cNvSpPr txBox="1">
            <a:spLocks noGrp="1"/>
          </p:cNvSpPr>
          <p:nvPr>
            <p:ph type="title"/>
          </p:nvPr>
        </p:nvSpPr>
        <p:spPr>
          <a:xfrm>
            <a:off x="342901" y="981279"/>
            <a:ext cx="11506199" cy="1066800"/>
          </a:xfrm>
          <a:prstGeom prst="rect">
            <a:avLst/>
          </a:prstGeom>
        </p:spPr>
        <p:txBody>
          <a:bodyPr spcFirstLastPara="1" vert="horz" wrap="square" lIns="121900" tIns="60933" rIns="121900" bIns="60933" rtlCol="0" anchor="ctr" anchorCtr="0">
            <a:noAutofit/>
          </a:bodyPr>
          <a:lstStyle/>
          <a:p>
            <a:pPr marL="592652" indent="-287859"/>
            <a:r>
              <a:rPr lang="en-US" sz="4400" dirty="0" smtClean="0">
                <a:solidFill>
                  <a:srgbClr val="004B8D"/>
                </a:solidFill>
              </a:rPr>
              <a:t>After the First Reading</a:t>
            </a:r>
            <a:endParaRPr sz="4400" dirty="0">
              <a:solidFill>
                <a:srgbClr val="004B8D"/>
              </a:solidFill>
            </a:endParaRPr>
          </a:p>
        </p:txBody>
      </p:sp>
    </p:spTree>
    <p:extLst>
      <p:ext uri="{BB962C8B-B14F-4D97-AF65-F5344CB8AC3E}">
        <p14:creationId xmlns:p14="http://schemas.microsoft.com/office/powerpoint/2010/main" val="3980705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5"/>
          <p:cNvSpPr txBox="1">
            <a:spLocks noGrp="1"/>
          </p:cNvSpPr>
          <p:nvPr>
            <p:ph type="title"/>
          </p:nvPr>
        </p:nvSpPr>
        <p:spPr>
          <a:xfrm>
            <a:off x="342900" y="1831610"/>
            <a:ext cx="7823200" cy="2133600"/>
          </a:xfrm>
          <a:prstGeom prst="rect">
            <a:avLst/>
          </a:prstGeom>
          <a:noFill/>
          <a:ln>
            <a:noFill/>
          </a:ln>
        </p:spPr>
        <p:txBody>
          <a:bodyPr spcFirstLastPara="1" vert="horz" wrap="square" lIns="121900" tIns="60933" rIns="121900" bIns="60933" rtlCol="0" anchor="ctr" anchorCtr="0">
            <a:noAutofit/>
          </a:bodyPr>
          <a:lstStyle/>
          <a:p>
            <a:pPr>
              <a:buClr>
                <a:schemeClr val="dk1"/>
              </a:buClr>
              <a:buSzPts val="4000"/>
            </a:pPr>
            <a:r>
              <a:rPr lang="en-US" sz="5333" b="1" dirty="0">
                <a:solidFill>
                  <a:srgbClr val="004B8E"/>
                </a:solidFill>
                <a:latin typeface="Calibri"/>
                <a:ea typeface="Calibri"/>
                <a:cs typeface="Calibri"/>
                <a:sym typeface="Calibri"/>
              </a:rPr>
              <a:t>Part </a:t>
            </a:r>
            <a:r>
              <a:rPr lang="en-US" sz="5333" b="1" dirty="0" smtClean="0">
                <a:solidFill>
                  <a:srgbClr val="004B8E"/>
                </a:solidFill>
                <a:latin typeface="Calibri"/>
                <a:ea typeface="Calibri"/>
                <a:cs typeface="Calibri"/>
                <a:sym typeface="Calibri"/>
              </a:rPr>
              <a:t>2</a:t>
            </a:r>
            <a:r>
              <a:rPr lang="en-US" sz="5333" b="1" dirty="0">
                <a:solidFill>
                  <a:schemeClr val="dk1"/>
                </a:solidFill>
                <a:latin typeface="Calibri"/>
                <a:ea typeface="Calibri"/>
                <a:cs typeface="Calibri"/>
                <a:sym typeface="Calibri"/>
              </a:rPr>
              <a:t/>
            </a:r>
            <a:br>
              <a:rPr lang="en-US" sz="5333" b="1" dirty="0">
                <a:solidFill>
                  <a:schemeClr val="dk1"/>
                </a:solidFill>
                <a:latin typeface="Calibri"/>
                <a:ea typeface="Calibri"/>
                <a:cs typeface="Calibri"/>
                <a:sym typeface="Calibri"/>
              </a:rPr>
            </a:br>
            <a:r>
              <a:rPr lang="en-US" b="1" dirty="0" smtClean="0">
                <a:solidFill>
                  <a:srgbClr val="004B8E"/>
                </a:solidFill>
                <a:latin typeface="Calibri"/>
                <a:ea typeface="Calibri"/>
                <a:cs typeface="Calibri"/>
                <a:sym typeface="Calibri"/>
              </a:rPr>
              <a:t>General Information</a:t>
            </a:r>
            <a:endParaRPr b="1" dirty="0">
              <a:solidFill>
                <a:srgbClr val="004B8E"/>
              </a:solidFill>
              <a:latin typeface="Calibri"/>
              <a:ea typeface="Calibri"/>
              <a:cs typeface="Calibri"/>
              <a:sym typeface="Calibri"/>
            </a:endParaRPr>
          </a:p>
        </p:txBody>
      </p:sp>
      <p:sp>
        <p:nvSpPr>
          <p:cNvPr id="204" name="Google Shape;204;p35"/>
          <p:cNvSpPr txBox="1"/>
          <p:nvPr/>
        </p:nvSpPr>
        <p:spPr>
          <a:xfrm>
            <a:off x="342900" y="4993100"/>
            <a:ext cx="7305500" cy="1674400"/>
          </a:xfrm>
          <a:prstGeom prst="rect">
            <a:avLst/>
          </a:prstGeom>
          <a:noFill/>
          <a:ln>
            <a:noFill/>
          </a:ln>
        </p:spPr>
        <p:txBody>
          <a:bodyPr spcFirstLastPara="1" wrap="square" lIns="121900" tIns="121900" rIns="121900" bIns="121900" anchor="t" anchorCtr="0">
            <a:noAutofit/>
          </a:bodyPr>
          <a:lstStyle/>
          <a:p>
            <a:pPr algn="ctr">
              <a:buClr>
                <a:srgbClr val="000000"/>
              </a:buClr>
              <a:buSzPts val="3600"/>
            </a:pPr>
            <a:r>
              <a:rPr lang="en-US" sz="4400" b="1" dirty="0" smtClean="0">
                <a:solidFill>
                  <a:srgbClr val="004B8E"/>
                </a:solidFill>
                <a:latin typeface="Calibri"/>
                <a:ea typeface="Calibri"/>
                <a:cs typeface="Calibri"/>
                <a:sym typeface="Calibri"/>
              </a:rPr>
              <a:t>MAP-A, DESE, DLM and Eligibility Criteria</a:t>
            </a:r>
            <a:r>
              <a:rPr lang="en-US" sz="4800" b="1" dirty="0">
                <a:solidFill>
                  <a:schemeClr val="dk1"/>
                </a:solidFill>
                <a:latin typeface="Calibri"/>
                <a:ea typeface="Calibri"/>
                <a:cs typeface="Calibri"/>
                <a:sym typeface="Calibri"/>
              </a:rPr>
              <a:t/>
            </a:r>
            <a:br>
              <a:rPr lang="en-US" sz="4800" b="1" dirty="0">
                <a:solidFill>
                  <a:schemeClr val="dk1"/>
                </a:solidFill>
                <a:latin typeface="Calibri"/>
                <a:ea typeface="Calibri"/>
                <a:cs typeface="Calibri"/>
                <a:sym typeface="Calibri"/>
              </a:rPr>
            </a:br>
            <a:endParaRPr sz="4800" b="1"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5493708"/>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261"/>
        <p:cNvGrpSpPr/>
        <p:nvPr/>
      </p:nvGrpSpPr>
      <p:grpSpPr>
        <a:xfrm>
          <a:off x="0" y="0"/>
          <a:ext cx="0" cy="0"/>
          <a:chOff x="0" y="0"/>
          <a:chExt cx="0" cy="0"/>
        </a:xfrm>
      </p:grpSpPr>
      <p:sp>
        <p:nvSpPr>
          <p:cNvPr id="1264" name="Google Shape;1264;p160"/>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140</a:t>
            </a:fld>
            <a:endParaRPr dirty="0"/>
          </a:p>
        </p:txBody>
      </p:sp>
      <p:sp>
        <p:nvSpPr>
          <p:cNvPr id="7" name="Google Shape;1306;p166"/>
          <p:cNvSpPr txBox="1">
            <a:spLocks noGrp="1"/>
          </p:cNvSpPr>
          <p:nvPr>
            <p:ph type="title"/>
          </p:nvPr>
        </p:nvSpPr>
        <p:spPr>
          <a:xfrm>
            <a:off x="342900" y="981279"/>
            <a:ext cx="11506200" cy="1066800"/>
          </a:xfrm>
          <a:prstGeom prst="rect">
            <a:avLst/>
          </a:prstGeom>
          <a:noFill/>
          <a:ln>
            <a:noFill/>
          </a:ln>
        </p:spPr>
        <p:txBody>
          <a:bodyPr spcFirstLastPara="1" vert="horz" wrap="square" lIns="121900" tIns="60933" rIns="121900" bIns="60933" rtlCol="0" anchor="ctr" anchorCtr="0">
            <a:noAutofit/>
          </a:bodyPr>
          <a:lstStyle/>
          <a:p>
            <a:pPr>
              <a:buSzPts val="4400"/>
            </a:pPr>
            <a:r>
              <a:rPr lang="en-US" sz="4400" dirty="0">
                <a:solidFill>
                  <a:srgbClr val="004B8E"/>
                </a:solidFill>
              </a:rPr>
              <a:t>Engagement for Math </a:t>
            </a:r>
            <a:endParaRPr dirty="0">
              <a:solidFill>
                <a:srgbClr val="004B8E"/>
              </a:solidFill>
            </a:endParaRPr>
          </a:p>
        </p:txBody>
      </p:sp>
      <p:sp>
        <p:nvSpPr>
          <p:cNvPr id="11" name="Google Shape;1307;p166"/>
          <p:cNvSpPr txBox="1">
            <a:spLocks noGrp="1"/>
          </p:cNvSpPr>
          <p:nvPr>
            <p:ph type="body" idx="1"/>
          </p:nvPr>
        </p:nvSpPr>
        <p:spPr>
          <a:xfrm>
            <a:off x="342900" y="2108200"/>
            <a:ext cx="11506200" cy="4559300"/>
          </a:xfrm>
          <a:prstGeom prst="rect">
            <a:avLst/>
          </a:prstGeom>
          <a:noFill/>
          <a:ln>
            <a:noFill/>
          </a:ln>
        </p:spPr>
        <p:txBody>
          <a:bodyPr spcFirstLastPara="1" vert="horz" wrap="square" lIns="121900" tIns="60933" rIns="121900" bIns="60933" rtlCol="0" anchor="t" anchorCtr="0">
            <a:noAutofit/>
          </a:bodyPr>
          <a:lstStyle/>
          <a:p>
            <a:pPr marL="639232" indent="-571500">
              <a:buClr>
                <a:srgbClr val="429539"/>
              </a:buClr>
              <a:buSzPct val="100000"/>
              <a:buFont typeface="Arial" panose="020B0604020202020204" pitchFamily="34" charset="0"/>
              <a:buChar char="•"/>
            </a:pPr>
            <a:r>
              <a:rPr lang="en-US" sz="4000" dirty="0"/>
              <a:t>Designed to activate prior knowledge</a:t>
            </a:r>
            <a:endParaRPr sz="4000" dirty="0"/>
          </a:p>
          <a:p>
            <a:pPr marL="639232" indent="-571500">
              <a:buClr>
                <a:srgbClr val="429539"/>
              </a:buClr>
              <a:buSzPct val="100000"/>
              <a:buFont typeface="Arial" panose="020B0604020202020204" pitchFamily="34" charset="0"/>
              <a:buChar char="•"/>
            </a:pPr>
            <a:r>
              <a:rPr lang="en-US" sz="4000" dirty="0"/>
              <a:t>Provides a context for the testlet items</a:t>
            </a:r>
            <a:endParaRPr sz="4000" dirty="0"/>
          </a:p>
          <a:p>
            <a:pPr marL="639232" indent="-571500">
              <a:buClr>
                <a:srgbClr val="429539"/>
              </a:buClr>
              <a:buSzPct val="100000"/>
              <a:buFont typeface="Arial" panose="020B0604020202020204" pitchFamily="34" charset="0"/>
              <a:buChar char="•"/>
            </a:pPr>
            <a:r>
              <a:rPr lang="en-US" sz="4000" dirty="0"/>
              <a:t>No items or required response</a:t>
            </a:r>
            <a:endParaRPr sz="4000" dirty="0"/>
          </a:p>
        </p:txBody>
      </p:sp>
      <p:pic>
        <p:nvPicPr>
          <p:cNvPr id="12" name="Google Shape;1308;p166"/>
          <p:cNvPicPr preferRelativeResize="0"/>
          <p:nvPr/>
        </p:nvPicPr>
        <p:blipFill rotWithShape="1">
          <a:blip r:embed="rId3">
            <a:alphaModFix/>
          </a:blip>
          <a:srcRect/>
          <a:stretch/>
        </p:blipFill>
        <p:spPr>
          <a:xfrm>
            <a:off x="8576543" y="4108628"/>
            <a:ext cx="3201600" cy="2558872"/>
          </a:xfrm>
          <a:prstGeom prst="rect">
            <a:avLst/>
          </a:prstGeom>
          <a:noFill/>
          <a:ln>
            <a:noFill/>
          </a:ln>
        </p:spPr>
      </p:pic>
    </p:spTree>
    <p:extLst>
      <p:ext uri="{BB962C8B-B14F-4D97-AF65-F5344CB8AC3E}">
        <p14:creationId xmlns:p14="http://schemas.microsoft.com/office/powerpoint/2010/main" val="1358375039"/>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261"/>
        <p:cNvGrpSpPr/>
        <p:nvPr/>
      </p:nvGrpSpPr>
      <p:grpSpPr>
        <a:xfrm>
          <a:off x="0" y="0"/>
          <a:ext cx="0" cy="0"/>
          <a:chOff x="0" y="0"/>
          <a:chExt cx="0" cy="0"/>
        </a:xfrm>
      </p:grpSpPr>
      <p:sp>
        <p:nvSpPr>
          <p:cNvPr id="1264" name="Google Shape;1264;p160"/>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141</a:t>
            </a:fld>
            <a:endParaRPr dirty="0"/>
          </a:p>
        </p:txBody>
      </p:sp>
      <p:sp>
        <p:nvSpPr>
          <p:cNvPr id="8" name="Google Shape;1314;p167"/>
          <p:cNvSpPr txBox="1">
            <a:spLocks noGrp="1"/>
          </p:cNvSpPr>
          <p:nvPr>
            <p:ph type="title"/>
          </p:nvPr>
        </p:nvSpPr>
        <p:spPr>
          <a:xfrm>
            <a:off x="342900" y="1041400"/>
            <a:ext cx="11506200" cy="1066800"/>
          </a:xfrm>
          <a:prstGeom prst="rect">
            <a:avLst/>
          </a:prstGeom>
          <a:noFill/>
          <a:ln>
            <a:noFill/>
          </a:ln>
        </p:spPr>
        <p:txBody>
          <a:bodyPr spcFirstLastPara="1" vert="horz" wrap="square" lIns="121900" tIns="60933" rIns="121900" bIns="60933" rtlCol="0" anchor="ctr" anchorCtr="0">
            <a:noAutofit/>
          </a:bodyPr>
          <a:lstStyle/>
          <a:p>
            <a:pPr>
              <a:buSzPts val="4400"/>
            </a:pPr>
            <a:r>
              <a:rPr lang="en-US" sz="4400" dirty="0" smtClean="0">
                <a:solidFill>
                  <a:srgbClr val="004B8E"/>
                </a:solidFill>
              </a:rPr>
              <a:t>Engagement of Science</a:t>
            </a:r>
            <a:endParaRPr sz="4400" dirty="0">
              <a:solidFill>
                <a:srgbClr val="004B8E"/>
              </a:solidFill>
            </a:endParaRPr>
          </a:p>
        </p:txBody>
      </p:sp>
      <p:sp>
        <p:nvSpPr>
          <p:cNvPr id="9" name="Google Shape;1316;p167"/>
          <p:cNvSpPr txBox="1">
            <a:spLocks noGrp="1"/>
          </p:cNvSpPr>
          <p:nvPr>
            <p:ph type="body" idx="1"/>
          </p:nvPr>
        </p:nvSpPr>
        <p:spPr>
          <a:xfrm>
            <a:off x="342900" y="2108200"/>
            <a:ext cx="11506200" cy="4559300"/>
          </a:xfrm>
          <a:prstGeom prst="rect">
            <a:avLst/>
          </a:prstGeom>
          <a:noFill/>
          <a:ln>
            <a:noFill/>
          </a:ln>
        </p:spPr>
        <p:txBody>
          <a:bodyPr spcFirstLastPara="1" vert="horz" wrap="square" lIns="121900" tIns="60933" rIns="121900" bIns="60933" rtlCol="0" anchor="t" anchorCtr="0">
            <a:noAutofit/>
          </a:bodyPr>
          <a:lstStyle/>
          <a:p>
            <a:pPr>
              <a:buClr>
                <a:srgbClr val="429539"/>
              </a:buClr>
              <a:buSzPct val="100000"/>
              <a:buFont typeface="Arial" panose="020B0604020202020204" pitchFamily="34" charset="0"/>
              <a:buChar char="•"/>
            </a:pPr>
            <a:r>
              <a:rPr lang="en-US" sz="4000" dirty="0"/>
              <a:t>Administered at the Initial linkage level</a:t>
            </a:r>
            <a:endParaRPr sz="4000" dirty="0"/>
          </a:p>
          <a:p>
            <a:pPr>
              <a:buClr>
                <a:srgbClr val="429539"/>
              </a:buClr>
              <a:buSzPct val="100000"/>
              <a:buFont typeface="Arial" panose="020B0604020202020204" pitchFamily="34" charset="0"/>
              <a:buChar char="•"/>
            </a:pPr>
            <a:r>
              <a:rPr lang="en-US" sz="4000" dirty="0"/>
              <a:t>The engagement activity uses either pictures or manipulatives</a:t>
            </a:r>
            <a:endParaRPr sz="4000" dirty="0"/>
          </a:p>
          <a:p>
            <a:pPr>
              <a:buClr>
                <a:srgbClr val="429539"/>
              </a:buClr>
              <a:buSzPct val="100000"/>
              <a:buFont typeface="Arial" panose="020B0604020202020204" pitchFamily="34" charset="0"/>
              <a:buChar char="•"/>
            </a:pPr>
            <a:r>
              <a:rPr lang="en-US" sz="4000" dirty="0"/>
              <a:t>The student is to explore the materials</a:t>
            </a:r>
            <a:endParaRPr sz="4000" dirty="0"/>
          </a:p>
          <a:p>
            <a:pPr indent="0">
              <a:buNone/>
            </a:pPr>
            <a:endParaRPr dirty="0"/>
          </a:p>
        </p:txBody>
      </p:sp>
      <p:pic>
        <p:nvPicPr>
          <p:cNvPr id="10" name="Google Shape;858;p109"/>
          <p:cNvPicPr preferRelativeResize="0"/>
          <p:nvPr/>
        </p:nvPicPr>
        <p:blipFill rotWithShape="1">
          <a:blip r:embed="rId3">
            <a:alphaModFix/>
          </a:blip>
          <a:srcRect/>
          <a:stretch/>
        </p:blipFill>
        <p:spPr>
          <a:xfrm>
            <a:off x="9538283" y="4328718"/>
            <a:ext cx="2310817" cy="2338781"/>
          </a:xfrm>
          <a:prstGeom prst="rect">
            <a:avLst/>
          </a:prstGeom>
          <a:noFill/>
          <a:ln>
            <a:noFill/>
          </a:ln>
        </p:spPr>
      </p:pic>
    </p:spTree>
    <p:extLst>
      <p:ext uri="{BB962C8B-B14F-4D97-AF65-F5344CB8AC3E}">
        <p14:creationId xmlns:p14="http://schemas.microsoft.com/office/powerpoint/2010/main" val="1675958590"/>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261"/>
        <p:cNvGrpSpPr/>
        <p:nvPr/>
      </p:nvGrpSpPr>
      <p:grpSpPr>
        <a:xfrm>
          <a:off x="0" y="0"/>
          <a:ext cx="0" cy="0"/>
          <a:chOff x="0" y="0"/>
          <a:chExt cx="0" cy="0"/>
        </a:xfrm>
      </p:grpSpPr>
      <p:sp>
        <p:nvSpPr>
          <p:cNvPr id="1264" name="Google Shape;1264;p160"/>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142</a:t>
            </a:fld>
            <a:endParaRPr dirty="0"/>
          </a:p>
        </p:txBody>
      </p:sp>
      <p:sp>
        <p:nvSpPr>
          <p:cNvPr id="7" name="Google Shape;1321;p168"/>
          <p:cNvSpPr txBox="1">
            <a:spLocks noGrp="1"/>
          </p:cNvSpPr>
          <p:nvPr>
            <p:ph type="title"/>
          </p:nvPr>
        </p:nvSpPr>
        <p:spPr>
          <a:xfrm>
            <a:off x="342900" y="964501"/>
            <a:ext cx="11506200" cy="1066800"/>
          </a:xfrm>
          <a:prstGeom prst="rect">
            <a:avLst/>
          </a:prstGeom>
          <a:noFill/>
          <a:ln>
            <a:noFill/>
          </a:ln>
        </p:spPr>
        <p:txBody>
          <a:bodyPr spcFirstLastPara="1" vert="horz" wrap="square" lIns="121900" tIns="60933" rIns="121900" bIns="60933" rtlCol="0" anchor="ctr" anchorCtr="0">
            <a:noAutofit/>
          </a:bodyPr>
          <a:lstStyle/>
          <a:p>
            <a:pPr>
              <a:buSzPts val="4400"/>
            </a:pPr>
            <a:r>
              <a:rPr lang="en-US" sz="4400" dirty="0">
                <a:solidFill>
                  <a:srgbClr val="004B8E"/>
                </a:solidFill>
              </a:rPr>
              <a:t>Teacher Administered Writing Testlets</a:t>
            </a:r>
            <a:endParaRPr sz="4400" dirty="0">
              <a:solidFill>
                <a:srgbClr val="004B8E"/>
              </a:solidFill>
            </a:endParaRPr>
          </a:p>
        </p:txBody>
      </p:sp>
      <p:sp>
        <p:nvSpPr>
          <p:cNvPr id="10" name="Google Shape;1322;p168"/>
          <p:cNvSpPr txBox="1">
            <a:spLocks noGrp="1"/>
          </p:cNvSpPr>
          <p:nvPr>
            <p:ph type="body" idx="1"/>
          </p:nvPr>
        </p:nvSpPr>
        <p:spPr>
          <a:xfrm>
            <a:off x="342900" y="2108200"/>
            <a:ext cx="11506200" cy="4470400"/>
          </a:xfrm>
          <a:prstGeom prst="rect">
            <a:avLst/>
          </a:prstGeom>
          <a:noFill/>
          <a:ln>
            <a:noFill/>
          </a:ln>
        </p:spPr>
        <p:txBody>
          <a:bodyPr spcFirstLastPara="1" vert="horz" wrap="square" lIns="121900" tIns="60933" rIns="121900" bIns="60933" rtlCol="0" anchor="t" anchorCtr="0">
            <a:noAutofit/>
          </a:bodyPr>
          <a:lstStyle/>
          <a:p>
            <a:pPr>
              <a:buClr>
                <a:srgbClr val="429539"/>
              </a:buClr>
              <a:buSzPct val="100000"/>
              <a:buFont typeface="Arial" panose="020B0604020202020204" pitchFamily="34" charset="0"/>
              <a:buChar char="•"/>
            </a:pPr>
            <a:r>
              <a:rPr lang="en-US" sz="4000" dirty="0"/>
              <a:t>Emergent = early symbolic understanding</a:t>
            </a:r>
            <a:endParaRPr sz="4000" dirty="0"/>
          </a:p>
          <a:p>
            <a:pPr>
              <a:buClr>
                <a:srgbClr val="429539"/>
              </a:buClr>
              <a:buSzPct val="100000"/>
              <a:buFont typeface="Arial" panose="020B0604020202020204" pitchFamily="34" charset="0"/>
              <a:buChar char="•"/>
            </a:pPr>
            <a:r>
              <a:rPr lang="en-US" sz="4000" dirty="0"/>
              <a:t>Conventional = students can use writing tools</a:t>
            </a:r>
            <a:endParaRPr sz="4000" dirty="0"/>
          </a:p>
          <a:p>
            <a:pPr>
              <a:buClr>
                <a:srgbClr val="429539"/>
              </a:buClr>
              <a:buSzPct val="100000"/>
              <a:buFont typeface="Arial" panose="020B0604020202020204" pitchFamily="34" charset="0"/>
              <a:buChar char="•"/>
            </a:pPr>
            <a:r>
              <a:rPr lang="en-US" sz="4000" dirty="0"/>
              <a:t>Subject of the writing is decided between teacher and student but relevant and </a:t>
            </a:r>
            <a:r>
              <a:rPr lang="en-US" sz="4000" dirty="0" smtClean="0"/>
              <a:t>familiar</a:t>
            </a:r>
            <a:endParaRPr sz="4000" dirty="0"/>
          </a:p>
          <a:p>
            <a:pPr>
              <a:buClr>
                <a:srgbClr val="429539"/>
              </a:buClr>
              <a:buSzPct val="100000"/>
              <a:buFont typeface="Arial" panose="020B0604020202020204" pitchFamily="34" charset="0"/>
              <a:buChar char="•"/>
            </a:pPr>
            <a:r>
              <a:rPr lang="en-US" sz="4000" dirty="0"/>
              <a:t>Writing completed outside of DLM system </a:t>
            </a:r>
            <a:endParaRPr sz="4000" dirty="0"/>
          </a:p>
          <a:p>
            <a:pPr marL="304793" indent="0">
              <a:buClr>
                <a:srgbClr val="429539"/>
              </a:buClr>
              <a:buSzPct val="100000"/>
              <a:buNone/>
            </a:pPr>
            <a:r>
              <a:rPr lang="en-US" sz="4000" dirty="0"/>
              <a:t>    PAGES 74-77</a:t>
            </a:r>
            <a:endParaRPr sz="4000" dirty="0"/>
          </a:p>
        </p:txBody>
      </p:sp>
      <p:pic>
        <p:nvPicPr>
          <p:cNvPr id="11" name="Google Shape;1323;p168"/>
          <p:cNvPicPr preferRelativeResize="0"/>
          <p:nvPr/>
        </p:nvPicPr>
        <p:blipFill rotWithShape="1">
          <a:blip r:embed="rId3">
            <a:alphaModFix/>
          </a:blip>
          <a:srcRect/>
          <a:stretch/>
        </p:blipFill>
        <p:spPr>
          <a:xfrm>
            <a:off x="9647339" y="4446165"/>
            <a:ext cx="2072081" cy="2221335"/>
          </a:xfrm>
          <a:prstGeom prst="rect">
            <a:avLst/>
          </a:prstGeom>
          <a:noFill/>
          <a:ln>
            <a:noFill/>
          </a:ln>
        </p:spPr>
      </p:pic>
    </p:spTree>
    <p:extLst>
      <p:ext uri="{BB962C8B-B14F-4D97-AF65-F5344CB8AC3E}">
        <p14:creationId xmlns:p14="http://schemas.microsoft.com/office/powerpoint/2010/main" val="3284010645"/>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261"/>
        <p:cNvGrpSpPr/>
        <p:nvPr/>
      </p:nvGrpSpPr>
      <p:grpSpPr>
        <a:xfrm>
          <a:off x="0" y="0"/>
          <a:ext cx="0" cy="0"/>
          <a:chOff x="0" y="0"/>
          <a:chExt cx="0" cy="0"/>
        </a:xfrm>
      </p:grpSpPr>
      <p:sp>
        <p:nvSpPr>
          <p:cNvPr id="1264" name="Google Shape;1264;p160"/>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143</a:t>
            </a:fld>
            <a:endParaRPr dirty="0"/>
          </a:p>
        </p:txBody>
      </p:sp>
      <p:sp>
        <p:nvSpPr>
          <p:cNvPr id="8" name="Google Shape;1329;p169"/>
          <p:cNvSpPr txBox="1">
            <a:spLocks noGrp="1"/>
          </p:cNvSpPr>
          <p:nvPr>
            <p:ph type="title"/>
          </p:nvPr>
        </p:nvSpPr>
        <p:spPr>
          <a:xfrm>
            <a:off x="342900" y="972890"/>
            <a:ext cx="11506200" cy="1066800"/>
          </a:xfrm>
          <a:prstGeom prst="rect">
            <a:avLst/>
          </a:prstGeom>
          <a:noFill/>
          <a:ln>
            <a:noFill/>
          </a:ln>
        </p:spPr>
        <p:txBody>
          <a:bodyPr spcFirstLastPara="1" vert="horz" wrap="square" lIns="121900" tIns="60933" rIns="121900" bIns="60933" rtlCol="0" anchor="ctr" anchorCtr="0">
            <a:noAutofit/>
          </a:bodyPr>
          <a:lstStyle/>
          <a:p>
            <a:pPr>
              <a:buSzPts val="4400"/>
            </a:pPr>
            <a:r>
              <a:rPr lang="en-US" sz="4400" dirty="0">
                <a:solidFill>
                  <a:srgbClr val="004B8E"/>
                </a:solidFill>
              </a:rPr>
              <a:t>Engage For Writing</a:t>
            </a:r>
            <a:endParaRPr sz="4400" dirty="0">
              <a:solidFill>
                <a:srgbClr val="004B8E"/>
              </a:solidFill>
            </a:endParaRPr>
          </a:p>
        </p:txBody>
      </p:sp>
      <p:sp>
        <p:nvSpPr>
          <p:cNvPr id="9" name="Google Shape;1330;p169"/>
          <p:cNvSpPr txBox="1">
            <a:spLocks noGrp="1"/>
          </p:cNvSpPr>
          <p:nvPr>
            <p:ph type="body" idx="1"/>
          </p:nvPr>
        </p:nvSpPr>
        <p:spPr>
          <a:xfrm>
            <a:off x="342900" y="2166923"/>
            <a:ext cx="11506200" cy="4559300"/>
          </a:xfrm>
          <a:prstGeom prst="rect">
            <a:avLst/>
          </a:prstGeom>
          <a:noFill/>
          <a:ln>
            <a:noFill/>
          </a:ln>
        </p:spPr>
        <p:txBody>
          <a:bodyPr spcFirstLastPara="1" vert="horz" wrap="square" lIns="121900" tIns="60933" rIns="121900" bIns="60933" rtlCol="0" anchor="t" anchorCtr="0">
            <a:noAutofit/>
          </a:bodyPr>
          <a:lstStyle/>
          <a:p>
            <a:pPr marL="876293" indent="-571500">
              <a:buClr>
                <a:srgbClr val="429539"/>
              </a:buClr>
              <a:buSzPct val="100000"/>
            </a:pPr>
            <a:r>
              <a:rPr lang="en-US" sz="4000" dirty="0"/>
              <a:t>All writing is teacher administered</a:t>
            </a:r>
            <a:endParaRPr sz="4000" dirty="0"/>
          </a:p>
          <a:p>
            <a:pPr marL="876293" indent="-571500">
              <a:buClr>
                <a:srgbClr val="429539"/>
              </a:buClr>
              <a:buSzPct val="100000"/>
            </a:pPr>
            <a:r>
              <a:rPr lang="en-US" sz="4000" dirty="0"/>
              <a:t>Focus is on letters, </a:t>
            </a:r>
            <a:r>
              <a:rPr lang="en-US" sz="4000" dirty="0" smtClean="0"/>
              <a:t>words, </a:t>
            </a:r>
            <a:r>
              <a:rPr lang="en-US" sz="4000" dirty="0"/>
              <a:t>and expression of ideas </a:t>
            </a:r>
            <a:endParaRPr sz="4000" dirty="0"/>
          </a:p>
          <a:p>
            <a:pPr marL="876293" indent="-571500">
              <a:buClr>
                <a:srgbClr val="429539"/>
              </a:buClr>
              <a:buSzPct val="100000"/>
            </a:pPr>
            <a:r>
              <a:rPr lang="en-US" sz="4000" dirty="0" smtClean="0"/>
              <a:t>There are two levels</a:t>
            </a:r>
          </a:p>
          <a:p>
            <a:pPr marL="1485878" lvl="1" indent="-571500">
              <a:buClr>
                <a:srgbClr val="429539"/>
              </a:buClr>
              <a:buSzPct val="100000"/>
            </a:pPr>
            <a:r>
              <a:rPr lang="en-US" sz="4000" dirty="0" smtClean="0"/>
              <a:t>Emergent</a:t>
            </a:r>
          </a:p>
          <a:p>
            <a:pPr marL="1485878" lvl="1" indent="-571500">
              <a:buClr>
                <a:srgbClr val="429539"/>
              </a:buClr>
              <a:buSzPct val="100000"/>
            </a:pPr>
            <a:r>
              <a:rPr lang="en-US" sz="4000" dirty="0" smtClean="0"/>
              <a:t>Conventional</a:t>
            </a:r>
            <a:endParaRPr sz="4000" dirty="0"/>
          </a:p>
          <a:p>
            <a:pPr marL="876293" indent="-571500">
              <a:buClr>
                <a:srgbClr val="429539"/>
              </a:buClr>
              <a:buSzPct val="100000"/>
            </a:pPr>
            <a:r>
              <a:rPr lang="en-US" sz="4000" dirty="0"/>
              <a:t>Engage by choosing familiar topic</a:t>
            </a:r>
            <a:endParaRPr sz="4000" dirty="0"/>
          </a:p>
          <a:p>
            <a:pPr indent="-304792">
              <a:buNone/>
            </a:pPr>
            <a:endParaRPr dirty="0"/>
          </a:p>
        </p:txBody>
      </p:sp>
      <p:pic>
        <p:nvPicPr>
          <p:cNvPr id="12" name="Google Shape;1331;p169"/>
          <p:cNvPicPr preferRelativeResize="0"/>
          <p:nvPr/>
        </p:nvPicPr>
        <p:blipFill rotWithShape="1">
          <a:blip r:embed="rId3">
            <a:alphaModFix/>
          </a:blip>
          <a:srcRect/>
          <a:stretch/>
        </p:blipFill>
        <p:spPr>
          <a:xfrm rot="2080374">
            <a:off x="10291231" y="5207361"/>
            <a:ext cx="1428749" cy="1428749"/>
          </a:xfrm>
          <a:prstGeom prst="rect">
            <a:avLst/>
          </a:prstGeom>
          <a:noFill/>
          <a:ln>
            <a:noFill/>
          </a:ln>
        </p:spPr>
      </p:pic>
      <p:pic>
        <p:nvPicPr>
          <p:cNvPr id="13" name="Google Shape;1332;p169"/>
          <p:cNvPicPr preferRelativeResize="0"/>
          <p:nvPr/>
        </p:nvPicPr>
        <p:blipFill rotWithShape="1">
          <a:blip r:embed="rId4">
            <a:alphaModFix/>
          </a:blip>
          <a:srcRect/>
          <a:stretch/>
        </p:blipFill>
        <p:spPr>
          <a:xfrm rot="-8777094">
            <a:off x="9413922" y="4535260"/>
            <a:ext cx="1999175" cy="530660"/>
          </a:xfrm>
          <a:prstGeom prst="rect">
            <a:avLst/>
          </a:prstGeom>
          <a:noFill/>
          <a:ln>
            <a:noFill/>
          </a:ln>
        </p:spPr>
      </p:pic>
    </p:spTree>
    <p:extLst>
      <p:ext uri="{BB962C8B-B14F-4D97-AF65-F5344CB8AC3E}">
        <p14:creationId xmlns:p14="http://schemas.microsoft.com/office/powerpoint/2010/main" val="2074171029"/>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261"/>
        <p:cNvGrpSpPr/>
        <p:nvPr/>
      </p:nvGrpSpPr>
      <p:grpSpPr>
        <a:xfrm>
          <a:off x="0" y="0"/>
          <a:ext cx="0" cy="0"/>
          <a:chOff x="0" y="0"/>
          <a:chExt cx="0" cy="0"/>
        </a:xfrm>
      </p:grpSpPr>
      <p:sp>
        <p:nvSpPr>
          <p:cNvPr id="1264" name="Google Shape;1264;p160"/>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144</a:t>
            </a:fld>
            <a:endParaRPr dirty="0"/>
          </a:p>
        </p:txBody>
      </p:sp>
      <p:sp>
        <p:nvSpPr>
          <p:cNvPr id="10" name="Google Shape;1338;p170"/>
          <p:cNvSpPr txBox="1">
            <a:spLocks noGrp="1"/>
          </p:cNvSpPr>
          <p:nvPr>
            <p:ph type="title"/>
          </p:nvPr>
        </p:nvSpPr>
        <p:spPr>
          <a:xfrm>
            <a:off x="342900" y="1041400"/>
            <a:ext cx="11506200" cy="1066800"/>
          </a:xfrm>
          <a:prstGeom prst="rect">
            <a:avLst/>
          </a:prstGeom>
          <a:noFill/>
          <a:ln>
            <a:noFill/>
          </a:ln>
        </p:spPr>
        <p:txBody>
          <a:bodyPr spcFirstLastPara="1" vert="horz" wrap="square" lIns="121900" tIns="60933" rIns="121900" bIns="60933" rtlCol="0" anchor="ctr" anchorCtr="0">
            <a:noAutofit/>
          </a:bodyPr>
          <a:lstStyle/>
          <a:p>
            <a:pPr>
              <a:buSzPts val="4400"/>
            </a:pPr>
            <a:r>
              <a:rPr lang="en-US" sz="4400" dirty="0">
                <a:solidFill>
                  <a:srgbClr val="004B8E"/>
                </a:solidFill>
              </a:rPr>
              <a:t>Substitutions Using Key Features</a:t>
            </a:r>
            <a:endParaRPr sz="4400" dirty="0">
              <a:solidFill>
                <a:srgbClr val="004B8E"/>
              </a:solidFill>
            </a:endParaRPr>
          </a:p>
        </p:txBody>
      </p:sp>
      <p:sp>
        <p:nvSpPr>
          <p:cNvPr id="11" name="Google Shape;1339;p170"/>
          <p:cNvSpPr txBox="1">
            <a:spLocks noGrp="1"/>
          </p:cNvSpPr>
          <p:nvPr>
            <p:ph type="body" idx="1"/>
          </p:nvPr>
        </p:nvSpPr>
        <p:spPr>
          <a:xfrm>
            <a:off x="342900" y="2108200"/>
            <a:ext cx="11506200" cy="4470400"/>
          </a:xfrm>
          <a:prstGeom prst="rect">
            <a:avLst/>
          </a:prstGeom>
          <a:noFill/>
          <a:ln>
            <a:noFill/>
          </a:ln>
        </p:spPr>
        <p:txBody>
          <a:bodyPr spcFirstLastPara="1" vert="horz" wrap="square" lIns="121900" tIns="60933" rIns="121900" bIns="60933" rtlCol="0" anchor="t" anchorCtr="0">
            <a:noAutofit/>
          </a:bodyPr>
          <a:lstStyle/>
          <a:p>
            <a:pPr marL="457189" indent="-457189">
              <a:buClr>
                <a:srgbClr val="429539"/>
              </a:buClr>
              <a:buSzPct val="100000"/>
            </a:pPr>
            <a:r>
              <a:rPr lang="en-US" sz="3800" dirty="0"/>
              <a:t>Find things that already exist in the classroom</a:t>
            </a:r>
            <a:endParaRPr sz="3800" dirty="0"/>
          </a:p>
          <a:p>
            <a:pPr marL="457189" indent="-457189">
              <a:buClr>
                <a:srgbClr val="429539"/>
              </a:buClr>
              <a:buSzPct val="100000"/>
            </a:pPr>
            <a:r>
              <a:rPr lang="en-US" sz="3800" dirty="0"/>
              <a:t>Familiar to the student</a:t>
            </a:r>
            <a:endParaRPr sz="3800" dirty="0"/>
          </a:p>
          <a:p>
            <a:pPr marL="457189" indent="-457189">
              <a:buClr>
                <a:srgbClr val="429539"/>
              </a:buClr>
              <a:buSzPct val="100000"/>
            </a:pPr>
            <a:r>
              <a:rPr lang="en-US" sz="3800" dirty="0"/>
              <a:t>Look at the list for each grade and find objects that can meet multiple purposes (Math Materials list on DESE)</a:t>
            </a:r>
            <a:endParaRPr sz="3800" dirty="0"/>
          </a:p>
          <a:p>
            <a:pPr marL="457189" indent="-457189">
              <a:buClr>
                <a:srgbClr val="429539"/>
              </a:buClr>
              <a:buSzPct val="100000"/>
            </a:pPr>
            <a:r>
              <a:rPr lang="en-US" sz="3800" dirty="0"/>
              <a:t>Consider materials for Initial Precursor levels and above </a:t>
            </a:r>
            <a:endParaRPr sz="3800" dirty="0">
              <a:solidFill>
                <a:schemeClr val="dk1"/>
              </a:solidFill>
            </a:endParaRPr>
          </a:p>
        </p:txBody>
      </p:sp>
      <p:sp>
        <p:nvSpPr>
          <p:cNvPr id="14" name="Google Shape;1340;p170"/>
          <p:cNvSpPr txBox="1"/>
          <p:nvPr/>
        </p:nvSpPr>
        <p:spPr>
          <a:xfrm rot="21074149">
            <a:off x="8295046" y="2770325"/>
            <a:ext cx="3528311" cy="608291"/>
          </a:xfrm>
          <a:prstGeom prst="rect">
            <a:avLst/>
          </a:prstGeom>
          <a:noFill/>
          <a:ln>
            <a:noFill/>
          </a:ln>
        </p:spPr>
        <p:txBody>
          <a:bodyPr spcFirstLastPara="1" wrap="square" lIns="121900" tIns="60933" rIns="121900" bIns="60933" anchor="t" anchorCtr="0">
            <a:noAutofit/>
          </a:bodyPr>
          <a:lstStyle/>
          <a:p>
            <a:r>
              <a:rPr lang="en-US" sz="2400" u="sng" dirty="0">
                <a:solidFill>
                  <a:schemeClr val="dk2"/>
                </a:solidFill>
              </a:rPr>
              <a:t>Consider </a:t>
            </a:r>
            <a:r>
              <a:rPr lang="en-US" sz="2400" u="sng" dirty="0">
                <a:solidFill>
                  <a:schemeClr val="dk2"/>
                </a:solidFill>
                <a:latin typeface="Arial"/>
                <a:ea typeface="Arial"/>
                <a:cs typeface="Arial"/>
                <a:sym typeface="Arial"/>
              </a:rPr>
              <a:t>EE Target</a:t>
            </a:r>
            <a:endParaRPr sz="2400" dirty="0">
              <a:solidFill>
                <a:schemeClr val="dk2"/>
              </a:solidFill>
            </a:endParaRPr>
          </a:p>
        </p:txBody>
      </p:sp>
    </p:spTree>
    <p:extLst>
      <p:ext uri="{BB962C8B-B14F-4D97-AF65-F5344CB8AC3E}">
        <p14:creationId xmlns:p14="http://schemas.microsoft.com/office/powerpoint/2010/main" val="2300497704"/>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346"/>
        <p:cNvGrpSpPr/>
        <p:nvPr/>
      </p:nvGrpSpPr>
      <p:grpSpPr>
        <a:xfrm>
          <a:off x="0" y="0"/>
          <a:ext cx="0" cy="0"/>
          <a:chOff x="0" y="0"/>
          <a:chExt cx="0" cy="0"/>
        </a:xfrm>
      </p:grpSpPr>
      <p:sp>
        <p:nvSpPr>
          <p:cNvPr id="1347" name="Google Shape;1347;p171"/>
          <p:cNvSpPr txBox="1">
            <a:spLocks noGrp="1"/>
          </p:cNvSpPr>
          <p:nvPr>
            <p:ph type="body" idx="1"/>
          </p:nvPr>
        </p:nvSpPr>
        <p:spPr>
          <a:xfrm>
            <a:off x="342900" y="1528459"/>
            <a:ext cx="11506200" cy="4738872"/>
          </a:xfrm>
          <a:prstGeom prst="rect">
            <a:avLst/>
          </a:prstGeom>
        </p:spPr>
        <p:txBody>
          <a:bodyPr spcFirstLastPara="1" vert="horz" wrap="square" lIns="121900" tIns="60933" rIns="121900" bIns="60933" rtlCol="0" anchor="t" anchorCtr="0">
            <a:noAutofit/>
          </a:bodyPr>
          <a:lstStyle/>
          <a:p>
            <a:pPr marL="457200" indent="-457200">
              <a:buClr>
                <a:srgbClr val="429539"/>
              </a:buClr>
            </a:pPr>
            <a:r>
              <a:rPr lang="en-US" sz="4000" b="1" dirty="0" smtClean="0">
                <a:solidFill>
                  <a:srgbClr val="429539"/>
                </a:solidFill>
              </a:rPr>
              <a:t>ELA</a:t>
            </a:r>
            <a:r>
              <a:rPr lang="en-US" sz="3200" dirty="0" smtClean="0"/>
              <a:t/>
            </a:r>
            <a:br>
              <a:rPr lang="en-US" sz="3200" dirty="0" smtClean="0"/>
            </a:br>
            <a:r>
              <a:rPr lang="en-US" sz="3200" u="sng" dirty="0" smtClean="0">
                <a:solidFill>
                  <a:schemeClr val="hlink"/>
                </a:solidFill>
                <a:hlinkClick r:id="rId3"/>
              </a:rPr>
              <a:t>https</a:t>
            </a:r>
            <a:r>
              <a:rPr lang="en-US" sz="3200" u="sng" dirty="0">
                <a:solidFill>
                  <a:schemeClr val="hlink"/>
                </a:solidFill>
                <a:hlinkClick r:id="rId3"/>
              </a:rPr>
              <a:t>://dynamiclearningmaps.org/instructional-resources-ie/english_language_arts/collections</a:t>
            </a:r>
            <a:endParaRPr sz="3200" dirty="0"/>
          </a:p>
          <a:p>
            <a:pPr marL="457200" indent="-457200">
              <a:buClr>
                <a:srgbClr val="429539"/>
              </a:buClr>
            </a:pPr>
            <a:r>
              <a:rPr lang="en-US" sz="4000" b="1" dirty="0">
                <a:solidFill>
                  <a:srgbClr val="429539"/>
                </a:solidFill>
              </a:rPr>
              <a:t>Math</a:t>
            </a:r>
            <a:r>
              <a:rPr lang="en-US" sz="3200" dirty="0"/>
              <a:t/>
            </a:r>
            <a:br>
              <a:rPr lang="en-US" sz="3200" dirty="0"/>
            </a:br>
            <a:r>
              <a:rPr lang="en-US" sz="3200" u="sng" dirty="0">
                <a:solidFill>
                  <a:schemeClr val="hlink"/>
                </a:solidFill>
                <a:hlinkClick r:id="rId4"/>
              </a:rPr>
              <a:t>https://</a:t>
            </a:r>
            <a:r>
              <a:rPr lang="en-US" sz="3200" u="sng" dirty="0" smtClean="0">
                <a:solidFill>
                  <a:schemeClr val="hlink"/>
                </a:solidFill>
                <a:hlinkClick r:id="rId4"/>
              </a:rPr>
              <a:t>dynamiclearningmaps.org/instructional-resources-ie/mathematics/collections</a:t>
            </a:r>
            <a:endParaRPr lang="en-US" sz="3200" u="sng" dirty="0" smtClean="0">
              <a:solidFill>
                <a:schemeClr val="hlink"/>
              </a:solidFill>
            </a:endParaRPr>
          </a:p>
          <a:p>
            <a:pPr marL="457200" indent="-457200">
              <a:buClr>
                <a:srgbClr val="429539"/>
              </a:buClr>
            </a:pPr>
            <a:r>
              <a:rPr lang="en-US" sz="4000" b="1" dirty="0" smtClean="0">
                <a:solidFill>
                  <a:srgbClr val="429539"/>
                </a:solidFill>
              </a:rPr>
              <a:t>Science</a:t>
            </a:r>
            <a:r>
              <a:rPr lang="en-US" sz="3200" dirty="0" smtClean="0"/>
              <a:t/>
            </a:r>
            <a:br>
              <a:rPr lang="en-US" sz="3200" dirty="0" smtClean="0"/>
            </a:br>
            <a:r>
              <a:rPr lang="en-US" sz="3200" u="sng" dirty="0" smtClean="0">
                <a:solidFill>
                  <a:schemeClr val="hlink"/>
                </a:solidFill>
                <a:hlinkClick r:id="rId5"/>
              </a:rPr>
              <a:t>https</a:t>
            </a:r>
            <a:r>
              <a:rPr lang="en-US" sz="3200" u="sng" dirty="0">
                <a:solidFill>
                  <a:schemeClr val="hlink"/>
                </a:solidFill>
                <a:hlinkClick r:id="rId5"/>
              </a:rPr>
              <a:t>://dynamiclearningmaps.org/instructional-resources-ie/science/collections</a:t>
            </a:r>
            <a:endParaRPr sz="3200" dirty="0"/>
          </a:p>
        </p:txBody>
      </p:sp>
      <p:sp>
        <p:nvSpPr>
          <p:cNvPr id="1348" name="Google Shape;1348;p171"/>
          <p:cNvSpPr txBox="1">
            <a:spLocks noGrp="1"/>
          </p:cNvSpPr>
          <p:nvPr>
            <p:ph type="title"/>
          </p:nvPr>
        </p:nvSpPr>
        <p:spPr>
          <a:xfrm>
            <a:off x="342900" y="1250659"/>
            <a:ext cx="11506200" cy="555600"/>
          </a:xfrm>
          <a:prstGeom prst="rect">
            <a:avLst/>
          </a:prstGeom>
        </p:spPr>
        <p:txBody>
          <a:bodyPr spcFirstLastPara="1" vert="horz" wrap="square" lIns="121900" tIns="60933" rIns="121900" bIns="60933" rtlCol="0" anchor="ctr" anchorCtr="0">
            <a:noAutofit/>
          </a:bodyPr>
          <a:lstStyle/>
          <a:p>
            <a:r>
              <a:rPr lang="en-US" sz="4400" dirty="0">
                <a:solidFill>
                  <a:srgbClr val="004B8E"/>
                </a:solidFill>
              </a:rPr>
              <a:t>Materials for Test Administration</a:t>
            </a:r>
            <a:endParaRPr sz="4400" dirty="0">
              <a:solidFill>
                <a:srgbClr val="004B8E"/>
              </a:solidFill>
            </a:endParaRPr>
          </a:p>
        </p:txBody>
      </p:sp>
      <p:sp>
        <p:nvSpPr>
          <p:cNvPr id="1349" name="Google Shape;1349;p171"/>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145</a:t>
            </a:fld>
            <a:endParaRPr dirty="0"/>
          </a:p>
        </p:txBody>
      </p:sp>
    </p:spTree>
    <p:extLst>
      <p:ext uri="{BB962C8B-B14F-4D97-AF65-F5344CB8AC3E}">
        <p14:creationId xmlns:p14="http://schemas.microsoft.com/office/powerpoint/2010/main" val="2806879823"/>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353"/>
        <p:cNvGrpSpPr/>
        <p:nvPr/>
      </p:nvGrpSpPr>
      <p:grpSpPr>
        <a:xfrm>
          <a:off x="0" y="0"/>
          <a:ext cx="0" cy="0"/>
          <a:chOff x="0" y="0"/>
          <a:chExt cx="0" cy="0"/>
        </a:xfrm>
      </p:grpSpPr>
      <p:sp>
        <p:nvSpPr>
          <p:cNvPr id="1354" name="Google Shape;1354;p172"/>
          <p:cNvSpPr txBox="1">
            <a:spLocks noGrp="1"/>
          </p:cNvSpPr>
          <p:nvPr>
            <p:ph type="body" idx="1"/>
          </p:nvPr>
        </p:nvSpPr>
        <p:spPr>
          <a:xfrm>
            <a:off x="375479" y="1990158"/>
            <a:ext cx="11506200" cy="5138737"/>
          </a:xfrm>
          <a:prstGeom prst="rect">
            <a:avLst/>
          </a:prstGeom>
          <a:noFill/>
          <a:ln>
            <a:noFill/>
          </a:ln>
        </p:spPr>
        <p:txBody>
          <a:bodyPr spcFirstLastPara="1" vert="horz" wrap="square" lIns="121900" tIns="60933" rIns="121900" bIns="60933" rtlCol="0" anchor="t" anchorCtr="0">
            <a:noAutofit/>
          </a:bodyPr>
          <a:lstStyle/>
          <a:p>
            <a:pPr indent="-459305">
              <a:spcBef>
                <a:spcPts val="0"/>
              </a:spcBef>
              <a:buClr>
                <a:srgbClr val="429539"/>
              </a:buClr>
              <a:buSzPct val="100000"/>
            </a:pPr>
            <a:r>
              <a:rPr lang="en-US" sz="3150" dirty="0"/>
              <a:t>If a student moves to another building in your district, the assessment coordinator will transfer that student and information</a:t>
            </a:r>
            <a:endParaRPr sz="3150" dirty="0"/>
          </a:p>
          <a:p>
            <a:pPr indent="-459305">
              <a:spcBef>
                <a:spcPts val="640"/>
              </a:spcBef>
              <a:buClr>
                <a:srgbClr val="429539"/>
              </a:buClr>
              <a:buSzPct val="100000"/>
            </a:pPr>
            <a:r>
              <a:rPr lang="en-US" sz="3150" dirty="0"/>
              <a:t>If a student moves into your district from out-of-state that does not use DLM, you must first determine eligibility and then enroll the student as a MAP-A student. </a:t>
            </a:r>
            <a:r>
              <a:rPr lang="en-US" sz="3150" dirty="0" smtClean="0"/>
              <a:t>Now </a:t>
            </a:r>
            <a:r>
              <a:rPr lang="en-US" sz="3150" dirty="0"/>
              <a:t>you will begin the same process as any other student taking the MAP-A in your district </a:t>
            </a:r>
            <a:endParaRPr sz="3150" dirty="0"/>
          </a:p>
          <a:p>
            <a:pPr indent="-459305">
              <a:spcBef>
                <a:spcPts val="640"/>
              </a:spcBef>
              <a:buClr>
                <a:srgbClr val="429539"/>
              </a:buClr>
              <a:buSzPct val="100000"/>
            </a:pPr>
            <a:r>
              <a:rPr lang="en-US" sz="3150" dirty="0"/>
              <a:t>Accountability is the same as any other student</a:t>
            </a:r>
            <a:endParaRPr sz="3150" dirty="0"/>
          </a:p>
          <a:p>
            <a:pPr indent="-459306">
              <a:spcBef>
                <a:spcPts val="640"/>
              </a:spcBef>
              <a:buClr>
                <a:srgbClr val="429539"/>
              </a:buClr>
              <a:buSzPct val="100000"/>
            </a:pPr>
            <a:r>
              <a:rPr lang="en-US" sz="3150" dirty="0"/>
              <a:t>There is NO cutoff date for a transfer of a student</a:t>
            </a:r>
            <a:endParaRPr sz="3150" dirty="0"/>
          </a:p>
        </p:txBody>
      </p:sp>
      <p:sp>
        <p:nvSpPr>
          <p:cNvPr id="1355" name="Google Shape;1355;p172"/>
          <p:cNvSpPr txBox="1">
            <a:spLocks noGrp="1"/>
          </p:cNvSpPr>
          <p:nvPr>
            <p:ph type="title"/>
          </p:nvPr>
        </p:nvSpPr>
        <p:spPr>
          <a:xfrm>
            <a:off x="342901" y="963307"/>
            <a:ext cx="11506200" cy="1066800"/>
          </a:xfrm>
          <a:prstGeom prst="rect">
            <a:avLst/>
          </a:prstGeom>
          <a:noFill/>
          <a:ln>
            <a:noFill/>
          </a:ln>
        </p:spPr>
        <p:txBody>
          <a:bodyPr spcFirstLastPara="1" vert="horz" wrap="square" lIns="121900" tIns="60933" rIns="121900" bIns="60933" rtlCol="0" anchor="ctr" anchorCtr="0">
            <a:noAutofit/>
          </a:bodyPr>
          <a:lstStyle/>
          <a:p>
            <a:pPr>
              <a:buSzPts val="3600"/>
            </a:pPr>
            <a:r>
              <a:rPr lang="en-US" sz="4400" dirty="0">
                <a:solidFill>
                  <a:srgbClr val="004B8E"/>
                </a:solidFill>
              </a:rPr>
              <a:t>Transfer Student Information</a:t>
            </a:r>
            <a:endParaRPr sz="4400" dirty="0">
              <a:solidFill>
                <a:srgbClr val="004B8E"/>
              </a:solidFill>
            </a:endParaRPr>
          </a:p>
        </p:txBody>
      </p:sp>
      <p:sp>
        <p:nvSpPr>
          <p:cNvPr id="1356" name="Google Shape;1356;p172"/>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146</a:t>
            </a:fld>
            <a:endParaRPr dirty="0"/>
          </a:p>
        </p:txBody>
      </p:sp>
    </p:spTree>
    <p:extLst>
      <p:ext uri="{BB962C8B-B14F-4D97-AF65-F5344CB8AC3E}">
        <p14:creationId xmlns:p14="http://schemas.microsoft.com/office/powerpoint/2010/main" val="2087348094"/>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sp>
        <p:nvSpPr>
          <p:cNvPr id="1361" name="Google Shape;1361;p173"/>
          <p:cNvSpPr txBox="1">
            <a:spLocks noGrp="1"/>
          </p:cNvSpPr>
          <p:nvPr>
            <p:ph type="body" idx="1"/>
          </p:nvPr>
        </p:nvSpPr>
        <p:spPr>
          <a:xfrm>
            <a:off x="203200" y="2159000"/>
            <a:ext cx="11785600" cy="4419600"/>
          </a:xfrm>
          <a:prstGeom prst="rect">
            <a:avLst/>
          </a:prstGeom>
          <a:noFill/>
          <a:ln>
            <a:noFill/>
          </a:ln>
        </p:spPr>
        <p:txBody>
          <a:bodyPr spcFirstLastPara="1" vert="horz" wrap="square" lIns="121900" tIns="60933" rIns="121900" bIns="60933" rtlCol="0" anchor="t" anchorCtr="0">
            <a:noAutofit/>
          </a:bodyPr>
          <a:lstStyle/>
          <a:p>
            <a:pPr marL="670980" indent="-571500">
              <a:spcBef>
                <a:spcPts val="0"/>
              </a:spcBef>
              <a:buClr>
                <a:srgbClr val="429539"/>
              </a:buClr>
              <a:buSzPct val="100000"/>
              <a:buFont typeface="Arial" panose="020B0604020202020204" pitchFamily="34" charset="0"/>
              <a:buChar char="•"/>
            </a:pPr>
            <a:r>
              <a:rPr lang="en-US" sz="4000" dirty="0">
                <a:solidFill>
                  <a:srgbClr val="429539"/>
                </a:solidFill>
              </a:rPr>
              <a:t>Fall </a:t>
            </a:r>
            <a:r>
              <a:rPr lang="en-US" sz="4000" dirty="0" smtClean="0">
                <a:solidFill>
                  <a:srgbClr val="429539"/>
                </a:solidFill>
              </a:rPr>
              <a:t>Window - </a:t>
            </a:r>
            <a:r>
              <a:rPr lang="en-US" sz="4000" b="1" dirty="0" smtClean="0">
                <a:solidFill>
                  <a:srgbClr val="429539"/>
                </a:solidFill>
              </a:rPr>
              <a:t>Required</a:t>
            </a:r>
            <a:endParaRPr lang="en-US" sz="4000" b="1" dirty="0">
              <a:solidFill>
                <a:srgbClr val="429539"/>
              </a:solidFill>
            </a:endParaRPr>
          </a:p>
          <a:p>
            <a:pPr marL="1280565" lvl="1" indent="-571500">
              <a:spcBef>
                <a:spcPts val="0"/>
              </a:spcBef>
              <a:buClr>
                <a:srgbClr val="429539"/>
              </a:buClr>
              <a:buSzPct val="100000"/>
              <a:buFont typeface="Wingdings" panose="05000000000000000000" pitchFamily="2" charset="2"/>
              <a:buChar char="q"/>
            </a:pPr>
            <a:r>
              <a:rPr lang="en-US" sz="4000" dirty="0" smtClean="0"/>
              <a:t>September </a:t>
            </a:r>
            <a:r>
              <a:rPr lang="en-US" sz="4000" dirty="0"/>
              <a:t>13, 2021-December 17, 2021</a:t>
            </a:r>
            <a:endParaRPr sz="3200" dirty="0"/>
          </a:p>
          <a:p>
            <a:pPr marL="670980" indent="-571500">
              <a:spcBef>
                <a:spcPts val="640"/>
              </a:spcBef>
              <a:buClr>
                <a:srgbClr val="42953B"/>
              </a:buClr>
              <a:buSzPct val="100000"/>
            </a:pPr>
            <a:r>
              <a:rPr lang="en-US" sz="4000" dirty="0"/>
              <a:t>S</a:t>
            </a:r>
            <a:r>
              <a:rPr lang="en-US" sz="4000" dirty="0" smtClean="0"/>
              <a:t>pring Window - </a:t>
            </a:r>
            <a:r>
              <a:rPr lang="en-US" sz="4000" b="1" dirty="0" smtClean="0">
                <a:solidFill>
                  <a:srgbClr val="429539"/>
                </a:solidFill>
              </a:rPr>
              <a:t>Required</a:t>
            </a:r>
          </a:p>
          <a:p>
            <a:pPr marL="1280565" lvl="1" indent="-571500">
              <a:spcBef>
                <a:spcPts val="640"/>
              </a:spcBef>
              <a:buClr>
                <a:srgbClr val="429539"/>
              </a:buClr>
              <a:buSzPct val="100000"/>
              <a:buFont typeface="Wingdings" panose="05000000000000000000" pitchFamily="2" charset="2"/>
              <a:buChar char="q"/>
            </a:pPr>
            <a:r>
              <a:rPr lang="en-US" sz="4000" dirty="0" smtClean="0"/>
              <a:t>February </a:t>
            </a:r>
            <a:r>
              <a:rPr lang="en-US" sz="4000" dirty="0"/>
              <a:t>7, 2022-May 20, 2022</a:t>
            </a:r>
            <a:endParaRPr sz="4000" dirty="0"/>
          </a:p>
        </p:txBody>
      </p:sp>
      <p:sp>
        <p:nvSpPr>
          <p:cNvPr id="1362" name="Google Shape;1362;p173"/>
          <p:cNvSpPr txBox="1">
            <a:spLocks noGrp="1"/>
          </p:cNvSpPr>
          <p:nvPr>
            <p:ph type="title"/>
          </p:nvPr>
        </p:nvSpPr>
        <p:spPr>
          <a:xfrm>
            <a:off x="342900" y="990600"/>
            <a:ext cx="11506200" cy="1066800"/>
          </a:xfrm>
          <a:prstGeom prst="rect">
            <a:avLst/>
          </a:prstGeom>
          <a:noFill/>
          <a:ln>
            <a:noFill/>
          </a:ln>
        </p:spPr>
        <p:txBody>
          <a:bodyPr spcFirstLastPara="1" vert="horz" wrap="square" lIns="121900" tIns="60933" rIns="121900" bIns="60933" rtlCol="0" anchor="ctr" anchorCtr="0">
            <a:noAutofit/>
          </a:bodyPr>
          <a:lstStyle/>
          <a:p>
            <a:pPr>
              <a:buSzPts val="3600"/>
            </a:pPr>
            <a:r>
              <a:rPr lang="en-US" sz="4400" dirty="0">
                <a:solidFill>
                  <a:srgbClr val="004B8E"/>
                </a:solidFill>
              </a:rPr>
              <a:t>Important Dates for Testing Windows</a:t>
            </a:r>
            <a:endParaRPr sz="4400" dirty="0">
              <a:solidFill>
                <a:srgbClr val="004B8E"/>
              </a:solidFill>
            </a:endParaRPr>
          </a:p>
        </p:txBody>
      </p:sp>
      <p:sp>
        <p:nvSpPr>
          <p:cNvPr id="1363" name="Google Shape;1363;p173"/>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147</a:t>
            </a:fld>
            <a:endParaRPr dirty="0"/>
          </a:p>
        </p:txBody>
      </p:sp>
      <p:pic>
        <p:nvPicPr>
          <p:cNvPr id="1364" name="Google Shape;1364;p173"/>
          <p:cNvPicPr preferRelativeResize="0"/>
          <p:nvPr/>
        </p:nvPicPr>
        <p:blipFill rotWithShape="1">
          <a:blip r:embed="rId3">
            <a:alphaModFix/>
          </a:blip>
          <a:srcRect/>
          <a:stretch/>
        </p:blipFill>
        <p:spPr>
          <a:xfrm>
            <a:off x="8279002" y="3987567"/>
            <a:ext cx="3429000" cy="2692633"/>
          </a:xfrm>
          <a:prstGeom prst="rect">
            <a:avLst/>
          </a:prstGeom>
          <a:noFill/>
          <a:ln>
            <a:noFill/>
          </a:ln>
        </p:spPr>
      </p:pic>
    </p:spTree>
    <p:extLst>
      <p:ext uri="{BB962C8B-B14F-4D97-AF65-F5344CB8AC3E}">
        <p14:creationId xmlns:p14="http://schemas.microsoft.com/office/powerpoint/2010/main" val="2217309279"/>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369"/>
        <p:cNvGrpSpPr/>
        <p:nvPr/>
      </p:nvGrpSpPr>
      <p:grpSpPr>
        <a:xfrm>
          <a:off x="0" y="0"/>
          <a:ext cx="0" cy="0"/>
          <a:chOff x="0" y="0"/>
          <a:chExt cx="0" cy="0"/>
        </a:xfrm>
      </p:grpSpPr>
      <p:sp>
        <p:nvSpPr>
          <p:cNvPr id="1370" name="Google Shape;1370;p174"/>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148</a:t>
            </a:fld>
            <a:endParaRPr dirty="0"/>
          </a:p>
        </p:txBody>
      </p:sp>
      <p:sp>
        <p:nvSpPr>
          <p:cNvPr id="1371" name="Google Shape;1371;p174"/>
          <p:cNvSpPr txBox="1">
            <a:spLocks noGrp="1"/>
          </p:cNvSpPr>
          <p:nvPr>
            <p:ph type="body" idx="1"/>
          </p:nvPr>
        </p:nvSpPr>
        <p:spPr>
          <a:xfrm>
            <a:off x="342900" y="1909832"/>
            <a:ext cx="11506200" cy="4757667"/>
          </a:xfrm>
          <a:prstGeom prst="rect">
            <a:avLst/>
          </a:prstGeom>
        </p:spPr>
        <p:txBody>
          <a:bodyPr spcFirstLastPara="1" vert="horz" wrap="square" lIns="121900" tIns="60933" rIns="121900" bIns="60933" rtlCol="0" anchor="t" anchorCtr="0">
            <a:noAutofit/>
          </a:bodyPr>
          <a:lstStyle/>
          <a:p>
            <a:pPr marL="0" indent="0">
              <a:buNone/>
            </a:pPr>
            <a:r>
              <a:rPr lang="en-US" sz="3600" dirty="0"/>
              <a:t>Educator Portal houses the </a:t>
            </a:r>
            <a:r>
              <a:rPr lang="en-US" sz="3600" dirty="0" smtClean="0"/>
              <a:t>following</a:t>
            </a:r>
            <a:endParaRPr sz="3600" dirty="0"/>
          </a:p>
          <a:p>
            <a:pPr indent="-491054">
              <a:buClr>
                <a:srgbClr val="429539"/>
              </a:buClr>
              <a:buSzPct val="100000"/>
            </a:pPr>
            <a:r>
              <a:rPr lang="en-US" sz="2800" dirty="0" smtClean="0"/>
              <a:t>Kite® </a:t>
            </a:r>
            <a:r>
              <a:rPr lang="en-US" sz="2800" dirty="0"/>
              <a:t>Student </a:t>
            </a:r>
            <a:r>
              <a:rPr lang="en-US" sz="2800" dirty="0" smtClean="0"/>
              <a:t>Portal - Practice </a:t>
            </a:r>
            <a:r>
              <a:rPr lang="en-US" sz="2800" dirty="0"/>
              <a:t>Activities and Released Testlets (demo.sue28) and a manual for Practice Activities and Released Testlets</a:t>
            </a:r>
            <a:endParaRPr sz="2800" dirty="0"/>
          </a:p>
          <a:p>
            <a:pPr indent="-491054">
              <a:spcBef>
                <a:spcPts val="0"/>
              </a:spcBef>
              <a:buClr>
                <a:srgbClr val="429539"/>
              </a:buClr>
              <a:buSzPct val="100000"/>
            </a:pPr>
            <a:r>
              <a:rPr lang="en-US" sz="2800" dirty="0"/>
              <a:t>Test Information Page (TIPS</a:t>
            </a:r>
            <a:r>
              <a:rPr lang="en-US" sz="2800" dirty="0" smtClean="0"/>
              <a:t>) - </a:t>
            </a:r>
            <a:r>
              <a:rPr lang="en-US" sz="2800" u="sng" dirty="0" smtClean="0"/>
              <a:t>Teacher</a:t>
            </a:r>
            <a:r>
              <a:rPr lang="en-US" sz="2800" dirty="0" smtClean="0"/>
              <a:t> </a:t>
            </a:r>
            <a:r>
              <a:rPr lang="en-US" sz="2800" dirty="0"/>
              <a:t>side of Kite</a:t>
            </a:r>
            <a:endParaRPr sz="2800" dirty="0"/>
          </a:p>
          <a:p>
            <a:pPr indent="-491054">
              <a:spcBef>
                <a:spcPts val="0"/>
              </a:spcBef>
              <a:buClr>
                <a:srgbClr val="429539"/>
              </a:buClr>
              <a:buSzPct val="100000"/>
            </a:pPr>
            <a:r>
              <a:rPr lang="en-US" sz="2800" dirty="0"/>
              <a:t>Blueprints for ELA, </a:t>
            </a:r>
            <a:r>
              <a:rPr lang="en-US" sz="2800" dirty="0" smtClean="0"/>
              <a:t>math, </a:t>
            </a:r>
            <a:r>
              <a:rPr lang="en-US" sz="2800" dirty="0"/>
              <a:t>and science</a:t>
            </a:r>
            <a:endParaRPr sz="2800" dirty="0"/>
          </a:p>
          <a:p>
            <a:pPr indent="-491054">
              <a:spcBef>
                <a:spcPts val="0"/>
              </a:spcBef>
              <a:buClr>
                <a:srgbClr val="429539"/>
              </a:buClr>
              <a:buSzPct val="100000"/>
            </a:pPr>
            <a:r>
              <a:rPr lang="en-US" sz="2800" dirty="0"/>
              <a:t>Instruction and Assessment Planner</a:t>
            </a:r>
            <a:endParaRPr sz="2800" dirty="0"/>
          </a:p>
          <a:p>
            <a:pPr indent="-491054">
              <a:spcBef>
                <a:spcPts val="0"/>
              </a:spcBef>
              <a:buClr>
                <a:srgbClr val="429539"/>
              </a:buClr>
              <a:buSzPct val="100000"/>
            </a:pPr>
            <a:r>
              <a:rPr lang="en-US" sz="2800" dirty="0"/>
              <a:t>Individual Student Reports</a:t>
            </a:r>
            <a:endParaRPr sz="2800" dirty="0"/>
          </a:p>
          <a:p>
            <a:pPr indent="-491054">
              <a:spcBef>
                <a:spcPts val="0"/>
              </a:spcBef>
              <a:buClr>
                <a:srgbClr val="429539"/>
              </a:buClr>
              <a:buSzPct val="100000"/>
            </a:pPr>
            <a:r>
              <a:rPr lang="en-US" sz="2800" dirty="0"/>
              <a:t>First Contact Survey</a:t>
            </a:r>
            <a:endParaRPr sz="2800" dirty="0"/>
          </a:p>
          <a:p>
            <a:pPr indent="-491054">
              <a:spcBef>
                <a:spcPts val="0"/>
              </a:spcBef>
              <a:buClr>
                <a:srgbClr val="429539"/>
              </a:buClr>
              <a:buSzPct val="100000"/>
            </a:pPr>
            <a:r>
              <a:rPr lang="en-US" sz="2800" dirty="0"/>
              <a:t>Security Agreement</a:t>
            </a:r>
            <a:endParaRPr sz="2800" dirty="0"/>
          </a:p>
          <a:p>
            <a:pPr indent="-491054">
              <a:spcBef>
                <a:spcPts val="0"/>
              </a:spcBef>
              <a:buClr>
                <a:srgbClr val="429539"/>
              </a:buClr>
              <a:buSzPct val="100000"/>
            </a:pPr>
            <a:r>
              <a:rPr lang="en-US" sz="2800" dirty="0"/>
              <a:t>Personal Need and Preferences</a:t>
            </a:r>
            <a:endParaRPr sz="2800" dirty="0"/>
          </a:p>
        </p:txBody>
      </p:sp>
      <p:sp>
        <p:nvSpPr>
          <p:cNvPr id="1372" name="Google Shape;1372;p174"/>
          <p:cNvSpPr txBox="1">
            <a:spLocks noGrp="1"/>
          </p:cNvSpPr>
          <p:nvPr>
            <p:ph type="title"/>
          </p:nvPr>
        </p:nvSpPr>
        <p:spPr>
          <a:xfrm>
            <a:off x="342900" y="990600"/>
            <a:ext cx="11506200" cy="1066800"/>
          </a:xfrm>
          <a:prstGeom prst="rect">
            <a:avLst/>
          </a:prstGeom>
        </p:spPr>
        <p:txBody>
          <a:bodyPr spcFirstLastPara="1" vert="horz" wrap="square" lIns="121900" tIns="60933" rIns="121900" bIns="60933" rtlCol="0" anchor="ctr" anchorCtr="0">
            <a:noAutofit/>
          </a:bodyPr>
          <a:lstStyle/>
          <a:p>
            <a:r>
              <a:rPr lang="en-US" sz="4400" dirty="0">
                <a:solidFill>
                  <a:srgbClr val="004B8E"/>
                </a:solidFill>
              </a:rPr>
              <a:t>Summary of What is Found on Educator Portal </a:t>
            </a:r>
            <a:endParaRPr sz="4400" dirty="0">
              <a:solidFill>
                <a:srgbClr val="004B8E"/>
              </a:solidFill>
            </a:endParaRPr>
          </a:p>
        </p:txBody>
      </p:sp>
    </p:spTree>
    <p:extLst>
      <p:ext uri="{BB962C8B-B14F-4D97-AF65-F5344CB8AC3E}">
        <p14:creationId xmlns:p14="http://schemas.microsoft.com/office/powerpoint/2010/main" val="3754771114"/>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5"/>
          <p:cNvSpPr txBox="1">
            <a:spLocks noGrp="1"/>
          </p:cNvSpPr>
          <p:nvPr>
            <p:ph type="title"/>
          </p:nvPr>
        </p:nvSpPr>
        <p:spPr>
          <a:xfrm>
            <a:off x="342900" y="1869108"/>
            <a:ext cx="7823200" cy="2040436"/>
          </a:xfrm>
          <a:prstGeom prst="rect">
            <a:avLst/>
          </a:prstGeom>
          <a:noFill/>
          <a:ln>
            <a:noFill/>
          </a:ln>
        </p:spPr>
        <p:txBody>
          <a:bodyPr spcFirstLastPara="1" vert="horz" wrap="square" lIns="121900" tIns="60933" rIns="121900" bIns="60933" rtlCol="0" anchor="ctr" anchorCtr="0">
            <a:noAutofit/>
          </a:bodyPr>
          <a:lstStyle/>
          <a:p>
            <a:pPr>
              <a:buClr>
                <a:schemeClr val="dk1"/>
              </a:buClr>
              <a:buSzPts val="4000"/>
            </a:pPr>
            <a:r>
              <a:rPr lang="en-US" sz="5333" b="1" dirty="0" smtClean="0">
                <a:solidFill>
                  <a:srgbClr val="004B8E"/>
                </a:solidFill>
                <a:latin typeface="Calibri"/>
                <a:ea typeface="Calibri"/>
                <a:cs typeface="Calibri"/>
                <a:sym typeface="Calibri"/>
              </a:rPr>
              <a:t>Technical Assistance from RPDC</a:t>
            </a:r>
            <a:endParaRPr b="1" dirty="0">
              <a:solidFill>
                <a:srgbClr val="004B8E"/>
              </a:solidFill>
              <a:latin typeface="Calibri"/>
              <a:ea typeface="Calibri"/>
              <a:cs typeface="Calibri"/>
              <a:sym typeface="Calibri"/>
            </a:endParaRPr>
          </a:p>
        </p:txBody>
      </p:sp>
      <p:sp>
        <p:nvSpPr>
          <p:cNvPr id="204" name="Google Shape;204;p35"/>
          <p:cNvSpPr txBox="1"/>
          <p:nvPr/>
        </p:nvSpPr>
        <p:spPr>
          <a:xfrm>
            <a:off x="342900" y="4993100"/>
            <a:ext cx="7305500" cy="1674400"/>
          </a:xfrm>
          <a:prstGeom prst="rect">
            <a:avLst/>
          </a:prstGeom>
          <a:noFill/>
          <a:ln>
            <a:noFill/>
          </a:ln>
        </p:spPr>
        <p:txBody>
          <a:bodyPr spcFirstLastPara="1" wrap="square" lIns="121900" tIns="121900" rIns="121900" bIns="121900" anchor="t" anchorCtr="0">
            <a:noAutofit/>
          </a:bodyPr>
          <a:lstStyle/>
          <a:p>
            <a:pPr algn="ctr">
              <a:buClr>
                <a:srgbClr val="000000"/>
              </a:buClr>
              <a:buSzPts val="3600"/>
            </a:pPr>
            <a:r>
              <a:rPr lang="en-US" sz="4800" b="1" dirty="0">
                <a:solidFill>
                  <a:schemeClr val="dk1"/>
                </a:solidFill>
                <a:latin typeface="Calibri"/>
                <a:ea typeface="Calibri"/>
                <a:cs typeface="Calibri"/>
                <a:sym typeface="Calibri"/>
              </a:rPr>
              <a:t/>
            </a:r>
            <a:br>
              <a:rPr lang="en-US" sz="4800" b="1" dirty="0">
                <a:solidFill>
                  <a:schemeClr val="dk1"/>
                </a:solidFill>
                <a:latin typeface="Calibri"/>
                <a:ea typeface="Calibri"/>
                <a:cs typeface="Calibri"/>
                <a:sym typeface="Calibri"/>
              </a:rPr>
            </a:br>
            <a:endParaRPr sz="4800" b="1"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222978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2"/>
          <p:cNvSpPr txBox="1">
            <a:spLocks noGrp="1"/>
          </p:cNvSpPr>
          <p:nvPr>
            <p:ph type="body" idx="1"/>
          </p:nvPr>
        </p:nvSpPr>
        <p:spPr>
          <a:xfrm>
            <a:off x="342900" y="2159000"/>
            <a:ext cx="11506200" cy="4508500"/>
          </a:xfrm>
          <a:prstGeom prst="rect">
            <a:avLst/>
          </a:prstGeom>
          <a:noFill/>
          <a:ln>
            <a:noFill/>
          </a:ln>
        </p:spPr>
        <p:txBody>
          <a:bodyPr spcFirstLastPara="1" vert="horz" wrap="square" lIns="121900" tIns="60933" rIns="121900" bIns="60933" rtlCol="0" anchor="t" anchorCtr="0">
            <a:noAutofit/>
          </a:bodyPr>
          <a:lstStyle/>
          <a:p>
            <a:pPr marL="0" indent="0">
              <a:buNone/>
            </a:pPr>
            <a:r>
              <a:rPr lang="en-US" sz="3600" b="1" dirty="0">
                <a:solidFill>
                  <a:srgbClr val="429539"/>
                </a:solidFill>
              </a:rPr>
              <a:t>Data </a:t>
            </a:r>
            <a:r>
              <a:rPr lang="en-US" sz="3600" b="1" dirty="0" smtClean="0">
                <a:solidFill>
                  <a:srgbClr val="429539"/>
                </a:solidFill>
              </a:rPr>
              <a:t>Manager</a:t>
            </a:r>
            <a:r>
              <a:rPr lang="en-US" sz="3600" dirty="0" smtClean="0">
                <a:solidFill>
                  <a:schemeClr val="tx1"/>
                </a:solidFill>
              </a:rPr>
              <a:t>-Person</a:t>
            </a:r>
            <a:r>
              <a:rPr lang="en-US" sz="3600" dirty="0" smtClean="0">
                <a:solidFill>
                  <a:srgbClr val="429539"/>
                </a:solidFill>
              </a:rPr>
              <a:t> </a:t>
            </a:r>
            <a:r>
              <a:rPr lang="en-US" sz="3600" dirty="0" smtClean="0">
                <a:solidFill>
                  <a:schemeClr val="tx1"/>
                </a:solidFill>
              </a:rPr>
              <a:t>w</a:t>
            </a:r>
            <a:r>
              <a:rPr lang="en-US" sz="3600" dirty="0" smtClean="0">
                <a:solidFill>
                  <a:schemeClr val="tx1"/>
                </a:solidFill>
                <a:highlight>
                  <a:schemeClr val="lt1"/>
                </a:highlight>
              </a:rPr>
              <a:t>ho</a:t>
            </a:r>
            <a:r>
              <a:rPr lang="en-US" sz="3600" dirty="0" smtClean="0">
                <a:solidFill>
                  <a:srgbClr val="444444"/>
                </a:solidFill>
                <a:highlight>
                  <a:schemeClr val="lt1"/>
                </a:highlight>
              </a:rPr>
              <a:t> </a:t>
            </a:r>
            <a:r>
              <a:rPr lang="en-US" sz="3600" dirty="0">
                <a:solidFill>
                  <a:srgbClr val="444444"/>
                </a:solidFill>
                <a:highlight>
                  <a:schemeClr val="lt1"/>
                </a:highlight>
              </a:rPr>
              <a:t>manages user, student, and roster data in Educator </a:t>
            </a:r>
            <a:r>
              <a:rPr lang="en-US" sz="3600" dirty="0" smtClean="0">
                <a:solidFill>
                  <a:srgbClr val="444444"/>
                </a:solidFill>
                <a:highlight>
                  <a:schemeClr val="lt1"/>
                </a:highlight>
              </a:rPr>
              <a:t>Portal</a:t>
            </a:r>
            <a:endParaRPr sz="3600" dirty="0">
              <a:highlight>
                <a:schemeClr val="lt1"/>
              </a:highlight>
            </a:endParaRPr>
          </a:p>
          <a:p>
            <a:pPr marL="0" indent="0">
              <a:buNone/>
            </a:pPr>
            <a:r>
              <a:rPr lang="en-US" sz="3600" b="1" dirty="0">
                <a:solidFill>
                  <a:srgbClr val="429539"/>
                </a:solidFill>
              </a:rPr>
              <a:t>Test Coordinator</a:t>
            </a:r>
            <a:r>
              <a:rPr lang="en-US" sz="3600" dirty="0">
                <a:solidFill>
                  <a:schemeClr val="tx1"/>
                </a:solidFill>
              </a:rPr>
              <a:t>-Person</a:t>
            </a:r>
            <a:r>
              <a:rPr lang="en-US" sz="3600" b="1" dirty="0">
                <a:solidFill>
                  <a:srgbClr val="429539"/>
                </a:solidFill>
              </a:rPr>
              <a:t> </a:t>
            </a:r>
            <a:r>
              <a:rPr lang="en-US" sz="3600" dirty="0">
                <a:solidFill>
                  <a:srgbClr val="444444"/>
                </a:solidFill>
                <a:highlight>
                  <a:schemeClr val="lt1"/>
                </a:highlight>
              </a:rPr>
              <a:t>who prepares district and school staff for </a:t>
            </a:r>
            <a:r>
              <a:rPr lang="en-US" sz="3600" dirty="0" smtClean="0">
                <a:solidFill>
                  <a:srgbClr val="444444"/>
                </a:solidFill>
                <a:highlight>
                  <a:schemeClr val="lt1"/>
                </a:highlight>
              </a:rPr>
              <a:t>testing</a:t>
            </a:r>
            <a:endParaRPr sz="3600" dirty="0">
              <a:highlight>
                <a:schemeClr val="lt1"/>
              </a:highlight>
            </a:endParaRPr>
          </a:p>
          <a:p>
            <a:pPr marL="0" indent="0">
              <a:buNone/>
            </a:pPr>
            <a:r>
              <a:rPr lang="en-US" sz="3600" b="1" dirty="0">
                <a:solidFill>
                  <a:srgbClr val="429539"/>
                </a:solidFill>
              </a:rPr>
              <a:t>Technical Manager</a:t>
            </a:r>
            <a:r>
              <a:rPr lang="en-US" sz="3600" dirty="0">
                <a:solidFill>
                  <a:schemeClr val="tx1"/>
                </a:solidFill>
              </a:rPr>
              <a:t>-Technology</a:t>
            </a:r>
            <a:r>
              <a:rPr lang="en-US" sz="3600" b="1" dirty="0">
                <a:solidFill>
                  <a:srgbClr val="429539"/>
                </a:solidFill>
              </a:rPr>
              <a:t> </a:t>
            </a:r>
            <a:r>
              <a:rPr lang="en-US" sz="3600" dirty="0">
                <a:solidFill>
                  <a:srgbClr val="444444"/>
                </a:solidFill>
                <a:highlight>
                  <a:schemeClr val="lt1"/>
                </a:highlight>
              </a:rPr>
              <a:t>personnel in preparing schools for DLM </a:t>
            </a:r>
            <a:r>
              <a:rPr lang="en-US" sz="3600" dirty="0" smtClean="0">
                <a:solidFill>
                  <a:srgbClr val="444444"/>
                </a:solidFill>
                <a:highlight>
                  <a:schemeClr val="lt1"/>
                </a:highlight>
              </a:rPr>
              <a:t>assessment</a:t>
            </a:r>
            <a:endParaRPr sz="3600" dirty="0">
              <a:solidFill>
                <a:srgbClr val="444444"/>
              </a:solidFill>
              <a:highlight>
                <a:schemeClr val="lt1"/>
              </a:highlight>
            </a:endParaRPr>
          </a:p>
          <a:p>
            <a:pPr marL="0" indent="0">
              <a:buNone/>
            </a:pPr>
            <a:r>
              <a:rPr lang="en-US" sz="3600" b="1" dirty="0">
                <a:solidFill>
                  <a:srgbClr val="429539"/>
                </a:solidFill>
              </a:rPr>
              <a:t>Test Administrator</a:t>
            </a:r>
            <a:r>
              <a:rPr lang="en-US" sz="3600" dirty="0">
                <a:solidFill>
                  <a:schemeClr val="tx1"/>
                </a:solidFill>
              </a:rPr>
              <a:t>-Teachers</a:t>
            </a:r>
            <a:r>
              <a:rPr lang="en-US" sz="3600" b="1" dirty="0">
                <a:solidFill>
                  <a:srgbClr val="429539"/>
                </a:solidFill>
              </a:rPr>
              <a:t> </a:t>
            </a:r>
            <a:r>
              <a:rPr lang="en-US" sz="3600" dirty="0">
                <a:solidFill>
                  <a:srgbClr val="444444"/>
                </a:solidFill>
                <a:highlight>
                  <a:schemeClr val="lt1"/>
                </a:highlight>
              </a:rPr>
              <a:t>who give the MAP-A </a:t>
            </a:r>
            <a:r>
              <a:rPr lang="en-US" sz="3600" dirty="0" smtClean="0">
                <a:solidFill>
                  <a:srgbClr val="444444"/>
                </a:solidFill>
                <a:highlight>
                  <a:schemeClr val="lt1"/>
                </a:highlight>
              </a:rPr>
              <a:t>testlets</a:t>
            </a:r>
            <a:endParaRPr sz="3600" dirty="0">
              <a:solidFill>
                <a:srgbClr val="444444"/>
              </a:solidFill>
              <a:highlight>
                <a:schemeClr val="lt1"/>
              </a:highlight>
            </a:endParaRPr>
          </a:p>
          <a:p>
            <a:pPr marL="0" indent="0">
              <a:buNone/>
            </a:pPr>
            <a:endParaRPr sz="3733" dirty="0">
              <a:solidFill>
                <a:srgbClr val="444444"/>
              </a:solidFill>
              <a:highlight>
                <a:schemeClr val="lt1"/>
              </a:highlight>
            </a:endParaRPr>
          </a:p>
        </p:txBody>
      </p:sp>
      <p:sp>
        <p:nvSpPr>
          <p:cNvPr id="257" name="Google Shape;257;p42"/>
          <p:cNvSpPr txBox="1">
            <a:spLocks noGrp="1"/>
          </p:cNvSpPr>
          <p:nvPr>
            <p:ph type="title"/>
          </p:nvPr>
        </p:nvSpPr>
        <p:spPr>
          <a:xfrm>
            <a:off x="342900" y="990600"/>
            <a:ext cx="11506200" cy="1066800"/>
          </a:xfrm>
          <a:prstGeom prst="rect">
            <a:avLst/>
          </a:prstGeom>
          <a:noFill/>
          <a:ln>
            <a:noFill/>
          </a:ln>
        </p:spPr>
        <p:txBody>
          <a:bodyPr spcFirstLastPara="1" vert="horz" wrap="square" lIns="121900" tIns="60933" rIns="121900" bIns="60933" rtlCol="0" anchor="ctr" anchorCtr="0">
            <a:noAutofit/>
          </a:bodyPr>
          <a:lstStyle/>
          <a:p>
            <a:r>
              <a:rPr lang="en-US" sz="4400" dirty="0" smtClean="0">
                <a:solidFill>
                  <a:srgbClr val="004B8E"/>
                </a:solidFill>
              </a:rPr>
              <a:t>Important Roles</a:t>
            </a:r>
            <a:endParaRPr sz="4400" dirty="0">
              <a:solidFill>
                <a:srgbClr val="004B8E"/>
              </a:solidFill>
            </a:endParaRPr>
          </a:p>
        </p:txBody>
      </p:sp>
      <p:sp>
        <p:nvSpPr>
          <p:cNvPr id="258" name="Google Shape;258;p42"/>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15</a:t>
            </a:fld>
            <a:endParaRPr dirty="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382"/>
        <p:cNvGrpSpPr/>
        <p:nvPr/>
      </p:nvGrpSpPr>
      <p:grpSpPr>
        <a:xfrm>
          <a:off x="0" y="0"/>
          <a:ext cx="0" cy="0"/>
          <a:chOff x="0" y="0"/>
          <a:chExt cx="0" cy="0"/>
        </a:xfrm>
      </p:grpSpPr>
      <p:sp>
        <p:nvSpPr>
          <p:cNvPr id="1383" name="Google Shape;1383;p176"/>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150</a:t>
            </a:fld>
            <a:endParaRPr dirty="0"/>
          </a:p>
        </p:txBody>
      </p:sp>
      <p:sp>
        <p:nvSpPr>
          <p:cNvPr id="1384" name="Google Shape;1384;p176"/>
          <p:cNvSpPr txBox="1">
            <a:spLocks noGrp="1"/>
          </p:cNvSpPr>
          <p:nvPr>
            <p:ph type="body" idx="1"/>
          </p:nvPr>
        </p:nvSpPr>
        <p:spPr>
          <a:xfrm>
            <a:off x="203200" y="2159000"/>
            <a:ext cx="11785600" cy="4419600"/>
          </a:xfrm>
          <a:prstGeom prst="rect">
            <a:avLst/>
          </a:prstGeom>
        </p:spPr>
        <p:txBody>
          <a:bodyPr spcFirstLastPara="1" vert="horz" wrap="square" lIns="121900" tIns="60933" rIns="121900" bIns="60933" rtlCol="0" anchor="t" anchorCtr="0">
            <a:noAutofit/>
          </a:bodyPr>
          <a:lstStyle/>
          <a:p>
            <a:pPr marL="0" indent="0">
              <a:buNone/>
            </a:pPr>
            <a:endParaRPr dirty="0"/>
          </a:p>
        </p:txBody>
      </p:sp>
      <p:sp>
        <p:nvSpPr>
          <p:cNvPr id="1385" name="Google Shape;1385;p176"/>
          <p:cNvSpPr txBox="1">
            <a:spLocks noGrp="1"/>
          </p:cNvSpPr>
          <p:nvPr>
            <p:ph type="title"/>
          </p:nvPr>
        </p:nvSpPr>
        <p:spPr>
          <a:xfrm>
            <a:off x="203200" y="990600"/>
            <a:ext cx="11785600" cy="1066800"/>
          </a:xfrm>
          <a:prstGeom prst="rect">
            <a:avLst/>
          </a:prstGeom>
        </p:spPr>
        <p:txBody>
          <a:bodyPr spcFirstLastPara="1" vert="horz" wrap="square" lIns="121900" tIns="60933" rIns="121900" bIns="60933" rtlCol="0" anchor="ctr" anchorCtr="0">
            <a:noAutofit/>
          </a:bodyPr>
          <a:lstStyle/>
          <a:p>
            <a:endParaRPr dirty="0"/>
          </a:p>
        </p:txBody>
      </p:sp>
      <p:pic>
        <p:nvPicPr>
          <p:cNvPr id="1386" name="Google Shape;1386;p176"/>
          <p:cNvPicPr preferRelativeResize="0"/>
          <p:nvPr/>
        </p:nvPicPr>
        <p:blipFill>
          <a:blip r:embed="rId3">
            <a:alphaModFix/>
          </a:blip>
          <a:stretch>
            <a:fillRect/>
          </a:stretch>
        </p:blipFill>
        <p:spPr>
          <a:xfrm>
            <a:off x="203200" y="990601"/>
            <a:ext cx="11572400" cy="5491700"/>
          </a:xfrm>
          <a:prstGeom prst="rect">
            <a:avLst/>
          </a:prstGeom>
          <a:noFill/>
          <a:ln>
            <a:noFill/>
          </a:ln>
        </p:spPr>
      </p:pic>
    </p:spTree>
    <p:extLst>
      <p:ext uri="{BB962C8B-B14F-4D97-AF65-F5344CB8AC3E}">
        <p14:creationId xmlns:p14="http://schemas.microsoft.com/office/powerpoint/2010/main" val="1732229689"/>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9" name="Google Shape;139;p27"/>
          <p:cNvSpPr txBox="1">
            <a:spLocks noGrp="1"/>
          </p:cNvSpPr>
          <p:nvPr>
            <p:ph type="title"/>
          </p:nvPr>
        </p:nvSpPr>
        <p:spPr>
          <a:xfrm>
            <a:off x="342900" y="1034536"/>
            <a:ext cx="11506200" cy="960000"/>
          </a:xfrm>
          <a:prstGeom prst="rect">
            <a:avLst/>
          </a:prstGeom>
          <a:noFill/>
          <a:ln>
            <a:noFill/>
          </a:ln>
        </p:spPr>
        <p:txBody>
          <a:bodyPr spcFirstLastPara="1" vert="horz" wrap="square" lIns="91400" tIns="45700" rIns="91400" bIns="45700" rtlCol="0" anchor="ctr" anchorCtr="0">
            <a:noAutofit/>
          </a:bodyPr>
          <a:lstStyle/>
          <a:p>
            <a:pPr>
              <a:buSzPts val="900"/>
            </a:pPr>
            <a:r>
              <a:rPr lang="en-US" sz="4000" dirty="0" smtClean="0">
                <a:solidFill>
                  <a:srgbClr val="004B8E"/>
                </a:solidFill>
              </a:rPr>
              <a:t>Improvement Consultant Contact Information</a:t>
            </a:r>
            <a:endParaRPr sz="4000" dirty="0"/>
          </a:p>
        </p:txBody>
      </p:sp>
      <p:sp>
        <p:nvSpPr>
          <p:cNvPr id="140" name="Google Shape;140;p27"/>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151</a:t>
            </a:fld>
            <a:endParaRPr dirty="0"/>
          </a:p>
        </p:txBody>
      </p:sp>
      <p:grpSp>
        <p:nvGrpSpPr>
          <p:cNvPr id="78" name="Group 77"/>
          <p:cNvGrpSpPr/>
          <p:nvPr/>
        </p:nvGrpSpPr>
        <p:grpSpPr>
          <a:xfrm>
            <a:off x="342900" y="1870369"/>
            <a:ext cx="11102340" cy="4732826"/>
            <a:chOff x="342900" y="1870369"/>
            <a:chExt cx="11102340" cy="4732826"/>
          </a:xfrm>
        </p:grpSpPr>
        <p:sp>
          <p:nvSpPr>
            <p:cNvPr id="27" name="TextBox 26"/>
            <p:cNvSpPr txBox="1"/>
            <p:nvPr/>
          </p:nvSpPr>
          <p:spPr>
            <a:xfrm>
              <a:off x="342900" y="1870369"/>
              <a:ext cx="1097280" cy="338328"/>
            </a:xfrm>
            <a:prstGeom prst="rect">
              <a:avLst/>
            </a:prstGeom>
            <a:solidFill>
              <a:srgbClr val="004B8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b="1" dirty="0" smtClean="0">
                  <a:solidFill>
                    <a:schemeClr val="bg1"/>
                  </a:solidFill>
                </a:rPr>
                <a:t>Region 1</a:t>
              </a:r>
              <a:endParaRPr lang="en-US" b="1" dirty="0">
                <a:solidFill>
                  <a:schemeClr val="bg1"/>
                </a:solidFill>
              </a:endParaRPr>
            </a:p>
          </p:txBody>
        </p:sp>
        <p:sp>
          <p:nvSpPr>
            <p:cNvPr id="28" name="TextBox 27"/>
            <p:cNvSpPr txBox="1"/>
            <p:nvPr/>
          </p:nvSpPr>
          <p:spPr>
            <a:xfrm>
              <a:off x="342900" y="2256263"/>
              <a:ext cx="5349240" cy="369332"/>
            </a:xfrm>
            <a:prstGeom prst="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b="1" dirty="0" smtClean="0">
                  <a:solidFill>
                    <a:srgbClr val="004B8E"/>
                  </a:solidFill>
                </a:rPr>
                <a:t>Susan Hekmat                                  </a:t>
              </a:r>
              <a:r>
                <a:rPr lang="en-US" dirty="0" smtClean="0">
                  <a:solidFill>
                    <a:srgbClr val="004B8E"/>
                  </a:solidFill>
                  <a:hlinkClick r:id="rId3"/>
                </a:rPr>
                <a:t>srhekmat@semo.edu</a:t>
              </a:r>
              <a:endParaRPr lang="en-US" dirty="0">
                <a:solidFill>
                  <a:srgbClr val="004B8E"/>
                </a:solidFill>
              </a:endParaRPr>
            </a:p>
          </p:txBody>
        </p:sp>
        <p:sp>
          <p:nvSpPr>
            <p:cNvPr id="32" name="TextBox 31"/>
            <p:cNvSpPr txBox="1"/>
            <p:nvPr/>
          </p:nvSpPr>
          <p:spPr>
            <a:xfrm>
              <a:off x="342900" y="2689052"/>
              <a:ext cx="1097280" cy="338328"/>
            </a:xfrm>
            <a:prstGeom prst="rect">
              <a:avLst/>
            </a:prstGeom>
            <a:solidFill>
              <a:srgbClr val="004B8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b="1" dirty="0" smtClean="0">
                  <a:solidFill>
                    <a:schemeClr val="bg1"/>
                  </a:solidFill>
                </a:rPr>
                <a:t>Region 2</a:t>
              </a:r>
              <a:endParaRPr lang="en-US" b="1" dirty="0">
                <a:solidFill>
                  <a:schemeClr val="bg1"/>
                </a:solidFill>
              </a:endParaRPr>
            </a:p>
          </p:txBody>
        </p:sp>
        <p:sp>
          <p:nvSpPr>
            <p:cNvPr id="33" name="TextBox 32"/>
            <p:cNvSpPr txBox="1"/>
            <p:nvPr/>
          </p:nvSpPr>
          <p:spPr>
            <a:xfrm>
              <a:off x="342900" y="3051720"/>
              <a:ext cx="5349240" cy="369332"/>
            </a:xfrm>
            <a:prstGeom prst="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b="1" dirty="0" smtClean="0">
                  <a:solidFill>
                    <a:srgbClr val="004B8E"/>
                  </a:solidFill>
                </a:rPr>
                <a:t>Lisa Rapert                                       </a:t>
              </a:r>
              <a:r>
                <a:rPr lang="en-US" dirty="0" smtClean="0">
                  <a:solidFill>
                    <a:srgbClr val="004B8E"/>
                  </a:solidFill>
                  <a:hlinkClick r:id="rId4"/>
                </a:rPr>
                <a:t>rapertl@Missouri.edu</a:t>
              </a:r>
              <a:endParaRPr lang="en-US" dirty="0">
                <a:solidFill>
                  <a:srgbClr val="004B8E"/>
                </a:solidFill>
              </a:endParaRPr>
            </a:p>
          </p:txBody>
        </p:sp>
        <p:sp>
          <p:nvSpPr>
            <p:cNvPr id="38" name="TextBox 37"/>
            <p:cNvSpPr txBox="1"/>
            <p:nvPr/>
          </p:nvSpPr>
          <p:spPr>
            <a:xfrm>
              <a:off x="342900" y="4695491"/>
              <a:ext cx="1097280" cy="338328"/>
            </a:xfrm>
            <a:prstGeom prst="rect">
              <a:avLst/>
            </a:prstGeom>
            <a:solidFill>
              <a:srgbClr val="004B8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b="1" dirty="0" smtClean="0">
                  <a:solidFill>
                    <a:schemeClr val="bg1"/>
                  </a:solidFill>
                </a:rPr>
                <a:t>Region 4</a:t>
              </a:r>
              <a:endParaRPr lang="en-US" b="1" dirty="0">
                <a:solidFill>
                  <a:schemeClr val="bg1"/>
                </a:solidFill>
              </a:endParaRPr>
            </a:p>
          </p:txBody>
        </p:sp>
        <p:sp>
          <p:nvSpPr>
            <p:cNvPr id="39" name="TextBox 38"/>
            <p:cNvSpPr txBox="1"/>
            <p:nvPr/>
          </p:nvSpPr>
          <p:spPr>
            <a:xfrm>
              <a:off x="342900" y="5049770"/>
              <a:ext cx="5349240" cy="369332"/>
            </a:xfrm>
            <a:prstGeom prst="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b="1" dirty="0" smtClean="0">
                  <a:solidFill>
                    <a:srgbClr val="004B8E"/>
                  </a:solidFill>
                </a:rPr>
                <a:t>Susan See                                               </a:t>
              </a:r>
              <a:r>
                <a:rPr lang="en-US" dirty="0" smtClean="0">
                  <a:solidFill>
                    <a:srgbClr val="004B8E"/>
                  </a:solidFill>
                  <a:hlinkClick r:id="rId5"/>
                </a:rPr>
                <a:t>ssee@Truman.edu</a:t>
              </a:r>
              <a:endParaRPr lang="en-US" dirty="0">
                <a:solidFill>
                  <a:srgbClr val="004B8E"/>
                </a:solidFill>
              </a:endParaRPr>
            </a:p>
          </p:txBody>
        </p:sp>
        <p:sp>
          <p:nvSpPr>
            <p:cNvPr id="44" name="TextBox 43"/>
            <p:cNvSpPr txBox="1"/>
            <p:nvPr/>
          </p:nvSpPr>
          <p:spPr>
            <a:xfrm>
              <a:off x="6096000" y="1870369"/>
              <a:ext cx="1097280" cy="369332"/>
            </a:xfrm>
            <a:prstGeom prst="rect">
              <a:avLst/>
            </a:prstGeom>
            <a:solidFill>
              <a:srgbClr val="004B8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b="1" dirty="0" smtClean="0">
                  <a:solidFill>
                    <a:schemeClr val="bg1"/>
                  </a:solidFill>
                </a:rPr>
                <a:t>Region 6</a:t>
              </a:r>
              <a:endParaRPr lang="en-US" b="1" dirty="0">
                <a:solidFill>
                  <a:schemeClr val="bg1"/>
                </a:solidFill>
              </a:endParaRPr>
            </a:p>
          </p:txBody>
        </p:sp>
        <p:sp>
          <p:nvSpPr>
            <p:cNvPr id="45" name="TextBox 44"/>
            <p:cNvSpPr txBox="1"/>
            <p:nvPr/>
          </p:nvSpPr>
          <p:spPr>
            <a:xfrm>
              <a:off x="6096000" y="2225247"/>
              <a:ext cx="5349240" cy="369332"/>
            </a:xfrm>
            <a:prstGeom prst="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b="1" dirty="0" smtClean="0">
                  <a:solidFill>
                    <a:srgbClr val="004B8E"/>
                  </a:solidFill>
                </a:rPr>
                <a:t>Connie Cromwell                             </a:t>
              </a:r>
              <a:r>
                <a:rPr lang="en-US" dirty="0" smtClean="0">
                  <a:solidFill>
                    <a:srgbClr val="004B8E"/>
                  </a:solidFill>
                  <a:hlinkClick r:id="rId6"/>
                </a:rPr>
                <a:t>cromwellco@mst.edu</a:t>
              </a:r>
              <a:endParaRPr lang="en-US" dirty="0">
                <a:solidFill>
                  <a:srgbClr val="004B8E"/>
                </a:solidFill>
              </a:endParaRPr>
            </a:p>
          </p:txBody>
        </p:sp>
        <p:sp>
          <p:nvSpPr>
            <p:cNvPr id="47" name="TextBox 46"/>
            <p:cNvSpPr txBox="1"/>
            <p:nvPr/>
          </p:nvSpPr>
          <p:spPr>
            <a:xfrm>
              <a:off x="6096000" y="2672274"/>
              <a:ext cx="1097280" cy="369332"/>
            </a:xfrm>
            <a:prstGeom prst="rect">
              <a:avLst/>
            </a:prstGeom>
            <a:solidFill>
              <a:srgbClr val="004B8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b="1" dirty="0" smtClean="0">
                  <a:solidFill>
                    <a:schemeClr val="bg1"/>
                  </a:solidFill>
                </a:rPr>
                <a:t>Region 7</a:t>
              </a:r>
              <a:endParaRPr lang="en-US" b="1" dirty="0">
                <a:solidFill>
                  <a:schemeClr val="bg1"/>
                </a:solidFill>
              </a:endParaRPr>
            </a:p>
          </p:txBody>
        </p:sp>
        <p:sp>
          <p:nvSpPr>
            <p:cNvPr id="48" name="TextBox 47"/>
            <p:cNvSpPr txBox="1"/>
            <p:nvPr/>
          </p:nvSpPr>
          <p:spPr>
            <a:xfrm>
              <a:off x="6095998" y="3034942"/>
              <a:ext cx="5349240" cy="369332"/>
            </a:xfrm>
            <a:prstGeom prst="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b="1" dirty="0" smtClean="0">
                  <a:solidFill>
                    <a:srgbClr val="004B8E"/>
                  </a:solidFill>
                </a:rPr>
                <a:t>Megan Menton </a:t>
              </a:r>
              <a:r>
                <a:rPr lang="en-US" sz="1400" b="1" dirty="0" smtClean="0">
                  <a:solidFill>
                    <a:srgbClr val="004B8E"/>
                  </a:solidFill>
                </a:rPr>
                <a:t>          </a:t>
              </a:r>
              <a:r>
                <a:rPr lang="en-US" dirty="0" smtClean="0">
                  <a:solidFill>
                    <a:srgbClr val="004B8E"/>
                  </a:solidFill>
                  <a:hlinkClick r:id="rId7"/>
                </a:rPr>
                <a:t>MeganMenton@missouristate.edu</a:t>
              </a:r>
              <a:r>
                <a:rPr lang="en-US" sz="1400" dirty="0" smtClean="0">
                  <a:solidFill>
                    <a:srgbClr val="004B8E"/>
                  </a:solidFill>
                </a:rPr>
                <a:t> </a:t>
              </a:r>
              <a:endParaRPr lang="en-US" dirty="0">
                <a:solidFill>
                  <a:srgbClr val="004B8E"/>
                </a:solidFill>
              </a:endParaRPr>
            </a:p>
          </p:txBody>
        </p:sp>
        <p:sp>
          <p:nvSpPr>
            <p:cNvPr id="50" name="TextBox 49"/>
            <p:cNvSpPr txBox="1"/>
            <p:nvPr/>
          </p:nvSpPr>
          <p:spPr>
            <a:xfrm>
              <a:off x="6096000" y="3467731"/>
              <a:ext cx="1097280" cy="369332"/>
            </a:xfrm>
            <a:prstGeom prst="rect">
              <a:avLst/>
            </a:prstGeom>
            <a:solidFill>
              <a:srgbClr val="004B8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b="1" dirty="0" smtClean="0">
                  <a:solidFill>
                    <a:schemeClr val="bg1"/>
                  </a:solidFill>
                </a:rPr>
                <a:t>Region 8</a:t>
              </a:r>
              <a:endParaRPr lang="en-US" b="1" dirty="0">
                <a:solidFill>
                  <a:schemeClr val="bg1"/>
                </a:solidFill>
              </a:endParaRPr>
            </a:p>
          </p:txBody>
        </p:sp>
        <p:sp>
          <p:nvSpPr>
            <p:cNvPr id="51" name="TextBox 50"/>
            <p:cNvSpPr txBox="1"/>
            <p:nvPr/>
          </p:nvSpPr>
          <p:spPr>
            <a:xfrm>
              <a:off x="6096000" y="3822010"/>
              <a:ext cx="5349240" cy="369332"/>
            </a:xfrm>
            <a:prstGeom prst="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b="1" dirty="0" smtClean="0">
                  <a:solidFill>
                    <a:srgbClr val="004B8E"/>
                  </a:solidFill>
                </a:rPr>
                <a:t>Patti Stenger                                     </a:t>
              </a:r>
              <a:r>
                <a:rPr lang="en-US" dirty="0" smtClean="0">
                  <a:solidFill>
                    <a:srgbClr val="004B8E"/>
                  </a:solidFill>
                  <a:hlinkClick r:id="rId8"/>
                </a:rPr>
                <a:t>pstenger@edplus.org</a:t>
              </a:r>
              <a:endParaRPr lang="en-US" dirty="0">
                <a:solidFill>
                  <a:srgbClr val="004B8E"/>
                </a:solidFill>
              </a:endParaRPr>
            </a:p>
          </p:txBody>
        </p:sp>
        <p:sp>
          <p:nvSpPr>
            <p:cNvPr id="56" name="TextBox 55"/>
            <p:cNvSpPr txBox="1"/>
            <p:nvPr/>
          </p:nvSpPr>
          <p:spPr>
            <a:xfrm>
              <a:off x="6096000" y="4267652"/>
              <a:ext cx="1097280" cy="369332"/>
            </a:xfrm>
            <a:prstGeom prst="rect">
              <a:avLst/>
            </a:prstGeom>
            <a:solidFill>
              <a:srgbClr val="004B8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b="1" dirty="0" smtClean="0">
                  <a:solidFill>
                    <a:schemeClr val="bg1"/>
                  </a:solidFill>
                </a:rPr>
                <a:t>Region 9</a:t>
              </a:r>
              <a:endParaRPr lang="en-US" b="1" dirty="0">
                <a:solidFill>
                  <a:schemeClr val="bg1"/>
                </a:solidFill>
              </a:endParaRPr>
            </a:p>
          </p:txBody>
        </p:sp>
        <p:sp>
          <p:nvSpPr>
            <p:cNvPr id="57" name="TextBox 56"/>
            <p:cNvSpPr txBox="1"/>
            <p:nvPr/>
          </p:nvSpPr>
          <p:spPr>
            <a:xfrm>
              <a:off x="6096000" y="4621931"/>
              <a:ext cx="5349240" cy="369332"/>
            </a:xfrm>
            <a:prstGeom prst="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b="1" dirty="0" smtClean="0">
                  <a:solidFill>
                    <a:srgbClr val="004B8E"/>
                  </a:solidFill>
                </a:rPr>
                <a:t>Mary Beth Scherer                        </a:t>
              </a:r>
              <a:r>
                <a:rPr lang="en-US" dirty="0" smtClean="0">
                  <a:solidFill>
                    <a:srgbClr val="004B8E"/>
                  </a:solidFill>
                  <a:hlinkClick r:id="rId9"/>
                </a:rPr>
                <a:t>mbscherer@ucmo.edu</a:t>
              </a:r>
              <a:endParaRPr lang="en-US" dirty="0">
                <a:solidFill>
                  <a:srgbClr val="004B8E"/>
                </a:solidFill>
              </a:endParaRPr>
            </a:p>
          </p:txBody>
        </p:sp>
        <p:sp>
          <p:nvSpPr>
            <p:cNvPr id="35" name="TextBox 34"/>
            <p:cNvSpPr txBox="1"/>
            <p:nvPr/>
          </p:nvSpPr>
          <p:spPr>
            <a:xfrm>
              <a:off x="342900" y="3484509"/>
              <a:ext cx="1097280" cy="338328"/>
            </a:xfrm>
            <a:prstGeom prst="rect">
              <a:avLst/>
            </a:prstGeom>
            <a:solidFill>
              <a:srgbClr val="004B8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b="1" dirty="0" smtClean="0">
                  <a:solidFill>
                    <a:schemeClr val="bg1"/>
                  </a:solidFill>
                </a:rPr>
                <a:t>Region 3</a:t>
              </a:r>
              <a:endParaRPr lang="en-US" b="1" dirty="0">
                <a:solidFill>
                  <a:schemeClr val="bg1"/>
                </a:solidFill>
              </a:endParaRPr>
            </a:p>
          </p:txBody>
        </p:sp>
        <p:sp>
          <p:nvSpPr>
            <p:cNvPr id="36" name="TextBox 35"/>
            <p:cNvSpPr txBox="1"/>
            <p:nvPr/>
          </p:nvSpPr>
          <p:spPr>
            <a:xfrm>
              <a:off x="342900" y="3865678"/>
              <a:ext cx="5349240" cy="646331"/>
            </a:xfrm>
            <a:prstGeom prst="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b="1" dirty="0" smtClean="0">
                  <a:solidFill>
                    <a:srgbClr val="004B8E"/>
                  </a:solidFill>
                </a:rPr>
                <a:t>Mary McConnell                       </a:t>
              </a:r>
              <a:r>
                <a:rPr lang="en-US" dirty="0" smtClean="0">
                  <a:solidFill>
                    <a:srgbClr val="004B8E"/>
                  </a:solidFill>
                  <a:hlinkClick r:id="rId10"/>
                </a:rPr>
                <a:t>mcconnellme@umkc.edu</a:t>
              </a:r>
              <a:endParaRPr lang="en-US" dirty="0" smtClean="0">
                <a:solidFill>
                  <a:srgbClr val="004B8E"/>
                </a:solidFill>
              </a:endParaRPr>
            </a:p>
            <a:p>
              <a:endParaRPr lang="en-US" dirty="0">
                <a:solidFill>
                  <a:srgbClr val="004B8E"/>
                </a:solidFill>
              </a:endParaRPr>
            </a:p>
          </p:txBody>
        </p:sp>
        <p:sp>
          <p:nvSpPr>
            <p:cNvPr id="58" name="TextBox 57"/>
            <p:cNvSpPr txBox="1"/>
            <p:nvPr/>
          </p:nvSpPr>
          <p:spPr>
            <a:xfrm>
              <a:off x="342900" y="4262702"/>
              <a:ext cx="5349240" cy="369332"/>
            </a:xfrm>
            <a:prstGeom prst="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b="1" dirty="0" smtClean="0">
                  <a:solidFill>
                    <a:srgbClr val="004B8E"/>
                  </a:solidFill>
                </a:rPr>
                <a:t>Carrie Turner                                        </a:t>
              </a:r>
              <a:r>
                <a:rPr lang="en-US" dirty="0" smtClean="0">
                  <a:solidFill>
                    <a:srgbClr val="004B8E"/>
                  </a:solidFill>
                  <a:hlinkClick r:id="rId11"/>
                </a:rPr>
                <a:t>cturner@umkc.edu</a:t>
              </a:r>
              <a:endParaRPr lang="en-US" dirty="0">
                <a:solidFill>
                  <a:srgbClr val="004B8E"/>
                </a:solidFill>
              </a:endParaRPr>
            </a:p>
          </p:txBody>
        </p:sp>
        <p:sp>
          <p:nvSpPr>
            <p:cNvPr id="64" name="TextBox 63"/>
            <p:cNvSpPr txBox="1"/>
            <p:nvPr/>
          </p:nvSpPr>
          <p:spPr>
            <a:xfrm>
              <a:off x="342900" y="5482560"/>
              <a:ext cx="1097280" cy="369332"/>
            </a:xfrm>
            <a:prstGeom prst="rect">
              <a:avLst/>
            </a:prstGeom>
            <a:solidFill>
              <a:srgbClr val="004B8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b="1" dirty="0" smtClean="0">
                  <a:solidFill>
                    <a:schemeClr val="bg1"/>
                  </a:solidFill>
                </a:rPr>
                <a:t>Region 5</a:t>
              </a:r>
              <a:endParaRPr lang="en-US" b="1" dirty="0">
                <a:solidFill>
                  <a:schemeClr val="bg1"/>
                </a:solidFill>
              </a:endParaRPr>
            </a:p>
          </p:txBody>
        </p:sp>
        <p:sp>
          <p:nvSpPr>
            <p:cNvPr id="65" name="TextBox 64"/>
            <p:cNvSpPr txBox="1"/>
            <p:nvPr/>
          </p:nvSpPr>
          <p:spPr>
            <a:xfrm>
              <a:off x="342900" y="5836839"/>
              <a:ext cx="5349240" cy="369332"/>
            </a:xfrm>
            <a:prstGeom prst="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b="1" dirty="0" smtClean="0">
                  <a:solidFill>
                    <a:srgbClr val="004B8E"/>
                  </a:solidFill>
                </a:rPr>
                <a:t>Jane Jackson                               </a:t>
              </a:r>
              <a:r>
                <a:rPr lang="en-US" dirty="0" smtClean="0">
                  <a:solidFill>
                    <a:srgbClr val="004B8E"/>
                  </a:solidFill>
                  <a:hlinkClick r:id="rId12"/>
                </a:rPr>
                <a:t>Jjackso@nwmissouri.edu</a:t>
              </a:r>
              <a:endParaRPr lang="en-US" dirty="0">
                <a:solidFill>
                  <a:srgbClr val="004B8E"/>
                </a:solidFill>
              </a:endParaRPr>
            </a:p>
          </p:txBody>
        </p:sp>
        <p:sp>
          <p:nvSpPr>
            <p:cNvPr id="63" name="TextBox 62"/>
            <p:cNvSpPr txBox="1"/>
            <p:nvPr/>
          </p:nvSpPr>
          <p:spPr>
            <a:xfrm>
              <a:off x="342900" y="6233863"/>
              <a:ext cx="5349240" cy="369332"/>
            </a:xfrm>
            <a:prstGeom prst="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b="1" dirty="0" smtClean="0">
                  <a:solidFill>
                    <a:srgbClr val="004B8E"/>
                  </a:solidFill>
                </a:rPr>
                <a:t>Pam Madison                        </a:t>
              </a:r>
              <a:r>
                <a:rPr lang="en-US" dirty="0" smtClean="0">
                  <a:solidFill>
                    <a:srgbClr val="004B8E"/>
                  </a:solidFill>
                  <a:hlinkClick r:id="rId13"/>
                </a:rPr>
                <a:t>pmadison@nwmissouri.edu</a:t>
              </a:r>
              <a:endParaRPr lang="en-US" dirty="0">
                <a:solidFill>
                  <a:srgbClr val="004B8E"/>
                </a:solidFill>
              </a:endParaRPr>
            </a:p>
          </p:txBody>
        </p:sp>
      </p:grpSp>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95362" y="5234436"/>
            <a:ext cx="3350512" cy="1411012"/>
          </a:xfrm>
          <a:prstGeom prst="rect">
            <a:avLst/>
          </a:prstGeom>
          <a:solidFill>
            <a:srgbClr val="004B8E"/>
          </a:solidFill>
        </p:spPr>
      </p:pic>
    </p:spTree>
    <p:extLst>
      <p:ext uri="{BB962C8B-B14F-4D97-AF65-F5344CB8AC3E}">
        <p14:creationId xmlns:p14="http://schemas.microsoft.com/office/powerpoint/2010/main" val="3569392123"/>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397"/>
        <p:cNvGrpSpPr/>
        <p:nvPr/>
      </p:nvGrpSpPr>
      <p:grpSpPr>
        <a:xfrm>
          <a:off x="0" y="0"/>
          <a:ext cx="0" cy="0"/>
          <a:chOff x="0" y="0"/>
          <a:chExt cx="0" cy="0"/>
        </a:xfrm>
      </p:grpSpPr>
      <p:sp>
        <p:nvSpPr>
          <p:cNvPr id="1398" name="Google Shape;1398;p178"/>
          <p:cNvSpPr txBox="1">
            <a:spLocks noGrp="1"/>
          </p:cNvSpPr>
          <p:nvPr>
            <p:ph type="body" idx="1"/>
          </p:nvPr>
        </p:nvSpPr>
        <p:spPr>
          <a:xfrm>
            <a:off x="1524001" y="4787900"/>
            <a:ext cx="9016444" cy="2006600"/>
          </a:xfrm>
          <a:prstGeom prst="rect">
            <a:avLst/>
          </a:prstGeom>
          <a:noFill/>
          <a:ln>
            <a:noFill/>
          </a:ln>
        </p:spPr>
        <p:txBody>
          <a:bodyPr spcFirstLastPara="1" vert="horz" wrap="square" lIns="121900" tIns="60933" rIns="121900" bIns="60933" rtlCol="0" anchor="t" anchorCtr="0">
            <a:noAutofit/>
          </a:bodyPr>
          <a:lstStyle/>
          <a:p>
            <a:pPr marL="0" indent="0">
              <a:spcBef>
                <a:spcPts val="0"/>
              </a:spcBef>
            </a:pPr>
            <a:endParaRPr dirty="0"/>
          </a:p>
        </p:txBody>
      </p:sp>
      <p:sp>
        <p:nvSpPr>
          <p:cNvPr id="1399" name="Google Shape;1399;p178"/>
          <p:cNvSpPr txBox="1">
            <a:spLocks noGrp="1"/>
          </p:cNvSpPr>
          <p:nvPr>
            <p:ph type="body" idx="2"/>
          </p:nvPr>
        </p:nvSpPr>
        <p:spPr>
          <a:xfrm>
            <a:off x="1320800" y="4127500"/>
            <a:ext cx="9347200" cy="609600"/>
          </a:xfrm>
          <a:prstGeom prst="rect">
            <a:avLst/>
          </a:prstGeom>
          <a:noFill/>
          <a:ln>
            <a:noFill/>
          </a:ln>
        </p:spPr>
        <p:txBody>
          <a:bodyPr spcFirstLastPara="1" vert="horz" wrap="square" lIns="121900" tIns="60933" rIns="121900" bIns="60933" rtlCol="0" anchor="ctr" anchorCtr="0">
            <a:noAutofit/>
          </a:bodyPr>
          <a:lstStyle/>
          <a:p>
            <a:pPr marL="0" indent="0">
              <a:spcBef>
                <a:spcPts val="0"/>
              </a:spcBef>
            </a:pPr>
            <a:r>
              <a:rPr lang="en-US" dirty="0"/>
              <a:t>Questions?  Please contact:</a:t>
            </a:r>
            <a:endParaRPr dirty="0"/>
          </a:p>
        </p:txBody>
      </p:sp>
    </p:spTree>
    <p:extLst>
      <p:ext uri="{BB962C8B-B14F-4D97-AF65-F5344CB8AC3E}">
        <p14:creationId xmlns:p14="http://schemas.microsoft.com/office/powerpoint/2010/main" val="23707875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2"/>
          <p:cNvSpPr txBox="1">
            <a:spLocks noGrp="1"/>
          </p:cNvSpPr>
          <p:nvPr>
            <p:ph type="body" idx="1"/>
          </p:nvPr>
        </p:nvSpPr>
        <p:spPr>
          <a:xfrm>
            <a:off x="342900" y="2159000"/>
            <a:ext cx="11506200" cy="4508500"/>
          </a:xfrm>
          <a:prstGeom prst="rect">
            <a:avLst/>
          </a:prstGeom>
          <a:noFill/>
          <a:ln>
            <a:noFill/>
          </a:ln>
        </p:spPr>
        <p:txBody>
          <a:bodyPr spcFirstLastPara="1" vert="horz" wrap="square" lIns="121900" tIns="60933" rIns="121900" bIns="60933" rtlCol="0" anchor="t" anchorCtr="0">
            <a:noAutofit/>
          </a:bodyPr>
          <a:lstStyle/>
          <a:p>
            <a:pPr marL="571500" indent="-571500">
              <a:buClr>
                <a:srgbClr val="429539"/>
              </a:buClr>
              <a:buSzPct val="100000"/>
            </a:pPr>
            <a:r>
              <a:rPr lang="en-US" sz="3600" dirty="0" smtClean="0">
                <a:solidFill>
                  <a:srgbClr val="444444"/>
                </a:solidFill>
                <a:highlight>
                  <a:schemeClr val="lt1"/>
                </a:highlight>
              </a:rPr>
              <a:t>Those of you NEW to the MAP-A/DLM and DO NOT have an Educator Portal account, contact your district’s </a:t>
            </a:r>
            <a:r>
              <a:rPr lang="en-US" sz="3600" u="sng" dirty="0" smtClean="0">
                <a:solidFill>
                  <a:srgbClr val="444444"/>
                </a:solidFill>
                <a:highlight>
                  <a:schemeClr val="lt1"/>
                </a:highlight>
              </a:rPr>
              <a:t>Data Manager </a:t>
            </a:r>
            <a:r>
              <a:rPr lang="en-US" sz="3600" dirty="0" smtClean="0">
                <a:solidFill>
                  <a:srgbClr val="444444"/>
                </a:solidFill>
                <a:highlight>
                  <a:schemeClr val="lt1"/>
                </a:highlight>
              </a:rPr>
              <a:t>to be sure you are enrolled</a:t>
            </a:r>
          </a:p>
          <a:p>
            <a:pPr marL="571500" indent="-571500">
              <a:buClr>
                <a:srgbClr val="429539"/>
              </a:buClr>
              <a:buSzPct val="100000"/>
            </a:pPr>
            <a:r>
              <a:rPr lang="en-US" sz="3600" dirty="0" smtClean="0">
                <a:solidFill>
                  <a:srgbClr val="444444"/>
                </a:solidFill>
                <a:highlight>
                  <a:schemeClr val="lt1"/>
                </a:highlight>
              </a:rPr>
              <a:t>If you are enrolled, but still cannot access Educator Portal, have your </a:t>
            </a:r>
            <a:r>
              <a:rPr lang="en-US" sz="3600" u="sng" dirty="0" smtClean="0">
                <a:solidFill>
                  <a:srgbClr val="444444"/>
                </a:solidFill>
                <a:highlight>
                  <a:schemeClr val="lt1"/>
                </a:highlight>
              </a:rPr>
              <a:t>Data Manager</a:t>
            </a:r>
            <a:r>
              <a:rPr lang="en-US" sz="3600" dirty="0" smtClean="0">
                <a:solidFill>
                  <a:srgbClr val="444444"/>
                </a:solidFill>
                <a:highlight>
                  <a:schemeClr val="lt1"/>
                </a:highlight>
              </a:rPr>
              <a:t> contact Caryn Giarratano (</a:t>
            </a:r>
            <a:r>
              <a:rPr lang="en-US" sz="3600" dirty="0" smtClean="0">
                <a:solidFill>
                  <a:srgbClr val="444444"/>
                </a:solidFill>
                <a:highlight>
                  <a:schemeClr val="lt1"/>
                </a:highlight>
                <a:hlinkClick r:id="rId3"/>
              </a:rPr>
              <a:t>Caryn.Giarratano@dese.mo.gov</a:t>
            </a:r>
            <a:r>
              <a:rPr lang="en-US" sz="3600" dirty="0" smtClean="0">
                <a:solidFill>
                  <a:srgbClr val="444444"/>
                </a:solidFill>
                <a:highlight>
                  <a:schemeClr val="lt1"/>
                </a:highlight>
              </a:rPr>
              <a:t>)</a:t>
            </a:r>
            <a:endParaRPr sz="3600" u="sng" dirty="0">
              <a:solidFill>
                <a:srgbClr val="444444"/>
              </a:solidFill>
              <a:highlight>
                <a:schemeClr val="lt1"/>
              </a:highlight>
            </a:endParaRPr>
          </a:p>
        </p:txBody>
      </p:sp>
      <p:sp>
        <p:nvSpPr>
          <p:cNvPr id="257" name="Google Shape;257;p42"/>
          <p:cNvSpPr txBox="1">
            <a:spLocks noGrp="1"/>
          </p:cNvSpPr>
          <p:nvPr>
            <p:ph type="title"/>
          </p:nvPr>
        </p:nvSpPr>
        <p:spPr>
          <a:xfrm>
            <a:off x="342900" y="990600"/>
            <a:ext cx="11506200" cy="1066800"/>
          </a:xfrm>
          <a:prstGeom prst="rect">
            <a:avLst/>
          </a:prstGeom>
          <a:noFill/>
          <a:ln>
            <a:noFill/>
          </a:ln>
        </p:spPr>
        <p:txBody>
          <a:bodyPr spcFirstLastPara="1" vert="horz" wrap="square" lIns="121900" tIns="60933" rIns="121900" bIns="60933" rtlCol="0" anchor="ctr" anchorCtr="0">
            <a:noAutofit/>
          </a:bodyPr>
          <a:lstStyle/>
          <a:p>
            <a:r>
              <a:rPr lang="en-US" sz="4400" dirty="0" smtClean="0">
                <a:solidFill>
                  <a:srgbClr val="004B8E"/>
                </a:solidFill>
              </a:rPr>
              <a:t>Important Contact Information</a:t>
            </a:r>
            <a:endParaRPr sz="4400" dirty="0">
              <a:solidFill>
                <a:srgbClr val="004B8E"/>
              </a:solidFill>
            </a:endParaRPr>
          </a:p>
        </p:txBody>
      </p:sp>
      <p:sp>
        <p:nvSpPr>
          <p:cNvPr id="258" name="Google Shape;258;p42"/>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16</a:t>
            </a:fld>
            <a:endParaRPr dirty="0"/>
          </a:p>
        </p:txBody>
      </p:sp>
    </p:spTree>
    <p:extLst>
      <p:ext uri="{BB962C8B-B14F-4D97-AF65-F5344CB8AC3E}">
        <p14:creationId xmlns:p14="http://schemas.microsoft.com/office/powerpoint/2010/main" val="29858488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2"/>
          <p:cNvSpPr txBox="1">
            <a:spLocks noGrp="1"/>
          </p:cNvSpPr>
          <p:nvPr>
            <p:ph type="body" idx="1"/>
          </p:nvPr>
        </p:nvSpPr>
        <p:spPr>
          <a:xfrm>
            <a:off x="342900" y="2159000"/>
            <a:ext cx="11506200" cy="4508500"/>
          </a:xfrm>
          <a:prstGeom prst="rect">
            <a:avLst/>
          </a:prstGeom>
          <a:noFill/>
          <a:ln>
            <a:noFill/>
          </a:ln>
        </p:spPr>
        <p:txBody>
          <a:bodyPr spcFirstLastPara="1" vert="horz" wrap="square" lIns="121900" tIns="60933" rIns="121900" bIns="60933" rtlCol="0" anchor="t" anchorCtr="0">
            <a:noAutofit/>
          </a:bodyPr>
          <a:lstStyle/>
          <a:p>
            <a:pPr marL="571500" indent="-571500">
              <a:buClr>
                <a:srgbClr val="429539"/>
              </a:buClr>
            </a:pPr>
            <a:r>
              <a:rPr lang="en-US" sz="3200" dirty="0" smtClean="0">
                <a:solidFill>
                  <a:srgbClr val="444444"/>
                </a:solidFill>
                <a:highlight>
                  <a:schemeClr val="lt1"/>
                </a:highlight>
              </a:rPr>
              <a:t>Missouri Assessment Program-Alternate</a:t>
            </a:r>
          </a:p>
          <a:p>
            <a:pPr marL="571500" indent="-571500">
              <a:buClr>
                <a:srgbClr val="429539"/>
              </a:buClr>
            </a:pPr>
            <a:r>
              <a:rPr lang="en-US" sz="3200" dirty="0" smtClean="0">
                <a:solidFill>
                  <a:srgbClr val="444444"/>
                </a:solidFill>
                <a:highlight>
                  <a:schemeClr val="lt1"/>
                </a:highlight>
              </a:rPr>
              <a:t>MAP-A is designed to promote enhanced capacities and </a:t>
            </a:r>
            <a:r>
              <a:rPr lang="en-US" sz="3200" b="1" dirty="0" smtClean="0">
                <a:solidFill>
                  <a:srgbClr val="444444"/>
                </a:solidFill>
                <a:highlight>
                  <a:schemeClr val="lt1"/>
                </a:highlight>
              </a:rPr>
              <a:t>integrated </a:t>
            </a:r>
            <a:r>
              <a:rPr lang="en-US" sz="3200" dirty="0" smtClean="0">
                <a:solidFill>
                  <a:srgbClr val="444444"/>
                </a:solidFill>
                <a:highlight>
                  <a:schemeClr val="lt1"/>
                </a:highlight>
              </a:rPr>
              <a:t>learning opportunities via instruction</a:t>
            </a:r>
          </a:p>
          <a:p>
            <a:pPr marL="571500" indent="-571500">
              <a:buClr>
                <a:srgbClr val="429539"/>
              </a:buClr>
            </a:pPr>
            <a:r>
              <a:rPr lang="en-US" sz="3200" dirty="0" smtClean="0">
                <a:solidFill>
                  <a:srgbClr val="444444"/>
                </a:solidFill>
                <a:highlight>
                  <a:schemeClr val="lt1"/>
                </a:highlight>
              </a:rPr>
              <a:t>Is administered only to students with the </a:t>
            </a:r>
            <a:r>
              <a:rPr lang="en-US" sz="3200" b="1" dirty="0" smtClean="0">
                <a:solidFill>
                  <a:srgbClr val="444444"/>
                </a:solidFill>
                <a:highlight>
                  <a:schemeClr val="lt1"/>
                </a:highlight>
              </a:rPr>
              <a:t>most</a:t>
            </a:r>
            <a:r>
              <a:rPr lang="en-US" sz="3200" dirty="0">
                <a:solidFill>
                  <a:srgbClr val="444444"/>
                </a:solidFill>
                <a:highlight>
                  <a:schemeClr val="lt1"/>
                </a:highlight>
              </a:rPr>
              <a:t> </a:t>
            </a:r>
            <a:r>
              <a:rPr lang="en-US" sz="3200" dirty="0" smtClean="0">
                <a:solidFill>
                  <a:srgbClr val="444444"/>
                </a:solidFill>
                <a:highlight>
                  <a:schemeClr val="lt1"/>
                </a:highlight>
              </a:rPr>
              <a:t>significant cognitive disabilities</a:t>
            </a:r>
          </a:p>
          <a:p>
            <a:pPr marL="571500" indent="-571500">
              <a:buClr>
                <a:srgbClr val="429539"/>
              </a:buClr>
            </a:pPr>
            <a:r>
              <a:rPr lang="en-US" sz="3200" dirty="0" smtClean="0">
                <a:solidFill>
                  <a:srgbClr val="444444"/>
                </a:solidFill>
                <a:highlight>
                  <a:schemeClr val="lt1"/>
                </a:highlight>
              </a:rPr>
              <a:t>Student eligibility is determined by the student’s Individualized Education Program (IEP) team using DESE-established eligibility criteria</a:t>
            </a:r>
            <a:endParaRPr sz="3200" dirty="0">
              <a:solidFill>
                <a:srgbClr val="444444"/>
              </a:solidFill>
              <a:highlight>
                <a:schemeClr val="lt1"/>
              </a:highlight>
            </a:endParaRPr>
          </a:p>
        </p:txBody>
      </p:sp>
      <p:sp>
        <p:nvSpPr>
          <p:cNvPr id="257" name="Google Shape;257;p42"/>
          <p:cNvSpPr txBox="1">
            <a:spLocks noGrp="1"/>
          </p:cNvSpPr>
          <p:nvPr>
            <p:ph type="title"/>
          </p:nvPr>
        </p:nvSpPr>
        <p:spPr>
          <a:xfrm>
            <a:off x="342900" y="990600"/>
            <a:ext cx="11506200" cy="1066800"/>
          </a:xfrm>
          <a:prstGeom prst="rect">
            <a:avLst/>
          </a:prstGeom>
          <a:noFill/>
          <a:ln>
            <a:noFill/>
          </a:ln>
        </p:spPr>
        <p:txBody>
          <a:bodyPr spcFirstLastPara="1" vert="horz" wrap="square" lIns="121900" tIns="60933" rIns="121900" bIns="60933" rtlCol="0" anchor="ctr" anchorCtr="0">
            <a:noAutofit/>
          </a:bodyPr>
          <a:lstStyle/>
          <a:p>
            <a:r>
              <a:rPr lang="en-US" sz="4400" dirty="0" smtClean="0">
                <a:solidFill>
                  <a:srgbClr val="004B8E"/>
                </a:solidFill>
              </a:rPr>
              <a:t>What is MAP-A</a:t>
            </a:r>
            <a:endParaRPr sz="4400" dirty="0">
              <a:solidFill>
                <a:srgbClr val="004B8E"/>
              </a:solidFill>
            </a:endParaRPr>
          </a:p>
        </p:txBody>
      </p:sp>
      <p:sp>
        <p:nvSpPr>
          <p:cNvPr id="258" name="Google Shape;258;p42"/>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17</a:t>
            </a:fld>
            <a:endParaRPr dirty="0"/>
          </a:p>
        </p:txBody>
      </p:sp>
    </p:spTree>
    <p:extLst>
      <p:ext uri="{BB962C8B-B14F-4D97-AF65-F5344CB8AC3E}">
        <p14:creationId xmlns:p14="http://schemas.microsoft.com/office/powerpoint/2010/main" val="39737022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2"/>
          <p:cNvSpPr txBox="1">
            <a:spLocks noGrp="1"/>
          </p:cNvSpPr>
          <p:nvPr>
            <p:ph type="body" idx="1"/>
          </p:nvPr>
        </p:nvSpPr>
        <p:spPr>
          <a:xfrm>
            <a:off x="342900" y="2159000"/>
            <a:ext cx="11506200" cy="4508500"/>
          </a:xfrm>
          <a:prstGeom prst="rect">
            <a:avLst/>
          </a:prstGeom>
          <a:noFill/>
          <a:ln>
            <a:noFill/>
          </a:ln>
        </p:spPr>
        <p:txBody>
          <a:bodyPr spcFirstLastPara="1" vert="horz" wrap="square" lIns="121900" tIns="60933" rIns="121900" bIns="60933" rtlCol="0" anchor="t" anchorCtr="0">
            <a:noAutofit/>
          </a:bodyPr>
          <a:lstStyle/>
          <a:p>
            <a:pPr marL="571500" indent="-571500">
              <a:buClr>
                <a:srgbClr val="429539"/>
              </a:buClr>
            </a:pPr>
            <a:r>
              <a:rPr lang="en-US" sz="3200" dirty="0" smtClean="0">
                <a:solidFill>
                  <a:srgbClr val="444444"/>
                </a:solidFill>
                <a:highlight>
                  <a:schemeClr val="lt1"/>
                </a:highlight>
              </a:rPr>
              <a:t>A student who is eligible for the MAP-A does </a:t>
            </a:r>
            <a:r>
              <a:rPr lang="en-US" sz="3200" b="1" dirty="0" smtClean="0">
                <a:solidFill>
                  <a:srgbClr val="444444"/>
                </a:solidFill>
                <a:highlight>
                  <a:schemeClr val="lt1"/>
                </a:highlight>
              </a:rPr>
              <a:t>not </a:t>
            </a:r>
            <a:r>
              <a:rPr lang="en-US" sz="3200" dirty="0" smtClean="0">
                <a:solidFill>
                  <a:srgbClr val="444444"/>
                </a:solidFill>
                <a:highlight>
                  <a:schemeClr val="lt1"/>
                </a:highlight>
              </a:rPr>
              <a:t>participate in any other statewide (i.e., End-of-Course exams (EOCs) or Grade-Level Assessments) standardized assessments</a:t>
            </a:r>
          </a:p>
          <a:p>
            <a:pPr marL="571500" indent="-571500">
              <a:buClr>
                <a:srgbClr val="429539"/>
              </a:buClr>
            </a:pPr>
            <a:r>
              <a:rPr lang="en-US" sz="3200" dirty="0" smtClean="0">
                <a:solidFill>
                  <a:srgbClr val="444444"/>
                </a:solidFill>
                <a:highlight>
                  <a:schemeClr val="lt1"/>
                </a:highlight>
              </a:rPr>
              <a:t>Required in these grades</a:t>
            </a:r>
          </a:p>
          <a:p>
            <a:pPr marL="1181085" lvl="1" indent="-571500">
              <a:buClr>
                <a:srgbClr val="429539"/>
              </a:buClr>
              <a:buSzPct val="100000"/>
            </a:pPr>
            <a:r>
              <a:rPr lang="en-US" sz="3200" dirty="0" smtClean="0">
                <a:solidFill>
                  <a:srgbClr val="444444"/>
                </a:solidFill>
                <a:highlight>
                  <a:schemeClr val="lt1"/>
                </a:highlight>
              </a:rPr>
              <a:t>English Language Arts (ELA) in grades 3-8 and 11</a:t>
            </a:r>
          </a:p>
          <a:p>
            <a:pPr marL="1181085" lvl="1" indent="-571500">
              <a:buClr>
                <a:srgbClr val="429539"/>
              </a:buClr>
              <a:buSzPct val="100000"/>
            </a:pPr>
            <a:r>
              <a:rPr lang="en-US" sz="3200" dirty="0" smtClean="0">
                <a:solidFill>
                  <a:srgbClr val="444444"/>
                </a:solidFill>
                <a:highlight>
                  <a:schemeClr val="lt1"/>
                </a:highlight>
              </a:rPr>
              <a:t>Math in grades 3-8 and 11</a:t>
            </a:r>
          </a:p>
          <a:p>
            <a:pPr marL="1181085" lvl="1" indent="-571500">
              <a:buClr>
                <a:srgbClr val="429539"/>
              </a:buClr>
              <a:buSzPct val="100000"/>
            </a:pPr>
            <a:r>
              <a:rPr lang="en-US" sz="3200" dirty="0" smtClean="0">
                <a:solidFill>
                  <a:srgbClr val="444444"/>
                </a:solidFill>
                <a:highlight>
                  <a:schemeClr val="lt1"/>
                </a:highlight>
              </a:rPr>
              <a:t>Science in grades 5, 8, and 11</a:t>
            </a:r>
            <a:endParaRPr sz="3200" dirty="0">
              <a:solidFill>
                <a:srgbClr val="444444"/>
              </a:solidFill>
              <a:highlight>
                <a:schemeClr val="lt1"/>
              </a:highlight>
            </a:endParaRPr>
          </a:p>
        </p:txBody>
      </p:sp>
      <p:sp>
        <p:nvSpPr>
          <p:cNvPr id="257" name="Google Shape;257;p42"/>
          <p:cNvSpPr txBox="1">
            <a:spLocks noGrp="1"/>
          </p:cNvSpPr>
          <p:nvPr>
            <p:ph type="title"/>
          </p:nvPr>
        </p:nvSpPr>
        <p:spPr>
          <a:xfrm>
            <a:off x="342900" y="990600"/>
            <a:ext cx="11506200" cy="1066800"/>
          </a:xfrm>
          <a:prstGeom prst="rect">
            <a:avLst/>
          </a:prstGeom>
          <a:noFill/>
          <a:ln>
            <a:noFill/>
          </a:ln>
        </p:spPr>
        <p:txBody>
          <a:bodyPr spcFirstLastPara="1" vert="horz" wrap="square" lIns="121900" tIns="60933" rIns="121900" bIns="60933" rtlCol="0" anchor="ctr" anchorCtr="0">
            <a:noAutofit/>
          </a:bodyPr>
          <a:lstStyle/>
          <a:p>
            <a:r>
              <a:rPr lang="en-US" sz="4400" dirty="0" smtClean="0">
                <a:solidFill>
                  <a:srgbClr val="004B8E"/>
                </a:solidFill>
              </a:rPr>
              <a:t>MAP-Alternate</a:t>
            </a:r>
            <a:endParaRPr sz="4400" dirty="0">
              <a:solidFill>
                <a:srgbClr val="004B8E"/>
              </a:solidFill>
            </a:endParaRPr>
          </a:p>
        </p:txBody>
      </p:sp>
      <p:sp>
        <p:nvSpPr>
          <p:cNvPr id="258" name="Google Shape;258;p42"/>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18</a:t>
            </a:fld>
            <a:endParaRPr dirty="0"/>
          </a:p>
        </p:txBody>
      </p:sp>
    </p:spTree>
    <p:extLst>
      <p:ext uri="{BB962C8B-B14F-4D97-AF65-F5344CB8AC3E}">
        <p14:creationId xmlns:p14="http://schemas.microsoft.com/office/powerpoint/2010/main" val="38779212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2"/>
          <p:cNvSpPr txBox="1">
            <a:spLocks noGrp="1"/>
          </p:cNvSpPr>
          <p:nvPr>
            <p:ph type="body" idx="1"/>
          </p:nvPr>
        </p:nvSpPr>
        <p:spPr>
          <a:xfrm>
            <a:off x="342900" y="2159000"/>
            <a:ext cx="11506200" cy="4508500"/>
          </a:xfrm>
          <a:prstGeom prst="rect">
            <a:avLst/>
          </a:prstGeom>
          <a:noFill/>
          <a:ln>
            <a:noFill/>
          </a:ln>
        </p:spPr>
        <p:txBody>
          <a:bodyPr spcFirstLastPara="1" vert="horz" wrap="square" lIns="121900" tIns="60933" rIns="121900" bIns="60933" rtlCol="0" anchor="t" anchorCtr="0">
            <a:noAutofit/>
          </a:bodyPr>
          <a:lstStyle/>
          <a:p>
            <a:pPr marL="571500" indent="-571500">
              <a:buClr>
                <a:srgbClr val="429539"/>
              </a:buClr>
            </a:pPr>
            <a:r>
              <a:rPr lang="en-US" sz="3200" dirty="0" smtClean="0">
                <a:solidFill>
                  <a:srgbClr val="444444"/>
                </a:solidFill>
                <a:highlight>
                  <a:schemeClr val="lt1"/>
                </a:highlight>
              </a:rPr>
              <a:t>Districts may choose to administer the optional MAP-A ELA and math assessments to students in grades 9, 10, and 12 and the science assessments in grades 3, 4, 6, 7, 9, 10, and 12 for local assessment use. Please refer to forms D and E</a:t>
            </a:r>
          </a:p>
          <a:p>
            <a:pPr marL="571500" indent="-571500">
              <a:buClr>
                <a:srgbClr val="429539"/>
              </a:buClr>
            </a:pPr>
            <a:r>
              <a:rPr lang="en-US" sz="3200" dirty="0" smtClean="0">
                <a:solidFill>
                  <a:srgbClr val="444444"/>
                </a:solidFill>
                <a:highlight>
                  <a:schemeClr val="lt1"/>
                </a:highlight>
              </a:rPr>
              <a:t>Form D-State Assessments has been updated! It is now dated as July 30, 2021 </a:t>
            </a:r>
            <a:r>
              <a:rPr lang="en-US" sz="3200" dirty="0" smtClean="0">
                <a:solidFill>
                  <a:srgbClr val="444444"/>
                </a:solidFill>
                <a:highlight>
                  <a:schemeClr val="lt1"/>
                </a:highlight>
                <a:hlinkClick r:id="rId3"/>
              </a:rPr>
              <a:t>https://dese.mo.gov/media/file/form-d-corrected</a:t>
            </a:r>
            <a:endParaRPr lang="en-US" sz="3200" dirty="0" smtClean="0">
              <a:solidFill>
                <a:srgbClr val="444444"/>
              </a:solidFill>
              <a:highlight>
                <a:schemeClr val="lt1"/>
              </a:highlight>
            </a:endParaRPr>
          </a:p>
          <a:p>
            <a:pPr marL="571500" indent="-571500">
              <a:buClr>
                <a:srgbClr val="429539"/>
              </a:buClr>
            </a:pPr>
            <a:r>
              <a:rPr lang="en-US" sz="3200" dirty="0" smtClean="0">
                <a:solidFill>
                  <a:srgbClr val="444444"/>
                </a:solidFill>
                <a:highlight>
                  <a:schemeClr val="lt1"/>
                </a:highlight>
              </a:rPr>
              <a:t>Form E has also been updated! It is now dated as July 30, 2021</a:t>
            </a:r>
            <a:r>
              <a:rPr lang="en-US" sz="3200" dirty="0">
                <a:solidFill>
                  <a:srgbClr val="444444"/>
                </a:solidFill>
                <a:highlight>
                  <a:schemeClr val="lt1"/>
                </a:highlight>
              </a:rPr>
              <a:t/>
            </a:r>
            <a:br>
              <a:rPr lang="en-US" sz="3200" dirty="0">
                <a:solidFill>
                  <a:srgbClr val="444444"/>
                </a:solidFill>
                <a:highlight>
                  <a:schemeClr val="lt1"/>
                </a:highlight>
              </a:rPr>
            </a:br>
            <a:r>
              <a:rPr lang="en-US" sz="3200" dirty="0" smtClean="0">
                <a:solidFill>
                  <a:srgbClr val="444444"/>
                </a:solidFill>
                <a:highlight>
                  <a:schemeClr val="lt1"/>
                </a:highlight>
                <a:hlinkClick r:id="rId4"/>
              </a:rPr>
              <a:t>https://dese.mo.gov/media/file/form-e-2021</a:t>
            </a:r>
            <a:endParaRPr lang="en-US" sz="3200" dirty="0" smtClean="0">
              <a:solidFill>
                <a:srgbClr val="444444"/>
              </a:solidFill>
              <a:highlight>
                <a:schemeClr val="lt1"/>
              </a:highlight>
            </a:endParaRPr>
          </a:p>
          <a:p>
            <a:pPr marL="0" indent="0">
              <a:buNone/>
            </a:pPr>
            <a:endParaRPr lang="en-US" sz="3200" dirty="0" smtClean="0">
              <a:solidFill>
                <a:srgbClr val="444444"/>
              </a:solidFill>
              <a:highlight>
                <a:schemeClr val="lt1"/>
              </a:highlight>
            </a:endParaRPr>
          </a:p>
        </p:txBody>
      </p:sp>
      <p:sp>
        <p:nvSpPr>
          <p:cNvPr id="257" name="Google Shape;257;p42"/>
          <p:cNvSpPr txBox="1">
            <a:spLocks noGrp="1"/>
          </p:cNvSpPr>
          <p:nvPr>
            <p:ph type="title"/>
          </p:nvPr>
        </p:nvSpPr>
        <p:spPr>
          <a:xfrm>
            <a:off x="342900" y="990600"/>
            <a:ext cx="11506200" cy="1066800"/>
          </a:xfrm>
          <a:prstGeom prst="rect">
            <a:avLst/>
          </a:prstGeom>
          <a:noFill/>
          <a:ln>
            <a:noFill/>
          </a:ln>
        </p:spPr>
        <p:txBody>
          <a:bodyPr spcFirstLastPara="1" vert="horz" wrap="square" lIns="121900" tIns="60933" rIns="121900" bIns="60933" rtlCol="0" anchor="ctr" anchorCtr="0">
            <a:noAutofit/>
          </a:bodyPr>
          <a:lstStyle/>
          <a:p>
            <a:r>
              <a:rPr lang="en-US" sz="4400" dirty="0" smtClean="0">
                <a:solidFill>
                  <a:srgbClr val="004B8E"/>
                </a:solidFill>
              </a:rPr>
              <a:t>Important to Note</a:t>
            </a:r>
            <a:endParaRPr sz="4400" dirty="0">
              <a:solidFill>
                <a:srgbClr val="004B8E"/>
              </a:solidFill>
            </a:endParaRPr>
          </a:p>
        </p:txBody>
      </p:sp>
      <p:sp>
        <p:nvSpPr>
          <p:cNvPr id="258" name="Google Shape;258;p42"/>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19</a:t>
            </a:fld>
            <a:endParaRPr dirty="0"/>
          </a:p>
        </p:txBody>
      </p:sp>
      <p:sp>
        <p:nvSpPr>
          <p:cNvPr id="5" name="Google Shape;287;p46"/>
          <p:cNvSpPr txBox="1"/>
          <p:nvPr/>
        </p:nvSpPr>
        <p:spPr>
          <a:xfrm>
            <a:off x="10130828" y="6127200"/>
            <a:ext cx="1718272" cy="540300"/>
          </a:xfrm>
          <a:prstGeom prst="rect">
            <a:avLst/>
          </a:prstGeom>
          <a:solidFill>
            <a:srgbClr val="FFFF00"/>
          </a:solidFill>
          <a:ln>
            <a:noFill/>
          </a:ln>
        </p:spPr>
        <p:txBody>
          <a:bodyPr spcFirstLastPara="1" wrap="square" lIns="121900" tIns="121900" rIns="121900" bIns="121900" anchor="t" anchorCtr="0">
            <a:noAutofit/>
          </a:bodyPr>
          <a:lstStyle/>
          <a:p>
            <a:pPr algn="ctr"/>
            <a:r>
              <a:rPr lang="en-US" sz="2667" b="1" dirty="0">
                <a:latin typeface="Calibri"/>
                <a:ea typeface="Calibri"/>
                <a:cs typeface="Calibri"/>
                <a:sym typeface="Calibri"/>
              </a:rPr>
              <a:t> #2 and #3</a:t>
            </a:r>
            <a:endParaRPr sz="2667" b="1" dirty="0">
              <a:latin typeface="Calibri"/>
              <a:ea typeface="Calibri"/>
              <a:cs typeface="Calibri"/>
              <a:sym typeface="Calibri"/>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 y="904812"/>
            <a:ext cx="1765343" cy="1238375"/>
          </a:xfrm>
          <a:prstGeom prst="rect">
            <a:avLst/>
          </a:prstGeom>
        </p:spPr>
      </p:pic>
    </p:spTree>
    <p:extLst>
      <p:ext uri="{BB962C8B-B14F-4D97-AF65-F5344CB8AC3E}">
        <p14:creationId xmlns:p14="http://schemas.microsoft.com/office/powerpoint/2010/main" val="2120779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9" name="Google Shape;139;p27"/>
          <p:cNvSpPr txBox="1">
            <a:spLocks noGrp="1"/>
          </p:cNvSpPr>
          <p:nvPr>
            <p:ph type="title"/>
          </p:nvPr>
        </p:nvSpPr>
        <p:spPr>
          <a:xfrm>
            <a:off x="342900" y="1399736"/>
            <a:ext cx="11506200" cy="960000"/>
          </a:xfrm>
          <a:prstGeom prst="rect">
            <a:avLst/>
          </a:prstGeom>
          <a:noFill/>
          <a:ln>
            <a:noFill/>
          </a:ln>
        </p:spPr>
        <p:txBody>
          <a:bodyPr spcFirstLastPara="1" vert="horz" wrap="square" lIns="91400" tIns="45700" rIns="91400" bIns="45700" rtlCol="0" anchor="ctr" anchorCtr="0">
            <a:noAutofit/>
          </a:bodyPr>
          <a:lstStyle/>
          <a:p>
            <a:pPr>
              <a:buSzPts val="900"/>
            </a:pPr>
            <a:r>
              <a:rPr lang="en-US" sz="4400" dirty="0">
                <a:solidFill>
                  <a:srgbClr val="004B8E"/>
                </a:solidFill>
              </a:rPr>
              <a:t>Resources for Test </a:t>
            </a:r>
            <a:r>
              <a:rPr lang="en-US" sz="4400" dirty="0" smtClean="0">
                <a:solidFill>
                  <a:srgbClr val="004B8E"/>
                </a:solidFill>
              </a:rPr>
              <a:t>Administrators</a:t>
            </a:r>
            <a:endParaRPr sz="4400" dirty="0">
              <a:solidFill>
                <a:srgbClr val="004B8E"/>
              </a:solidFill>
            </a:endParaRPr>
          </a:p>
          <a:p>
            <a:pPr>
              <a:buSzPts val="900"/>
            </a:pPr>
            <a:endParaRPr sz="4800" dirty="0"/>
          </a:p>
        </p:txBody>
      </p:sp>
      <p:sp>
        <p:nvSpPr>
          <p:cNvPr id="140" name="Google Shape;140;p27"/>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2</a:t>
            </a:fld>
            <a:endParaRPr dirty="0"/>
          </a:p>
        </p:txBody>
      </p:sp>
      <p:sp>
        <p:nvSpPr>
          <p:cNvPr id="2" name="Text Placeholder 1"/>
          <p:cNvSpPr>
            <a:spLocks noGrp="1"/>
          </p:cNvSpPr>
          <p:nvPr>
            <p:ph type="body" idx="1"/>
          </p:nvPr>
        </p:nvSpPr>
        <p:spPr>
          <a:xfrm>
            <a:off x="342900" y="2119758"/>
            <a:ext cx="11506200" cy="4547740"/>
          </a:xfrm>
        </p:spPr>
        <p:txBody>
          <a:bodyPr/>
          <a:lstStyle/>
          <a:p>
            <a:pPr>
              <a:spcBef>
                <a:spcPts val="600"/>
              </a:spcBef>
              <a:buClr>
                <a:srgbClr val="429539"/>
              </a:buClr>
            </a:pPr>
            <a:r>
              <a:rPr lang="en-US" sz="4000" dirty="0" smtClean="0"/>
              <a:t>Access the Test Administration Manual</a:t>
            </a:r>
            <a:endParaRPr lang="en-US" sz="4000" dirty="0"/>
          </a:p>
          <a:p>
            <a:pPr>
              <a:spcBef>
                <a:spcPts val="600"/>
              </a:spcBef>
              <a:buClr>
                <a:srgbClr val="429539"/>
              </a:buClr>
            </a:pPr>
            <a:r>
              <a:rPr lang="en-US" sz="4000" dirty="0" smtClean="0"/>
              <a:t>Print or download the following manuals</a:t>
            </a:r>
            <a:endParaRPr lang="en-US" sz="4000" dirty="0"/>
          </a:p>
          <a:p>
            <a:pPr marL="1168383" lvl="1" indent="-457200">
              <a:spcBef>
                <a:spcPts val="0"/>
              </a:spcBef>
              <a:buClr>
                <a:srgbClr val="429539"/>
              </a:buClr>
              <a:buSzPts val="2400"/>
              <a:buFont typeface="Wingdings" panose="05000000000000000000" pitchFamily="2" charset="2"/>
              <a:buChar char="q"/>
            </a:pPr>
            <a:r>
              <a:rPr lang="en-US" sz="3600" dirty="0"/>
              <a:t>Educator Portal User Guide</a:t>
            </a:r>
          </a:p>
          <a:p>
            <a:pPr marL="1168383" lvl="1" indent="-457200">
              <a:spcBef>
                <a:spcPts val="0"/>
              </a:spcBef>
              <a:buClr>
                <a:srgbClr val="429539"/>
              </a:buClr>
              <a:buSzPts val="2400"/>
              <a:buFont typeface="Wingdings" panose="05000000000000000000" pitchFamily="2" charset="2"/>
              <a:buChar char="q"/>
            </a:pPr>
            <a:r>
              <a:rPr lang="en-US" sz="3600" dirty="0"/>
              <a:t>Guide to DLM Required Test Administrator Training </a:t>
            </a:r>
          </a:p>
          <a:p>
            <a:pPr marL="1168383" lvl="1" indent="-457200">
              <a:spcBef>
                <a:spcPts val="0"/>
              </a:spcBef>
              <a:buClr>
                <a:srgbClr val="429539"/>
              </a:buClr>
              <a:buSzPts val="2400"/>
              <a:buFont typeface="Wingdings" panose="05000000000000000000" pitchFamily="2" charset="2"/>
              <a:buChar char="q"/>
            </a:pPr>
            <a:r>
              <a:rPr lang="en-US" sz="3600" dirty="0"/>
              <a:t>Test Administration Manual</a:t>
            </a:r>
          </a:p>
          <a:p>
            <a:pPr marL="1168383" lvl="1" indent="-457200">
              <a:spcBef>
                <a:spcPts val="0"/>
              </a:spcBef>
              <a:buClr>
                <a:srgbClr val="429539"/>
              </a:buClr>
              <a:buSzPts val="2400"/>
              <a:buFont typeface="Wingdings" panose="05000000000000000000" pitchFamily="2" charset="2"/>
              <a:buChar char="q"/>
            </a:pPr>
            <a:r>
              <a:rPr lang="en-US" sz="3600" dirty="0"/>
              <a:t>Guide to Practice Activities and Released Testlets</a:t>
            </a:r>
          </a:p>
          <a:p>
            <a:pPr marL="33866" indent="0">
              <a:buNone/>
            </a:pPr>
            <a:endParaRPr lang="en-US" dirty="0"/>
          </a:p>
        </p:txBody>
      </p:sp>
    </p:spTree>
    <p:extLst>
      <p:ext uri="{BB962C8B-B14F-4D97-AF65-F5344CB8AC3E}">
        <p14:creationId xmlns:p14="http://schemas.microsoft.com/office/powerpoint/2010/main" val="25532988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2"/>
          <p:cNvSpPr txBox="1">
            <a:spLocks noGrp="1"/>
          </p:cNvSpPr>
          <p:nvPr>
            <p:ph type="body" idx="1"/>
          </p:nvPr>
        </p:nvSpPr>
        <p:spPr>
          <a:xfrm>
            <a:off x="342900" y="1875453"/>
            <a:ext cx="11506200" cy="4792047"/>
          </a:xfrm>
          <a:prstGeom prst="rect">
            <a:avLst/>
          </a:prstGeom>
          <a:noFill/>
          <a:ln>
            <a:noFill/>
          </a:ln>
        </p:spPr>
        <p:txBody>
          <a:bodyPr spcFirstLastPara="1" vert="horz" wrap="square" lIns="121900" tIns="60933" rIns="121900" bIns="60933" rtlCol="0" anchor="t" anchorCtr="0">
            <a:noAutofit/>
          </a:bodyPr>
          <a:lstStyle/>
          <a:p>
            <a:pPr marL="0" indent="0">
              <a:buNone/>
            </a:pPr>
            <a:r>
              <a:rPr lang="en-US" sz="2400" dirty="0" smtClean="0">
                <a:solidFill>
                  <a:srgbClr val="444444"/>
                </a:solidFill>
                <a:highlight>
                  <a:schemeClr val="lt1"/>
                </a:highlight>
              </a:rPr>
              <a:t>Once the IEP team determines that the student is unable to access the regular curriculum and that a curriculum based on alternative standards is appropriate (</a:t>
            </a:r>
            <a:r>
              <a:rPr lang="en-US" sz="2400" u="sng" dirty="0" smtClean="0">
                <a:solidFill>
                  <a:schemeClr val="accent1"/>
                </a:solidFill>
                <a:highlight>
                  <a:schemeClr val="lt1"/>
                </a:highlight>
              </a:rPr>
              <a:t>MAP-guidance</a:t>
            </a:r>
            <a:r>
              <a:rPr lang="en-US" sz="2400" dirty="0" smtClean="0">
                <a:solidFill>
                  <a:srgbClr val="444444"/>
                </a:solidFill>
                <a:highlight>
                  <a:schemeClr val="lt1"/>
                </a:highlight>
              </a:rPr>
              <a:t>), complete this section by describing the following</a:t>
            </a:r>
          </a:p>
          <a:p>
            <a:pPr marL="1181085" lvl="1" indent="-571500">
              <a:buClr>
                <a:srgbClr val="429539"/>
              </a:buClr>
              <a:buSzPct val="100000"/>
            </a:pPr>
            <a:r>
              <a:rPr lang="en-US" sz="2000" dirty="0" smtClean="0">
                <a:solidFill>
                  <a:srgbClr val="444444"/>
                </a:solidFill>
                <a:highlight>
                  <a:schemeClr val="lt1"/>
                </a:highlight>
              </a:rPr>
              <a:t>How the student demonstrates the most significant cognitive disabilities and limited adaptive skills that may be combined with physical or behavioral limitations</a:t>
            </a:r>
          </a:p>
          <a:p>
            <a:pPr marL="1181085" lvl="1" indent="-571500">
              <a:buClr>
                <a:srgbClr val="429539"/>
              </a:buClr>
              <a:buSzPct val="100000"/>
            </a:pPr>
            <a:r>
              <a:rPr lang="en-US" sz="2000" dirty="0" smtClean="0">
                <a:solidFill>
                  <a:srgbClr val="444444"/>
                </a:solidFill>
                <a:highlight>
                  <a:schemeClr val="lt1"/>
                </a:highlight>
              </a:rPr>
              <a:t>How the most significant cognitive disability impacts the student’s access to the curriculum and requires specialized instruction</a:t>
            </a:r>
          </a:p>
          <a:p>
            <a:pPr marL="1181085" lvl="1" indent="-571500">
              <a:buClr>
                <a:srgbClr val="429539"/>
              </a:buClr>
              <a:buSzPct val="100000"/>
            </a:pPr>
            <a:r>
              <a:rPr lang="en-US" sz="2000" dirty="0" smtClean="0">
                <a:solidFill>
                  <a:srgbClr val="444444"/>
                </a:solidFill>
                <a:highlight>
                  <a:schemeClr val="lt1"/>
                </a:highlight>
              </a:rPr>
              <a:t>How the most significant cognitive disability impacts the student’s post-school outcomes</a:t>
            </a:r>
          </a:p>
          <a:p>
            <a:pPr marL="1181085" lvl="1" indent="-571500">
              <a:buClr>
                <a:srgbClr val="429539"/>
              </a:buClr>
              <a:buSzPct val="100000"/>
            </a:pPr>
            <a:r>
              <a:rPr lang="en-US" sz="2000" dirty="0" smtClean="0">
                <a:solidFill>
                  <a:srgbClr val="444444"/>
                </a:solidFill>
                <a:highlight>
                  <a:schemeClr val="lt1"/>
                </a:highlight>
              </a:rPr>
              <a:t>Any additional factors considered. (The student’s inability to participate in the general education assessment must be primarily the result of the most significant cognitive disability and NOT excessive absences; visual or auditory disabilities; or social, cultural, language, or economic differences.)</a:t>
            </a:r>
          </a:p>
          <a:p>
            <a:pPr marL="0" indent="0">
              <a:buNone/>
            </a:pPr>
            <a:endParaRPr lang="en-US" sz="3200" dirty="0" smtClean="0">
              <a:solidFill>
                <a:srgbClr val="444444"/>
              </a:solidFill>
              <a:highlight>
                <a:schemeClr val="lt1"/>
              </a:highlight>
            </a:endParaRPr>
          </a:p>
        </p:txBody>
      </p:sp>
      <p:sp>
        <p:nvSpPr>
          <p:cNvPr id="257" name="Google Shape;257;p42"/>
          <p:cNvSpPr txBox="1">
            <a:spLocks noGrp="1"/>
          </p:cNvSpPr>
          <p:nvPr>
            <p:ph type="title"/>
          </p:nvPr>
        </p:nvSpPr>
        <p:spPr>
          <a:xfrm>
            <a:off x="342900" y="990600"/>
            <a:ext cx="11506200" cy="1066800"/>
          </a:xfrm>
          <a:prstGeom prst="rect">
            <a:avLst/>
          </a:prstGeom>
          <a:noFill/>
          <a:ln>
            <a:noFill/>
          </a:ln>
        </p:spPr>
        <p:txBody>
          <a:bodyPr spcFirstLastPara="1" vert="horz" wrap="square" lIns="121900" tIns="60933" rIns="121900" bIns="60933" rtlCol="0" anchor="ctr" anchorCtr="0">
            <a:noAutofit/>
          </a:bodyPr>
          <a:lstStyle/>
          <a:p>
            <a:r>
              <a:rPr lang="en-US" sz="4400" dirty="0" smtClean="0">
                <a:solidFill>
                  <a:srgbClr val="004B8E"/>
                </a:solidFill>
              </a:rPr>
              <a:t>Updates to PLAAFP</a:t>
            </a:r>
            <a:endParaRPr sz="4400" dirty="0">
              <a:solidFill>
                <a:srgbClr val="004B8E"/>
              </a:solidFill>
            </a:endParaRPr>
          </a:p>
        </p:txBody>
      </p:sp>
      <p:sp>
        <p:nvSpPr>
          <p:cNvPr id="258" name="Google Shape;258;p42"/>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20</a:t>
            </a:fld>
            <a:endParaRPr dirty="0"/>
          </a:p>
        </p:txBody>
      </p:sp>
      <p:sp>
        <p:nvSpPr>
          <p:cNvPr id="6" name="Google Shape;297;p47"/>
          <p:cNvSpPr txBox="1"/>
          <p:nvPr/>
        </p:nvSpPr>
        <p:spPr>
          <a:xfrm>
            <a:off x="10565394" y="6051987"/>
            <a:ext cx="1283706" cy="615513"/>
          </a:xfrm>
          <a:prstGeom prst="rect">
            <a:avLst/>
          </a:prstGeom>
          <a:solidFill>
            <a:srgbClr val="FFFF00"/>
          </a:solidFill>
          <a:ln>
            <a:noFill/>
          </a:ln>
        </p:spPr>
        <p:txBody>
          <a:bodyPr spcFirstLastPara="1" wrap="square" lIns="121900" tIns="121900" rIns="121900" bIns="121900" anchor="t" anchorCtr="0">
            <a:spAutoFit/>
          </a:bodyPr>
          <a:lstStyle/>
          <a:p>
            <a:r>
              <a:rPr lang="en-US" sz="2400" b="1" dirty="0" smtClean="0">
                <a:latin typeface="Calibri"/>
                <a:ea typeface="Calibri"/>
                <a:cs typeface="Calibri"/>
                <a:sym typeface="Calibri"/>
              </a:rPr>
              <a:t>#4 </a:t>
            </a:r>
            <a:r>
              <a:rPr lang="en-US" sz="2400" b="1" dirty="0">
                <a:latin typeface="Calibri"/>
                <a:ea typeface="Calibri"/>
                <a:cs typeface="Calibri"/>
                <a:sym typeface="Calibri"/>
              </a:rPr>
              <a:t>IEP</a:t>
            </a:r>
            <a:endParaRPr sz="2400" b="1" dirty="0">
              <a:latin typeface="Calibri"/>
              <a:ea typeface="Calibri"/>
              <a:cs typeface="Calibri"/>
              <a:sym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 y="880913"/>
            <a:ext cx="1176487" cy="1176487"/>
          </a:xfrm>
          <a:prstGeom prst="rect">
            <a:avLst/>
          </a:prstGeom>
        </p:spPr>
      </p:pic>
    </p:spTree>
    <p:extLst>
      <p:ext uri="{BB962C8B-B14F-4D97-AF65-F5344CB8AC3E}">
        <p14:creationId xmlns:p14="http://schemas.microsoft.com/office/powerpoint/2010/main" val="1694929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2"/>
          <p:cNvSpPr txBox="1">
            <a:spLocks noGrp="1"/>
          </p:cNvSpPr>
          <p:nvPr>
            <p:ph type="body" idx="1"/>
          </p:nvPr>
        </p:nvSpPr>
        <p:spPr>
          <a:xfrm>
            <a:off x="342900" y="1875453"/>
            <a:ext cx="11506200" cy="4792047"/>
          </a:xfrm>
          <a:prstGeom prst="rect">
            <a:avLst/>
          </a:prstGeom>
          <a:noFill/>
          <a:ln>
            <a:noFill/>
          </a:ln>
        </p:spPr>
        <p:txBody>
          <a:bodyPr spcFirstLastPara="1" vert="horz" wrap="square" lIns="121900" tIns="60933" rIns="121900" bIns="60933" rtlCol="0" anchor="t" anchorCtr="0">
            <a:noAutofit/>
          </a:bodyPr>
          <a:lstStyle/>
          <a:p>
            <a:pPr marL="457200" indent="-457200">
              <a:buClr>
                <a:srgbClr val="429539"/>
              </a:buClr>
            </a:pPr>
            <a:r>
              <a:rPr lang="en-US" sz="3200" dirty="0" smtClean="0">
                <a:solidFill>
                  <a:srgbClr val="444444"/>
                </a:solidFill>
                <a:highlight>
                  <a:schemeClr val="lt1"/>
                </a:highlight>
              </a:rPr>
              <a:t>Instruction and assessment occurs throughout the year</a:t>
            </a:r>
          </a:p>
          <a:p>
            <a:pPr marL="457200" indent="-457200">
              <a:buClr>
                <a:srgbClr val="429539"/>
              </a:buClr>
            </a:pPr>
            <a:r>
              <a:rPr lang="en-US" sz="3200" dirty="0" smtClean="0">
                <a:solidFill>
                  <a:srgbClr val="444444"/>
                </a:solidFill>
                <a:highlight>
                  <a:schemeClr val="lt1"/>
                </a:highlight>
              </a:rPr>
              <a:t>There are two instructionally embedded test windows for ELA and math</a:t>
            </a:r>
          </a:p>
          <a:p>
            <a:pPr marL="1066785" lvl="1" indent="-457200">
              <a:buClr>
                <a:srgbClr val="429539"/>
              </a:buClr>
              <a:buSzPct val="100000"/>
            </a:pPr>
            <a:r>
              <a:rPr lang="en-US" sz="2800" dirty="0" smtClean="0">
                <a:solidFill>
                  <a:srgbClr val="444444"/>
                </a:solidFill>
                <a:highlight>
                  <a:schemeClr val="lt1"/>
                </a:highlight>
              </a:rPr>
              <a:t>The fall window opens September 13, 2021, and ends December 17, 2021</a:t>
            </a:r>
          </a:p>
          <a:p>
            <a:pPr marL="1066785" lvl="1" indent="-457200">
              <a:buClr>
                <a:srgbClr val="429539"/>
              </a:buClr>
              <a:buSzPct val="100000"/>
            </a:pPr>
            <a:r>
              <a:rPr lang="en-US" sz="2800" dirty="0" smtClean="0">
                <a:solidFill>
                  <a:srgbClr val="444444"/>
                </a:solidFill>
                <a:highlight>
                  <a:schemeClr val="lt1"/>
                </a:highlight>
              </a:rPr>
              <a:t>The spring window opens February 7, 2022, and ends May 20, 2022</a:t>
            </a:r>
          </a:p>
          <a:p>
            <a:pPr marL="457200" indent="-457200">
              <a:buClr>
                <a:srgbClr val="429539"/>
              </a:buClr>
            </a:pPr>
            <a:r>
              <a:rPr lang="en-US" sz="3200" dirty="0" smtClean="0">
                <a:solidFill>
                  <a:srgbClr val="444444"/>
                </a:solidFill>
                <a:highlight>
                  <a:schemeClr val="lt1"/>
                </a:highlight>
              </a:rPr>
              <a:t>Assessment items and tasks are embedded in day-to-day instruction and inform teaching</a:t>
            </a:r>
          </a:p>
        </p:txBody>
      </p:sp>
      <p:sp>
        <p:nvSpPr>
          <p:cNvPr id="257" name="Google Shape;257;p42"/>
          <p:cNvSpPr txBox="1">
            <a:spLocks noGrp="1"/>
          </p:cNvSpPr>
          <p:nvPr>
            <p:ph type="title"/>
          </p:nvPr>
        </p:nvSpPr>
        <p:spPr>
          <a:xfrm>
            <a:off x="342900" y="990600"/>
            <a:ext cx="11506200" cy="1066800"/>
          </a:xfrm>
          <a:prstGeom prst="rect">
            <a:avLst/>
          </a:prstGeom>
          <a:noFill/>
          <a:ln>
            <a:noFill/>
          </a:ln>
        </p:spPr>
        <p:txBody>
          <a:bodyPr spcFirstLastPara="1" vert="horz" wrap="square" lIns="121900" tIns="60933" rIns="121900" bIns="60933" rtlCol="0" anchor="ctr" anchorCtr="0">
            <a:noAutofit/>
          </a:bodyPr>
          <a:lstStyle/>
          <a:p>
            <a:r>
              <a:rPr lang="en-US" sz="4400" dirty="0" smtClean="0">
                <a:solidFill>
                  <a:srgbClr val="004B8E"/>
                </a:solidFill>
              </a:rPr>
              <a:t>MAP-A is Unique</a:t>
            </a:r>
            <a:endParaRPr sz="4400" dirty="0">
              <a:solidFill>
                <a:srgbClr val="004B8E"/>
              </a:solidFill>
            </a:endParaRPr>
          </a:p>
        </p:txBody>
      </p:sp>
      <p:sp>
        <p:nvSpPr>
          <p:cNvPr id="258" name="Google Shape;258;p42"/>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21</a:t>
            </a:fld>
            <a:endParaRPr dirty="0"/>
          </a:p>
        </p:txBody>
      </p:sp>
    </p:spTree>
    <p:extLst>
      <p:ext uri="{BB962C8B-B14F-4D97-AF65-F5344CB8AC3E}">
        <p14:creationId xmlns:p14="http://schemas.microsoft.com/office/powerpoint/2010/main" val="1903653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2"/>
          <p:cNvSpPr txBox="1">
            <a:spLocks noGrp="1"/>
          </p:cNvSpPr>
          <p:nvPr>
            <p:ph type="body" idx="1"/>
          </p:nvPr>
        </p:nvSpPr>
        <p:spPr>
          <a:xfrm>
            <a:off x="342900" y="1875453"/>
            <a:ext cx="11506200" cy="4792047"/>
          </a:xfrm>
          <a:prstGeom prst="rect">
            <a:avLst/>
          </a:prstGeom>
          <a:noFill/>
          <a:ln>
            <a:noFill/>
          </a:ln>
        </p:spPr>
        <p:txBody>
          <a:bodyPr spcFirstLastPara="1" vert="horz" wrap="square" lIns="121900" tIns="60933" rIns="121900" bIns="60933" rtlCol="0" anchor="t" anchorCtr="0">
            <a:noAutofit/>
          </a:bodyPr>
          <a:lstStyle/>
          <a:p>
            <a:pPr marL="457200" indent="-457200">
              <a:buClr>
                <a:srgbClr val="429539"/>
              </a:buClr>
              <a:buSzPct val="100000"/>
            </a:pPr>
            <a:r>
              <a:rPr lang="en-US" sz="2800" dirty="0" smtClean="0">
                <a:solidFill>
                  <a:srgbClr val="444444"/>
                </a:solidFill>
                <a:highlight>
                  <a:schemeClr val="lt1"/>
                </a:highlight>
              </a:rPr>
              <a:t>The place for resources</a:t>
            </a:r>
          </a:p>
          <a:p>
            <a:pPr marL="1066785" lvl="1" indent="-457200">
              <a:buClr>
                <a:srgbClr val="429539"/>
              </a:buClr>
              <a:buSzPct val="100000"/>
            </a:pPr>
            <a:r>
              <a:rPr lang="en-US" sz="2800" dirty="0" smtClean="0">
                <a:solidFill>
                  <a:srgbClr val="444444"/>
                </a:solidFill>
                <a:highlight>
                  <a:schemeClr val="lt1"/>
                </a:highlight>
                <a:hlinkClick r:id="rId3"/>
              </a:rPr>
              <a:t>http://dese.mo.gov/college-career-readiness/assessment/map-a</a:t>
            </a:r>
            <a:endParaRPr lang="en-US" sz="2800" dirty="0" smtClean="0">
              <a:solidFill>
                <a:srgbClr val="444444"/>
              </a:solidFill>
              <a:highlight>
                <a:schemeClr val="lt1"/>
              </a:highlight>
            </a:endParaRPr>
          </a:p>
          <a:p>
            <a:pPr marL="457200" indent="-457200">
              <a:buClr>
                <a:srgbClr val="429539"/>
              </a:buClr>
              <a:buSzPct val="100000"/>
            </a:pPr>
            <a:r>
              <a:rPr lang="en-US" sz="2800" dirty="0" smtClean="0">
                <a:solidFill>
                  <a:srgbClr val="444444"/>
                </a:solidFill>
                <a:highlight>
                  <a:schemeClr val="lt1"/>
                </a:highlight>
              </a:rPr>
              <a:t>How do I get to DESE’s MAP-A webpage?</a:t>
            </a:r>
          </a:p>
          <a:p>
            <a:pPr marL="1123935" lvl="1" indent="-514350">
              <a:buClr>
                <a:srgbClr val="429539"/>
              </a:buClr>
              <a:buSzPct val="100000"/>
              <a:buFont typeface="+mj-lt"/>
              <a:buAutoNum type="arabicPeriod"/>
            </a:pPr>
            <a:r>
              <a:rPr lang="en-US" sz="2800" dirty="0" smtClean="0">
                <a:solidFill>
                  <a:srgbClr val="444444"/>
                </a:solidFill>
                <a:highlight>
                  <a:schemeClr val="lt1"/>
                </a:highlight>
              </a:rPr>
              <a:t>Go to dese.mo.gov</a:t>
            </a:r>
          </a:p>
          <a:p>
            <a:pPr marL="1123935" lvl="1" indent="-514350">
              <a:buClr>
                <a:srgbClr val="429539"/>
              </a:buClr>
              <a:buSzPct val="100000"/>
              <a:buFont typeface="+mj-lt"/>
              <a:buAutoNum type="arabicPeriod"/>
            </a:pPr>
            <a:r>
              <a:rPr lang="en-US" sz="2800" dirty="0" smtClean="0">
                <a:solidFill>
                  <a:srgbClr val="444444"/>
                </a:solidFill>
                <a:highlight>
                  <a:schemeClr val="lt1"/>
                </a:highlight>
              </a:rPr>
              <a:t>Scroll to Topics</a:t>
            </a:r>
          </a:p>
          <a:p>
            <a:pPr marL="1123935" lvl="1" indent="-514350">
              <a:buClr>
                <a:srgbClr val="429539"/>
              </a:buClr>
              <a:buSzPct val="100000"/>
              <a:buFont typeface="+mj-lt"/>
              <a:buAutoNum type="arabicPeriod"/>
            </a:pPr>
            <a:r>
              <a:rPr lang="en-US" sz="2800" dirty="0" smtClean="0">
                <a:solidFill>
                  <a:srgbClr val="444444"/>
                </a:solidFill>
                <a:highlight>
                  <a:schemeClr val="lt1"/>
                </a:highlight>
              </a:rPr>
              <a:t>Choose MAP</a:t>
            </a:r>
          </a:p>
          <a:p>
            <a:pPr marL="1123935" lvl="1" indent="-514350">
              <a:buClr>
                <a:srgbClr val="429539"/>
              </a:buClr>
              <a:buSzPct val="100000"/>
              <a:buFont typeface="+mj-lt"/>
              <a:buAutoNum type="arabicPeriod"/>
            </a:pPr>
            <a:r>
              <a:rPr lang="en-US" sz="2800" dirty="0" smtClean="0">
                <a:solidFill>
                  <a:srgbClr val="444444"/>
                </a:solidFill>
                <a:highlight>
                  <a:schemeClr val="lt1"/>
                </a:highlight>
              </a:rPr>
              <a:t>On the right, choose MAP-A</a:t>
            </a:r>
          </a:p>
          <a:p>
            <a:pPr marL="609585" lvl="1" indent="0">
              <a:buNone/>
            </a:pPr>
            <a:r>
              <a:rPr lang="en-US" sz="2000" dirty="0" smtClean="0">
                <a:solidFill>
                  <a:srgbClr val="444444"/>
                </a:solidFill>
                <a:highlight>
                  <a:schemeClr val="lt1"/>
                </a:highlight>
              </a:rPr>
              <a:t>NOTE: When you open the MAP-A page, be sure to scroll the length of the entire “MAP-A” webpage since it contains links to almost all needed information and/or materials</a:t>
            </a:r>
          </a:p>
          <a:p>
            <a:pPr marL="1066785" lvl="1" indent="-457200"/>
            <a:endParaRPr lang="en-US" sz="3200" dirty="0" smtClean="0">
              <a:solidFill>
                <a:srgbClr val="444444"/>
              </a:solidFill>
              <a:highlight>
                <a:schemeClr val="lt1"/>
              </a:highlight>
            </a:endParaRPr>
          </a:p>
          <a:p>
            <a:pPr marL="1066785" lvl="1" indent="-457200"/>
            <a:endParaRPr lang="en-US" sz="3200" dirty="0" smtClean="0">
              <a:solidFill>
                <a:srgbClr val="444444"/>
              </a:solidFill>
              <a:highlight>
                <a:schemeClr val="lt1"/>
              </a:highlight>
            </a:endParaRPr>
          </a:p>
        </p:txBody>
      </p:sp>
      <p:sp>
        <p:nvSpPr>
          <p:cNvPr id="257" name="Google Shape;257;p42"/>
          <p:cNvSpPr txBox="1">
            <a:spLocks noGrp="1"/>
          </p:cNvSpPr>
          <p:nvPr>
            <p:ph type="title"/>
          </p:nvPr>
        </p:nvSpPr>
        <p:spPr>
          <a:xfrm>
            <a:off x="342900" y="990600"/>
            <a:ext cx="11506200" cy="1066800"/>
          </a:xfrm>
          <a:prstGeom prst="rect">
            <a:avLst/>
          </a:prstGeom>
          <a:noFill/>
          <a:ln>
            <a:noFill/>
          </a:ln>
        </p:spPr>
        <p:txBody>
          <a:bodyPr spcFirstLastPara="1" vert="horz" wrap="square" lIns="121900" tIns="60933" rIns="121900" bIns="60933" rtlCol="0" anchor="ctr" anchorCtr="0">
            <a:noAutofit/>
          </a:bodyPr>
          <a:lstStyle/>
          <a:p>
            <a:r>
              <a:rPr lang="en-US" sz="4400" dirty="0" smtClean="0">
                <a:solidFill>
                  <a:srgbClr val="004B8E"/>
                </a:solidFill>
              </a:rPr>
              <a:t>DESE MAP-A Webpage</a:t>
            </a:r>
            <a:endParaRPr sz="4400" dirty="0">
              <a:solidFill>
                <a:srgbClr val="004B8E"/>
              </a:solidFill>
            </a:endParaRPr>
          </a:p>
        </p:txBody>
      </p:sp>
      <p:sp>
        <p:nvSpPr>
          <p:cNvPr id="258" name="Google Shape;258;p42"/>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22</a:t>
            </a:fld>
            <a:endParaRPr dirty="0"/>
          </a:p>
        </p:txBody>
      </p:sp>
    </p:spTree>
    <p:extLst>
      <p:ext uri="{BB962C8B-B14F-4D97-AF65-F5344CB8AC3E}">
        <p14:creationId xmlns:p14="http://schemas.microsoft.com/office/powerpoint/2010/main" val="26717662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50"/>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23</a:t>
            </a:fld>
            <a:endParaRPr dirty="0"/>
          </a:p>
        </p:txBody>
      </p:sp>
      <p:sp>
        <p:nvSpPr>
          <p:cNvPr id="318" name="Google Shape;318;p50"/>
          <p:cNvSpPr txBox="1">
            <a:spLocks noGrp="1"/>
          </p:cNvSpPr>
          <p:nvPr>
            <p:ph type="body" idx="1"/>
          </p:nvPr>
        </p:nvSpPr>
        <p:spPr>
          <a:xfrm>
            <a:off x="203200" y="2159000"/>
            <a:ext cx="11785600" cy="4419600"/>
          </a:xfrm>
          <a:prstGeom prst="rect">
            <a:avLst/>
          </a:prstGeom>
        </p:spPr>
        <p:txBody>
          <a:bodyPr spcFirstLastPara="1" vert="horz" wrap="square" lIns="121900" tIns="60933" rIns="121900" bIns="60933" rtlCol="0" anchor="t" anchorCtr="0">
            <a:noAutofit/>
          </a:bodyPr>
          <a:lstStyle/>
          <a:p>
            <a:pPr marL="0" indent="0">
              <a:buNone/>
            </a:pPr>
            <a:endParaRPr dirty="0"/>
          </a:p>
        </p:txBody>
      </p:sp>
      <p:sp>
        <p:nvSpPr>
          <p:cNvPr id="319" name="Google Shape;319;p50"/>
          <p:cNvSpPr txBox="1"/>
          <p:nvPr/>
        </p:nvSpPr>
        <p:spPr>
          <a:xfrm>
            <a:off x="475333" y="5604800"/>
            <a:ext cx="10980800" cy="1426000"/>
          </a:xfrm>
          <a:prstGeom prst="rect">
            <a:avLst/>
          </a:prstGeom>
          <a:solidFill>
            <a:srgbClr val="FFFFFF"/>
          </a:solidFill>
          <a:ln>
            <a:noFill/>
          </a:ln>
        </p:spPr>
        <p:txBody>
          <a:bodyPr spcFirstLastPara="1" wrap="square" lIns="121900" tIns="121900" rIns="121900" bIns="121900" anchor="t" anchorCtr="0">
            <a:noAutofit/>
          </a:bodyPr>
          <a:lstStyle/>
          <a:p>
            <a:endParaRPr sz="2400" dirty="0">
              <a:latin typeface="Calibri"/>
              <a:ea typeface="Calibri"/>
              <a:cs typeface="Calibri"/>
              <a:sym typeface="Calibri"/>
            </a:endParaRPr>
          </a:p>
        </p:txBody>
      </p:sp>
      <p:sp>
        <p:nvSpPr>
          <p:cNvPr id="320" name="Google Shape;320;p50"/>
          <p:cNvSpPr/>
          <p:nvPr/>
        </p:nvSpPr>
        <p:spPr>
          <a:xfrm>
            <a:off x="5588000" y="4526500"/>
            <a:ext cx="1016000" cy="365200"/>
          </a:xfrm>
          <a:prstGeom prst="right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pic>
        <p:nvPicPr>
          <p:cNvPr id="321" name="Google Shape;321;p50"/>
          <p:cNvPicPr preferRelativeResize="0"/>
          <p:nvPr/>
        </p:nvPicPr>
        <p:blipFill>
          <a:blip r:embed="rId3">
            <a:alphaModFix/>
          </a:blip>
          <a:stretch>
            <a:fillRect/>
          </a:stretch>
        </p:blipFill>
        <p:spPr>
          <a:xfrm>
            <a:off x="203200" y="990600"/>
            <a:ext cx="11756969" cy="5676900"/>
          </a:xfrm>
          <a:prstGeom prst="rect">
            <a:avLst/>
          </a:prstGeom>
          <a:noFill/>
          <a:ln>
            <a:noFill/>
          </a:ln>
        </p:spPr>
      </p:pic>
      <p:sp>
        <p:nvSpPr>
          <p:cNvPr id="322" name="Google Shape;322;p50"/>
          <p:cNvSpPr/>
          <p:nvPr/>
        </p:nvSpPr>
        <p:spPr>
          <a:xfrm>
            <a:off x="6106641" y="3844975"/>
            <a:ext cx="768096" cy="253472"/>
          </a:xfrm>
          <a:prstGeom prst="rightArrow">
            <a:avLst>
              <a:gd name="adj1" fmla="val 50000"/>
              <a:gd name="adj2" fmla="val 50000"/>
            </a:avLst>
          </a:prstGeom>
          <a:solidFill>
            <a:srgbClr val="004B8E"/>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51"/>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24</a:t>
            </a:fld>
            <a:endParaRPr dirty="0"/>
          </a:p>
        </p:txBody>
      </p:sp>
      <p:sp>
        <p:nvSpPr>
          <p:cNvPr id="329" name="Google Shape;329;p51"/>
          <p:cNvSpPr txBox="1"/>
          <p:nvPr/>
        </p:nvSpPr>
        <p:spPr>
          <a:xfrm>
            <a:off x="10972800" y="5823400"/>
            <a:ext cx="844400" cy="699200"/>
          </a:xfrm>
          <a:prstGeom prst="rect">
            <a:avLst/>
          </a:prstGeom>
          <a:solidFill>
            <a:srgbClr val="FFFF00"/>
          </a:solidFill>
          <a:ln>
            <a:noFill/>
          </a:ln>
        </p:spPr>
        <p:txBody>
          <a:bodyPr spcFirstLastPara="1" wrap="square" lIns="121900" tIns="121900" rIns="121900" bIns="121900" anchor="t" anchorCtr="0">
            <a:noAutofit/>
          </a:bodyPr>
          <a:lstStyle/>
          <a:p>
            <a:r>
              <a:rPr lang="en-US" sz="2533" b="1" dirty="0">
                <a:latin typeface="Calibri"/>
                <a:ea typeface="Calibri"/>
                <a:cs typeface="Calibri"/>
                <a:sym typeface="Calibri"/>
              </a:rPr>
              <a:t>#7</a:t>
            </a:r>
            <a:endParaRPr sz="3467" b="1" dirty="0">
              <a:latin typeface="Calibri"/>
              <a:ea typeface="Calibri"/>
              <a:cs typeface="Calibri"/>
              <a:sym typeface="Calibri"/>
            </a:endParaRPr>
          </a:p>
        </p:txBody>
      </p:sp>
      <p:pic>
        <p:nvPicPr>
          <p:cNvPr id="330" name="Google Shape;330;p51"/>
          <p:cNvPicPr preferRelativeResize="0"/>
          <p:nvPr/>
        </p:nvPicPr>
        <p:blipFill>
          <a:blip r:embed="rId3">
            <a:alphaModFix/>
          </a:blip>
          <a:stretch>
            <a:fillRect/>
          </a:stretch>
        </p:blipFill>
        <p:spPr>
          <a:xfrm>
            <a:off x="342900" y="877078"/>
            <a:ext cx="11506200" cy="5790421"/>
          </a:xfrm>
          <a:prstGeom prst="rect">
            <a:avLst/>
          </a:prstGeom>
          <a:noFill/>
          <a:ln>
            <a:noFill/>
          </a:ln>
        </p:spPr>
      </p:pic>
      <p:sp>
        <p:nvSpPr>
          <p:cNvPr id="331" name="Google Shape;331;p51"/>
          <p:cNvSpPr/>
          <p:nvPr/>
        </p:nvSpPr>
        <p:spPr>
          <a:xfrm>
            <a:off x="4154483" y="2614074"/>
            <a:ext cx="768096" cy="301752"/>
          </a:xfrm>
          <a:prstGeom prst="rightArrow">
            <a:avLst>
              <a:gd name="adj1" fmla="val 50000"/>
              <a:gd name="adj2" fmla="val 50000"/>
            </a:avLst>
          </a:prstGeom>
          <a:solidFill>
            <a:srgbClr val="004B8E"/>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52"/>
          <p:cNvSpPr txBox="1">
            <a:spLocks noGrp="1"/>
          </p:cNvSpPr>
          <p:nvPr>
            <p:ph type="body" idx="1"/>
          </p:nvPr>
        </p:nvSpPr>
        <p:spPr>
          <a:xfrm>
            <a:off x="342900" y="2159000"/>
            <a:ext cx="11506200" cy="4508500"/>
          </a:xfrm>
          <a:prstGeom prst="rect">
            <a:avLst/>
          </a:prstGeom>
        </p:spPr>
        <p:txBody>
          <a:bodyPr spcFirstLastPara="1" vert="horz" wrap="square" lIns="121900" tIns="60933" rIns="121900" bIns="60933" rtlCol="0" anchor="t" anchorCtr="0">
            <a:noAutofit/>
          </a:bodyPr>
          <a:lstStyle/>
          <a:p>
            <a:pPr marL="0" indent="0">
              <a:buNone/>
            </a:pPr>
            <a:endParaRPr dirty="0"/>
          </a:p>
        </p:txBody>
      </p:sp>
      <p:sp>
        <p:nvSpPr>
          <p:cNvPr id="338" name="Google Shape;338;p52"/>
          <p:cNvSpPr txBox="1">
            <a:spLocks noGrp="1"/>
          </p:cNvSpPr>
          <p:nvPr>
            <p:ph type="title"/>
          </p:nvPr>
        </p:nvSpPr>
        <p:spPr>
          <a:xfrm>
            <a:off x="342901" y="990600"/>
            <a:ext cx="11506200" cy="1066800"/>
          </a:xfrm>
          <a:prstGeom prst="rect">
            <a:avLst/>
          </a:prstGeom>
        </p:spPr>
        <p:txBody>
          <a:bodyPr spcFirstLastPara="1" vert="horz" wrap="square" lIns="121900" tIns="60933" rIns="121900" bIns="60933" rtlCol="0" anchor="ctr" anchorCtr="0">
            <a:noAutofit/>
          </a:bodyPr>
          <a:lstStyle/>
          <a:p>
            <a:r>
              <a:rPr lang="en-US" sz="4400" dirty="0">
                <a:solidFill>
                  <a:srgbClr val="004B8E"/>
                </a:solidFill>
              </a:rPr>
              <a:t>Dynamic Learning Maps (DLM) Website </a:t>
            </a:r>
            <a:endParaRPr sz="4400" dirty="0">
              <a:solidFill>
                <a:srgbClr val="004B8E"/>
              </a:solidFill>
            </a:endParaRPr>
          </a:p>
        </p:txBody>
      </p:sp>
      <p:sp>
        <p:nvSpPr>
          <p:cNvPr id="339" name="Google Shape;339;p52"/>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25</a:t>
            </a:fld>
            <a:endParaRPr dirty="0"/>
          </a:p>
        </p:txBody>
      </p:sp>
      <p:pic>
        <p:nvPicPr>
          <p:cNvPr id="340" name="Google Shape;340;p52"/>
          <p:cNvPicPr preferRelativeResize="0"/>
          <p:nvPr/>
        </p:nvPicPr>
        <p:blipFill>
          <a:blip r:embed="rId3">
            <a:alphaModFix/>
          </a:blip>
          <a:stretch>
            <a:fillRect/>
          </a:stretch>
        </p:blipFill>
        <p:spPr>
          <a:xfrm>
            <a:off x="342900" y="2159000"/>
            <a:ext cx="11506200" cy="4419600"/>
          </a:xfrm>
          <a:prstGeom prst="rect">
            <a:avLst/>
          </a:prstGeom>
          <a:noFill/>
          <a:ln>
            <a:noFill/>
          </a:ln>
        </p:spPr>
      </p:pic>
      <p:sp>
        <p:nvSpPr>
          <p:cNvPr id="7" name="Google Shape;322;p50"/>
          <p:cNvSpPr/>
          <p:nvPr/>
        </p:nvSpPr>
        <p:spPr>
          <a:xfrm rot="2390688">
            <a:off x="1281254" y="3018711"/>
            <a:ext cx="768096" cy="253472"/>
          </a:xfrm>
          <a:prstGeom prst="rightArrow">
            <a:avLst>
              <a:gd name="adj1" fmla="val 50000"/>
              <a:gd name="adj2" fmla="val 50000"/>
            </a:avLst>
          </a:prstGeom>
          <a:solidFill>
            <a:srgbClr val="004B8E"/>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Tree>
    <p:extLst>
      <p:ext uri="{BB962C8B-B14F-4D97-AF65-F5344CB8AC3E}">
        <p14:creationId xmlns:p14="http://schemas.microsoft.com/office/powerpoint/2010/main" val="23604377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53"/>
          <p:cNvSpPr txBox="1">
            <a:spLocks noGrp="1"/>
          </p:cNvSpPr>
          <p:nvPr>
            <p:ph type="title"/>
          </p:nvPr>
        </p:nvSpPr>
        <p:spPr>
          <a:xfrm>
            <a:off x="342900" y="1130235"/>
            <a:ext cx="11506200" cy="810000"/>
          </a:xfrm>
          <a:prstGeom prst="rect">
            <a:avLst/>
          </a:prstGeom>
        </p:spPr>
        <p:txBody>
          <a:bodyPr spcFirstLastPara="1" vert="horz" wrap="square" lIns="121900" tIns="60933" rIns="121900" bIns="60933" rtlCol="0" anchor="ctr" anchorCtr="0">
            <a:noAutofit/>
          </a:bodyPr>
          <a:lstStyle/>
          <a:p>
            <a:r>
              <a:rPr lang="en-US" sz="5330" dirty="0">
                <a:solidFill>
                  <a:srgbClr val="004B8E"/>
                </a:solidFill>
              </a:rPr>
              <a:t>Important Dates </a:t>
            </a:r>
            <a:endParaRPr sz="5330" dirty="0">
              <a:solidFill>
                <a:srgbClr val="004B8E"/>
              </a:solidFill>
            </a:endParaRPr>
          </a:p>
        </p:txBody>
      </p:sp>
      <p:sp>
        <p:nvSpPr>
          <p:cNvPr id="348" name="Google Shape;348;p53"/>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26</a:t>
            </a:fld>
            <a:endParaRPr dirty="0"/>
          </a:p>
        </p:txBody>
      </p:sp>
      <p:sp>
        <p:nvSpPr>
          <p:cNvPr id="349" name="Google Shape;349;p53"/>
          <p:cNvSpPr txBox="1"/>
          <p:nvPr/>
        </p:nvSpPr>
        <p:spPr>
          <a:xfrm>
            <a:off x="732600" y="5209633"/>
            <a:ext cx="10134400" cy="615513"/>
          </a:xfrm>
          <a:prstGeom prst="rect">
            <a:avLst/>
          </a:prstGeom>
          <a:noFill/>
          <a:ln>
            <a:noFill/>
          </a:ln>
        </p:spPr>
        <p:txBody>
          <a:bodyPr spcFirstLastPara="1" wrap="square" lIns="121900" tIns="121900" rIns="121900" bIns="121900" anchor="t" anchorCtr="0">
            <a:spAutoFit/>
          </a:bodyPr>
          <a:lstStyle/>
          <a:p>
            <a:endParaRPr sz="2400" dirty="0">
              <a:solidFill>
                <a:schemeClr val="lt1"/>
              </a:solidFill>
              <a:latin typeface="Calibri"/>
              <a:ea typeface="Calibri"/>
              <a:cs typeface="Calibri"/>
              <a:sym typeface="Calibri"/>
            </a:endParaRPr>
          </a:p>
        </p:txBody>
      </p:sp>
      <p:pic>
        <p:nvPicPr>
          <p:cNvPr id="350" name="Google Shape;350;p53"/>
          <p:cNvPicPr preferRelativeResize="0"/>
          <p:nvPr/>
        </p:nvPicPr>
        <p:blipFill>
          <a:blip r:embed="rId3">
            <a:alphaModFix/>
          </a:blip>
          <a:stretch>
            <a:fillRect/>
          </a:stretch>
        </p:blipFill>
        <p:spPr>
          <a:xfrm>
            <a:off x="342899" y="1844776"/>
            <a:ext cx="11506201" cy="4822724"/>
          </a:xfrm>
          <a:prstGeom prst="rect">
            <a:avLst/>
          </a:prstGeom>
          <a:noFill/>
          <a:ln>
            <a:noFill/>
          </a:ln>
        </p:spPr>
      </p:pic>
    </p:spTree>
    <p:extLst>
      <p:ext uri="{BB962C8B-B14F-4D97-AF65-F5344CB8AC3E}">
        <p14:creationId xmlns:p14="http://schemas.microsoft.com/office/powerpoint/2010/main" val="38582461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54"/>
          <p:cNvSpPr txBox="1">
            <a:spLocks noGrp="1"/>
          </p:cNvSpPr>
          <p:nvPr>
            <p:ph type="body" idx="1"/>
          </p:nvPr>
        </p:nvSpPr>
        <p:spPr>
          <a:xfrm>
            <a:off x="342900" y="1887367"/>
            <a:ext cx="11507417" cy="4756200"/>
          </a:xfrm>
          <a:prstGeom prst="rect">
            <a:avLst/>
          </a:prstGeom>
          <a:noFill/>
          <a:ln>
            <a:noFill/>
          </a:ln>
        </p:spPr>
        <p:txBody>
          <a:bodyPr spcFirstLastPara="1" vert="horz" wrap="square" lIns="121900" tIns="60933" rIns="121900" bIns="60933" rtlCol="0" anchor="t" anchorCtr="0">
            <a:noAutofit/>
          </a:bodyPr>
          <a:lstStyle/>
          <a:p>
            <a:pPr marL="0" indent="0">
              <a:buNone/>
            </a:pPr>
            <a:r>
              <a:rPr lang="en-US" sz="4400" b="1" dirty="0" smtClean="0">
                <a:solidFill>
                  <a:srgbClr val="42953B"/>
                </a:solidFill>
              </a:rPr>
              <a:t>Six </a:t>
            </a:r>
            <a:r>
              <a:rPr lang="en-US" sz="4400" b="1" dirty="0">
                <a:solidFill>
                  <a:srgbClr val="42953B"/>
                </a:solidFill>
              </a:rPr>
              <a:t>Tabs of </a:t>
            </a:r>
            <a:r>
              <a:rPr lang="en-US" sz="4400" b="1" dirty="0" smtClean="0">
                <a:solidFill>
                  <a:srgbClr val="42953B"/>
                </a:solidFill>
              </a:rPr>
              <a:t>Resources</a:t>
            </a:r>
            <a:endParaRPr sz="4400" dirty="0">
              <a:solidFill>
                <a:srgbClr val="42953B"/>
              </a:solidFill>
            </a:endParaRPr>
          </a:p>
          <a:p>
            <a:pPr marL="615948" indent="-514350">
              <a:buClr>
                <a:srgbClr val="429539"/>
              </a:buClr>
              <a:buSzPct val="100000"/>
              <a:buFont typeface="+mj-lt"/>
              <a:buAutoNum type="arabicPeriod"/>
            </a:pPr>
            <a:r>
              <a:rPr lang="en-US" sz="3200" dirty="0"/>
              <a:t> </a:t>
            </a:r>
            <a:r>
              <a:rPr lang="en-US" sz="3200" dirty="0">
                <a:solidFill>
                  <a:srgbClr val="004B8E"/>
                </a:solidFill>
              </a:rPr>
              <a:t>Administration</a:t>
            </a:r>
            <a:endParaRPr sz="3200" dirty="0">
              <a:solidFill>
                <a:srgbClr val="004B8E"/>
              </a:solidFill>
            </a:endParaRPr>
          </a:p>
          <a:p>
            <a:pPr marL="615948" indent="-514350">
              <a:spcBef>
                <a:spcPts val="0"/>
              </a:spcBef>
              <a:buClr>
                <a:srgbClr val="429539"/>
              </a:buClr>
              <a:buSzPct val="100000"/>
              <a:buFont typeface="+mj-lt"/>
              <a:buAutoNum type="arabicPeriod"/>
            </a:pPr>
            <a:r>
              <a:rPr lang="en-US" sz="3200" dirty="0">
                <a:solidFill>
                  <a:srgbClr val="004B8E"/>
                </a:solidFill>
              </a:rPr>
              <a:t> Eligibility</a:t>
            </a:r>
            <a:endParaRPr sz="3200" dirty="0">
              <a:solidFill>
                <a:srgbClr val="004B8E"/>
              </a:solidFill>
            </a:endParaRPr>
          </a:p>
          <a:p>
            <a:pPr marL="615948" indent="-514350">
              <a:spcBef>
                <a:spcPts val="0"/>
              </a:spcBef>
              <a:buClr>
                <a:srgbClr val="429539"/>
              </a:buClr>
              <a:buSzPct val="100000"/>
              <a:buFont typeface="+mj-lt"/>
              <a:buAutoNum type="arabicPeriod"/>
            </a:pPr>
            <a:r>
              <a:rPr lang="en-US" sz="3200" dirty="0">
                <a:solidFill>
                  <a:srgbClr val="004B8E"/>
                </a:solidFill>
              </a:rPr>
              <a:t> Manuals</a:t>
            </a:r>
            <a:endParaRPr sz="3200" dirty="0">
              <a:solidFill>
                <a:srgbClr val="004B8E"/>
              </a:solidFill>
            </a:endParaRPr>
          </a:p>
          <a:p>
            <a:pPr marL="615948" indent="-514350">
              <a:spcBef>
                <a:spcPts val="0"/>
              </a:spcBef>
              <a:buClr>
                <a:srgbClr val="429539"/>
              </a:buClr>
              <a:buSzPct val="100000"/>
              <a:buFont typeface="+mj-lt"/>
              <a:buAutoNum type="arabicPeriod"/>
            </a:pPr>
            <a:r>
              <a:rPr lang="en-US" sz="3200" dirty="0">
                <a:solidFill>
                  <a:srgbClr val="004B8E"/>
                </a:solidFill>
              </a:rPr>
              <a:t> Resources</a:t>
            </a:r>
            <a:endParaRPr sz="3200" dirty="0">
              <a:solidFill>
                <a:srgbClr val="004B8E"/>
              </a:solidFill>
            </a:endParaRPr>
          </a:p>
          <a:p>
            <a:pPr marL="615948" indent="-514350">
              <a:spcBef>
                <a:spcPts val="0"/>
              </a:spcBef>
              <a:buClr>
                <a:srgbClr val="429539"/>
              </a:buClr>
              <a:buSzPct val="100000"/>
              <a:buFont typeface="+mj-lt"/>
              <a:buAutoNum type="arabicPeriod"/>
            </a:pPr>
            <a:r>
              <a:rPr lang="en-US" sz="3200" dirty="0">
                <a:solidFill>
                  <a:srgbClr val="004B8E"/>
                </a:solidFill>
              </a:rPr>
              <a:t> Training </a:t>
            </a:r>
            <a:endParaRPr sz="3200" dirty="0">
              <a:solidFill>
                <a:srgbClr val="004B8E"/>
              </a:solidFill>
            </a:endParaRPr>
          </a:p>
          <a:p>
            <a:pPr marL="615948" indent="-514350">
              <a:spcBef>
                <a:spcPts val="0"/>
              </a:spcBef>
              <a:buClr>
                <a:srgbClr val="429539"/>
              </a:buClr>
              <a:buSzPct val="100000"/>
              <a:buFont typeface="+mj-lt"/>
              <a:buAutoNum type="arabicPeriod"/>
            </a:pPr>
            <a:r>
              <a:rPr lang="en-US" sz="3200" dirty="0">
                <a:solidFill>
                  <a:srgbClr val="004B8E"/>
                </a:solidFill>
              </a:rPr>
              <a:t> Parent </a:t>
            </a:r>
            <a:r>
              <a:rPr lang="en-US" sz="3200" dirty="0" smtClean="0">
                <a:solidFill>
                  <a:srgbClr val="004B8E"/>
                </a:solidFill>
              </a:rPr>
              <a:t>Information</a:t>
            </a:r>
          </a:p>
          <a:p>
            <a:pPr marL="101598" indent="0">
              <a:spcBef>
                <a:spcPts val="0"/>
              </a:spcBef>
              <a:buSzPts val="2400"/>
              <a:buNone/>
            </a:pPr>
            <a:endParaRPr sz="2400" dirty="0"/>
          </a:p>
          <a:p>
            <a:pPr marL="0" indent="0">
              <a:buNone/>
            </a:pPr>
            <a:r>
              <a:rPr lang="en-US" sz="2800" u="sng" dirty="0">
                <a:solidFill>
                  <a:schemeClr val="hlink"/>
                </a:solidFill>
                <a:hlinkClick r:id="rId3"/>
              </a:rPr>
              <a:t>https://</a:t>
            </a:r>
            <a:r>
              <a:rPr lang="en-US" sz="2800" u="sng" dirty="0" smtClean="0">
                <a:solidFill>
                  <a:schemeClr val="hlink"/>
                </a:solidFill>
                <a:hlinkClick r:id="rId3"/>
              </a:rPr>
              <a:t>dese.mo.gov/college-career-readiness/assessment/map-a</a:t>
            </a:r>
            <a:endParaRPr sz="3200" dirty="0"/>
          </a:p>
        </p:txBody>
      </p:sp>
      <p:sp>
        <p:nvSpPr>
          <p:cNvPr id="357" name="Google Shape;357;p54"/>
          <p:cNvSpPr txBox="1">
            <a:spLocks noGrp="1"/>
          </p:cNvSpPr>
          <p:nvPr>
            <p:ph type="title"/>
          </p:nvPr>
        </p:nvSpPr>
        <p:spPr>
          <a:xfrm>
            <a:off x="342900" y="990600"/>
            <a:ext cx="11507417" cy="1066800"/>
          </a:xfrm>
          <a:prstGeom prst="rect">
            <a:avLst/>
          </a:prstGeom>
          <a:noFill/>
          <a:ln>
            <a:noFill/>
          </a:ln>
        </p:spPr>
        <p:txBody>
          <a:bodyPr spcFirstLastPara="1" vert="horz" wrap="square" lIns="121900" tIns="60933" rIns="121900" bIns="60933" rtlCol="0" anchor="ctr" anchorCtr="0">
            <a:noAutofit/>
          </a:bodyPr>
          <a:lstStyle/>
          <a:p>
            <a:r>
              <a:rPr lang="en-US" sz="4267" dirty="0">
                <a:solidFill>
                  <a:srgbClr val="004B8E"/>
                </a:solidFill>
              </a:rPr>
              <a:t>Six Tabs on the MAP-A Webpage</a:t>
            </a:r>
            <a:endParaRPr sz="4267" dirty="0">
              <a:solidFill>
                <a:srgbClr val="004B8E"/>
              </a:solidFill>
            </a:endParaRPr>
          </a:p>
        </p:txBody>
      </p:sp>
      <p:sp>
        <p:nvSpPr>
          <p:cNvPr id="358" name="Google Shape;358;p54"/>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27</a:t>
            </a:fld>
            <a:endParaRPr dirty="0"/>
          </a:p>
        </p:txBody>
      </p:sp>
      <p:pic>
        <p:nvPicPr>
          <p:cNvPr id="359" name="Google Shape;359;p54"/>
          <p:cNvPicPr preferRelativeResize="0"/>
          <p:nvPr/>
        </p:nvPicPr>
        <p:blipFill>
          <a:blip r:embed="rId4">
            <a:alphaModFix/>
          </a:blip>
          <a:stretch>
            <a:fillRect/>
          </a:stretch>
        </p:blipFill>
        <p:spPr>
          <a:xfrm>
            <a:off x="5978884" y="1887367"/>
            <a:ext cx="5871433" cy="4279232"/>
          </a:xfrm>
          <a:prstGeom prst="rect">
            <a:avLst/>
          </a:prstGeom>
          <a:noFill/>
          <a:ln>
            <a:noFill/>
          </a:ln>
        </p:spPr>
      </p:pic>
      <p:sp>
        <p:nvSpPr>
          <p:cNvPr id="360" name="Google Shape;360;p54"/>
          <p:cNvSpPr/>
          <p:nvPr/>
        </p:nvSpPr>
        <p:spPr>
          <a:xfrm>
            <a:off x="5196452" y="2953482"/>
            <a:ext cx="768096" cy="301752"/>
          </a:xfrm>
          <a:prstGeom prst="rightArrow">
            <a:avLst>
              <a:gd name="adj1" fmla="val 50000"/>
              <a:gd name="adj2" fmla="val 50000"/>
            </a:avLst>
          </a:prstGeom>
          <a:solidFill>
            <a:srgbClr val="004B8E"/>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Tree>
    <p:extLst>
      <p:ext uri="{BB962C8B-B14F-4D97-AF65-F5344CB8AC3E}">
        <p14:creationId xmlns:p14="http://schemas.microsoft.com/office/powerpoint/2010/main" val="41084314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55"/>
          <p:cNvSpPr txBox="1">
            <a:spLocks noGrp="1"/>
          </p:cNvSpPr>
          <p:nvPr>
            <p:ph type="title"/>
          </p:nvPr>
        </p:nvSpPr>
        <p:spPr>
          <a:xfrm>
            <a:off x="342900" y="988639"/>
            <a:ext cx="11506200" cy="1066800"/>
          </a:xfrm>
          <a:prstGeom prst="rect">
            <a:avLst/>
          </a:prstGeom>
        </p:spPr>
        <p:txBody>
          <a:bodyPr spcFirstLastPara="1" vert="horz" wrap="square" lIns="121900" tIns="60933" rIns="121900" bIns="60933" rtlCol="0" anchor="ctr" anchorCtr="0">
            <a:noAutofit/>
          </a:bodyPr>
          <a:lstStyle/>
          <a:p>
            <a:r>
              <a:rPr lang="en-US" sz="4400" dirty="0">
                <a:solidFill>
                  <a:srgbClr val="004B8E"/>
                </a:solidFill>
              </a:rPr>
              <a:t>Administration Tab</a:t>
            </a:r>
            <a:endParaRPr sz="4400" dirty="0">
              <a:solidFill>
                <a:srgbClr val="004B8E"/>
              </a:solidFill>
            </a:endParaRPr>
          </a:p>
        </p:txBody>
      </p:sp>
      <p:sp>
        <p:nvSpPr>
          <p:cNvPr id="367" name="Google Shape;367;p55"/>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28</a:t>
            </a:fld>
            <a:endParaRPr dirty="0"/>
          </a:p>
        </p:txBody>
      </p:sp>
      <p:pic>
        <p:nvPicPr>
          <p:cNvPr id="368" name="Google Shape;368;p55"/>
          <p:cNvPicPr preferRelativeResize="0"/>
          <p:nvPr/>
        </p:nvPicPr>
        <p:blipFill>
          <a:blip r:embed="rId3">
            <a:alphaModFix/>
          </a:blip>
          <a:stretch>
            <a:fillRect/>
          </a:stretch>
        </p:blipFill>
        <p:spPr>
          <a:xfrm>
            <a:off x="1852612" y="1847462"/>
            <a:ext cx="8486775" cy="4820038"/>
          </a:xfrm>
          <a:prstGeom prst="rect">
            <a:avLst/>
          </a:prstGeom>
          <a:noFill/>
          <a:ln>
            <a:noFill/>
          </a:ln>
        </p:spPr>
      </p:pic>
      <p:sp>
        <p:nvSpPr>
          <p:cNvPr id="369" name="Google Shape;369;p55"/>
          <p:cNvSpPr/>
          <p:nvPr/>
        </p:nvSpPr>
        <p:spPr>
          <a:xfrm>
            <a:off x="937813" y="3014643"/>
            <a:ext cx="943018" cy="301752"/>
          </a:xfrm>
          <a:prstGeom prst="rightArrow">
            <a:avLst>
              <a:gd name="adj1" fmla="val 50000"/>
              <a:gd name="adj2" fmla="val 50000"/>
            </a:avLst>
          </a:prstGeom>
          <a:solidFill>
            <a:srgbClr val="004B8E"/>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370" name="Google Shape;370;p55"/>
          <p:cNvSpPr/>
          <p:nvPr/>
        </p:nvSpPr>
        <p:spPr>
          <a:xfrm>
            <a:off x="937813" y="4159654"/>
            <a:ext cx="943018" cy="301752"/>
          </a:xfrm>
          <a:prstGeom prst="rightArrow">
            <a:avLst>
              <a:gd name="adj1" fmla="val 50000"/>
              <a:gd name="adj2" fmla="val 50000"/>
            </a:avLst>
          </a:prstGeom>
          <a:solidFill>
            <a:srgbClr val="004B8E"/>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371" name="Google Shape;371;p55"/>
          <p:cNvSpPr/>
          <p:nvPr/>
        </p:nvSpPr>
        <p:spPr>
          <a:xfrm>
            <a:off x="937813" y="4736839"/>
            <a:ext cx="943018" cy="301752"/>
          </a:xfrm>
          <a:prstGeom prst="rightArrow">
            <a:avLst>
              <a:gd name="adj1" fmla="val 50000"/>
              <a:gd name="adj2" fmla="val 50000"/>
            </a:avLst>
          </a:prstGeom>
          <a:solidFill>
            <a:srgbClr val="004B8E"/>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372" name="Google Shape;372;p55"/>
          <p:cNvSpPr/>
          <p:nvPr/>
        </p:nvSpPr>
        <p:spPr>
          <a:xfrm>
            <a:off x="937813" y="5873855"/>
            <a:ext cx="943018" cy="301752"/>
          </a:xfrm>
          <a:prstGeom prst="rightArrow">
            <a:avLst>
              <a:gd name="adj1" fmla="val 50000"/>
              <a:gd name="adj2" fmla="val 50000"/>
            </a:avLst>
          </a:prstGeom>
          <a:solidFill>
            <a:srgbClr val="004B8E"/>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373" name="Google Shape;373;p55"/>
          <p:cNvSpPr/>
          <p:nvPr/>
        </p:nvSpPr>
        <p:spPr>
          <a:xfrm>
            <a:off x="937813" y="3610476"/>
            <a:ext cx="943018" cy="301752"/>
          </a:xfrm>
          <a:prstGeom prst="rightArrow">
            <a:avLst>
              <a:gd name="adj1" fmla="val 50000"/>
              <a:gd name="adj2" fmla="val 50000"/>
            </a:avLst>
          </a:prstGeom>
          <a:solidFill>
            <a:srgbClr val="004B8E"/>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Tree>
    <p:extLst>
      <p:ext uri="{BB962C8B-B14F-4D97-AF65-F5344CB8AC3E}">
        <p14:creationId xmlns:p14="http://schemas.microsoft.com/office/powerpoint/2010/main" val="42574222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80" name="Google Shape;380;p56"/>
          <p:cNvSpPr txBox="1">
            <a:spLocks noGrp="1"/>
          </p:cNvSpPr>
          <p:nvPr>
            <p:ph type="title"/>
          </p:nvPr>
        </p:nvSpPr>
        <p:spPr>
          <a:xfrm>
            <a:off x="342901" y="990600"/>
            <a:ext cx="11506200" cy="1066800"/>
          </a:xfrm>
          <a:prstGeom prst="rect">
            <a:avLst/>
          </a:prstGeom>
        </p:spPr>
        <p:txBody>
          <a:bodyPr spcFirstLastPara="1" vert="horz" wrap="square" lIns="121900" tIns="60933" rIns="121900" bIns="60933" rtlCol="0" anchor="ctr" anchorCtr="0">
            <a:noAutofit/>
          </a:bodyPr>
          <a:lstStyle/>
          <a:p>
            <a:r>
              <a:rPr lang="en-US" sz="4400" dirty="0">
                <a:solidFill>
                  <a:srgbClr val="004B8E"/>
                </a:solidFill>
              </a:rPr>
              <a:t>Eligibility Criteria</a:t>
            </a:r>
            <a:endParaRPr sz="4400" dirty="0">
              <a:solidFill>
                <a:srgbClr val="004B8E"/>
              </a:solidFill>
            </a:endParaRPr>
          </a:p>
        </p:txBody>
      </p:sp>
      <p:sp>
        <p:nvSpPr>
          <p:cNvPr id="381" name="Google Shape;381;p56"/>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29</a:t>
            </a:fld>
            <a:endParaRPr dirty="0"/>
          </a:p>
        </p:txBody>
      </p:sp>
      <p:pic>
        <p:nvPicPr>
          <p:cNvPr id="382" name="Google Shape;382;p56"/>
          <p:cNvPicPr preferRelativeResize="0"/>
          <p:nvPr/>
        </p:nvPicPr>
        <p:blipFill>
          <a:blip r:embed="rId3">
            <a:alphaModFix/>
          </a:blip>
          <a:stretch>
            <a:fillRect/>
          </a:stretch>
        </p:blipFill>
        <p:spPr>
          <a:xfrm>
            <a:off x="342901" y="2403400"/>
            <a:ext cx="11329695" cy="2691114"/>
          </a:xfrm>
          <a:prstGeom prst="rect">
            <a:avLst/>
          </a:prstGeom>
          <a:noFill/>
          <a:ln>
            <a:noFill/>
          </a:ln>
        </p:spPr>
      </p:pic>
      <p:sp>
        <p:nvSpPr>
          <p:cNvPr id="383" name="Google Shape;383;p56"/>
          <p:cNvSpPr txBox="1"/>
          <p:nvPr/>
        </p:nvSpPr>
        <p:spPr>
          <a:xfrm>
            <a:off x="342901" y="5997694"/>
            <a:ext cx="11506200" cy="677068"/>
          </a:xfrm>
          <a:prstGeom prst="rect">
            <a:avLst/>
          </a:prstGeom>
          <a:noFill/>
          <a:ln>
            <a:noFill/>
          </a:ln>
        </p:spPr>
        <p:txBody>
          <a:bodyPr spcFirstLastPara="1" wrap="square" lIns="121900" tIns="121900" rIns="121900" bIns="121900" anchor="t" anchorCtr="0">
            <a:spAutoFit/>
          </a:bodyPr>
          <a:lstStyle/>
          <a:p>
            <a:r>
              <a:rPr lang="en-US" sz="2800" u="sng" dirty="0">
                <a:solidFill>
                  <a:schemeClr val="hlink"/>
                </a:solidFill>
                <a:latin typeface="Calibri"/>
                <a:ea typeface="Calibri"/>
                <a:cs typeface="Calibri"/>
                <a:sym typeface="Calibri"/>
                <a:hlinkClick r:id="rId4"/>
              </a:rPr>
              <a:t>https://dese.mo.gov/special-education/compliance/special-education-forms</a:t>
            </a:r>
            <a:endParaRPr sz="3467" dirty="0">
              <a:latin typeface="Calibri"/>
              <a:ea typeface="Calibri"/>
              <a:cs typeface="Calibri"/>
              <a:sym typeface="Calibri"/>
            </a:endParaRPr>
          </a:p>
        </p:txBody>
      </p:sp>
    </p:spTree>
    <p:extLst>
      <p:ext uri="{BB962C8B-B14F-4D97-AF65-F5344CB8AC3E}">
        <p14:creationId xmlns:p14="http://schemas.microsoft.com/office/powerpoint/2010/main" val="21409938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9" name="Google Shape;139;p27"/>
          <p:cNvSpPr txBox="1">
            <a:spLocks noGrp="1"/>
          </p:cNvSpPr>
          <p:nvPr>
            <p:ph type="title"/>
          </p:nvPr>
        </p:nvSpPr>
        <p:spPr>
          <a:xfrm>
            <a:off x="342900" y="1399736"/>
            <a:ext cx="11506200" cy="960000"/>
          </a:xfrm>
          <a:prstGeom prst="rect">
            <a:avLst/>
          </a:prstGeom>
          <a:noFill/>
          <a:ln>
            <a:noFill/>
          </a:ln>
        </p:spPr>
        <p:txBody>
          <a:bodyPr spcFirstLastPara="1" vert="horz" wrap="square" lIns="91400" tIns="45700" rIns="91400" bIns="45700" rtlCol="0" anchor="ctr" anchorCtr="0">
            <a:noAutofit/>
          </a:bodyPr>
          <a:lstStyle/>
          <a:p>
            <a:pPr>
              <a:buSzPts val="900"/>
            </a:pPr>
            <a:r>
              <a:rPr lang="en-US" sz="4400" dirty="0" smtClean="0">
                <a:solidFill>
                  <a:srgbClr val="004B8E"/>
                </a:solidFill>
              </a:rPr>
              <a:t>Consultants List of Materials Needed</a:t>
            </a:r>
            <a:endParaRPr sz="4400" dirty="0">
              <a:solidFill>
                <a:srgbClr val="004B8E"/>
              </a:solidFill>
            </a:endParaRPr>
          </a:p>
          <a:p>
            <a:pPr>
              <a:buSzPts val="900"/>
            </a:pPr>
            <a:endParaRPr sz="4800" dirty="0"/>
          </a:p>
        </p:txBody>
      </p:sp>
      <p:sp>
        <p:nvSpPr>
          <p:cNvPr id="140" name="Google Shape;140;p27"/>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3</a:t>
            </a:fld>
            <a:endParaRPr dirty="0"/>
          </a:p>
        </p:txBody>
      </p:sp>
      <p:sp>
        <p:nvSpPr>
          <p:cNvPr id="2" name="Text Placeholder 1"/>
          <p:cNvSpPr>
            <a:spLocks noGrp="1"/>
          </p:cNvSpPr>
          <p:nvPr>
            <p:ph type="body" idx="1"/>
          </p:nvPr>
        </p:nvSpPr>
        <p:spPr>
          <a:xfrm>
            <a:off x="342900" y="2119758"/>
            <a:ext cx="11506200" cy="4547740"/>
          </a:xfrm>
        </p:spPr>
        <p:txBody>
          <a:bodyPr/>
          <a:lstStyle/>
          <a:p>
            <a:pPr>
              <a:spcBef>
                <a:spcPts val="600"/>
              </a:spcBef>
              <a:buClr>
                <a:srgbClr val="429539"/>
              </a:buClr>
              <a:buSzPct val="100000"/>
            </a:pPr>
            <a:r>
              <a:rPr lang="en-US" sz="2800" dirty="0" smtClean="0"/>
              <a:t>HO #1 – Agenda</a:t>
            </a:r>
          </a:p>
          <a:p>
            <a:pPr>
              <a:spcBef>
                <a:spcPts val="600"/>
              </a:spcBef>
              <a:buClr>
                <a:srgbClr val="429539"/>
              </a:buClr>
              <a:buSzPct val="100000"/>
            </a:pPr>
            <a:r>
              <a:rPr lang="en-US" sz="2800" dirty="0" smtClean="0"/>
              <a:t>HO #2 – Form D</a:t>
            </a:r>
          </a:p>
          <a:p>
            <a:pPr>
              <a:spcBef>
                <a:spcPts val="600"/>
              </a:spcBef>
              <a:buClr>
                <a:srgbClr val="429539"/>
              </a:buClr>
              <a:buSzPct val="100000"/>
            </a:pPr>
            <a:r>
              <a:rPr lang="en-US" sz="2800" dirty="0" smtClean="0"/>
              <a:t>HO #3 – Form E</a:t>
            </a:r>
          </a:p>
          <a:p>
            <a:pPr>
              <a:spcBef>
                <a:spcPts val="600"/>
              </a:spcBef>
              <a:buClr>
                <a:srgbClr val="429539"/>
              </a:buClr>
              <a:buSzPct val="100000"/>
            </a:pPr>
            <a:r>
              <a:rPr lang="en-US" sz="2800" dirty="0" smtClean="0"/>
              <a:t>HO #4 – IEP Form</a:t>
            </a:r>
          </a:p>
          <a:p>
            <a:pPr>
              <a:spcBef>
                <a:spcPts val="600"/>
              </a:spcBef>
              <a:buClr>
                <a:srgbClr val="429539"/>
              </a:buClr>
              <a:buSzPct val="100000"/>
            </a:pPr>
            <a:r>
              <a:rPr lang="en-US" sz="2800" dirty="0" smtClean="0"/>
              <a:t>HO #5a – Eligibility Criteria</a:t>
            </a:r>
          </a:p>
          <a:p>
            <a:pPr>
              <a:spcBef>
                <a:spcPts val="600"/>
              </a:spcBef>
              <a:buClr>
                <a:srgbClr val="429539"/>
              </a:buClr>
              <a:buSzPct val="100000"/>
            </a:pPr>
            <a:r>
              <a:rPr lang="en-US" sz="2800" dirty="0" smtClean="0"/>
              <a:t>HO #5b – Flow Chart</a:t>
            </a:r>
          </a:p>
          <a:p>
            <a:pPr>
              <a:spcBef>
                <a:spcPts val="600"/>
              </a:spcBef>
              <a:buClr>
                <a:srgbClr val="429539"/>
              </a:buClr>
              <a:buSzPct val="100000"/>
            </a:pPr>
            <a:r>
              <a:rPr lang="en-US" sz="2800" dirty="0" smtClean="0"/>
              <a:t>HO #6 – Guidance Document</a:t>
            </a:r>
          </a:p>
          <a:p>
            <a:pPr>
              <a:spcBef>
                <a:spcPts val="600"/>
              </a:spcBef>
              <a:buClr>
                <a:srgbClr val="429539"/>
              </a:buClr>
              <a:buSzPct val="100000"/>
            </a:pPr>
            <a:r>
              <a:rPr lang="en-US" sz="2800" dirty="0" smtClean="0"/>
              <a:t>HO #7 – Tour of DESE MAP-A</a:t>
            </a:r>
          </a:p>
          <a:p>
            <a:pPr marL="711183" lvl="1" indent="0">
              <a:spcBef>
                <a:spcPts val="0"/>
              </a:spcBef>
              <a:buClr>
                <a:srgbClr val="429539"/>
              </a:buClr>
              <a:buSzPts val="2400"/>
              <a:buNone/>
            </a:pPr>
            <a:endParaRPr lang="en-US" sz="2800" dirty="0"/>
          </a:p>
          <a:p>
            <a:pPr marL="33866" indent="0">
              <a:buNone/>
            </a:pPr>
            <a:endParaRPr lang="en-US" dirty="0"/>
          </a:p>
        </p:txBody>
      </p:sp>
      <p:sp>
        <p:nvSpPr>
          <p:cNvPr id="5" name="TextBox 4"/>
          <p:cNvSpPr txBox="1"/>
          <p:nvPr/>
        </p:nvSpPr>
        <p:spPr>
          <a:xfrm>
            <a:off x="6096000" y="2119758"/>
            <a:ext cx="5753100" cy="3770263"/>
          </a:xfrm>
          <a:prstGeom prst="rect">
            <a:avLst/>
          </a:prstGeom>
          <a:noFill/>
        </p:spPr>
        <p:txBody>
          <a:bodyPr wrap="square" rtlCol="0">
            <a:spAutoFit/>
          </a:bodyPr>
          <a:lstStyle/>
          <a:p>
            <a:pPr marL="457200" indent="-457200">
              <a:spcBef>
                <a:spcPts val="600"/>
              </a:spcBef>
              <a:buClr>
                <a:srgbClr val="429539"/>
              </a:buClr>
              <a:buFont typeface="Arial" panose="020B0604020202020204" pitchFamily="34" charset="0"/>
              <a:buChar char="•"/>
            </a:pPr>
            <a:r>
              <a:rPr lang="en-US" sz="2800" b="1" dirty="0" smtClean="0">
                <a:latin typeface="Calibri" panose="020F0502020204030204" pitchFamily="34" charset="0"/>
                <a:cs typeface="Calibri" panose="020F0502020204030204" pitchFamily="34" charset="0"/>
              </a:rPr>
              <a:t>Table Copies of Blueprints</a:t>
            </a:r>
          </a:p>
          <a:p>
            <a:pPr marL="914400" lvl="1" indent="-457200">
              <a:spcBef>
                <a:spcPts val="600"/>
              </a:spcBef>
              <a:buClr>
                <a:srgbClr val="429539"/>
              </a:buClr>
              <a:buSzPct val="100000"/>
              <a:buFont typeface="Wingdings" panose="05000000000000000000" pitchFamily="2" charset="2"/>
              <a:buChar char="q"/>
            </a:pPr>
            <a:r>
              <a:rPr lang="en-US" sz="2400" dirty="0" smtClean="0">
                <a:latin typeface="Calibri" panose="020F0502020204030204" pitchFamily="34" charset="0"/>
                <a:cs typeface="Calibri" panose="020F0502020204030204" pitchFamily="34" charset="0"/>
              </a:rPr>
              <a:t>ELA EE</a:t>
            </a:r>
          </a:p>
          <a:p>
            <a:pPr marL="914400" lvl="1" indent="-457200">
              <a:spcBef>
                <a:spcPts val="600"/>
              </a:spcBef>
              <a:buClr>
                <a:srgbClr val="429539"/>
              </a:buClr>
              <a:buSzPct val="100000"/>
              <a:buFont typeface="Wingdings" panose="05000000000000000000" pitchFamily="2" charset="2"/>
              <a:buChar char="q"/>
            </a:pPr>
            <a:r>
              <a:rPr lang="en-US" sz="2400" dirty="0" smtClean="0">
                <a:latin typeface="Calibri" panose="020F0502020204030204" pitchFamily="34" charset="0"/>
                <a:cs typeface="Calibri" panose="020F0502020204030204" pitchFamily="34" charset="0"/>
              </a:rPr>
              <a:t>Math EE</a:t>
            </a:r>
          </a:p>
          <a:p>
            <a:pPr marL="914400" lvl="1" indent="-457200">
              <a:spcBef>
                <a:spcPts val="600"/>
              </a:spcBef>
              <a:buClr>
                <a:srgbClr val="429539"/>
              </a:buClr>
              <a:buSzPct val="100000"/>
              <a:buFont typeface="Wingdings" panose="05000000000000000000" pitchFamily="2" charset="2"/>
              <a:buChar char="q"/>
            </a:pPr>
            <a:r>
              <a:rPr lang="en-US" sz="2400" dirty="0" smtClean="0">
                <a:latin typeface="Calibri" panose="020F0502020204030204" pitchFamily="34" charset="0"/>
                <a:cs typeface="Calibri" panose="020F0502020204030204" pitchFamily="34" charset="0"/>
              </a:rPr>
              <a:t>Science EE</a:t>
            </a:r>
          </a:p>
          <a:p>
            <a:pPr marL="457200" indent="-457200">
              <a:spcBef>
                <a:spcPts val="600"/>
              </a:spcBef>
              <a:buClr>
                <a:srgbClr val="429539"/>
              </a:buClr>
              <a:buFont typeface="Arial" panose="020B0604020202020204" pitchFamily="34" charset="0"/>
              <a:buChar char="•"/>
            </a:pPr>
            <a:r>
              <a:rPr lang="en-US" sz="2800" b="1" dirty="0" smtClean="0">
                <a:latin typeface="Calibri" panose="020F0502020204030204" pitchFamily="34" charset="0"/>
                <a:cs typeface="Calibri" panose="020F0502020204030204" pitchFamily="34" charset="0"/>
              </a:rPr>
              <a:t>Optional Handouts</a:t>
            </a:r>
          </a:p>
          <a:p>
            <a:pPr marL="914400" lvl="1" indent="-457200">
              <a:spcBef>
                <a:spcPts val="600"/>
              </a:spcBef>
              <a:buClr>
                <a:srgbClr val="429539"/>
              </a:buClr>
              <a:buSzPct val="100000"/>
              <a:buFont typeface="Wingdings" panose="05000000000000000000" pitchFamily="2" charset="2"/>
              <a:buChar char="q"/>
            </a:pPr>
            <a:r>
              <a:rPr lang="en-US" sz="2400" dirty="0" smtClean="0">
                <a:latin typeface="Calibri" panose="020F0502020204030204" pitchFamily="34" charset="0"/>
                <a:cs typeface="Calibri" panose="020F0502020204030204" pitchFamily="34" charset="0"/>
              </a:rPr>
              <a:t>Test Administrator Guide of Pages</a:t>
            </a:r>
          </a:p>
          <a:p>
            <a:pPr marL="914400" lvl="1" indent="-457200">
              <a:spcBef>
                <a:spcPts val="600"/>
              </a:spcBef>
              <a:buClr>
                <a:srgbClr val="429539"/>
              </a:buClr>
              <a:buSzPct val="100000"/>
              <a:buFont typeface="Wingdings" panose="05000000000000000000" pitchFamily="2" charset="2"/>
              <a:buChar char="q"/>
            </a:pPr>
            <a:r>
              <a:rPr lang="en-US" sz="2400" dirty="0" smtClean="0">
                <a:latin typeface="Calibri" panose="020F0502020204030204" pitchFamily="34" charset="0"/>
                <a:cs typeface="Calibri" panose="020F0502020204030204" pitchFamily="34" charset="0"/>
              </a:rPr>
              <a:t>MAP-A Resource Table</a:t>
            </a:r>
          </a:p>
          <a:p>
            <a:pPr lvl="1">
              <a:spcBef>
                <a:spcPts val="600"/>
              </a:spcBef>
              <a:buClr>
                <a:srgbClr val="429539"/>
              </a:buClr>
            </a:pPr>
            <a:endParaRPr lang="en-US" sz="2800" dirty="0"/>
          </a:p>
        </p:txBody>
      </p:sp>
    </p:spTree>
    <p:extLst>
      <p:ext uri="{BB962C8B-B14F-4D97-AF65-F5344CB8AC3E}">
        <p14:creationId xmlns:p14="http://schemas.microsoft.com/office/powerpoint/2010/main" val="33221727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57"/>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30</a:t>
            </a:fld>
            <a:endParaRPr dirty="0"/>
          </a:p>
        </p:txBody>
      </p:sp>
      <p:sp>
        <p:nvSpPr>
          <p:cNvPr id="390" name="Google Shape;390;p57"/>
          <p:cNvSpPr/>
          <p:nvPr/>
        </p:nvSpPr>
        <p:spPr>
          <a:xfrm>
            <a:off x="2237522" y="2416444"/>
            <a:ext cx="1152144" cy="301752"/>
          </a:xfrm>
          <a:prstGeom prst="rightArrow">
            <a:avLst>
              <a:gd name="adj1" fmla="val 50000"/>
              <a:gd name="adj2" fmla="val 50000"/>
            </a:avLst>
          </a:prstGeom>
          <a:solidFill>
            <a:srgbClr val="004B8E"/>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dirty="0">
              <a:solidFill>
                <a:srgbClr val="004B8E"/>
              </a:solidFill>
            </a:endParaRPr>
          </a:p>
        </p:txBody>
      </p:sp>
      <p:sp>
        <p:nvSpPr>
          <p:cNvPr id="391" name="Google Shape;391;p57"/>
          <p:cNvSpPr txBox="1"/>
          <p:nvPr/>
        </p:nvSpPr>
        <p:spPr>
          <a:xfrm>
            <a:off x="556667" y="1447301"/>
            <a:ext cx="3562800" cy="1231066"/>
          </a:xfrm>
          <a:prstGeom prst="rect">
            <a:avLst/>
          </a:prstGeom>
          <a:noFill/>
          <a:ln>
            <a:noFill/>
          </a:ln>
        </p:spPr>
        <p:txBody>
          <a:bodyPr spcFirstLastPara="1" wrap="square" lIns="121900" tIns="121900" rIns="121900" bIns="121900" anchor="t" anchorCtr="0">
            <a:spAutoFit/>
          </a:bodyPr>
          <a:lstStyle/>
          <a:p>
            <a:endParaRPr sz="3200" dirty="0">
              <a:solidFill>
                <a:schemeClr val="dk1"/>
              </a:solidFill>
              <a:latin typeface="Calibri"/>
              <a:ea typeface="Calibri"/>
              <a:cs typeface="Calibri"/>
              <a:sym typeface="Calibri"/>
            </a:endParaRPr>
          </a:p>
          <a:p>
            <a:endParaRPr sz="3200" dirty="0">
              <a:solidFill>
                <a:schemeClr val="dk1"/>
              </a:solidFill>
              <a:latin typeface="Calibri"/>
              <a:ea typeface="Calibri"/>
              <a:cs typeface="Calibri"/>
              <a:sym typeface="Calibri"/>
            </a:endParaRPr>
          </a:p>
        </p:txBody>
      </p:sp>
      <p:sp>
        <p:nvSpPr>
          <p:cNvPr id="392" name="Google Shape;392;p57"/>
          <p:cNvSpPr/>
          <p:nvPr/>
        </p:nvSpPr>
        <p:spPr>
          <a:xfrm>
            <a:off x="2237522" y="6053744"/>
            <a:ext cx="1152144" cy="301752"/>
          </a:xfrm>
          <a:prstGeom prst="rightArrow">
            <a:avLst>
              <a:gd name="adj1" fmla="val 50000"/>
              <a:gd name="adj2" fmla="val 50000"/>
            </a:avLst>
          </a:prstGeom>
          <a:solidFill>
            <a:srgbClr val="004B8E"/>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dirty="0">
              <a:solidFill>
                <a:srgbClr val="004B8E"/>
              </a:solidFill>
            </a:endParaRPr>
          </a:p>
        </p:txBody>
      </p:sp>
      <p:sp>
        <p:nvSpPr>
          <p:cNvPr id="393" name="Google Shape;393;p57"/>
          <p:cNvSpPr/>
          <p:nvPr/>
        </p:nvSpPr>
        <p:spPr>
          <a:xfrm>
            <a:off x="2237522" y="5079877"/>
            <a:ext cx="1152144" cy="301752"/>
          </a:xfrm>
          <a:prstGeom prst="rightArrow">
            <a:avLst>
              <a:gd name="adj1" fmla="val 50000"/>
              <a:gd name="adj2" fmla="val 50000"/>
            </a:avLst>
          </a:prstGeom>
          <a:solidFill>
            <a:srgbClr val="004B8E"/>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dirty="0">
              <a:solidFill>
                <a:srgbClr val="004B8E"/>
              </a:solidFill>
            </a:endParaRPr>
          </a:p>
        </p:txBody>
      </p:sp>
      <p:sp>
        <p:nvSpPr>
          <p:cNvPr id="394" name="Google Shape;394;p57"/>
          <p:cNvSpPr/>
          <p:nvPr/>
        </p:nvSpPr>
        <p:spPr>
          <a:xfrm>
            <a:off x="2237522" y="3812644"/>
            <a:ext cx="1152144" cy="301752"/>
          </a:xfrm>
          <a:prstGeom prst="rightArrow">
            <a:avLst>
              <a:gd name="adj1" fmla="val 50000"/>
              <a:gd name="adj2" fmla="val 50000"/>
            </a:avLst>
          </a:prstGeom>
          <a:solidFill>
            <a:srgbClr val="004B8E"/>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dirty="0">
              <a:solidFill>
                <a:srgbClr val="004B8E"/>
              </a:solidFill>
            </a:endParaRPr>
          </a:p>
        </p:txBody>
      </p:sp>
      <p:sp>
        <p:nvSpPr>
          <p:cNvPr id="395" name="Google Shape;395;p57"/>
          <p:cNvSpPr txBox="1"/>
          <p:nvPr/>
        </p:nvSpPr>
        <p:spPr>
          <a:xfrm>
            <a:off x="342900" y="1079911"/>
            <a:ext cx="2700800" cy="923289"/>
          </a:xfrm>
          <a:prstGeom prst="rect">
            <a:avLst/>
          </a:prstGeom>
          <a:noFill/>
          <a:ln>
            <a:noFill/>
          </a:ln>
        </p:spPr>
        <p:txBody>
          <a:bodyPr spcFirstLastPara="1" wrap="square" lIns="121900" tIns="121900" rIns="121900" bIns="121900" anchor="t" anchorCtr="0">
            <a:spAutoFit/>
          </a:bodyPr>
          <a:lstStyle/>
          <a:p>
            <a:r>
              <a:rPr lang="en-US" sz="4400" b="1" dirty="0" smtClean="0">
                <a:solidFill>
                  <a:srgbClr val="004B8E"/>
                </a:solidFill>
                <a:latin typeface="Calibri"/>
                <a:ea typeface="Calibri"/>
                <a:cs typeface="Calibri"/>
                <a:sym typeface="Calibri"/>
              </a:rPr>
              <a:t>Manuals</a:t>
            </a:r>
            <a:endParaRPr sz="4400" b="1" dirty="0">
              <a:solidFill>
                <a:srgbClr val="004B8E"/>
              </a:solidFill>
              <a:latin typeface="Calibri"/>
              <a:ea typeface="Calibri"/>
              <a:cs typeface="Calibri"/>
              <a:sym typeface="Calibri"/>
            </a:endParaRPr>
          </a:p>
        </p:txBody>
      </p:sp>
      <p:pic>
        <p:nvPicPr>
          <p:cNvPr id="396" name="Google Shape;396;p57"/>
          <p:cNvPicPr preferRelativeResize="0"/>
          <p:nvPr/>
        </p:nvPicPr>
        <p:blipFill>
          <a:blip r:embed="rId3">
            <a:alphaModFix/>
          </a:blip>
          <a:stretch>
            <a:fillRect/>
          </a:stretch>
        </p:blipFill>
        <p:spPr>
          <a:xfrm>
            <a:off x="3456800" y="1333500"/>
            <a:ext cx="8392300" cy="5321301"/>
          </a:xfrm>
          <a:prstGeom prst="rect">
            <a:avLst/>
          </a:prstGeom>
          <a:noFill/>
          <a:ln>
            <a:noFill/>
          </a:ln>
        </p:spPr>
      </p:pic>
      <p:sp>
        <p:nvSpPr>
          <p:cNvPr id="397" name="Google Shape;397;p57"/>
          <p:cNvSpPr/>
          <p:nvPr/>
        </p:nvSpPr>
        <p:spPr>
          <a:xfrm>
            <a:off x="2237522" y="4657495"/>
            <a:ext cx="1152144" cy="301752"/>
          </a:xfrm>
          <a:prstGeom prst="rightArrow">
            <a:avLst>
              <a:gd name="adj1" fmla="val 50000"/>
              <a:gd name="adj2" fmla="val 50000"/>
            </a:avLst>
          </a:prstGeom>
          <a:solidFill>
            <a:srgbClr val="004B8E"/>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dirty="0">
              <a:solidFill>
                <a:srgbClr val="004B8E"/>
              </a:solidFill>
            </a:endParaRPr>
          </a:p>
        </p:txBody>
      </p:sp>
    </p:spTree>
    <p:extLst>
      <p:ext uri="{BB962C8B-B14F-4D97-AF65-F5344CB8AC3E}">
        <p14:creationId xmlns:p14="http://schemas.microsoft.com/office/powerpoint/2010/main" val="39813649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4" name="Google Shape;404;p58"/>
          <p:cNvSpPr txBox="1">
            <a:spLocks noGrp="1"/>
          </p:cNvSpPr>
          <p:nvPr>
            <p:ph type="title"/>
          </p:nvPr>
        </p:nvSpPr>
        <p:spPr>
          <a:xfrm>
            <a:off x="342900" y="1186548"/>
            <a:ext cx="11506200" cy="705200"/>
          </a:xfrm>
          <a:prstGeom prst="rect">
            <a:avLst/>
          </a:prstGeom>
        </p:spPr>
        <p:txBody>
          <a:bodyPr spcFirstLastPara="1" vert="horz" wrap="square" lIns="121900" tIns="60933" rIns="121900" bIns="60933" rtlCol="0" anchor="ctr" anchorCtr="0">
            <a:noAutofit/>
          </a:bodyPr>
          <a:lstStyle/>
          <a:p>
            <a:r>
              <a:rPr lang="en-US" sz="4400" dirty="0">
                <a:solidFill>
                  <a:srgbClr val="004B8E"/>
                </a:solidFill>
              </a:rPr>
              <a:t>Resources for Blueprints and EEs</a:t>
            </a:r>
            <a:endParaRPr sz="4400" dirty="0">
              <a:solidFill>
                <a:srgbClr val="004B8E"/>
              </a:solidFill>
            </a:endParaRPr>
          </a:p>
        </p:txBody>
      </p:sp>
      <p:sp>
        <p:nvSpPr>
          <p:cNvPr id="405" name="Google Shape;405;p58"/>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31</a:t>
            </a:fld>
            <a:endParaRPr dirty="0"/>
          </a:p>
        </p:txBody>
      </p:sp>
      <p:pic>
        <p:nvPicPr>
          <p:cNvPr id="406" name="Google Shape;406;p58"/>
          <p:cNvPicPr preferRelativeResize="0"/>
          <p:nvPr/>
        </p:nvPicPr>
        <p:blipFill>
          <a:blip r:embed="rId3">
            <a:alphaModFix/>
          </a:blip>
          <a:stretch>
            <a:fillRect/>
          </a:stretch>
        </p:blipFill>
        <p:spPr>
          <a:xfrm>
            <a:off x="2446727" y="1891748"/>
            <a:ext cx="7569727" cy="4775752"/>
          </a:xfrm>
          <a:prstGeom prst="rect">
            <a:avLst/>
          </a:prstGeom>
          <a:noFill/>
          <a:ln>
            <a:noFill/>
          </a:ln>
        </p:spPr>
      </p:pic>
      <p:sp>
        <p:nvSpPr>
          <p:cNvPr id="407" name="Google Shape;407;p58"/>
          <p:cNvSpPr/>
          <p:nvPr/>
        </p:nvSpPr>
        <p:spPr>
          <a:xfrm>
            <a:off x="1248694" y="2178151"/>
            <a:ext cx="1194953" cy="325182"/>
          </a:xfrm>
          <a:prstGeom prst="rightArrow">
            <a:avLst>
              <a:gd name="adj1" fmla="val 50000"/>
              <a:gd name="adj2" fmla="val 50000"/>
            </a:avLst>
          </a:prstGeom>
          <a:solidFill>
            <a:srgbClr val="004B8E"/>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dirty="0">
              <a:solidFill>
                <a:srgbClr val="004B8E"/>
              </a:solidFill>
            </a:endParaRPr>
          </a:p>
        </p:txBody>
      </p:sp>
      <p:sp>
        <p:nvSpPr>
          <p:cNvPr id="408" name="Google Shape;408;p58"/>
          <p:cNvSpPr/>
          <p:nvPr/>
        </p:nvSpPr>
        <p:spPr>
          <a:xfrm>
            <a:off x="1248693" y="3918540"/>
            <a:ext cx="1194953" cy="325182"/>
          </a:xfrm>
          <a:prstGeom prst="rightArrow">
            <a:avLst>
              <a:gd name="adj1" fmla="val 50000"/>
              <a:gd name="adj2" fmla="val 50000"/>
            </a:avLst>
          </a:prstGeom>
          <a:solidFill>
            <a:srgbClr val="004B8E"/>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dirty="0">
              <a:solidFill>
                <a:srgbClr val="004B8E"/>
              </a:solidFill>
            </a:endParaRPr>
          </a:p>
        </p:txBody>
      </p:sp>
      <p:sp>
        <p:nvSpPr>
          <p:cNvPr id="409" name="Google Shape;409;p58"/>
          <p:cNvSpPr/>
          <p:nvPr/>
        </p:nvSpPr>
        <p:spPr>
          <a:xfrm>
            <a:off x="1248692" y="5988941"/>
            <a:ext cx="1194953" cy="325182"/>
          </a:xfrm>
          <a:prstGeom prst="rightArrow">
            <a:avLst>
              <a:gd name="adj1" fmla="val 50000"/>
              <a:gd name="adj2" fmla="val 50000"/>
            </a:avLst>
          </a:prstGeom>
          <a:solidFill>
            <a:srgbClr val="004B8E"/>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dirty="0">
              <a:solidFill>
                <a:srgbClr val="004B8E"/>
              </a:solidFill>
            </a:endParaRPr>
          </a:p>
        </p:txBody>
      </p:sp>
    </p:spTree>
    <p:extLst>
      <p:ext uri="{BB962C8B-B14F-4D97-AF65-F5344CB8AC3E}">
        <p14:creationId xmlns:p14="http://schemas.microsoft.com/office/powerpoint/2010/main" val="20338299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6" name="Google Shape;416;p59"/>
          <p:cNvSpPr txBox="1">
            <a:spLocks noGrp="1"/>
          </p:cNvSpPr>
          <p:nvPr>
            <p:ph type="title"/>
          </p:nvPr>
        </p:nvSpPr>
        <p:spPr>
          <a:xfrm>
            <a:off x="342900" y="990600"/>
            <a:ext cx="11506200" cy="1066800"/>
          </a:xfrm>
          <a:prstGeom prst="rect">
            <a:avLst/>
          </a:prstGeom>
        </p:spPr>
        <p:txBody>
          <a:bodyPr spcFirstLastPara="1" vert="horz" wrap="square" lIns="121900" tIns="60933" rIns="121900" bIns="60933" rtlCol="0" anchor="ctr" anchorCtr="0">
            <a:noAutofit/>
          </a:bodyPr>
          <a:lstStyle/>
          <a:p>
            <a:r>
              <a:rPr lang="en-US" sz="4400" dirty="0">
                <a:solidFill>
                  <a:srgbClr val="004B8E"/>
                </a:solidFill>
              </a:rPr>
              <a:t>Additional Resources</a:t>
            </a:r>
            <a:endParaRPr sz="4400" dirty="0">
              <a:solidFill>
                <a:srgbClr val="004B8E"/>
              </a:solidFill>
            </a:endParaRPr>
          </a:p>
        </p:txBody>
      </p:sp>
      <p:sp>
        <p:nvSpPr>
          <p:cNvPr id="417" name="Google Shape;417;p59"/>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32</a:t>
            </a:fld>
            <a:endParaRPr dirty="0"/>
          </a:p>
        </p:txBody>
      </p:sp>
      <p:pic>
        <p:nvPicPr>
          <p:cNvPr id="418" name="Google Shape;418;p59"/>
          <p:cNvPicPr preferRelativeResize="0"/>
          <p:nvPr/>
        </p:nvPicPr>
        <p:blipFill>
          <a:blip r:embed="rId3">
            <a:alphaModFix/>
          </a:blip>
          <a:stretch>
            <a:fillRect/>
          </a:stretch>
        </p:blipFill>
        <p:spPr>
          <a:xfrm>
            <a:off x="1585044" y="2146852"/>
            <a:ext cx="9089366" cy="4520648"/>
          </a:xfrm>
          <a:prstGeom prst="rect">
            <a:avLst/>
          </a:prstGeom>
          <a:noFill/>
          <a:ln>
            <a:noFill/>
          </a:ln>
        </p:spPr>
      </p:pic>
      <p:sp>
        <p:nvSpPr>
          <p:cNvPr id="419" name="Google Shape;419;p59"/>
          <p:cNvSpPr/>
          <p:nvPr/>
        </p:nvSpPr>
        <p:spPr>
          <a:xfrm>
            <a:off x="392595" y="5326633"/>
            <a:ext cx="1139883" cy="278007"/>
          </a:xfrm>
          <a:prstGeom prst="rightArrow">
            <a:avLst>
              <a:gd name="adj1" fmla="val 50000"/>
              <a:gd name="adj2" fmla="val 50000"/>
            </a:avLst>
          </a:prstGeom>
          <a:solidFill>
            <a:srgbClr val="004B8E"/>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420" name="Google Shape;420;p59"/>
          <p:cNvSpPr/>
          <p:nvPr/>
        </p:nvSpPr>
        <p:spPr>
          <a:xfrm>
            <a:off x="402534" y="3145490"/>
            <a:ext cx="1139883" cy="278007"/>
          </a:xfrm>
          <a:prstGeom prst="rightArrow">
            <a:avLst>
              <a:gd name="adj1" fmla="val 50000"/>
              <a:gd name="adj2" fmla="val 50000"/>
            </a:avLst>
          </a:prstGeom>
          <a:solidFill>
            <a:srgbClr val="004B8E"/>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Tree>
    <p:extLst>
      <p:ext uri="{BB962C8B-B14F-4D97-AF65-F5344CB8AC3E}">
        <p14:creationId xmlns:p14="http://schemas.microsoft.com/office/powerpoint/2010/main" val="3433003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60"/>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33</a:t>
            </a:fld>
            <a:endParaRPr dirty="0"/>
          </a:p>
        </p:txBody>
      </p:sp>
      <p:sp>
        <p:nvSpPr>
          <p:cNvPr id="427" name="Google Shape;427;p60"/>
          <p:cNvSpPr/>
          <p:nvPr/>
        </p:nvSpPr>
        <p:spPr>
          <a:xfrm>
            <a:off x="2188575" y="5079094"/>
            <a:ext cx="764413" cy="301752"/>
          </a:xfrm>
          <a:prstGeom prst="rightArrow">
            <a:avLst>
              <a:gd name="adj1" fmla="val 50000"/>
              <a:gd name="adj2" fmla="val 50000"/>
            </a:avLst>
          </a:prstGeom>
          <a:solidFill>
            <a:srgbClr val="004B8E"/>
          </a:solidFill>
          <a:ln w="9525" cap="flat" cmpd="sng">
            <a:solidFill>
              <a:srgbClr val="0099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428" name="Google Shape;428;p60"/>
          <p:cNvSpPr txBox="1"/>
          <p:nvPr/>
        </p:nvSpPr>
        <p:spPr>
          <a:xfrm>
            <a:off x="253449" y="1045269"/>
            <a:ext cx="2102126" cy="923289"/>
          </a:xfrm>
          <a:prstGeom prst="rect">
            <a:avLst/>
          </a:prstGeom>
          <a:noFill/>
          <a:ln>
            <a:noFill/>
          </a:ln>
        </p:spPr>
        <p:txBody>
          <a:bodyPr spcFirstLastPara="1" wrap="square" lIns="121900" tIns="121900" rIns="121900" bIns="121900" anchor="t" anchorCtr="0">
            <a:spAutoFit/>
          </a:bodyPr>
          <a:lstStyle/>
          <a:p>
            <a:r>
              <a:rPr lang="en-US" sz="4400" b="1" dirty="0">
                <a:solidFill>
                  <a:srgbClr val="004B8E"/>
                </a:solidFill>
                <a:latin typeface="Calibri"/>
                <a:ea typeface="Calibri"/>
                <a:cs typeface="Calibri"/>
                <a:sym typeface="Calibri"/>
              </a:rPr>
              <a:t>Training</a:t>
            </a:r>
            <a:endParaRPr sz="4400" b="1" dirty="0">
              <a:solidFill>
                <a:srgbClr val="004B8E"/>
              </a:solidFill>
              <a:latin typeface="Calibri"/>
              <a:ea typeface="Calibri"/>
              <a:cs typeface="Calibri"/>
              <a:sym typeface="Calibri"/>
            </a:endParaRPr>
          </a:p>
        </p:txBody>
      </p:sp>
      <p:sp>
        <p:nvSpPr>
          <p:cNvPr id="429" name="Google Shape;429;p60"/>
          <p:cNvSpPr/>
          <p:nvPr/>
        </p:nvSpPr>
        <p:spPr>
          <a:xfrm>
            <a:off x="2188575" y="2677007"/>
            <a:ext cx="764413" cy="301752"/>
          </a:xfrm>
          <a:prstGeom prst="rightArrow">
            <a:avLst>
              <a:gd name="adj1" fmla="val 50000"/>
              <a:gd name="adj2" fmla="val 50000"/>
            </a:avLst>
          </a:prstGeom>
          <a:solidFill>
            <a:srgbClr val="004B8E"/>
          </a:solidFill>
          <a:ln w="9525" cap="flat" cmpd="sng">
            <a:solidFill>
              <a:srgbClr val="0099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430" name="Google Shape;430;p60"/>
          <p:cNvSpPr/>
          <p:nvPr/>
        </p:nvSpPr>
        <p:spPr>
          <a:xfrm>
            <a:off x="2188575" y="3076987"/>
            <a:ext cx="764413" cy="301752"/>
          </a:xfrm>
          <a:prstGeom prst="rightArrow">
            <a:avLst>
              <a:gd name="adj1" fmla="val 50000"/>
              <a:gd name="adj2" fmla="val 50000"/>
            </a:avLst>
          </a:prstGeom>
          <a:solidFill>
            <a:srgbClr val="004B8E"/>
          </a:solidFill>
          <a:ln w="9525" cap="flat" cmpd="sng">
            <a:solidFill>
              <a:srgbClr val="0099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431" name="Google Shape;431;p60"/>
          <p:cNvSpPr/>
          <p:nvPr/>
        </p:nvSpPr>
        <p:spPr>
          <a:xfrm>
            <a:off x="2188575" y="3983499"/>
            <a:ext cx="764413" cy="301752"/>
          </a:xfrm>
          <a:prstGeom prst="rightArrow">
            <a:avLst>
              <a:gd name="adj1" fmla="val 50000"/>
              <a:gd name="adj2" fmla="val 50000"/>
            </a:avLst>
          </a:prstGeom>
          <a:solidFill>
            <a:srgbClr val="004B8E"/>
          </a:solidFill>
          <a:ln w="9525" cap="flat" cmpd="sng">
            <a:solidFill>
              <a:srgbClr val="0099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432" name="Google Shape;432;p60"/>
          <p:cNvSpPr/>
          <p:nvPr/>
        </p:nvSpPr>
        <p:spPr>
          <a:xfrm>
            <a:off x="2188575" y="4556359"/>
            <a:ext cx="764413" cy="301752"/>
          </a:xfrm>
          <a:prstGeom prst="rightArrow">
            <a:avLst>
              <a:gd name="adj1" fmla="val 50000"/>
              <a:gd name="adj2" fmla="val 50000"/>
            </a:avLst>
          </a:prstGeom>
          <a:solidFill>
            <a:srgbClr val="004B8E"/>
          </a:solidFill>
          <a:ln w="9525" cap="flat" cmpd="sng">
            <a:solidFill>
              <a:srgbClr val="009900"/>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pic>
        <p:nvPicPr>
          <p:cNvPr id="433" name="Google Shape;433;p60"/>
          <p:cNvPicPr preferRelativeResize="0"/>
          <p:nvPr/>
        </p:nvPicPr>
        <p:blipFill>
          <a:blip r:embed="rId3">
            <a:alphaModFix/>
          </a:blip>
          <a:stretch>
            <a:fillRect/>
          </a:stretch>
        </p:blipFill>
        <p:spPr>
          <a:xfrm>
            <a:off x="2952988" y="1333500"/>
            <a:ext cx="8891733" cy="5334000"/>
          </a:xfrm>
          <a:prstGeom prst="rect">
            <a:avLst/>
          </a:prstGeom>
          <a:noFill/>
          <a:ln>
            <a:noFill/>
          </a:ln>
        </p:spPr>
      </p:pic>
    </p:spTree>
    <p:extLst>
      <p:ext uri="{BB962C8B-B14F-4D97-AF65-F5344CB8AC3E}">
        <p14:creationId xmlns:p14="http://schemas.microsoft.com/office/powerpoint/2010/main" val="13873483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40" name="Google Shape;440;p61"/>
          <p:cNvSpPr txBox="1">
            <a:spLocks noGrp="1"/>
          </p:cNvSpPr>
          <p:nvPr>
            <p:ph type="title"/>
          </p:nvPr>
        </p:nvSpPr>
        <p:spPr>
          <a:xfrm>
            <a:off x="203200" y="1036258"/>
            <a:ext cx="11785600" cy="1032400"/>
          </a:xfrm>
          <a:prstGeom prst="rect">
            <a:avLst/>
          </a:prstGeom>
        </p:spPr>
        <p:txBody>
          <a:bodyPr spcFirstLastPara="1" vert="horz" wrap="square" lIns="121900" tIns="60933" rIns="121900" bIns="60933" rtlCol="0" anchor="ctr" anchorCtr="0">
            <a:noAutofit/>
          </a:bodyPr>
          <a:lstStyle/>
          <a:p>
            <a:r>
              <a:rPr lang="en-US" sz="4400" dirty="0">
                <a:solidFill>
                  <a:srgbClr val="004B8E"/>
                </a:solidFill>
              </a:rPr>
              <a:t>Parent Information</a:t>
            </a:r>
            <a:endParaRPr sz="4400" dirty="0">
              <a:solidFill>
                <a:srgbClr val="004B8E"/>
              </a:solidFill>
            </a:endParaRPr>
          </a:p>
        </p:txBody>
      </p:sp>
      <p:sp>
        <p:nvSpPr>
          <p:cNvPr id="441" name="Google Shape;441;p61"/>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34</a:t>
            </a:fld>
            <a:endParaRPr dirty="0"/>
          </a:p>
        </p:txBody>
      </p:sp>
      <p:sp>
        <p:nvSpPr>
          <p:cNvPr id="442" name="Google Shape;442;p61"/>
          <p:cNvSpPr/>
          <p:nvPr/>
        </p:nvSpPr>
        <p:spPr>
          <a:xfrm>
            <a:off x="1139035" y="4357946"/>
            <a:ext cx="768096" cy="301752"/>
          </a:xfrm>
          <a:prstGeom prst="rightArrow">
            <a:avLst>
              <a:gd name="adj1" fmla="val 50000"/>
              <a:gd name="adj2" fmla="val 50000"/>
            </a:avLst>
          </a:prstGeom>
          <a:solidFill>
            <a:srgbClr val="004B8E"/>
          </a:solidFill>
          <a:ln w="9525" cap="flat" cmpd="sng">
            <a:solidFill>
              <a:srgbClr val="009900"/>
            </a:solidFill>
            <a:prstDash val="solid"/>
            <a:round/>
            <a:headEnd type="none" w="sm" len="sm"/>
            <a:tailEnd type="none" w="sm" len="sm"/>
          </a:ln>
        </p:spPr>
        <p:txBody>
          <a:bodyPr spcFirstLastPara="1" wrap="square" lIns="121900" tIns="121900" rIns="121900" bIns="121900" anchor="ctr" anchorCtr="0">
            <a:noAutofit/>
          </a:bodyPr>
          <a:lstStyle/>
          <a:p>
            <a:endParaRPr sz="2400" dirty="0">
              <a:solidFill>
                <a:srgbClr val="004B8E"/>
              </a:solidFill>
            </a:endParaRPr>
          </a:p>
        </p:txBody>
      </p:sp>
      <p:pic>
        <p:nvPicPr>
          <p:cNvPr id="443" name="Google Shape;443;p61"/>
          <p:cNvPicPr preferRelativeResize="0"/>
          <p:nvPr/>
        </p:nvPicPr>
        <p:blipFill>
          <a:blip r:embed="rId3">
            <a:alphaModFix/>
          </a:blip>
          <a:stretch>
            <a:fillRect/>
          </a:stretch>
        </p:blipFill>
        <p:spPr>
          <a:xfrm>
            <a:off x="1907131" y="2068657"/>
            <a:ext cx="8743275" cy="4598843"/>
          </a:xfrm>
          <a:prstGeom prst="rect">
            <a:avLst/>
          </a:prstGeom>
          <a:noFill/>
          <a:ln>
            <a:noFill/>
          </a:ln>
        </p:spPr>
      </p:pic>
      <p:sp>
        <p:nvSpPr>
          <p:cNvPr id="444" name="Google Shape;444;p61"/>
          <p:cNvSpPr/>
          <p:nvPr/>
        </p:nvSpPr>
        <p:spPr>
          <a:xfrm>
            <a:off x="1139035" y="2361162"/>
            <a:ext cx="768096" cy="301752"/>
          </a:xfrm>
          <a:prstGeom prst="rightArrow">
            <a:avLst>
              <a:gd name="adj1" fmla="val 50000"/>
              <a:gd name="adj2" fmla="val 50000"/>
            </a:avLst>
          </a:prstGeom>
          <a:solidFill>
            <a:srgbClr val="004B8E"/>
          </a:solidFill>
          <a:ln w="9525" cap="flat" cmpd="sng">
            <a:solidFill>
              <a:srgbClr val="009900"/>
            </a:solidFill>
            <a:prstDash val="solid"/>
            <a:round/>
            <a:headEnd type="none" w="sm" len="sm"/>
            <a:tailEnd type="none" w="sm" len="sm"/>
          </a:ln>
        </p:spPr>
        <p:txBody>
          <a:bodyPr spcFirstLastPara="1" wrap="square" lIns="121900" tIns="121900" rIns="121900" bIns="121900" anchor="ctr" anchorCtr="0">
            <a:noAutofit/>
          </a:bodyPr>
          <a:lstStyle/>
          <a:p>
            <a:endParaRPr sz="2400" dirty="0">
              <a:solidFill>
                <a:srgbClr val="004B8E"/>
              </a:solidFill>
            </a:endParaRPr>
          </a:p>
        </p:txBody>
      </p:sp>
    </p:spTree>
    <p:extLst>
      <p:ext uri="{BB962C8B-B14F-4D97-AF65-F5344CB8AC3E}">
        <p14:creationId xmlns:p14="http://schemas.microsoft.com/office/powerpoint/2010/main" val="32731393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62"/>
          <p:cNvSpPr txBox="1">
            <a:spLocks noGrp="1"/>
          </p:cNvSpPr>
          <p:nvPr>
            <p:ph type="body" idx="1"/>
          </p:nvPr>
        </p:nvSpPr>
        <p:spPr>
          <a:xfrm>
            <a:off x="342900" y="2057925"/>
            <a:ext cx="11506200" cy="4609575"/>
          </a:xfrm>
          <a:prstGeom prst="rect">
            <a:avLst/>
          </a:prstGeom>
          <a:noFill/>
          <a:ln>
            <a:noFill/>
          </a:ln>
        </p:spPr>
        <p:txBody>
          <a:bodyPr spcFirstLastPara="1" vert="horz" wrap="square" lIns="121900" tIns="60933" rIns="121900" bIns="60933" rtlCol="0" anchor="t" anchorCtr="0">
            <a:noAutofit/>
          </a:bodyPr>
          <a:lstStyle/>
          <a:p>
            <a:pPr marL="0" lvl="2" indent="0" algn="ctr">
              <a:lnSpc>
                <a:spcPct val="80000"/>
              </a:lnSpc>
              <a:spcBef>
                <a:spcPts val="635"/>
              </a:spcBef>
              <a:buSzPts val="2023"/>
              <a:buNone/>
            </a:pPr>
            <a:r>
              <a:rPr lang="en-US" sz="2400" u="sng" dirty="0">
                <a:solidFill>
                  <a:schemeClr val="hlink"/>
                </a:solidFill>
                <a:latin typeface="+mn-lt"/>
                <a:ea typeface="Arial"/>
                <a:cs typeface="Arial"/>
                <a:sym typeface="Arial"/>
                <a:hlinkClick r:id="rId3"/>
              </a:rPr>
              <a:t>https://</a:t>
            </a:r>
            <a:r>
              <a:rPr lang="en-US" sz="2400" u="sng" dirty="0" smtClean="0">
                <a:solidFill>
                  <a:schemeClr val="hlink"/>
                </a:solidFill>
                <a:latin typeface="+mn-lt"/>
                <a:ea typeface="Arial"/>
                <a:cs typeface="Arial"/>
                <a:sym typeface="Arial"/>
                <a:hlinkClick r:id="rId3"/>
              </a:rPr>
              <a:t>dese.mo.gov/college-career-readiness/curriculum/missouri-learning-standards</a:t>
            </a:r>
            <a:r>
              <a:rPr lang="en-US" sz="2400" u="sng" dirty="0" smtClean="0">
                <a:solidFill>
                  <a:schemeClr val="hlink"/>
                </a:solidFill>
                <a:latin typeface="+mn-lt"/>
                <a:ea typeface="Arial"/>
                <a:cs typeface="Arial"/>
                <a:sym typeface="Arial"/>
              </a:rPr>
              <a:t/>
            </a:r>
            <a:br>
              <a:rPr lang="en-US" sz="2400" u="sng" dirty="0" smtClean="0">
                <a:solidFill>
                  <a:schemeClr val="hlink"/>
                </a:solidFill>
                <a:latin typeface="+mn-lt"/>
                <a:ea typeface="Arial"/>
                <a:cs typeface="Arial"/>
                <a:sym typeface="Arial"/>
              </a:rPr>
            </a:br>
            <a:endParaRPr sz="3200" dirty="0">
              <a:latin typeface="+mn-lt"/>
            </a:endParaRPr>
          </a:p>
          <a:p>
            <a:pPr marL="0" indent="-377942">
              <a:lnSpc>
                <a:spcPct val="80000"/>
              </a:lnSpc>
              <a:spcBef>
                <a:spcPts val="635"/>
              </a:spcBef>
              <a:buSzPts val="2023"/>
              <a:buNone/>
            </a:pPr>
            <a:r>
              <a:rPr lang="en-US" sz="3200" b="1" dirty="0" smtClean="0">
                <a:solidFill>
                  <a:srgbClr val="429539"/>
                </a:solidFill>
              </a:rPr>
              <a:t>How </a:t>
            </a:r>
            <a:r>
              <a:rPr lang="en-US" sz="3200" b="1" dirty="0">
                <a:solidFill>
                  <a:srgbClr val="429539"/>
                </a:solidFill>
              </a:rPr>
              <a:t>do I get to </a:t>
            </a:r>
            <a:r>
              <a:rPr lang="en-US" sz="3200" b="1" dirty="0" smtClean="0">
                <a:solidFill>
                  <a:srgbClr val="429539"/>
                </a:solidFill>
              </a:rPr>
              <a:t>Missouri </a:t>
            </a:r>
            <a:r>
              <a:rPr lang="en-US" sz="3200" b="1" dirty="0">
                <a:solidFill>
                  <a:srgbClr val="429539"/>
                </a:solidFill>
              </a:rPr>
              <a:t>Learning Standards webpage</a:t>
            </a:r>
            <a:r>
              <a:rPr lang="en-US" sz="3200" b="1" dirty="0" smtClean="0">
                <a:solidFill>
                  <a:srgbClr val="429539"/>
                </a:solidFill>
              </a:rPr>
              <a:t>? </a:t>
            </a:r>
            <a:endParaRPr sz="3200" b="1" dirty="0">
              <a:solidFill>
                <a:srgbClr val="429539"/>
              </a:solidFill>
            </a:endParaRPr>
          </a:p>
          <a:p>
            <a:pPr marL="1450812" lvl="2" indent="-609585">
              <a:lnSpc>
                <a:spcPct val="80000"/>
              </a:lnSpc>
              <a:spcBef>
                <a:spcPts val="635"/>
              </a:spcBef>
              <a:buClr>
                <a:srgbClr val="429539"/>
              </a:buClr>
              <a:buSzPts val="2023"/>
              <a:buFont typeface="+mj-lt"/>
              <a:buAutoNum type="arabicPeriod"/>
            </a:pPr>
            <a:r>
              <a:rPr lang="en-US" sz="2800" dirty="0"/>
              <a:t>Go </a:t>
            </a:r>
            <a:r>
              <a:rPr lang="en-US" sz="2800" dirty="0" smtClean="0"/>
              <a:t>to </a:t>
            </a:r>
            <a:r>
              <a:rPr lang="en-US" sz="2800" dirty="0"/>
              <a:t>dese.mo.gov </a:t>
            </a:r>
            <a:endParaRPr sz="2800" dirty="0"/>
          </a:p>
          <a:p>
            <a:pPr marL="1450812" lvl="2" indent="-609585">
              <a:lnSpc>
                <a:spcPct val="80000"/>
              </a:lnSpc>
              <a:spcBef>
                <a:spcPts val="635"/>
              </a:spcBef>
              <a:buClr>
                <a:srgbClr val="429539"/>
              </a:buClr>
              <a:buSzPts val="2023"/>
              <a:buFont typeface="+mj-lt"/>
              <a:buAutoNum type="arabicPeriod"/>
            </a:pPr>
            <a:r>
              <a:rPr lang="en-US" sz="2800" dirty="0"/>
              <a:t>Scroll to Topics</a:t>
            </a:r>
            <a:endParaRPr sz="2800" dirty="0"/>
          </a:p>
          <a:p>
            <a:pPr marL="1450812" lvl="2" indent="-609585">
              <a:lnSpc>
                <a:spcPct val="80000"/>
              </a:lnSpc>
              <a:spcBef>
                <a:spcPts val="635"/>
              </a:spcBef>
              <a:buClr>
                <a:srgbClr val="429539"/>
              </a:buClr>
              <a:buSzPts val="2023"/>
              <a:buFont typeface="+mj-lt"/>
              <a:buAutoNum type="arabicPeriod"/>
            </a:pPr>
            <a:r>
              <a:rPr lang="en-US" sz="2800" dirty="0"/>
              <a:t>Choose: Learning Standards (bottom of TOPICS)</a:t>
            </a:r>
            <a:endParaRPr sz="2800" dirty="0"/>
          </a:p>
          <a:p>
            <a:pPr marL="1450812" lvl="2" indent="-609585">
              <a:lnSpc>
                <a:spcPct val="80000"/>
              </a:lnSpc>
              <a:spcBef>
                <a:spcPts val="635"/>
              </a:spcBef>
              <a:buClr>
                <a:srgbClr val="429539"/>
              </a:buClr>
              <a:buSzPts val="2023"/>
              <a:buFont typeface="+mj-lt"/>
              <a:buAutoNum type="arabicPeriod"/>
            </a:pPr>
            <a:r>
              <a:rPr lang="en-US" sz="2800" dirty="0"/>
              <a:t>Scroll to the middle of the page</a:t>
            </a:r>
            <a:endParaRPr sz="2800" dirty="0"/>
          </a:p>
          <a:p>
            <a:pPr marL="1450812" lvl="2" indent="-609585">
              <a:lnSpc>
                <a:spcPct val="80000"/>
              </a:lnSpc>
              <a:spcBef>
                <a:spcPts val="635"/>
              </a:spcBef>
              <a:buClr>
                <a:srgbClr val="429539"/>
              </a:buClr>
              <a:buSzPts val="2023"/>
              <a:buFont typeface="+mj-lt"/>
              <a:buAutoNum type="arabicPeriod"/>
            </a:pPr>
            <a:r>
              <a:rPr lang="en-US" sz="2800" dirty="0"/>
              <a:t>Alternate standards are in a tab </a:t>
            </a:r>
            <a:endParaRPr sz="2800" dirty="0"/>
          </a:p>
          <a:p>
            <a:pPr marL="1450812" lvl="2" indent="-607637">
              <a:lnSpc>
                <a:spcPct val="80000"/>
              </a:lnSpc>
              <a:spcBef>
                <a:spcPts val="635"/>
              </a:spcBef>
              <a:buClr>
                <a:srgbClr val="429539"/>
              </a:buClr>
              <a:buSzPts val="2000"/>
              <a:buFont typeface="+mj-lt"/>
              <a:buAutoNum type="arabicPeriod"/>
            </a:pPr>
            <a:r>
              <a:rPr lang="en-US" sz="2800" dirty="0"/>
              <a:t>Item Specifications</a:t>
            </a:r>
            <a:r>
              <a:rPr lang="en-US" sz="2800" dirty="0">
                <a:solidFill>
                  <a:srgbClr val="FF0000"/>
                </a:solidFill>
              </a:rPr>
              <a:t> </a:t>
            </a:r>
            <a:endParaRPr lang="en-US" sz="2800" dirty="0" smtClean="0">
              <a:solidFill>
                <a:srgbClr val="FF0000"/>
              </a:solidFill>
            </a:endParaRPr>
          </a:p>
          <a:p>
            <a:pPr marL="843175" lvl="2" indent="0" algn="ctr">
              <a:lnSpc>
                <a:spcPct val="80000"/>
              </a:lnSpc>
              <a:spcBef>
                <a:spcPts val="635"/>
              </a:spcBef>
              <a:buClr>
                <a:srgbClr val="42953B"/>
              </a:buClr>
              <a:buSzPts val="2000"/>
              <a:buNone/>
            </a:pPr>
            <a:r>
              <a:rPr lang="en-US" sz="2800" dirty="0">
                <a:solidFill>
                  <a:srgbClr val="FF0000"/>
                </a:solidFill>
              </a:rPr>
              <a:t/>
            </a:r>
            <a:br>
              <a:rPr lang="en-US" sz="2800" dirty="0">
                <a:solidFill>
                  <a:srgbClr val="FF0000"/>
                </a:solidFill>
              </a:rPr>
            </a:br>
            <a:r>
              <a:rPr lang="en-US" sz="3200" u="sng" dirty="0">
                <a:solidFill>
                  <a:schemeClr val="hlink"/>
                </a:solidFill>
              </a:rPr>
              <a:t>h</a:t>
            </a:r>
            <a:r>
              <a:rPr lang="en-US" sz="3200" u="sng" dirty="0" smtClean="0">
                <a:solidFill>
                  <a:schemeClr val="hlink"/>
                </a:solidFill>
                <a:hlinkClick r:id="rId4"/>
              </a:rPr>
              <a:t>ttps</a:t>
            </a:r>
            <a:r>
              <a:rPr lang="en-US" sz="3200" u="sng" dirty="0">
                <a:solidFill>
                  <a:schemeClr val="hlink"/>
                </a:solidFill>
                <a:hlinkClick r:id="rId4"/>
              </a:rPr>
              <a:t>://dese.mo.gov/college-career-readiness/assessment</a:t>
            </a:r>
            <a:endParaRPr sz="3200" dirty="0"/>
          </a:p>
          <a:p>
            <a:pPr marL="841227" lvl="2" indent="0">
              <a:lnSpc>
                <a:spcPct val="80000"/>
              </a:lnSpc>
              <a:spcBef>
                <a:spcPts val="635"/>
              </a:spcBef>
              <a:buSzPts val="2023"/>
              <a:buNone/>
            </a:pPr>
            <a:endParaRPr sz="3200" dirty="0">
              <a:solidFill>
                <a:srgbClr val="000000"/>
              </a:solidFill>
            </a:endParaRPr>
          </a:p>
          <a:p>
            <a:pPr marL="841227" lvl="2" indent="0">
              <a:lnSpc>
                <a:spcPct val="80000"/>
              </a:lnSpc>
              <a:spcBef>
                <a:spcPts val="635"/>
              </a:spcBef>
              <a:buSzPts val="2023"/>
              <a:buNone/>
            </a:pPr>
            <a:endParaRPr sz="3200" dirty="0"/>
          </a:p>
        </p:txBody>
      </p:sp>
      <p:sp>
        <p:nvSpPr>
          <p:cNvPr id="450" name="Google Shape;450;p62"/>
          <p:cNvSpPr txBox="1">
            <a:spLocks noGrp="1"/>
          </p:cNvSpPr>
          <p:nvPr>
            <p:ph type="title"/>
          </p:nvPr>
        </p:nvSpPr>
        <p:spPr>
          <a:xfrm>
            <a:off x="342900" y="991125"/>
            <a:ext cx="11506200" cy="1066800"/>
          </a:xfrm>
          <a:prstGeom prst="rect">
            <a:avLst/>
          </a:prstGeom>
          <a:noFill/>
          <a:ln>
            <a:noFill/>
          </a:ln>
        </p:spPr>
        <p:txBody>
          <a:bodyPr spcFirstLastPara="1" vert="horz" wrap="square" lIns="121900" tIns="60933" rIns="121900" bIns="60933" rtlCol="0" anchor="ctr" anchorCtr="0">
            <a:noAutofit/>
          </a:bodyPr>
          <a:lstStyle/>
          <a:p>
            <a:pPr>
              <a:buSzPts val="3600"/>
            </a:pPr>
            <a:r>
              <a:rPr lang="en-US" sz="4400" dirty="0" smtClean="0">
                <a:solidFill>
                  <a:srgbClr val="004B8E"/>
                </a:solidFill>
              </a:rPr>
              <a:t>Missouri </a:t>
            </a:r>
            <a:r>
              <a:rPr lang="en-US" sz="4400" dirty="0">
                <a:solidFill>
                  <a:srgbClr val="004B8E"/>
                </a:solidFill>
              </a:rPr>
              <a:t>Learning Standards </a:t>
            </a:r>
            <a:r>
              <a:rPr lang="en-US" sz="4400" dirty="0" smtClean="0">
                <a:solidFill>
                  <a:srgbClr val="004B8E"/>
                </a:solidFill>
              </a:rPr>
              <a:t>Webpage</a:t>
            </a:r>
            <a:endParaRPr sz="4400" dirty="0">
              <a:solidFill>
                <a:srgbClr val="004B8E"/>
              </a:solidFill>
            </a:endParaRPr>
          </a:p>
        </p:txBody>
      </p:sp>
      <p:sp>
        <p:nvSpPr>
          <p:cNvPr id="451" name="Google Shape;451;p62"/>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35</a:t>
            </a:fld>
            <a:endParaRPr dirty="0"/>
          </a:p>
        </p:txBody>
      </p:sp>
      <p:sp>
        <p:nvSpPr>
          <p:cNvPr id="452" name="Google Shape;452;p62"/>
          <p:cNvSpPr txBox="1"/>
          <p:nvPr/>
        </p:nvSpPr>
        <p:spPr>
          <a:xfrm>
            <a:off x="8973233" y="5139367"/>
            <a:ext cx="2429200" cy="661200"/>
          </a:xfrm>
          <a:prstGeom prst="rect">
            <a:avLst/>
          </a:prstGeom>
          <a:noFill/>
          <a:ln>
            <a:noFill/>
          </a:ln>
        </p:spPr>
        <p:txBody>
          <a:bodyPr spcFirstLastPara="1" wrap="square" lIns="121900" tIns="121900" rIns="121900" bIns="121900" anchor="ctr" anchorCtr="0">
            <a:noAutofit/>
          </a:bodyPr>
          <a:lstStyle/>
          <a:p>
            <a:pPr>
              <a:buClr>
                <a:srgbClr val="000000"/>
              </a:buClr>
              <a:buSzPts val="1400"/>
            </a:pPr>
            <a:endParaRPr sz="1867" dirty="0">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21459492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63"/>
          <p:cNvSpPr txBox="1">
            <a:spLocks noGrp="1"/>
          </p:cNvSpPr>
          <p:nvPr>
            <p:ph type="body" idx="1"/>
          </p:nvPr>
        </p:nvSpPr>
        <p:spPr>
          <a:xfrm>
            <a:off x="342900" y="2057931"/>
            <a:ext cx="11506200" cy="4609569"/>
          </a:xfrm>
          <a:prstGeom prst="rect">
            <a:avLst/>
          </a:prstGeom>
          <a:noFill/>
          <a:ln>
            <a:noFill/>
          </a:ln>
        </p:spPr>
        <p:txBody>
          <a:bodyPr spcFirstLastPara="1" vert="horz" wrap="square" lIns="121900" tIns="60933" rIns="121900" bIns="60933" rtlCol="0" anchor="t" anchorCtr="0">
            <a:noAutofit/>
          </a:bodyPr>
          <a:lstStyle/>
          <a:p>
            <a:pPr marL="841227" lvl="2" indent="0" algn="ctr">
              <a:lnSpc>
                <a:spcPct val="80000"/>
              </a:lnSpc>
              <a:spcBef>
                <a:spcPts val="0"/>
              </a:spcBef>
              <a:buSzPts val="2023"/>
              <a:buNone/>
            </a:pPr>
            <a:r>
              <a:rPr lang="en-US" sz="4400" dirty="0">
                <a:solidFill>
                  <a:srgbClr val="429539"/>
                </a:solidFill>
              </a:rPr>
              <a:t>The Place for </a:t>
            </a:r>
            <a:r>
              <a:rPr lang="en-US" sz="4400" dirty="0" smtClean="0">
                <a:solidFill>
                  <a:srgbClr val="429539"/>
                </a:solidFill>
              </a:rPr>
              <a:t>Resources</a:t>
            </a:r>
            <a:r>
              <a:rPr lang="en-US" sz="3200" dirty="0" smtClean="0">
                <a:solidFill>
                  <a:schemeClr val="hlink"/>
                </a:solidFill>
              </a:rPr>
              <a:t/>
            </a:r>
            <a:br>
              <a:rPr lang="en-US" sz="3200" dirty="0" smtClean="0">
                <a:solidFill>
                  <a:schemeClr val="hlink"/>
                </a:solidFill>
              </a:rPr>
            </a:br>
            <a:r>
              <a:rPr lang="en-US" sz="2800" u="sng" dirty="0">
                <a:solidFill>
                  <a:schemeClr val="hlink"/>
                </a:solidFill>
                <a:hlinkClick r:id="rId3"/>
              </a:rPr>
              <a:t/>
            </a:r>
            <a:br>
              <a:rPr lang="en-US" sz="2800" u="sng" dirty="0">
                <a:solidFill>
                  <a:schemeClr val="hlink"/>
                </a:solidFill>
                <a:hlinkClick r:id="rId3"/>
              </a:rPr>
            </a:br>
            <a:r>
              <a:rPr lang="en-US" sz="3200" u="sng" dirty="0">
                <a:solidFill>
                  <a:schemeClr val="hlink"/>
                </a:solidFill>
                <a:hlinkClick r:id="rId3"/>
              </a:rPr>
              <a:t>https://dynamiclearningmaps.org/</a:t>
            </a:r>
            <a:endParaRPr sz="3200" b="1" dirty="0"/>
          </a:p>
          <a:p>
            <a:pPr marL="841227" lvl="2" indent="0" algn="ctr">
              <a:lnSpc>
                <a:spcPct val="80000"/>
              </a:lnSpc>
              <a:spcBef>
                <a:spcPts val="0"/>
              </a:spcBef>
              <a:buSzPts val="2023"/>
              <a:buNone/>
            </a:pPr>
            <a:endParaRPr sz="4000" b="1" dirty="0"/>
          </a:p>
          <a:p>
            <a:pPr marL="1450812" lvl="2" indent="-641503">
              <a:lnSpc>
                <a:spcPct val="80000"/>
              </a:lnSpc>
              <a:spcBef>
                <a:spcPts val="635"/>
              </a:spcBef>
              <a:buClr>
                <a:srgbClr val="429539"/>
              </a:buClr>
              <a:buSzPct val="100000"/>
              <a:buFont typeface="Calibri"/>
              <a:buAutoNum type="arabicPeriod"/>
            </a:pPr>
            <a:r>
              <a:rPr lang="en-US" sz="4000" dirty="0" smtClean="0"/>
              <a:t>Go to </a:t>
            </a:r>
            <a:r>
              <a:rPr lang="en-US" sz="4000" u="sng" dirty="0" smtClean="0">
                <a:solidFill>
                  <a:schemeClr val="hlink"/>
                </a:solidFill>
                <a:hlinkClick r:id="rId3"/>
              </a:rPr>
              <a:t>dynamiclearningmaps.org </a:t>
            </a:r>
            <a:endParaRPr sz="4000" dirty="0"/>
          </a:p>
          <a:p>
            <a:pPr marL="1450812" lvl="2" indent="-641503">
              <a:lnSpc>
                <a:spcPct val="80000"/>
              </a:lnSpc>
              <a:spcBef>
                <a:spcPts val="635"/>
              </a:spcBef>
              <a:buClr>
                <a:srgbClr val="429539"/>
              </a:buClr>
              <a:buSzPct val="100000"/>
              <a:buFont typeface="Calibri"/>
              <a:buAutoNum type="arabicPeriod"/>
            </a:pPr>
            <a:r>
              <a:rPr lang="en-US" sz="4000" dirty="0"/>
              <a:t>Scroll through the topics on the top banner</a:t>
            </a:r>
            <a:endParaRPr sz="4000" dirty="0"/>
          </a:p>
          <a:p>
            <a:pPr marL="1450812" lvl="2" indent="-641503">
              <a:lnSpc>
                <a:spcPct val="80000"/>
              </a:lnSpc>
              <a:spcBef>
                <a:spcPts val="635"/>
              </a:spcBef>
              <a:buClr>
                <a:srgbClr val="429539"/>
              </a:buClr>
              <a:buSzPct val="100000"/>
              <a:buFont typeface="Calibri"/>
              <a:buAutoNum type="arabicPeriod"/>
            </a:pPr>
            <a:r>
              <a:rPr lang="en-US" sz="4000" dirty="0"/>
              <a:t>Test updates</a:t>
            </a:r>
            <a:endParaRPr sz="4000" dirty="0"/>
          </a:p>
          <a:p>
            <a:pPr marL="1450812" lvl="2" indent="-641503">
              <a:lnSpc>
                <a:spcPct val="80000"/>
              </a:lnSpc>
              <a:spcBef>
                <a:spcPts val="635"/>
              </a:spcBef>
              <a:buClr>
                <a:srgbClr val="429539"/>
              </a:buClr>
              <a:buSzPct val="100000"/>
              <a:buFont typeface="Calibri"/>
              <a:buAutoNum type="arabicPeriod"/>
            </a:pPr>
            <a:r>
              <a:rPr lang="en-US" sz="4000" dirty="0"/>
              <a:t>Missouri’s page</a:t>
            </a:r>
            <a:endParaRPr sz="4000" dirty="0"/>
          </a:p>
          <a:p>
            <a:pPr marL="841227" lvl="2" indent="0">
              <a:lnSpc>
                <a:spcPct val="80000"/>
              </a:lnSpc>
              <a:spcBef>
                <a:spcPts val="635"/>
              </a:spcBef>
              <a:buSzPts val="2023"/>
              <a:buNone/>
            </a:pPr>
            <a:endParaRPr sz="3200" dirty="0"/>
          </a:p>
        </p:txBody>
      </p:sp>
      <p:sp>
        <p:nvSpPr>
          <p:cNvPr id="458" name="Google Shape;458;p63"/>
          <p:cNvSpPr txBox="1">
            <a:spLocks noGrp="1"/>
          </p:cNvSpPr>
          <p:nvPr>
            <p:ph type="title"/>
          </p:nvPr>
        </p:nvSpPr>
        <p:spPr>
          <a:xfrm>
            <a:off x="342900" y="991132"/>
            <a:ext cx="11506200" cy="1066800"/>
          </a:xfrm>
          <a:prstGeom prst="rect">
            <a:avLst/>
          </a:prstGeom>
          <a:noFill/>
          <a:ln>
            <a:noFill/>
          </a:ln>
        </p:spPr>
        <p:txBody>
          <a:bodyPr spcFirstLastPara="1" vert="horz" wrap="square" lIns="121900" tIns="60933" rIns="121900" bIns="60933" rtlCol="0" anchor="ctr" anchorCtr="0">
            <a:noAutofit/>
          </a:bodyPr>
          <a:lstStyle/>
          <a:p>
            <a:pPr>
              <a:buSzPts val="3600"/>
            </a:pPr>
            <a:r>
              <a:rPr lang="en-US" sz="4400" dirty="0">
                <a:solidFill>
                  <a:srgbClr val="004B8E"/>
                </a:solidFill>
              </a:rPr>
              <a:t>DLM </a:t>
            </a:r>
            <a:r>
              <a:rPr lang="en-US" sz="4400" dirty="0" smtClean="0">
                <a:solidFill>
                  <a:srgbClr val="004B8E"/>
                </a:solidFill>
              </a:rPr>
              <a:t>Webpage</a:t>
            </a:r>
            <a:endParaRPr sz="4400" dirty="0">
              <a:solidFill>
                <a:srgbClr val="004B8E"/>
              </a:solidFill>
            </a:endParaRPr>
          </a:p>
        </p:txBody>
      </p:sp>
      <p:sp>
        <p:nvSpPr>
          <p:cNvPr id="459" name="Google Shape;459;p63"/>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36</a:t>
            </a:fld>
            <a:endParaRPr dirty="0"/>
          </a:p>
        </p:txBody>
      </p:sp>
    </p:spTree>
    <p:extLst>
      <p:ext uri="{BB962C8B-B14F-4D97-AF65-F5344CB8AC3E}">
        <p14:creationId xmlns:p14="http://schemas.microsoft.com/office/powerpoint/2010/main" val="39557008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64"/>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37</a:t>
            </a:fld>
            <a:endParaRPr dirty="0"/>
          </a:p>
        </p:txBody>
      </p:sp>
      <p:pic>
        <p:nvPicPr>
          <p:cNvPr id="467" name="Google Shape;467;p64"/>
          <p:cNvPicPr preferRelativeResize="0"/>
          <p:nvPr/>
        </p:nvPicPr>
        <p:blipFill>
          <a:blip r:embed="rId3">
            <a:alphaModFix/>
          </a:blip>
          <a:stretch>
            <a:fillRect/>
          </a:stretch>
        </p:blipFill>
        <p:spPr>
          <a:xfrm>
            <a:off x="342900" y="1333501"/>
            <a:ext cx="11506200" cy="5334000"/>
          </a:xfrm>
          <a:prstGeom prst="rect">
            <a:avLst/>
          </a:prstGeom>
          <a:noFill/>
          <a:ln>
            <a:noFill/>
          </a:ln>
        </p:spPr>
      </p:pic>
    </p:spTree>
    <p:extLst>
      <p:ext uri="{BB962C8B-B14F-4D97-AF65-F5344CB8AC3E}">
        <p14:creationId xmlns:p14="http://schemas.microsoft.com/office/powerpoint/2010/main" val="1030515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65"/>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38</a:t>
            </a:fld>
            <a:endParaRPr dirty="0"/>
          </a:p>
        </p:txBody>
      </p:sp>
      <p:sp>
        <p:nvSpPr>
          <p:cNvPr id="474" name="Google Shape;474;p65"/>
          <p:cNvSpPr/>
          <p:nvPr/>
        </p:nvSpPr>
        <p:spPr>
          <a:xfrm>
            <a:off x="7232000" y="3429000"/>
            <a:ext cx="441200" cy="760400"/>
          </a:xfrm>
          <a:prstGeom prst="upArrow">
            <a:avLst>
              <a:gd name="adj1" fmla="val 50000"/>
              <a:gd name="adj2" fmla="val 85720"/>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pic>
        <p:nvPicPr>
          <p:cNvPr id="475" name="Google Shape;475;p65"/>
          <p:cNvPicPr preferRelativeResize="0"/>
          <p:nvPr/>
        </p:nvPicPr>
        <p:blipFill>
          <a:blip r:embed="rId3">
            <a:alphaModFix/>
          </a:blip>
          <a:stretch>
            <a:fillRect/>
          </a:stretch>
        </p:blipFill>
        <p:spPr>
          <a:xfrm>
            <a:off x="342900" y="1333500"/>
            <a:ext cx="11506200" cy="5334000"/>
          </a:xfrm>
          <a:prstGeom prst="rect">
            <a:avLst/>
          </a:prstGeom>
          <a:noFill/>
          <a:ln>
            <a:noFill/>
          </a:ln>
        </p:spPr>
      </p:pic>
      <p:sp>
        <p:nvSpPr>
          <p:cNvPr id="476" name="Google Shape;476;p65"/>
          <p:cNvSpPr/>
          <p:nvPr/>
        </p:nvSpPr>
        <p:spPr>
          <a:xfrm>
            <a:off x="9311168" y="1743873"/>
            <a:ext cx="441200" cy="1032378"/>
          </a:xfrm>
          <a:prstGeom prst="upArrow">
            <a:avLst>
              <a:gd name="adj1" fmla="val 50000"/>
              <a:gd name="adj2" fmla="val 50000"/>
            </a:avLst>
          </a:prstGeom>
          <a:solidFill>
            <a:srgbClr val="004B8E"/>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Tree>
    <p:extLst>
      <p:ext uri="{BB962C8B-B14F-4D97-AF65-F5344CB8AC3E}">
        <p14:creationId xmlns:p14="http://schemas.microsoft.com/office/powerpoint/2010/main" val="33265097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66"/>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39</a:t>
            </a:fld>
            <a:endParaRPr dirty="0"/>
          </a:p>
        </p:txBody>
      </p:sp>
      <p:sp>
        <p:nvSpPr>
          <p:cNvPr id="484" name="Google Shape;484;p66"/>
          <p:cNvSpPr txBox="1"/>
          <p:nvPr/>
        </p:nvSpPr>
        <p:spPr>
          <a:xfrm>
            <a:off x="342900" y="1066880"/>
            <a:ext cx="11506200" cy="1338800"/>
          </a:xfrm>
          <a:prstGeom prst="rect">
            <a:avLst/>
          </a:prstGeom>
          <a:noFill/>
          <a:ln>
            <a:noFill/>
          </a:ln>
        </p:spPr>
        <p:txBody>
          <a:bodyPr spcFirstLastPara="1" wrap="square" lIns="121900" tIns="121900" rIns="121900" bIns="121900" anchor="t" anchorCtr="0">
            <a:noAutofit/>
          </a:bodyPr>
          <a:lstStyle/>
          <a:p>
            <a:pPr algn="ctr">
              <a:buClr>
                <a:srgbClr val="000000"/>
              </a:buClr>
              <a:buSzPts val="3600"/>
            </a:pPr>
            <a:r>
              <a:rPr lang="en-US" sz="4400" b="1" dirty="0">
                <a:solidFill>
                  <a:srgbClr val="004B8E"/>
                </a:solidFill>
                <a:latin typeface="Calibri"/>
                <a:ea typeface="Calibri"/>
                <a:cs typeface="Calibri"/>
                <a:sym typeface="Calibri"/>
              </a:rPr>
              <a:t>Missouri Page on DLM’s Website</a:t>
            </a:r>
            <a:endParaRPr sz="4400" b="1" dirty="0">
              <a:solidFill>
                <a:srgbClr val="004B8E"/>
              </a:solidFill>
              <a:latin typeface="Calibri"/>
              <a:ea typeface="Calibri"/>
              <a:cs typeface="Calibri"/>
              <a:sym typeface="Calibri"/>
            </a:endParaRPr>
          </a:p>
          <a:p>
            <a:pPr algn="ctr">
              <a:buClr>
                <a:srgbClr val="000000"/>
              </a:buClr>
              <a:buSzPts val="3600"/>
            </a:pPr>
            <a:r>
              <a:rPr lang="en-US" sz="3200" u="sng" dirty="0">
                <a:solidFill>
                  <a:srgbClr val="429539"/>
                </a:solidFill>
                <a:latin typeface="Calibri"/>
                <a:ea typeface="Calibri"/>
                <a:cs typeface="Calibri"/>
                <a:sym typeface="Calibri"/>
                <a:hlinkClick r:id="rId3"/>
              </a:rPr>
              <a:t>Missouri</a:t>
            </a:r>
            <a:endParaRPr sz="3200" u="sng" dirty="0">
              <a:solidFill>
                <a:srgbClr val="429539"/>
              </a:solidFill>
              <a:latin typeface="Calibri"/>
              <a:ea typeface="Calibri"/>
              <a:cs typeface="Calibri"/>
              <a:sym typeface="Calibri"/>
            </a:endParaRPr>
          </a:p>
          <a:p>
            <a:pPr algn="ctr">
              <a:buClr>
                <a:srgbClr val="000000"/>
              </a:buClr>
              <a:buSzPts val="3600"/>
            </a:pPr>
            <a:endParaRPr sz="4800" b="1" dirty="0">
              <a:solidFill>
                <a:schemeClr val="dk1"/>
              </a:solidFill>
              <a:latin typeface="Calibri"/>
              <a:ea typeface="Calibri"/>
              <a:cs typeface="Calibri"/>
              <a:sym typeface="Calibri"/>
            </a:endParaRPr>
          </a:p>
        </p:txBody>
      </p:sp>
      <p:pic>
        <p:nvPicPr>
          <p:cNvPr id="485" name="Google Shape;485;p66"/>
          <p:cNvPicPr preferRelativeResize="0"/>
          <p:nvPr/>
        </p:nvPicPr>
        <p:blipFill>
          <a:blip r:embed="rId4">
            <a:alphaModFix/>
          </a:blip>
          <a:stretch>
            <a:fillRect/>
          </a:stretch>
        </p:blipFill>
        <p:spPr>
          <a:xfrm>
            <a:off x="342900" y="2405680"/>
            <a:ext cx="11506200" cy="4261820"/>
          </a:xfrm>
          <a:prstGeom prst="rect">
            <a:avLst/>
          </a:prstGeom>
          <a:noFill/>
          <a:ln>
            <a:noFill/>
          </a:ln>
        </p:spPr>
      </p:pic>
      <p:sp>
        <p:nvSpPr>
          <p:cNvPr id="483" name="Google Shape;483;p66"/>
          <p:cNvSpPr/>
          <p:nvPr/>
        </p:nvSpPr>
        <p:spPr>
          <a:xfrm rot="5397526" flipH="1">
            <a:off x="1930966" y="3847658"/>
            <a:ext cx="1111600" cy="424800"/>
          </a:xfrm>
          <a:prstGeom prst="rightArrow">
            <a:avLst>
              <a:gd name="adj1" fmla="val 50000"/>
              <a:gd name="adj2" fmla="val 63739"/>
            </a:avLst>
          </a:prstGeom>
          <a:solidFill>
            <a:srgbClr val="004B8E"/>
          </a:solidFill>
          <a:ln w="25400" cap="flat" cmpd="sng">
            <a:solidFill>
              <a:srgbClr val="003666"/>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1800"/>
            </a:pPr>
            <a:endParaRPr sz="24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6324315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9" name="Google Shape;139;p27"/>
          <p:cNvSpPr txBox="1">
            <a:spLocks noGrp="1"/>
          </p:cNvSpPr>
          <p:nvPr>
            <p:ph type="title"/>
          </p:nvPr>
        </p:nvSpPr>
        <p:spPr>
          <a:xfrm>
            <a:off x="342900" y="1399736"/>
            <a:ext cx="11506200" cy="960000"/>
          </a:xfrm>
          <a:prstGeom prst="rect">
            <a:avLst/>
          </a:prstGeom>
          <a:noFill/>
          <a:ln>
            <a:noFill/>
          </a:ln>
        </p:spPr>
        <p:txBody>
          <a:bodyPr spcFirstLastPara="1" vert="horz" wrap="square" lIns="91400" tIns="45700" rIns="91400" bIns="45700" rtlCol="0" anchor="ctr" anchorCtr="0">
            <a:noAutofit/>
          </a:bodyPr>
          <a:lstStyle/>
          <a:p>
            <a:pPr>
              <a:buSzPts val="900"/>
            </a:pPr>
            <a:r>
              <a:rPr lang="en-US" sz="4400" dirty="0" smtClean="0">
                <a:solidFill>
                  <a:srgbClr val="004B8E"/>
                </a:solidFill>
              </a:rPr>
              <a:t>Consultant Will Need to be Familiar With</a:t>
            </a:r>
            <a:endParaRPr sz="4400" dirty="0">
              <a:solidFill>
                <a:srgbClr val="004B8E"/>
              </a:solidFill>
            </a:endParaRPr>
          </a:p>
          <a:p>
            <a:pPr>
              <a:buSzPts val="900"/>
            </a:pPr>
            <a:endParaRPr sz="4800" dirty="0"/>
          </a:p>
        </p:txBody>
      </p:sp>
      <p:sp>
        <p:nvSpPr>
          <p:cNvPr id="140" name="Google Shape;140;p27"/>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4</a:t>
            </a:fld>
            <a:endParaRPr dirty="0"/>
          </a:p>
        </p:txBody>
      </p:sp>
      <p:sp>
        <p:nvSpPr>
          <p:cNvPr id="2" name="Text Placeholder 1"/>
          <p:cNvSpPr>
            <a:spLocks noGrp="1"/>
          </p:cNvSpPr>
          <p:nvPr>
            <p:ph type="body" idx="1"/>
          </p:nvPr>
        </p:nvSpPr>
        <p:spPr>
          <a:xfrm>
            <a:off x="342900" y="2119758"/>
            <a:ext cx="11506200" cy="4547740"/>
          </a:xfrm>
        </p:spPr>
        <p:txBody>
          <a:bodyPr/>
          <a:lstStyle/>
          <a:p>
            <a:pPr>
              <a:spcBef>
                <a:spcPts val="600"/>
              </a:spcBef>
              <a:buClr>
                <a:srgbClr val="429539"/>
              </a:buClr>
            </a:pPr>
            <a:r>
              <a:rPr lang="en-US" sz="3200" dirty="0" smtClean="0"/>
              <a:t>Test Administrator Manual</a:t>
            </a:r>
          </a:p>
          <a:p>
            <a:pPr>
              <a:spcBef>
                <a:spcPts val="600"/>
              </a:spcBef>
              <a:buClr>
                <a:srgbClr val="429539"/>
              </a:buClr>
            </a:pPr>
            <a:r>
              <a:rPr lang="en-US" sz="3200" dirty="0" smtClean="0"/>
              <a:t>Guide to Practice Activities and Released Testlets</a:t>
            </a:r>
          </a:p>
          <a:p>
            <a:pPr>
              <a:spcBef>
                <a:spcPts val="600"/>
              </a:spcBef>
              <a:buClr>
                <a:srgbClr val="429539"/>
              </a:buClr>
            </a:pPr>
            <a:r>
              <a:rPr lang="en-US" sz="3200" dirty="0" smtClean="0"/>
              <a:t>Educator Portal Guide</a:t>
            </a:r>
          </a:p>
          <a:p>
            <a:pPr>
              <a:spcBef>
                <a:spcPts val="600"/>
              </a:spcBef>
              <a:buClr>
                <a:srgbClr val="429539"/>
              </a:buClr>
            </a:pPr>
            <a:r>
              <a:rPr lang="en-US" sz="3200" dirty="0" smtClean="0"/>
              <a:t>Guide to Required Test Administrator Training</a:t>
            </a:r>
          </a:p>
          <a:p>
            <a:pPr>
              <a:spcBef>
                <a:spcPts val="600"/>
              </a:spcBef>
              <a:buClr>
                <a:srgbClr val="429539"/>
              </a:buClr>
            </a:pPr>
            <a:r>
              <a:rPr lang="en-US" sz="3200" dirty="0" smtClean="0"/>
              <a:t>Educator Portal Sandbox</a:t>
            </a:r>
          </a:p>
          <a:p>
            <a:pPr marL="33866" indent="0">
              <a:buNone/>
            </a:pPr>
            <a:endParaRPr lang="en-US" dirty="0"/>
          </a:p>
        </p:txBody>
      </p:sp>
    </p:spTree>
    <p:extLst>
      <p:ext uri="{BB962C8B-B14F-4D97-AF65-F5344CB8AC3E}">
        <p14:creationId xmlns:p14="http://schemas.microsoft.com/office/powerpoint/2010/main" val="11982016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67"/>
          <p:cNvSpPr txBox="1">
            <a:spLocks noGrp="1"/>
          </p:cNvSpPr>
          <p:nvPr>
            <p:ph type="sldNum" idx="12"/>
          </p:nvPr>
        </p:nvSpPr>
        <p:spPr>
          <a:xfrm>
            <a:off x="203200" y="1778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40</a:t>
            </a:fld>
            <a:endParaRPr dirty="0"/>
          </a:p>
        </p:txBody>
      </p:sp>
      <p:sp>
        <p:nvSpPr>
          <p:cNvPr id="493" name="Google Shape;493;p67"/>
          <p:cNvSpPr txBox="1">
            <a:spLocks noGrp="1"/>
          </p:cNvSpPr>
          <p:nvPr>
            <p:ph type="title"/>
          </p:nvPr>
        </p:nvSpPr>
        <p:spPr>
          <a:xfrm>
            <a:off x="342900" y="1179955"/>
            <a:ext cx="11506200" cy="691200"/>
          </a:xfrm>
          <a:prstGeom prst="rect">
            <a:avLst/>
          </a:prstGeom>
        </p:spPr>
        <p:txBody>
          <a:bodyPr spcFirstLastPara="1" vert="horz" wrap="square" lIns="121900" tIns="60933" rIns="121900" bIns="60933" rtlCol="0" anchor="ctr" anchorCtr="0">
            <a:noAutofit/>
          </a:bodyPr>
          <a:lstStyle/>
          <a:p>
            <a:r>
              <a:rPr lang="en-US" sz="4400" dirty="0">
                <a:solidFill>
                  <a:srgbClr val="004B8E"/>
                </a:solidFill>
                <a:latin typeface="+mn-lt"/>
              </a:rPr>
              <a:t>Summary of What is Found on Each Website</a:t>
            </a:r>
            <a:endParaRPr sz="4400" dirty="0">
              <a:solidFill>
                <a:srgbClr val="004B8E"/>
              </a:solidFill>
              <a:latin typeface="+mn-lt"/>
            </a:endParaRPr>
          </a:p>
        </p:txBody>
      </p:sp>
      <p:graphicFrame>
        <p:nvGraphicFramePr>
          <p:cNvPr id="494" name="Google Shape;494;p67"/>
          <p:cNvGraphicFramePr/>
          <p:nvPr>
            <p:extLst>
              <p:ext uri="{D42A27DB-BD31-4B8C-83A1-F6EECF244321}">
                <p14:modId xmlns:p14="http://schemas.microsoft.com/office/powerpoint/2010/main" val="498531409"/>
              </p:ext>
            </p:extLst>
          </p:nvPr>
        </p:nvGraphicFramePr>
        <p:xfrm>
          <a:off x="1270000" y="2038587"/>
          <a:ext cx="9652000" cy="4632720"/>
        </p:xfrm>
        <a:graphic>
          <a:graphicData uri="http://schemas.openxmlformats.org/drawingml/2006/table">
            <a:tbl>
              <a:tblPr>
                <a:noFill/>
              </a:tblPr>
              <a:tblGrid>
                <a:gridCol w="4826000">
                  <a:extLst>
                    <a:ext uri="{9D8B030D-6E8A-4147-A177-3AD203B41FA5}">
                      <a16:colId xmlns:a16="http://schemas.microsoft.com/office/drawing/2014/main" val="20000"/>
                    </a:ext>
                  </a:extLst>
                </a:gridCol>
                <a:gridCol w="4826000">
                  <a:extLst>
                    <a:ext uri="{9D8B030D-6E8A-4147-A177-3AD203B41FA5}">
                      <a16:colId xmlns:a16="http://schemas.microsoft.com/office/drawing/2014/main" val="20001"/>
                    </a:ext>
                  </a:extLst>
                </a:gridCol>
              </a:tblGrid>
              <a:tr h="609560">
                <a:tc>
                  <a:txBody>
                    <a:bodyPr/>
                    <a:lstStyle/>
                    <a:p>
                      <a:pPr marL="0" lvl="0" indent="0" algn="ctr" rtl="0">
                        <a:spcBef>
                          <a:spcPts val="0"/>
                        </a:spcBef>
                        <a:spcAft>
                          <a:spcPts val="0"/>
                        </a:spcAft>
                        <a:buNone/>
                      </a:pPr>
                      <a:r>
                        <a:rPr lang="en-US" sz="2800" dirty="0"/>
                        <a:t>DESE-</a:t>
                      </a:r>
                      <a:r>
                        <a:rPr lang="en-US" sz="2800" u="sng" dirty="0">
                          <a:solidFill>
                            <a:schemeClr val="hlink"/>
                          </a:solidFill>
                          <a:hlinkClick r:id="rId3"/>
                        </a:rPr>
                        <a:t>dese.mo.gov</a:t>
                      </a:r>
                      <a:endParaRPr sz="2800" dirty="0"/>
                    </a:p>
                  </a:txBody>
                  <a:tcPr marL="121900" marR="121900" marT="121900" marB="121900"/>
                </a:tc>
                <a:tc>
                  <a:txBody>
                    <a:bodyPr/>
                    <a:lstStyle/>
                    <a:p>
                      <a:pPr marL="0" lvl="0" indent="0" algn="ctr" rtl="0">
                        <a:spcBef>
                          <a:spcPts val="0"/>
                        </a:spcBef>
                        <a:spcAft>
                          <a:spcPts val="0"/>
                        </a:spcAft>
                        <a:buNone/>
                      </a:pPr>
                      <a:r>
                        <a:rPr lang="en-US" sz="2800" dirty="0"/>
                        <a:t>DLM-</a:t>
                      </a:r>
                      <a:r>
                        <a:rPr lang="en-US" sz="2800" u="sng" dirty="0">
                          <a:solidFill>
                            <a:schemeClr val="hlink"/>
                          </a:solidFill>
                          <a:hlinkClick r:id="rId4"/>
                        </a:rPr>
                        <a:t>dynamiclearningmaps.org</a:t>
                      </a:r>
                      <a:endParaRPr sz="2800" dirty="0"/>
                    </a:p>
                  </a:txBody>
                  <a:tcPr marL="121900" marR="121900" marT="121900" marB="121900"/>
                </a:tc>
                <a:extLst>
                  <a:ext uri="{0D108BD9-81ED-4DB2-BD59-A6C34878D82A}">
                    <a16:rowId xmlns:a16="http://schemas.microsoft.com/office/drawing/2014/main" val="10000"/>
                  </a:ext>
                </a:extLst>
              </a:tr>
              <a:tr h="718866">
                <a:tc>
                  <a:txBody>
                    <a:bodyPr/>
                    <a:lstStyle/>
                    <a:p>
                      <a:pPr marL="0" lvl="0" indent="0" algn="l" rtl="0">
                        <a:spcBef>
                          <a:spcPts val="0"/>
                        </a:spcBef>
                        <a:spcAft>
                          <a:spcPts val="0"/>
                        </a:spcAft>
                        <a:buNone/>
                      </a:pPr>
                      <a:r>
                        <a:rPr lang="en-US" sz="1800" dirty="0">
                          <a:latin typeface="Calibri"/>
                          <a:ea typeface="Calibri"/>
                          <a:cs typeface="Calibri"/>
                          <a:sym typeface="Calibri"/>
                        </a:rPr>
                        <a:t>Quick </a:t>
                      </a:r>
                      <a:r>
                        <a:rPr lang="en-US" sz="1800" dirty="0" smtClean="0">
                          <a:latin typeface="Calibri"/>
                          <a:ea typeface="Calibri"/>
                          <a:cs typeface="Calibri"/>
                          <a:sym typeface="Calibri"/>
                        </a:rPr>
                        <a:t>Links </a:t>
                      </a:r>
                      <a:r>
                        <a:rPr lang="en-US" sz="1800" dirty="0">
                          <a:latin typeface="Calibri"/>
                          <a:ea typeface="Calibri"/>
                          <a:cs typeface="Calibri"/>
                          <a:sym typeface="Calibri"/>
                        </a:rPr>
                        <a:t>to DLM Training Courses, Educator Portal, </a:t>
                      </a:r>
                      <a:r>
                        <a:rPr lang="en-US" sz="1800" dirty="0" smtClean="0">
                          <a:latin typeface="Calibri"/>
                          <a:ea typeface="Calibri"/>
                          <a:cs typeface="Calibri"/>
                          <a:sym typeface="Calibri"/>
                        </a:rPr>
                        <a:t>Kite© </a:t>
                      </a:r>
                      <a:r>
                        <a:rPr lang="en-US" sz="1800" dirty="0">
                          <a:latin typeface="Calibri"/>
                          <a:ea typeface="Calibri"/>
                          <a:cs typeface="Calibri"/>
                          <a:sym typeface="Calibri"/>
                        </a:rPr>
                        <a:t>Suite and Test Update</a:t>
                      </a:r>
                      <a:endParaRPr sz="1800" dirty="0">
                        <a:latin typeface="Calibri"/>
                        <a:ea typeface="Calibri"/>
                        <a:cs typeface="Calibri"/>
                        <a:sym typeface="Calibri"/>
                      </a:endParaRPr>
                    </a:p>
                  </a:txBody>
                  <a:tcPr marL="121900" marR="121900" marT="121900" marB="121900"/>
                </a:tc>
                <a:tc>
                  <a:txBody>
                    <a:bodyPr/>
                    <a:lstStyle/>
                    <a:p>
                      <a:pPr marL="0" lvl="0" indent="0" algn="l" rtl="0">
                        <a:spcBef>
                          <a:spcPts val="0"/>
                        </a:spcBef>
                        <a:spcAft>
                          <a:spcPts val="0"/>
                        </a:spcAft>
                        <a:buNone/>
                      </a:pPr>
                      <a:r>
                        <a:rPr lang="en-US" sz="1800" dirty="0">
                          <a:latin typeface="Calibri"/>
                          <a:ea typeface="Calibri"/>
                          <a:cs typeface="Calibri"/>
                          <a:sym typeface="Calibri"/>
                        </a:rPr>
                        <a:t>Training Courses</a:t>
                      </a:r>
                      <a:endParaRPr sz="1800" dirty="0">
                        <a:latin typeface="Calibri"/>
                        <a:ea typeface="Calibri"/>
                        <a:cs typeface="Calibri"/>
                        <a:sym typeface="Calibri"/>
                      </a:endParaRPr>
                    </a:p>
                  </a:txBody>
                  <a:tcPr marL="121900" marR="121900" marT="121900" marB="121900"/>
                </a:tc>
                <a:extLst>
                  <a:ext uri="{0D108BD9-81ED-4DB2-BD59-A6C34878D82A}">
                    <a16:rowId xmlns:a16="http://schemas.microsoft.com/office/drawing/2014/main" val="10001"/>
                  </a:ext>
                </a:extLst>
              </a:tr>
              <a:tr h="719641">
                <a:tc>
                  <a:txBody>
                    <a:bodyPr/>
                    <a:lstStyle/>
                    <a:p>
                      <a:pPr marL="0" lvl="0" indent="0" algn="l" rtl="0">
                        <a:spcBef>
                          <a:spcPts val="0"/>
                        </a:spcBef>
                        <a:spcAft>
                          <a:spcPts val="0"/>
                        </a:spcAft>
                        <a:buNone/>
                      </a:pPr>
                      <a:r>
                        <a:rPr lang="en-US" sz="1800" dirty="0">
                          <a:latin typeface="Calibri"/>
                          <a:ea typeface="Calibri"/>
                          <a:cs typeface="Calibri"/>
                          <a:sym typeface="Calibri"/>
                        </a:rPr>
                        <a:t>Item Specifications/Missouri Learning Standards</a:t>
                      </a:r>
                      <a:endParaRPr sz="1800" dirty="0">
                        <a:latin typeface="Calibri"/>
                        <a:ea typeface="Calibri"/>
                        <a:cs typeface="Calibri"/>
                        <a:sym typeface="Calibri"/>
                      </a:endParaRPr>
                    </a:p>
                  </a:txBody>
                  <a:tcPr marL="121900" marR="121900" marT="121900" marB="121900"/>
                </a:tc>
                <a:tc>
                  <a:txBody>
                    <a:bodyPr/>
                    <a:lstStyle/>
                    <a:p>
                      <a:pPr marL="0" lvl="0" indent="0" algn="l" rtl="0">
                        <a:spcBef>
                          <a:spcPts val="0"/>
                        </a:spcBef>
                        <a:spcAft>
                          <a:spcPts val="0"/>
                        </a:spcAft>
                        <a:buNone/>
                      </a:pPr>
                      <a:r>
                        <a:rPr lang="en-US" sz="1800" dirty="0">
                          <a:latin typeface="Calibri"/>
                          <a:ea typeface="Calibri"/>
                          <a:cs typeface="Calibri"/>
                          <a:sym typeface="Calibri"/>
                        </a:rPr>
                        <a:t>Educator Videos, District </a:t>
                      </a:r>
                      <a:r>
                        <a:rPr lang="en-US" sz="1800" dirty="0" smtClean="0">
                          <a:latin typeface="Calibri"/>
                          <a:ea typeface="Calibri"/>
                          <a:cs typeface="Calibri"/>
                          <a:sym typeface="Calibri"/>
                        </a:rPr>
                        <a:t>Video </a:t>
                      </a:r>
                      <a:r>
                        <a:rPr lang="en-US" sz="1800" dirty="0">
                          <a:latin typeface="Calibri"/>
                          <a:ea typeface="Calibri"/>
                          <a:cs typeface="Calibri"/>
                          <a:sym typeface="Calibri"/>
                        </a:rPr>
                        <a:t>and Helplets, </a:t>
                      </a:r>
                      <a:r>
                        <a:rPr lang="en-US" sz="1800" dirty="0" smtClean="0">
                          <a:latin typeface="Calibri"/>
                          <a:ea typeface="Calibri"/>
                          <a:cs typeface="Calibri"/>
                          <a:sym typeface="Calibri"/>
                        </a:rPr>
                        <a:t>PD, </a:t>
                      </a:r>
                      <a:r>
                        <a:rPr lang="en-US" sz="1800" dirty="0">
                          <a:latin typeface="Calibri"/>
                          <a:ea typeface="Calibri"/>
                          <a:cs typeface="Calibri"/>
                          <a:sym typeface="Calibri"/>
                        </a:rPr>
                        <a:t>Resources for ELA, math and science</a:t>
                      </a:r>
                      <a:endParaRPr sz="1800" dirty="0">
                        <a:latin typeface="Calibri"/>
                        <a:ea typeface="Calibri"/>
                        <a:cs typeface="Calibri"/>
                        <a:sym typeface="Calibri"/>
                      </a:endParaRPr>
                    </a:p>
                  </a:txBody>
                  <a:tcPr marL="121900" marR="121900" marT="121900" marB="121900"/>
                </a:tc>
                <a:extLst>
                  <a:ext uri="{0D108BD9-81ED-4DB2-BD59-A6C34878D82A}">
                    <a16:rowId xmlns:a16="http://schemas.microsoft.com/office/drawing/2014/main" val="10002"/>
                  </a:ext>
                </a:extLst>
              </a:tr>
              <a:tr h="709398">
                <a:tc>
                  <a:txBody>
                    <a:bodyPr/>
                    <a:lstStyle/>
                    <a:p>
                      <a:pPr marL="0" lvl="0" indent="0" algn="l" rtl="0">
                        <a:spcBef>
                          <a:spcPts val="0"/>
                        </a:spcBef>
                        <a:spcAft>
                          <a:spcPts val="0"/>
                        </a:spcAft>
                        <a:buNone/>
                      </a:pPr>
                      <a:r>
                        <a:rPr lang="en-US" sz="1800" dirty="0">
                          <a:latin typeface="Calibri"/>
                          <a:ea typeface="Calibri"/>
                          <a:cs typeface="Calibri"/>
                          <a:sym typeface="Calibri"/>
                        </a:rPr>
                        <a:t>Manuals, Blueprints and Essential Elements</a:t>
                      </a:r>
                      <a:endParaRPr sz="1800" dirty="0">
                        <a:latin typeface="Calibri"/>
                        <a:ea typeface="Calibri"/>
                        <a:cs typeface="Calibri"/>
                        <a:sym typeface="Calibri"/>
                      </a:endParaRPr>
                    </a:p>
                  </a:txBody>
                  <a:tcPr marL="121900" marR="121900" marT="121900" marB="121900"/>
                </a:tc>
                <a:tc>
                  <a:txBody>
                    <a:bodyPr/>
                    <a:lstStyle/>
                    <a:p>
                      <a:pPr marL="0" lvl="0" indent="0" algn="l" rtl="0">
                        <a:spcBef>
                          <a:spcPts val="0"/>
                        </a:spcBef>
                        <a:spcAft>
                          <a:spcPts val="0"/>
                        </a:spcAft>
                        <a:buNone/>
                      </a:pPr>
                      <a:r>
                        <a:rPr lang="en-US" sz="1800" dirty="0" smtClean="0">
                          <a:latin typeface="Calibri"/>
                          <a:ea typeface="Calibri"/>
                          <a:cs typeface="Calibri"/>
                          <a:sym typeface="Calibri"/>
                        </a:rPr>
                        <a:t>Manuals - Publication </a:t>
                      </a:r>
                      <a:r>
                        <a:rPr lang="en-US" sz="1800" dirty="0">
                          <a:latin typeface="Calibri"/>
                          <a:ea typeface="Calibri"/>
                          <a:cs typeface="Calibri"/>
                          <a:sym typeface="Calibri"/>
                        </a:rPr>
                        <a:t>date will be listed on front page, Blueprints and Essential Elements</a:t>
                      </a:r>
                      <a:endParaRPr sz="1800" dirty="0">
                        <a:latin typeface="Calibri"/>
                        <a:ea typeface="Calibri"/>
                        <a:cs typeface="Calibri"/>
                        <a:sym typeface="Calibri"/>
                      </a:endParaRPr>
                    </a:p>
                  </a:txBody>
                  <a:tcPr marL="121900" marR="121900" marT="121900" marB="121900"/>
                </a:tc>
                <a:extLst>
                  <a:ext uri="{0D108BD9-81ED-4DB2-BD59-A6C34878D82A}">
                    <a16:rowId xmlns:a16="http://schemas.microsoft.com/office/drawing/2014/main" val="10003"/>
                  </a:ext>
                </a:extLst>
              </a:tr>
              <a:tr h="743223">
                <a:tc>
                  <a:txBody>
                    <a:bodyPr/>
                    <a:lstStyle/>
                    <a:p>
                      <a:pPr marL="0" lvl="0" indent="0" algn="l" rtl="0">
                        <a:spcBef>
                          <a:spcPts val="0"/>
                        </a:spcBef>
                        <a:spcAft>
                          <a:spcPts val="0"/>
                        </a:spcAft>
                        <a:buNone/>
                      </a:pPr>
                      <a:r>
                        <a:rPr lang="en-US" sz="1800" dirty="0">
                          <a:latin typeface="Calibri"/>
                          <a:ea typeface="Calibri"/>
                          <a:cs typeface="Calibri"/>
                          <a:sym typeface="Calibri"/>
                        </a:rPr>
                        <a:t>IEP Forms and Eligibility Criteria for MO</a:t>
                      </a:r>
                      <a:endParaRPr sz="1800" dirty="0">
                        <a:latin typeface="Calibri"/>
                        <a:ea typeface="Calibri"/>
                        <a:cs typeface="Calibri"/>
                        <a:sym typeface="Calibri"/>
                      </a:endParaRPr>
                    </a:p>
                  </a:txBody>
                  <a:tcPr marL="121900" marR="121900" marT="121900" marB="121900"/>
                </a:tc>
                <a:tc>
                  <a:txBody>
                    <a:bodyPr/>
                    <a:lstStyle/>
                    <a:p>
                      <a:pPr marL="0" lvl="0" indent="0" algn="l" rtl="0">
                        <a:spcBef>
                          <a:spcPts val="0"/>
                        </a:spcBef>
                        <a:spcAft>
                          <a:spcPts val="0"/>
                        </a:spcAft>
                        <a:buNone/>
                      </a:pPr>
                      <a:r>
                        <a:rPr lang="en-US" sz="1800" dirty="0">
                          <a:latin typeface="Calibri"/>
                          <a:ea typeface="Calibri"/>
                          <a:cs typeface="Calibri"/>
                          <a:sym typeface="Calibri"/>
                        </a:rPr>
                        <a:t>Educator Portal for Roster, </a:t>
                      </a:r>
                      <a:r>
                        <a:rPr lang="en-US" sz="1800" dirty="0" smtClean="0">
                          <a:latin typeface="Calibri"/>
                          <a:ea typeface="Calibri"/>
                          <a:cs typeface="Calibri"/>
                          <a:sym typeface="Calibri"/>
                        </a:rPr>
                        <a:t>Kite© </a:t>
                      </a:r>
                      <a:r>
                        <a:rPr lang="en-US" sz="1800" dirty="0">
                          <a:latin typeface="Calibri"/>
                          <a:ea typeface="Calibri"/>
                          <a:cs typeface="Calibri"/>
                          <a:sym typeface="Calibri"/>
                        </a:rPr>
                        <a:t>Suite, Practice Testlets</a:t>
                      </a:r>
                      <a:endParaRPr sz="1800" dirty="0">
                        <a:latin typeface="Calibri"/>
                        <a:ea typeface="Calibri"/>
                        <a:cs typeface="Calibri"/>
                        <a:sym typeface="Calibri"/>
                      </a:endParaRPr>
                    </a:p>
                  </a:txBody>
                  <a:tcPr marL="121900" marR="121900" marT="121900" marB="121900"/>
                </a:tc>
                <a:extLst>
                  <a:ext uri="{0D108BD9-81ED-4DB2-BD59-A6C34878D82A}">
                    <a16:rowId xmlns:a16="http://schemas.microsoft.com/office/drawing/2014/main" val="10004"/>
                  </a:ext>
                </a:extLst>
              </a:tr>
              <a:tr h="587567">
                <a:tc>
                  <a:txBody>
                    <a:bodyPr/>
                    <a:lstStyle/>
                    <a:p>
                      <a:pPr marL="0" lvl="0" indent="0" algn="l" rtl="0">
                        <a:spcBef>
                          <a:spcPts val="0"/>
                        </a:spcBef>
                        <a:spcAft>
                          <a:spcPts val="0"/>
                        </a:spcAft>
                        <a:buNone/>
                      </a:pPr>
                      <a:r>
                        <a:rPr lang="en-US" sz="1800" dirty="0">
                          <a:latin typeface="Calibri"/>
                          <a:ea typeface="Calibri"/>
                          <a:cs typeface="Calibri"/>
                          <a:sym typeface="Calibri"/>
                        </a:rPr>
                        <a:t>Updated Information and Timelines</a:t>
                      </a:r>
                      <a:endParaRPr sz="1800" dirty="0">
                        <a:latin typeface="Calibri"/>
                        <a:ea typeface="Calibri"/>
                        <a:cs typeface="Calibri"/>
                        <a:sym typeface="Calibri"/>
                      </a:endParaRPr>
                    </a:p>
                  </a:txBody>
                  <a:tcPr marL="121900" marR="121900" marT="121900" marB="121900"/>
                </a:tc>
                <a:tc>
                  <a:txBody>
                    <a:bodyPr/>
                    <a:lstStyle/>
                    <a:p>
                      <a:pPr marL="0" lvl="0" indent="0" algn="l" rtl="0">
                        <a:spcBef>
                          <a:spcPts val="0"/>
                        </a:spcBef>
                        <a:spcAft>
                          <a:spcPts val="0"/>
                        </a:spcAft>
                        <a:buNone/>
                      </a:pPr>
                      <a:r>
                        <a:rPr lang="en-US" sz="1800" dirty="0">
                          <a:latin typeface="Calibri"/>
                          <a:ea typeface="Calibri"/>
                          <a:cs typeface="Calibri"/>
                          <a:sym typeface="Calibri"/>
                        </a:rPr>
                        <a:t>Instruction and Assessment </a:t>
                      </a:r>
                      <a:r>
                        <a:rPr lang="en-US" sz="1800" dirty="0" smtClean="0">
                          <a:latin typeface="Calibri"/>
                          <a:ea typeface="Calibri"/>
                          <a:cs typeface="Calibri"/>
                          <a:sym typeface="Calibri"/>
                        </a:rPr>
                        <a:t>Planner/Individual Score Reports</a:t>
                      </a:r>
                      <a:r>
                        <a:rPr lang="en-US" sz="1800" baseline="0" dirty="0" smtClean="0">
                          <a:latin typeface="Calibri"/>
                          <a:ea typeface="Calibri"/>
                          <a:cs typeface="Calibri"/>
                          <a:sym typeface="Calibri"/>
                        </a:rPr>
                        <a:t> (</a:t>
                      </a:r>
                      <a:r>
                        <a:rPr lang="en-US" sz="1800" dirty="0" smtClean="0">
                          <a:latin typeface="Calibri"/>
                          <a:ea typeface="Calibri"/>
                          <a:cs typeface="Calibri"/>
                          <a:sym typeface="Calibri"/>
                        </a:rPr>
                        <a:t>ISRs)</a:t>
                      </a:r>
                      <a:endParaRPr sz="1800" dirty="0">
                        <a:latin typeface="Calibri"/>
                        <a:ea typeface="Calibri"/>
                        <a:cs typeface="Calibri"/>
                        <a:sym typeface="Calibri"/>
                      </a:endParaRPr>
                    </a:p>
                  </a:txBody>
                  <a:tcPr marL="121900" marR="121900" marT="121900" marB="12190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4932926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68"/>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41</a:t>
            </a:fld>
            <a:endParaRPr dirty="0"/>
          </a:p>
        </p:txBody>
      </p:sp>
      <p:pic>
        <p:nvPicPr>
          <p:cNvPr id="501" name="Google Shape;501;p68"/>
          <p:cNvPicPr preferRelativeResize="0"/>
          <p:nvPr/>
        </p:nvPicPr>
        <p:blipFill rotWithShape="1">
          <a:blip r:embed="rId3">
            <a:alphaModFix/>
          </a:blip>
          <a:srcRect/>
          <a:stretch/>
        </p:blipFill>
        <p:spPr>
          <a:xfrm>
            <a:off x="3262834" y="1333499"/>
            <a:ext cx="5347433" cy="5332901"/>
          </a:xfrm>
          <a:prstGeom prst="rect">
            <a:avLst/>
          </a:prstGeom>
          <a:noFill/>
          <a:ln>
            <a:noFill/>
          </a:ln>
          <a:scene3d>
            <a:camera prst="orthographicFront"/>
            <a:lightRig rig="threePt" dir="t"/>
          </a:scene3d>
          <a:sp3d>
            <a:bevelB/>
          </a:sp3d>
        </p:spPr>
      </p:pic>
    </p:spTree>
    <p:extLst>
      <p:ext uri="{BB962C8B-B14F-4D97-AF65-F5344CB8AC3E}">
        <p14:creationId xmlns:p14="http://schemas.microsoft.com/office/powerpoint/2010/main" val="8213578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69"/>
          <p:cNvSpPr txBox="1">
            <a:spLocks noGrp="1"/>
          </p:cNvSpPr>
          <p:nvPr>
            <p:ph type="body" idx="1"/>
          </p:nvPr>
        </p:nvSpPr>
        <p:spPr>
          <a:xfrm>
            <a:off x="203200" y="3733800"/>
            <a:ext cx="11684000" cy="861600"/>
          </a:xfrm>
          <a:prstGeom prst="rect">
            <a:avLst/>
          </a:prstGeom>
          <a:noFill/>
          <a:ln>
            <a:noFill/>
          </a:ln>
        </p:spPr>
        <p:txBody>
          <a:bodyPr spcFirstLastPara="1" vert="horz" wrap="square" lIns="121900" tIns="60933" rIns="121900" bIns="60933" rtlCol="0" anchor="ctr" anchorCtr="0">
            <a:noAutofit/>
          </a:bodyPr>
          <a:lstStyle/>
          <a:p>
            <a:pPr marL="0" indent="0"/>
            <a:r>
              <a:rPr lang="en-US" sz="5330" dirty="0">
                <a:solidFill>
                  <a:srgbClr val="004B8E"/>
                </a:solidFill>
              </a:rPr>
              <a:t>Eligibility Criteria for MAP-A</a:t>
            </a:r>
            <a:endParaRPr sz="5330" dirty="0">
              <a:solidFill>
                <a:srgbClr val="004B8E"/>
              </a:solidFill>
            </a:endParaRPr>
          </a:p>
        </p:txBody>
      </p:sp>
      <p:sp>
        <p:nvSpPr>
          <p:cNvPr id="508" name="Google Shape;508;p69"/>
          <p:cNvSpPr txBox="1">
            <a:spLocks noGrp="1"/>
          </p:cNvSpPr>
          <p:nvPr>
            <p:ph type="sldNum" idx="12"/>
          </p:nvPr>
        </p:nvSpPr>
        <p:spPr>
          <a:xfrm>
            <a:off x="10972800" y="63246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42</a:t>
            </a:fld>
            <a:endParaRPr dirty="0"/>
          </a:p>
        </p:txBody>
      </p:sp>
    </p:spTree>
    <p:extLst>
      <p:ext uri="{BB962C8B-B14F-4D97-AF65-F5344CB8AC3E}">
        <p14:creationId xmlns:p14="http://schemas.microsoft.com/office/powerpoint/2010/main" val="183060710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pic>
        <p:nvPicPr>
          <p:cNvPr id="514" name="Google Shape;514;p70" descr="Image result for bell curve">
            <a:hlinkClick r:id="rId3"/>
          </p:cNvPr>
          <p:cNvPicPr preferRelativeResize="0"/>
          <p:nvPr/>
        </p:nvPicPr>
        <p:blipFill rotWithShape="1">
          <a:blip r:embed="rId4">
            <a:alphaModFix/>
          </a:blip>
          <a:srcRect l="5303" t="25434" r="6472" b="19583"/>
          <a:stretch/>
        </p:blipFill>
        <p:spPr>
          <a:xfrm>
            <a:off x="2777218" y="1616530"/>
            <a:ext cx="6625319" cy="3000375"/>
          </a:xfrm>
          <a:prstGeom prst="rect">
            <a:avLst/>
          </a:prstGeom>
          <a:solidFill>
            <a:schemeClr val="accent1"/>
          </a:solidFill>
          <a:ln>
            <a:noFill/>
          </a:ln>
        </p:spPr>
      </p:pic>
      <p:pic>
        <p:nvPicPr>
          <p:cNvPr id="515" name="Google Shape;515;p70" descr="Related image">
            <a:hlinkClick r:id="rId5"/>
          </p:cNvPr>
          <p:cNvPicPr preferRelativeResize="0"/>
          <p:nvPr/>
        </p:nvPicPr>
        <p:blipFill rotWithShape="1">
          <a:blip r:embed="rId6">
            <a:alphaModFix/>
          </a:blip>
          <a:srcRect/>
          <a:stretch/>
        </p:blipFill>
        <p:spPr>
          <a:xfrm>
            <a:off x="2362201" y="1033882"/>
            <a:ext cx="7234919" cy="4544289"/>
          </a:xfrm>
          <a:prstGeom prst="rect">
            <a:avLst/>
          </a:prstGeom>
          <a:noFill/>
          <a:ln>
            <a:noFill/>
          </a:ln>
        </p:spPr>
      </p:pic>
      <p:sp>
        <p:nvSpPr>
          <p:cNvPr id="517" name="Google Shape;517;p70"/>
          <p:cNvSpPr txBox="1"/>
          <p:nvPr/>
        </p:nvSpPr>
        <p:spPr>
          <a:xfrm>
            <a:off x="5543553" y="1240818"/>
            <a:ext cx="1562393" cy="584776"/>
          </a:xfrm>
          <a:prstGeom prst="rect">
            <a:avLst/>
          </a:prstGeom>
          <a:noFill/>
          <a:ln>
            <a:noFill/>
          </a:ln>
        </p:spPr>
        <p:txBody>
          <a:bodyPr spcFirstLastPara="1" wrap="square" lIns="121900" tIns="60933" rIns="121900" bIns="60933" anchor="t" anchorCtr="0">
            <a:noAutofit/>
          </a:bodyPr>
          <a:lstStyle/>
          <a:p>
            <a:pPr algn="ctr">
              <a:buClr>
                <a:srgbClr val="000000"/>
              </a:buClr>
              <a:buSzPts val="1125"/>
            </a:pPr>
            <a:r>
              <a:rPr lang="en-US" sz="1500" b="1" dirty="0">
                <a:solidFill>
                  <a:srgbClr val="00B050"/>
                </a:solidFill>
                <a:latin typeface="Calibri"/>
                <a:ea typeface="Calibri"/>
                <a:cs typeface="Calibri"/>
                <a:sym typeface="Calibri"/>
              </a:rPr>
              <a:t>AVERAGE</a:t>
            </a:r>
            <a:endParaRPr sz="1867" dirty="0">
              <a:solidFill>
                <a:srgbClr val="000000"/>
              </a:solidFill>
              <a:latin typeface="Arial"/>
              <a:ea typeface="Arial"/>
              <a:cs typeface="Arial"/>
              <a:sym typeface="Arial"/>
            </a:endParaRPr>
          </a:p>
          <a:p>
            <a:pPr algn="ctr">
              <a:buClr>
                <a:srgbClr val="000000"/>
              </a:buClr>
              <a:buSzPts val="1125"/>
            </a:pPr>
            <a:r>
              <a:rPr lang="en-US" sz="1500" b="1" dirty="0">
                <a:solidFill>
                  <a:srgbClr val="00B050"/>
                </a:solidFill>
                <a:latin typeface="Calibri"/>
                <a:ea typeface="Calibri"/>
                <a:cs typeface="Calibri"/>
                <a:sym typeface="Calibri"/>
              </a:rPr>
              <a:t>ABILITY RANGE</a:t>
            </a:r>
            <a:endParaRPr sz="1867" dirty="0">
              <a:solidFill>
                <a:srgbClr val="000000"/>
              </a:solidFill>
              <a:latin typeface="Arial"/>
              <a:ea typeface="Arial"/>
              <a:cs typeface="Arial"/>
              <a:sym typeface="Arial"/>
            </a:endParaRPr>
          </a:p>
        </p:txBody>
      </p:sp>
      <p:sp>
        <p:nvSpPr>
          <p:cNvPr id="518" name="Google Shape;518;p70"/>
          <p:cNvSpPr/>
          <p:nvPr/>
        </p:nvSpPr>
        <p:spPr>
          <a:xfrm rot="-5400000">
            <a:off x="6025077" y="1083713"/>
            <a:ext cx="514351" cy="1876571"/>
          </a:xfrm>
          <a:prstGeom prst="rightBrace">
            <a:avLst>
              <a:gd name="adj1" fmla="val 8333"/>
              <a:gd name="adj2" fmla="val 50000"/>
            </a:avLst>
          </a:prstGeom>
          <a:noFill/>
          <a:ln w="25400" cap="flat" cmpd="sng">
            <a:solidFill>
              <a:srgbClr val="00B050"/>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1013"/>
            </a:pPr>
            <a:endParaRPr sz="1351" dirty="0">
              <a:solidFill>
                <a:schemeClr val="dk1"/>
              </a:solidFill>
              <a:latin typeface="Calibri"/>
              <a:ea typeface="Calibri"/>
              <a:cs typeface="Calibri"/>
              <a:sym typeface="Calibri"/>
            </a:endParaRPr>
          </a:p>
        </p:txBody>
      </p:sp>
      <p:sp>
        <p:nvSpPr>
          <p:cNvPr id="519" name="Google Shape;519;p70"/>
          <p:cNvSpPr txBox="1"/>
          <p:nvPr/>
        </p:nvSpPr>
        <p:spPr>
          <a:xfrm>
            <a:off x="3348375" y="3328992"/>
            <a:ext cx="1485900" cy="584776"/>
          </a:xfrm>
          <a:prstGeom prst="rect">
            <a:avLst/>
          </a:prstGeom>
          <a:noFill/>
          <a:ln>
            <a:noFill/>
          </a:ln>
        </p:spPr>
        <p:txBody>
          <a:bodyPr spcFirstLastPara="1" wrap="square" lIns="121900" tIns="60933" rIns="121900" bIns="60933" anchor="t" anchorCtr="0">
            <a:noAutofit/>
          </a:bodyPr>
          <a:lstStyle/>
          <a:p>
            <a:pPr algn="ctr">
              <a:buClr>
                <a:srgbClr val="000000"/>
              </a:buClr>
              <a:buSzPts val="1125"/>
            </a:pPr>
            <a:r>
              <a:rPr lang="en-US" sz="1500" b="1" dirty="0">
                <a:solidFill>
                  <a:srgbClr val="0070C0"/>
                </a:solidFill>
                <a:latin typeface="Calibri"/>
                <a:ea typeface="Calibri"/>
                <a:cs typeface="Calibri"/>
                <a:sym typeface="Calibri"/>
              </a:rPr>
              <a:t>SIGNIFICANT Cognitive Delay</a:t>
            </a:r>
            <a:endParaRPr sz="1867" dirty="0">
              <a:solidFill>
                <a:srgbClr val="000000"/>
              </a:solidFill>
              <a:latin typeface="Arial"/>
              <a:ea typeface="Arial"/>
              <a:cs typeface="Arial"/>
              <a:sym typeface="Arial"/>
            </a:endParaRPr>
          </a:p>
        </p:txBody>
      </p:sp>
      <p:sp>
        <p:nvSpPr>
          <p:cNvPr id="520" name="Google Shape;520;p70"/>
          <p:cNvSpPr/>
          <p:nvPr/>
        </p:nvSpPr>
        <p:spPr>
          <a:xfrm rot="-5400000">
            <a:off x="3752850" y="3606223"/>
            <a:ext cx="514351" cy="1257300"/>
          </a:xfrm>
          <a:prstGeom prst="rightBrace">
            <a:avLst>
              <a:gd name="adj1" fmla="val 8333"/>
              <a:gd name="adj2" fmla="val 50000"/>
            </a:avLst>
          </a:prstGeom>
          <a:noFill/>
          <a:ln w="25400" cap="flat" cmpd="sng">
            <a:solidFill>
              <a:srgbClr val="0070C0"/>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1013"/>
            </a:pPr>
            <a:endParaRPr sz="1351" dirty="0">
              <a:solidFill>
                <a:schemeClr val="dk1"/>
              </a:solidFill>
              <a:latin typeface="Calibri"/>
              <a:ea typeface="Calibri"/>
              <a:cs typeface="Calibri"/>
              <a:sym typeface="Calibri"/>
            </a:endParaRPr>
          </a:p>
        </p:txBody>
      </p:sp>
      <p:sp>
        <p:nvSpPr>
          <p:cNvPr id="521" name="Google Shape;521;p70"/>
          <p:cNvSpPr txBox="1"/>
          <p:nvPr/>
        </p:nvSpPr>
        <p:spPr>
          <a:xfrm>
            <a:off x="2548620" y="5468871"/>
            <a:ext cx="2090057" cy="584776"/>
          </a:xfrm>
          <a:prstGeom prst="rect">
            <a:avLst/>
          </a:prstGeom>
          <a:noFill/>
          <a:ln>
            <a:noFill/>
          </a:ln>
        </p:spPr>
        <p:txBody>
          <a:bodyPr spcFirstLastPara="1" wrap="square" lIns="121900" tIns="60933" rIns="121900" bIns="60933" anchor="t" anchorCtr="0">
            <a:noAutofit/>
          </a:bodyPr>
          <a:lstStyle/>
          <a:p>
            <a:pPr algn="ctr">
              <a:buClr>
                <a:srgbClr val="000000"/>
              </a:buClr>
              <a:buSzPts val="1125"/>
            </a:pPr>
            <a:r>
              <a:rPr lang="en-US" sz="1500" b="1" dirty="0">
                <a:solidFill>
                  <a:srgbClr val="FF0000"/>
                </a:solidFill>
                <a:latin typeface="Calibri"/>
                <a:ea typeface="Calibri"/>
                <a:cs typeface="Calibri"/>
                <a:sym typeface="Calibri"/>
              </a:rPr>
              <a:t>MOST SIGNIFICANT Cognitive Delay</a:t>
            </a:r>
            <a:endParaRPr sz="1867" dirty="0">
              <a:solidFill>
                <a:srgbClr val="000000"/>
              </a:solidFill>
              <a:latin typeface="Arial"/>
              <a:ea typeface="Arial"/>
              <a:cs typeface="Arial"/>
              <a:sym typeface="Arial"/>
            </a:endParaRPr>
          </a:p>
        </p:txBody>
      </p:sp>
      <p:sp>
        <p:nvSpPr>
          <p:cNvPr id="522" name="Google Shape;522;p70"/>
          <p:cNvSpPr/>
          <p:nvPr/>
        </p:nvSpPr>
        <p:spPr>
          <a:xfrm rot="5400000">
            <a:off x="3383468" y="5000943"/>
            <a:ext cx="510163" cy="514351"/>
          </a:xfrm>
          <a:prstGeom prst="rightBrace">
            <a:avLst>
              <a:gd name="adj1" fmla="val 8333"/>
              <a:gd name="adj2" fmla="val 50000"/>
            </a:avLst>
          </a:prstGeom>
          <a:noFill/>
          <a:ln w="25400" cap="flat" cmpd="sng">
            <a:solidFill>
              <a:srgbClr val="FF0000"/>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1013"/>
            </a:pPr>
            <a:endParaRPr sz="1351" dirty="0">
              <a:solidFill>
                <a:schemeClr val="dk1"/>
              </a:solidFill>
              <a:latin typeface="Calibri"/>
              <a:ea typeface="Calibri"/>
              <a:cs typeface="Calibri"/>
              <a:sym typeface="Calibri"/>
            </a:endParaRPr>
          </a:p>
        </p:txBody>
      </p:sp>
      <p:sp>
        <p:nvSpPr>
          <p:cNvPr id="523" name="Google Shape;523;p70"/>
          <p:cNvSpPr/>
          <p:nvPr/>
        </p:nvSpPr>
        <p:spPr>
          <a:xfrm>
            <a:off x="2431597" y="4724402"/>
            <a:ext cx="540204" cy="278637"/>
          </a:xfrm>
          <a:prstGeom prst="rect">
            <a:avLst/>
          </a:prstGeom>
          <a:solidFill>
            <a:schemeClr val="lt1"/>
          </a:solidFill>
          <a:ln>
            <a:noFill/>
          </a:ln>
        </p:spPr>
        <p:txBody>
          <a:bodyPr spcFirstLastPara="1" wrap="square" lIns="121900" tIns="60933" rIns="121900" bIns="60933" anchor="ctr" anchorCtr="0">
            <a:noAutofit/>
          </a:bodyPr>
          <a:lstStyle/>
          <a:p>
            <a:pPr algn="ctr">
              <a:buClr>
                <a:srgbClr val="000000"/>
              </a:buClr>
              <a:buSzPts val="1350"/>
            </a:pPr>
            <a:endParaRPr dirty="0">
              <a:solidFill>
                <a:schemeClr val="lt1"/>
              </a:solidFill>
              <a:latin typeface="Calibri"/>
              <a:ea typeface="Calibri"/>
              <a:cs typeface="Calibri"/>
              <a:sym typeface="Calibri"/>
            </a:endParaRPr>
          </a:p>
        </p:txBody>
      </p:sp>
      <p:sp>
        <p:nvSpPr>
          <p:cNvPr id="524" name="Google Shape;524;p70"/>
          <p:cNvSpPr txBox="1"/>
          <p:nvPr/>
        </p:nvSpPr>
        <p:spPr>
          <a:xfrm>
            <a:off x="2638426" y="4709832"/>
            <a:ext cx="432788" cy="615553"/>
          </a:xfrm>
          <a:prstGeom prst="rect">
            <a:avLst/>
          </a:prstGeom>
          <a:noFill/>
          <a:ln>
            <a:noFill/>
          </a:ln>
        </p:spPr>
        <p:txBody>
          <a:bodyPr spcFirstLastPara="1" wrap="square" lIns="121900" tIns="60933" rIns="121900" bIns="60933" anchor="t" anchorCtr="0">
            <a:noAutofit/>
          </a:bodyPr>
          <a:lstStyle/>
          <a:p>
            <a:pPr>
              <a:buClr>
                <a:srgbClr val="000000"/>
              </a:buClr>
              <a:buSzPts val="1200"/>
            </a:pPr>
            <a:r>
              <a:rPr lang="en-US" sz="1600" dirty="0">
                <a:solidFill>
                  <a:srgbClr val="C00000"/>
                </a:solidFill>
                <a:latin typeface="Calibri"/>
                <a:ea typeface="Calibri"/>
                <a:cs typeface="Calibri"/>
                <a:sym typeface="Calibri"/>
              </a:rPr>
              <a:t>1%</a:t>
            </a:r>
            <a:endParaRPr sz="1867" dirty="0">
              <a:solidFill>
                <a:srgbClr val="000000"/>
              </a:solidFill>
              <a:latin typeface="Arial"/>
              <a:ea typeface="Arial"/>
              <a:cs typeface="Arial"/>
              <a:sym typeface="Arial"/>
            </a:endParaRPr>
          </a:p>
        </p:txBody>
      </p:sp>
      <p:sp>
        <p:nvSpPr>
          <p:cNvPr id="525" name="Google Shape;525;p70"/>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43</a:t>
            </a:fld>
            <a:endParaRPr dirty="0"/>
          </a:p>
        </p:txBody>
      </p:sp>
      <p:sp>
        <p:nvSpPr>
          <p:cNvPr id="526" name="Google Shape;526;p70"/>
          <p:cNvSpPr/>
          <p:nvPr/>
        </p:nvSpPr>
        <p:spPr>
          <a:xfrm>
            <a:off x="8015939" y="3721408"/>
            <a:ext cx="1257300" cy="934493"/>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1350"/>
            </a:pPr>
            <a:endParaRPr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910072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71"/>
          <p:cNvSpPr txBox="1"/>
          <p:nvPr/>
        </p:nvSpPr>
        <p:spPr>
          <a:xfrm>
            <a:off x="3267075" y="5629277"/>
            <a:ext cx="5429251" cy="330945"/>
          </a:xfrm>
          <a:prstGeom prst="rect">
            <a:avLst/>
          </a:prstGeom>
          <a:noFill/>
          <a:ln>
            <a:noFill/>
          </a:ln>
        </p:spPr>
        <p:txBody>
          <a:bodyPr spcFirstLastPara="1" wrap="square" lIns="121900" tIns="60933" rIns="121900" bIns="60933" anchor="t" anchorCtr="0">
            <a:noAutofit/>
          </a:bodyPr>
          <a:lstStyle/>
          <a:p>
            <a:pPr>
              <a:buClr>
                <a:srgbClr val="000000"/>
              </a:buClr>
              <a:buSzPts val="1013"/>
            </a:pPr>
            <a:r>
              <a:rPr lang="en-US" sz="1351" dirty="0">
                <a:solidFill>
                  <a:schemeClr val="dk1"/>
                </a:solidFill>
                <a:latin typeface="Calibri"/>
                <a:ea typeface="Calibri"/>
                <a:cs typeface="Calibri"/>
                <a:sym typeface="Calibri"/>
              </a:rPr>
              <a:t>     FLOW CHART                                                          CHECKLIST</a:t>
            </a:r>
            <a:endParaRPr sz="1867" dirty="0">
              <a:solidFill>
                <a:srgbClr val="000000"/>
              </a:solidFill>
              <a:latin typeface="Arial"/>
              <a:ea typeface="Arial"/>
              <a:cs typeface="Arial"/>
              <a:sym typeface="Arial"/>
            </a:endParaRPr>
          </a:p>
        </p:txBody>
      </p:sp>
      <p:pic>
        <p:nvPicPr>
          <p:cNvPr id="534" name="Google Shape;534;p71"/>
          <p:cNvPicPr preferRelativeResize="0"/>
          <p:nvPr/>
        </p:nvPicPr>
        <p:blipFill rotWithShape="1">
          <a:blip r:embed="rId3">
            <a:alphaModFix/>
          </a:blip>
          <a:srcRect l="33497" t="24417" r="32621" b="15114"/>
          <a:stretch/>
        </p:blipFill>
        <p:spPr>
          <a:xfrm>
            <a:off x="6399722" y="2448960"/>
            <a:ext cx="2966444" cy="4171951"/>
          </a:xfrm>
          <a:prstGeom prst="rect">
            <a:avLst/>
          </a:prstGeom>
          <a:noFill/>
          <a:ln>
            <a:noFill/>
          </a:ln>
        </p:spPr>
      </p:pic>
      <p:pic>
        <p:nvPicPr>
          <p:cNvPr id="535" name="Google Shape;535;p71"/>
          <p:cNvPicPr preferRelativeResize="0"/>
          <p:nvPr/>
        </p:nvPicPr>
        <p:blipFill rotWithShape="1">
          <a:blip r:embed="rId4">
            <a:alphaModFix/>
          </a:blip>
          <a:srcRect l="34065" t="25641" r="33194" b="10255"/>
          <a:stretch/>
        </p:blipFill>
        <p:spPr>
          <a:xfrm>
            <a:off x="2031783" y="2448959"/>
            <a:ext cx="3146227" cy="4171951"/>
          </a:xfrm>
          <a:prstGeom prst="rect">
            <a:avLst/>
          </a:prstGeom>
          <a:noFill/>
          <a:ln>
            <a:noFill/>
          </a:ln>
        </p:spPr>
      </p:pic>
      <p:sp>
        <p:nvSpPr>
          <p:cNvPr id="536" name="Google Shape;536;p71"/>
          <p:cNvSpPr txBox="1"/>
          <p:nvPr/>
        </p:nvSpPr>
        <p:spPr>
          <a:xfrm>
            <a:off x="342900" y="1215990"/>
            <a:ext cx="11506200" cy="1107996"/>
          </a:xfrm>
          <a:prstGeom prst="rect">
            <a:avLst/>
          </a:prstGeom>
          <a:noFill/>
          <a:ln>
            <a:noFill/>
          </a:ln>
        </p:spPr>
        <p:txBody>
          <a:bodyPr spcFirstLastPara="1" wrap="square" lIns="121900" tIns="60933" rIns="121900" bIns="60933" anchor="t" anchorCtr="0">
            <a:noAutofit/>
          </a:bodyPr>
          <a:lstStyle/>
          <a:p>
            <a:pPr algn="ctr">
              <a:buClr>
                <a:srgbClr val="000000"/>
              </a:buClr>
              <a:buSzPts val="2400"/>
            </a:pPr>
            <a:r>
              <a:rPr lang="en-US" sz="2800" u="sng" dirty="0">
                <a:solidFill>
                  <a:schemeClr val="hlink"/>
                </a:solidFill>
                <a:ea typeface="Arial"/>
                <a:cs typeface="Arial"/>
                <a:sym typeface="Arial"/>
                <a:hlinkClick r:id="rId5"/>
              </a:rPr>
              <a:t>Missouri Alternate Assessment Decision Making Flow Chart</a:t>
            </a:r>
            <a:endParaRPr sz="2800" dirty="0">
              <a:solidFill>
                <a:srgbClr val="000000"/>
              </a:solidFill>
              <a:ea typeface="Calibri"/>
              <a:cs typeface="Calibri"/>
              <a:sym typeface="Calibri"/>
            </a:endParaRPr>
          </a:p>
          <a:p>
            <a:pPr algn="ctr">
              <a:buClr>
                <a:srgbClr val="000000"/>
              </a:buClr>
              <a:buSzPts val="2400"/>
            </a:pPr>
            <a:r>
              <a:rPr lang="en-US" sz="2800" u="sng" dirty="0">
                <a:solidFill>
                  <a:schemeClr val="hlink"/>
                </a:solidFill>
                <a:ea typeface="Calibri"/>
                <a:cs typeface="Calibri"/>
                <a:sym typeface="Calibri"/>
                <a:hlinkClick r:id="rId6"/>
              </a:rPr>
              <a:t>https://dese.mo.gov/special-education/compliance/statewide-assessments</a:t>
            </a:r>
            <a:endParaRPr sz="2800" dirty="0">
              <a:solidFill>
                <a:srgbClr val="000000"/>
              </a:solidFill>
              <a:ea typeface="Calibri"/>
              <a:cs typeface="Calibri"/>
              <a:sym typeface="Calibri"/>
            </a:endParaRPr>
          </a:p>
        </p:txBody>
      </p:sp>
      <p:sp>
        <p:nvSpPr>
          <p:cNvPr id="537" name="Google Shape;537;p71"/>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44</a:t>
            </a:fld>
            <a:endParaRPr dirty="0"/>
          </a:p>
        </p:txBody>
      </p:sp>
      <p:sp>
        <p:nvSpPr>
          <p:cNvPr id="538" name="Google Shape;538;p71"/>
          <p:cNvSpPr txBox="1"/>
          <p:nvPr/>
        </p:nvSpPr>
        <p:spPr>
          <a:xfrm flipH="1">
            <a:off x="10491500" y="6171900"/>
            <a:ext cx="1357600" cy="495600"/>
          </a:xfrm>
          <a:prstGeom prst="rect">
            <a:avLst/>
          </a:prstGeom>
          <a:solidFill>
            <a:srgbClr val="FFFF00"/>
          </a:solidFill>
          <a:ln w="9525" cap="flat" cmpd="sng">
            <a:solidFill>
              <a:srgbClr val="FFFF00"/>
            </a:solidFill>
            <a:prstDash val="solid"/>
            <a:round/>
            <a:headEnd type="none" w="sm" len="sm"/>
            <a:tailEnd type="none" w="sm" len="sm"/>
          </a:ln>
        </p:spPr>
        <p:txBody>
          <a:bodyPr spcFirstLastPara="1" wrap="square" lIns="121900" tIns="60933" rIns="121900" bIns="60933" anchor="t" anchorCtr="0">
            <a:noAutofit/>
          </a:bodyPr>
          <a:lstStyle/>
          <a:p>
            <a:pPr algn="ctr">
              <a:buClr>
                <a:srgbClr val="000000"/>
              </a:buClr>
              <a:buSzPts val="1800"/>
            </a:pPr>
            <a:r>
              <a:rPr lang="en-US" sz="2400" b="1" dirty="0">
                <a:solidFill>
                  <a:srgbClr val="444444"/>
                </a:solidFill>
                <a:latin typeface="Calibri"/>
                <a:ea typeface="Calibri"/>
                <a:cs typeface="Calibri"/>
                <a:sym typeface="Calibri"/>
              </a:rPr>
              <a:t># 5a-5b</a:t>
            </a:r>
            <a:r>
              <a:rPr lang="en-US" sz="2400" b="1" dirty="0">
                <a:solidFill>
                  <a:schemeClr val="dk1"/>
                </a:solidFill>
                <a:latin typeface="Calibri"/>
                <a:ea typeface="Calibri"/>
                <a:cs typeface="Calibri"/>
                <a:sym typeface="Calibri"/>
              </a:rPr>
              <a:t> </a:t>
            </a:r>
            <a:endParaRPr sz="2400" b="1"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71800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pic>
        <p:nvPicPr>
          <p:cNvPr id="543" name="Google Shape;543;p72"/>
          <p:cNvPicPr preferRelativeResize="0">
            <a:picLocks noGrp="1"/>
          </p:cNvPicPr>
          <p:nvPr>
            <p:ph type="body" idx="1"/>
          </p:nvPr>
        </p:nvPicPr>
        <p:blipFill rotWithShape="1">
          <a:blip r:embed="rId3">
            <a:alphaModFix/>
          </a:blip>
          <a:srcRect/>
          <a:stretch/>
        </p:blipFill>
        <p:spPr>
          <a:xfrm>
            <a:off x="342900" y="3095096"/>
            <a:ext cx="11506200" cy="2886603"/>
          </a:xfrm>
          <a:prstGeom prst="rect">
            <a:avLst/>
          </a:prstGeom>
          <a:noFill/>
          <a:ln>
            <a:noFill/>
          </a:ln>
        </p:spPr>
      </p:pic>
      <p:sp>
        <p:nvSpPr>
          <p:cNvPr id="544" name="Google Shape;544;p72"/>
          <p:cNvSpPr txBox="1">
            <a:spLocks noGrp="1"/>
          </p:cNvSpPr>
          <p:nvPr>
            <p:ph type="title"/>
          </p:nvPr>
        </p:nvSpPr>
        <p:spPr>
          <a:xfrm>
            <a:off x="342900" y="1162050"/>
            <a:ext cx="11506200" cy="1464800"/>
          </a:xfrm>
          <a:prstGeom prst="rect">
            <a:avLst/>
          </a:prstGeom>
          <a:noFill/>
          <a:ln>
            <a:noFill/>
          </a:ln>
        </p:spPr>
        <p:txBody>
          <a:bodyPr spcFirstLastPara="1" vert="horz" wrap="square" lIns="121900" tIns="60933" rIns="121900" bIns="60933" rtlCol="0" anchor="ctr" anchorCtr="0">
            <a:noAutofit/>
          </a:bodyPr>
          <a:lstStyle/>
          <a:p>
            <a:pPr>
              <a:buSzPts val="3600"/>
            </a:pPr>
            <a:r>
              <a:rPr lang="en-US" sz="4400" dirty="0" smtClean="0">
                <a:solidFill>
                  <a:srgbClr val="004B8E"/>
                </a:solidFill>
              </a:rPr>
              <a:t>Flow Chart: </a:t>
            </a:r>
            <a:r>
              <a:rPr lang="en-US" sz="4400" dirty="0">
                <a:solidFill>
                  <a:srgbClr val="004B8E"/>
                </a:solidFill>
              </a:rPr>
              <a:t>Step 1</a:t>
            </a:r>
            <a:endParaRPr sz="4400" dirty="0">
              <a:solidFill>
                <a:srgbClr val="004B8E"/>
              </a:solidFill>
            </a:endParaRPr>
          </a:p>
          <a:p>
            <a:pPr>
              <a:buSzPts val="3600"/>
            </a:pPr>
            <a:r>
              <a:rPr lang="en-US" sz="3600" dirty="0">
                <a:solidFill>
                  <a:srgbClr val="429539"/>
                </a:solidFill>
              </a:rPr>
              <a:t>Use copy provided</a:t>
            </a:r>
            <a:endParaRPr sz="3600" dirty="0">
              <a:solidFill>
                <a:srgbClr val="429539"/>
              </a:solidFill>
            </a:endParaRPr>
          </a:p>
        </p:txBody>
      </p:sp>
      <p:sp>
        <p:nvSpPr>
          <p:cNvPr id="545" name="Google Shape;545;p72"/>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45</a:t>
            </a:fld>
            <a:endParaRPr dirty="0"/>
          </a:p>
        </p:txBody>
      </p:sp>
      <p:sp>
        <p:nvSpPr>
          <p:cNvPr id="546" name="Google Shape;546;p72"/>
          <p:cNvSpPr txBox="1"/>
          <p:nvPr/>
        </p:nvSpPr>
        <p:spPr>
          <a:xfrm>
            <a:off x="10833100" y="6103345"/>
            <a:ext cx="1016000" cy="564155"/>
          </a:xfrm>
          <a:prstGeom prst="rect">
            <a:avLst/>
          </a:prstGeom>
          <a:solidFill>
            <a:srgbClr val="FFFF00"/>
          </a:solidFill>
          <a:ln>
            <a:noFill/>
          </a:ln>
        </p:spPr>
        <p:txBody>
          <a:bodyPr spcFirstLastPara="1" wrap="square" lIns="121900" tIns="121900" rIns="121900" bIns="121900" anchor="t" anchorCtr="0">
            <a:noAutofit/>
          </a:bodyPr>
          <a:lstStyle/>
          <a:p>
            <a:pPr algn="ctr"/>
            <a:r>
              <a:rPr lang="en-US" sz="2533" b="1" dirty="0">
                <a:latin typeface="Calibri"/>
                <a:ea typeface="Calibri"/>
                <a:cs typeface="Calibri"/>
                <a:sym typeface="Calibri"/>
              </a:rPr>
              <a:t> # 5b</a:t>
            </a:r>
            <a:endParaRPr sz="2533" b="1" dirty="0">
              <a:latin typeface="Calibri"/>
              <a:ea typeface="Calibri"/>
              <a:cs typeface="Calibri"/>
              <a:sym typeface="Calibri"/>
            </a:endParaRPr>
          </a:p>
        </p:txBody>
      </p:sp>
    </p:spTree>
    <p:extLst>
      <p:ext uri="{BB962C8B-B14F-4D97-AF65-F5344CB8AC3E}">
        <p14:creationId xmlns:p14="http://schemas.microsoft.com/office/powerpoint/2010/main" val="4831856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pic>
        <p:nvPicPr>
          <p:cNvPr id="551" name="Google Shape;551;p73"/>
          <p:cNvPicPr preferRelativeResize="0">
            <a:picLocks noGrp="1"/>
          </p:cNvPicPr>
          <p:nvPr>
            <p:ph type="body" idx="1"/>
          </p:nvPr>
        </p:nvPicPr>
        <p:blipFill rotWithShape="1">
          <a:blip r:embed="rId3">
            <a:alphaModFix/>
          </a:blip>
          <a:srcRect/>
          <a:stretch/>
        </p:blipFill>
        <p:spPr>
          <a:xfrm>
            <a:off x="342900" y="2252853"/>
            <a:ext cx="11506200" cy="4414647"/>
          </a:xfrm>
          <a:prstGeom prst="rect">
            <a:avLst/>
          </a:prstGeom>
          <a:noFill/>
          <a:ln>
            <a:noFill/>
          </a:ln>
        </p:spPr>
      </p:pic>
      <p:sp>
        <p:nvSpPr>
          <p:cNvPr id="552" name="Google Shape;552;p73"/>
          <p:cNvSpPr txBox="1">
            <a:spLocks noGrp="1"/>
          </p:cNvSpPr>
          <p:nvPr>
            <p:ph type="title"/>
          </p:nvPr>
        </p:nvSpPr>
        <p:spPr>
          <a:xfrm>
            <a:off x="342900" y="1000125"/>
            <a:ext cx="11506200" cy="1066800"/>
          </a:xfrm>
          <a:prstGeom prst="rect">
            <a:avLst/>
          </a:prstGeom>
          <a:noFill/>
          <a:ln>
            <a:noFill/>
          </a:ln>
        </p:spPr>
        <p:txBody>
          <a:bodyPr spcFirstLastPara="1" vert="horz" wrap="square" lIns="121900" tIns="60933" rIns="121900" bIns="60933" rtlCol="0" anchor="ctr" anchorCtr="0">
            <a:noAutofit/>
          </a:bodyPr>
          <a:lstStyle/>
          <a:p>
            <a:pPr>
              <a:buSzPts val="3600"/>
            </a:pPr>
            <a:r>
              <a:rPr lang="en-US" sz="4800" dirty="0" smtClean="0">
                <a:solidFill>
                  <a:srgbClr val="004B8E"/>
                </a:solidFill>
              </a:rPr>
              <a:t>Flow Chart: </a:t>
            </a:r>
            <a:r>
              <a:rPr lang="en-US" sz="4800" dirty="0">
                <a:solidFill>
                  <a:srgbClr val="004B8E"/>
                </a:solidFill>
              </a:rPr>
              <a:t>Step 2</a:t>
            </a:r>
            <a:endParaRPr dirty="0">
              <a:solidFill>
                <a:srgbClr val="004B8E"/>
              </a:solidFill>
            </a:endParaRPr>
          </a:p>
        </p:txBody>
      </p:sp>
      <p:sp>
        <p:nvSpPr>
          <p:cNvPr id="553" name="Google Shape;553;p73"/>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46</a:t>
            </a:fld>
            <a:endParaRPr dirty="0"/>
          </a:p>
        </p:txBody>
      </p:sp>
    </p:spTree>
    <p:extLst>
      <p:ext uri="{BB962C8B-B14F-4D97-AF65-F5344CB8AC3E}">
        <p14:creationId xmlns:p14="http://schemas.microsoft.com/office/powerpoint/2010/main" val="18261519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pic>
        <p:nvPicPr>
          <p:cNvPr id="558" name="Google Shape;558;p74"/>
          <p:cNvPicPr preferRelativeResize="0">
            <a:picLocks noGrp="1"/>
          </p:cNvPicPr>
          <p:nvPr>
            <p:ph type="body" idx="1"/>
          </p:nvPr>
        </p:nvPicPr>
        <p:blipFill rotWithShape="1">
          <a:blip r:embed="rId3">
            <a:alphaModFix/>
          </a:blip>
          <a:srcRect/>
          <a:stretch/>
        </p:blipFill>
        <p:spPr>
          <a:xfrm>
            <a:off x="2031890" y="2159000"/>
            <a:ext cx="8128220" cy="4508500"/>
          </a:xfrm>
          <a:prstGeom prst="rect">
            <a:avLst/>
          </a:prstGeom>
          <a:noFill/>
          <a:ln>
            <a:noFill/>
          </a:ln>
        </p:spPr>
      </p:pic>
      <p:sp>
        <p:nvSpPr>
          <p:cNvPr id="559" name="Google Shape;559;p74"/>
          <p:cNvSpPr txBox="1">
            <a:spLocks noGrp="1"/>
          </p:cNvSpPr>
          <p:nvPr>
            <p:ph type="title"/>
          </p:nvPr>
        </p:nvSpPr>
        <p:spPr>
          <a:xfrm>
            <a:off x="342900" y="990600"/>
            <a:ext cx="11506200" cy="1066800"/>
          </a:xfrm>
          <a:prstGeom prst="rect">
            <a:avLst/>
          </a:prstGeom>
          <a:noFill/>
          <a:ln>
            <a:noFill/>
          </a:ln>
        </p:spPr>
        <p:txBody>
          <a:bodyPr spcFirstLastPara="1" vert="horz" wrap="square" lIns="121900" tIns="60933" rIns="121900" bIns="60933" rtlCol="0" anchor="ctr" anchorCtr="0">
            <a:noAutofit/>
          </a:bodyPr>
          <a:lstStyle/>
          <a:p>
            <a:r>
              <a:rPr lang="en-US" sz="4800" dirty="0" smtClean="0">
                <a:solidFill>
                  <a:srgbClr val="004B8E"/>
                </a:solidFill>
              </a:rPr>
              <a:t>Flow Chart: </a:t>
            </a:r>
            <a:r>
              <a:rPr lang="en-US" sz="4800" dirty="0">
                <a:solidFill>
                  <a:srgbClr val="004B8E"/>
                </a:solidFill>
              </a:rPr>
              <a:t>Step 3</a:t>
            </a:r>
            <a:endParaRPr sz="4800" dirty="0">
              <a:solidFill>
                <a:srgbClr val="004B8E"/>
              </a:solidFill>
            </a:endParaRPr>
          </a:p>
        </p:txBody>
      </p:sp>
      <p:sp>
        <p:nvSpPr>
          <p:cNvPr id="560" name="Google Shape;560;p74"/>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47</a:t>
            </a:fld>
            <a:endParaRPr dirty="0"/>
          </a:p>
        </p:txBody>
      </p:sp>
    </p:spTree>
    <p:extLst>
      <p:ext uri="{BB962C8B-B14F-4D97-AF65-F5344CB8AC3E}">
        <p14:creationId xmlns:p14="http://schemas.microsoft.com/office/powerpoint/2010/main" val="245974418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pic>
        <p:nvPicPr>
          <p:cNvPr id="565" name="Google Shape;565;p75"/>
          <p:cNvPicPr preferRelativeResize="0">
            <a:picLocks noGrp="1"/>
          </p:cNvPicPr>
          <p:nvPr>
            <p:ph type="body" idx="1"/>
          </p:nvPr>
        </p:nvPicPr>
        <p:blipFill rotWithShape="1">
          <a:blip r:embed="rId3">
            <a:alphaModFix/>
          </a:blip>
          <a:srcRect/>
          <a:stretch/>
        </p:blipFill>
        <p:spPr>
          <a:xfrm>
            <a:off x="342900" y="2403475"/>
            <a:ext cx="11506200" cy="2713433"/>
          </a:xfrm>
          <a:prstGeom prst="rect">
            <a:avLst/>
          </a:prstGeom>
          <a:noFill/>
          <a:ln>
            <a:noFill/>
          </a:ln>
        </p:spPr>
      </p:pic>
      <p:sp>
        <p:nvSpPr>
          <p:cNvPr id="566" name="Google Shape;566;p75"/>
          <p:cNvSpPr txBox="1">
            <a:spLocks noGrp="1"/>
          </p:cNvSpPr>
          <p:nvPr>
            <p:ph type="title"/>
          </p:nvPr>
        </p:nvSpPr>
        <p:spPr>
          <a:xfrm>
            <a:off x="342900" y="990600"/>
            <a:ext cx="11506200" cy="1066800"/>
          </a:xfrm>
          <a:prstGeom prst="rect">
            <a:avLst/>
          </a:prstGeom>
          <a:noFill/>
          <a:ln>
            <a:noFill/>
          </a:ln>
        </p:spPr>
        <p:txBody>
          <a:bodyPr spcFirstLastPara="1" vert="horz" wrap="square" lIns="121900" tIns="60933" rIns="121900" bIns="60933" rtlCol="0" anchor="ctr" anchorCtr="0">
            <a:noAutofit/>
          </a:bodyPr>
          <a:lstStyle/>
          <a:p>
            <a:pPr>
              <a:buSzPts val="3600"/>
            </a:pPr>
            <a:r>
              <a:rPr lang="en-US" sz="4800" dirty="0" smtClean="0">
                <a:solidFill>
                  <a:srgbClr val="004B8E"/>
                </a:solidFill>
              </a:rPr>
              <a:t>Flow Chart: </a:t>
            </a:r>
            <a:r>
              <a:rPr lang="en-US" sz="4800" dirty="0">
                <a:solidFill>
                  <a:srgbClr val="004B8E"/>
                </a:solidFill>
              </a:rPr>
              <a:t>Step 4</a:t>
            </a:r>
            <a:endParaRPr dirty="0">
              <a:solidFill>
                <a:srgbClr val="004B8E"/>
              </a:solidFill>
            </a:endParaRPr>
          </a:p>
        </p:txBody>
      </p:sp>
      <p:sp>
        <p:nvSpPr>
          <p:cNvPr id="567" name="Google Shape;567;p75"/>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48</a:t>
            </a:fld>
            <a:endParaRPr dirty="0"/>
          </a:p>
        </p:txBody>
      </p:sp>
    </p:spTree>
    <p:extLst>
      <p:ext uri="{BB962C8B-B14F-4D97-AF65-F5344CB8AC3E}">
        <p14:creationId xmlns:p14="http://schemas.microsoft.com/office/powerpoint/2010/main" val="6629693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pic>
        <p:nvPicPr>
          <p:cNvPr id="572" name="Google Shape;572;p76"/>
          <p:cNvPicPr preferRelativeResize="0">
            <a:picLocks noGrp="1"/>
          </p:cNvPicPr>
          <p:nvPr>
            <p:ph type="body" idx="1"/>
          </p:nvPr>
        </p:nvPicPr>
        <p:blipFill rotWithShape="1">
          <a:blip r:embed="rId3">
            <a:alphaModFix/>
          </a:blip>
          <a:srcRect/>
          <a:stretch/>
        </p:blipFill>
        <p:spPr>
          <a:xfrm>
            <a:off x="342182" y="2159000"/>
            <a:ext cx="11507637" cy="4419600"/>
          </a:xfrm>
          <a:prstGeom prst="rect">
            <a:avLst/>
          </a:prstGeom>
          <a:noFill/>
          <a:ln>
            <a:noFill/>
          </a:ln>
        </p:spPr>
      </p:pic>
      <p:sp>
        <p:nvSpPr>
          <p:cNvPr id="573" name="Google Shape;573;p76"/>
          <p:cNvSpPr txBox="1">
            <a:spLocks noGrp="1"/>
          </p:cNvSpPr>
          <p:nvPr>
            <p:ph type="title"/>
          </p:nvPr>
        </p:nvSpPr>
        <p:spPr>
          <a:xfrm>
            <a:off x="342900" y="990600"/>
            <a:ext cx="11506919" cy="1066800"/>
          </a:xfrm>
          <a:prstGeom prst="rect">
            <a:avLst/>
          </a:prstGeom>
          <a:noFill/>
          <a:ln>
            <a:noFill/>
          </a:ln>
        </p:spPr>
        <p:txBody>
          <a:bodyPr spcFirstLastPara="1" vert="horz" wrap="square" lIns="121900" tIns="60933" rIns="121900" bIns="60933" rtlCol="0" anchor="ctr" anchorCtr="0">
            <a:noAutofit/>
          </a:bodyPr>
          <a:lstStyle/>
          <a:p>
            <a:pPr>
              <a:buSzPts val="3600"/>
            </a:pPr>
            <a:r>
              <a:rPr lang="en-US" sz="4800" dirty="0" smtClean="0">
                <a:solidFill>
                  <a:srgbClr val="004B8E"/>
                </a:solidFill>
              </a:rPr>
              <a:t>Flow Chart: </a:t>
            </a:r>
            <a:r>
              <a:rPr lang="en-US" sz="4800" dirty="0">
                <a:solidFill>
                  <a:srgbClr val="004B8E"/>
                </a:solidFill>
              </a:rPr>
              <a:t>Step 5</a:t>
            </a:r>
            <a:endParaRPr dirty="0">
              <a:solidFill>
                <a:srgbClr val="004B8E"/>
              </a:solidFill>
            </a:endParaRPr>
          </a:p>
        </p:txBody>
      </p:sp>
      <p:sp>
        <p:nvSpPr>
          <p:cNvPr id="574" name="Google Shape;574;p76"/>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49</a:t>
            </a:fld>
            <a:endParaRPr dirty="0"/>
          </a:p>
        </p:txBody>
      </p:sp>
    </p:spTree>
    <p:extLst>
      <p:ext uri="{BB962C8B-B14F-4D97-AF65-F5344CB8AC3E}">
        <p14:creationId xmlns:p14="http://schemas.microsoft.com/office/powerpoint/2010/main" val="3717245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9" name="Google Shape;139;p27"/>
          <p:cNvSpPr txBox="1">
            <a:spLocks noGrp="1"/>
          </p:cNvSpPr>
          <p:nvPr>
            <p:ph type="title"/>
          </p:nvPr>
        </p:nvSpPr>
        <p:spPr>
          <a:xfrm>
            <a:off x="342900" y="1399736"/>
            <a:ext cx="11506200" cy="960000"/>
          </a:xfrm>
          <a:prstGeom prst="rect">
            <a:avLst/>
          </a:prstGeom>
          <a:noFill/>
          <a:ln>
            <a:noFill/>
          </a:ln>
        </p:spPr>
        <p:txBody>
          <a:bodyPr spcFirstLastPara="1" vert="horz" wrap="square" lIns="91400" tIns="45700" rIns="91400" bIns="45700" rtlCol="0" anchor="ctr" anchorCtr="0">
            <a:noAutofit/>
          </a:bodyPr>
          <a:lstStyle/>
          <a:p>
            <a:pPr>
              <a:buSzPts val="900"/>
            </a:pPr>
            <a:r>
              <a:rPr lang="en-US" sz="4400" dirty="0" smtClean="0">
                <a:solidFill>
                  <a:srgbClr val="004B8E"/>
                </a:solidFill>
              </a:rPr>
              <a:t>Materials Needed</a:t>
            </a:r>
            <a:endParaRPr sz="4400" dirty="0">
              <a:solidFill>
                <a:srgbClr val="004B8E"/>
              </a:solidFill>
            </a:endParaRPr>
          </a:p>
          <a:p>
            <a:pPr>
              <a:buSzPts val="900"/>
            </a:pPr>
            <a:endParaRPr sz="4800" dirty="0"/>
          </a:p>
        </p:txBody>
      </p:sp>
      <p:sp>
        <p:nvSpPr>
          <p:cNvPr id="140" name="Google Shape;140;p27"/>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5</a:t>
            </a:fld>
            <a:endParaRPr dirty="0"/>
          </a:p>
        </p:txBody>
      </p:sp>
      <p:sp>
        <p:nvSpPr>
          <p:cNvPr id="2" name="Text Placeholder 1"/>
          <p:cNvSpPr>
            <a:spLocks noGrp="1"/>
          </p:cNvSpPr>
          <p:nvPr>
            <p:ph type="body" idx="1"/>
          </p:nvPr>
        </p:nvSpPr>
        <p:spPr>
          <a:xfrm>
            <a:off x="342900" y="2119758"/>
            <a:ext cx="11506200" cy="4547740"/>
          </a:xfrm>
        </p:spPr>
        <p:txBody>
          <a:bodyPr/>
          <a:lstStyle/>
          <a:p>
            <a:pPr>
              <a:spcBef>
                <a:spcPts val="600"/>
              </a:spcBef>
              <a:buClr>
                <a:srgbClr val="429539"/>
              </a:buClr>
            </a:pPr>
            <a:r>
              <a:rPr lang="en-US" sz="3200" dirty="0" smtClean="0"/>
              <a:t>Accessibility Manual</a:t>
            </a:r>
          </a:p>
          <a:p>
            <a:pPr>
              <a:spcBef>
                <a:spcPts val="600"/>
              </a:spcBef>
              <a:buClr>
                <a:srgbClr val="429539"/>
              </a:buClr>
            </a:pPr>
            <a:r>
              <a:rPr lang="en-US" sz="3200" dirty="0" smtClean="0"/>
              <a:t>Download the ELA, math, and science blueprints</a:t>
            </a:r>
          </a:p>
          <a:p>
            <a:pPr>
              <a:spcBef>
                <a:spcPts val="600"/>
              </a:spcBef>
              <a:buClr>
                <a:srgbClr val="429539"/>
              </a:buClr>
            </a:pPr>
            <a:r>
              <a:rPr lang="en-US" sz="3200" dirty="0" smtClean="0"/>
              <a:t>Educator Portal Guide</a:t>
            </a:r>
          </a:p>
          <a:p>
            <a:pPr>
              <a:spcBef>
                <a:spcPts val="600"/>
              </a:spcBef>
              <a:buClr>
                <a:srgbClr val="429539"/>
              </a:buClr>
            </a:pPr>
            <a:r>
              <a:rPr lang="en-US" sz="3200" dirty="0" smtClean="0"/>
              <a:t>Guide to Released Activities and Practice Testlets</a:t>
            </a:r>
          </a:p>
          <a:p>
            <a:pPr>
              <a:spcBef>
                <a:spcPts val="600"/>
              </a:spcBef>
              <a:buClr>
                <a:srgbClr val="429539"/>
              </a:buClr>
            </a:pPr>
            <a:r>
              <a:rPr lang="en-US" sz="3200" dirty="0" smtClean="0"/>
              <a:t>Guide to Required Testing Manual</a:t>
            </a:r>
          </a:p>
          <a:p>
            <a:pPr>
              <a:spcBef>
                <a:spcPts val="600"/>
              </a:spcBef>
              <a:buClr>
                <a:srgbClr val="429539"/>
              </a:buClr>
            </a:pPr>
            <a:r>
              <a:rPr lang="en-US" sz="3200" dirty="0" smtClean="0"/>
              <a:t>Guide to Test Administration Manual</a:t>
            </a:r>
          </a:p>
          <a:p>
            <a:pPr>
              <a:spcBef>
                <a:spcPts val="600"/>
              </a:spcBef>
              <a:buClr>
                <a:srgbClr val="429539"/>
              </a:buClr>
            </a:pPr>
            <a:endParaRPr lang="en-US" sz="3200" dirty="0" smtClean="0"/>
          </a:p>
          <a:p>
            <a:pPr marL="33866" indent="0">
              <a:buNone/>
            </a:pPr>
            <a:endParaRPr lang="en-US" dirty="0"/>
          </a:p>
        </p:txBody>
      </p:sp>
    </p:spTree>
    <p:extLst>
      <p:ext uri="{BB962C8B-B14F-4D97-AF65-F5344CB8AC3E}">
        <p14:creationId xmlns:p14="http://schemas.microsoft.com/office/powerpoint/2010/main" val="146467308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77"/>
          <p:cNvSpPr txBox="1">
            <a:spLocks noGrp="1"/>
          </p:cNvSpPr>
          <p:nvPr>
            <p:ph type="body" idx="1"/>
          </p:nvPr>
        </p:nvSpPr>
        <p:spPr>
          <a:xfrm>
            <a:off x="342900" y="2381250"/>
            <a:ext cx="11506200" cy="4286250"/>
          </a:xfrm>
          <a:prstGeom prst="rect">
            <a:avLst/>
          </a:prstGeom>
          <a:noFill/>
          <a:ln>
            <a:noFill/>
          </a:ln>
        </p:spPr>
        <p:txBody>
          <a:bodyPr spcFirstLastPara="1" vert="horz" wrap="square" lIns="121900" tIns="60933" rIns="121900" bIns="60933" rtlCol="0" anchor="t" anchorCtr="0">
            <a:noAutofit/>
          </a:bodyPr>
          <a:lstStyle/>
          <a:p>
            <a:pPr marL="50799" indent="0">
              <a:spcBef>
                <a:spcPts val="0"/>
              </a:spcBef>
              <a:buClr>
                <a:schemeClr val="dk1"/>
              </a:buClr>
              <a:buSzPts val="3000"/>
              <a:buNone/>
            </a:pPr>
            <a:r>
              <a:rPr lang="en-US" sz="3600" dirty="0" smtClean="0">
                <a:solidFill>
                  <a:srgbClr val="429539"/>
                </a:solidFill>
              </a:rPr>
              <a:t>Three </a:t>
            </a:r>
            <a:r>
              <a:rPr lang="en-US" sz="3600" dirty="0">
                <a:solidFill>
                  <a:srgbClr val="429539"/>
                </a:solidFill>
              </a:rPr>
              <a:t>minutes </a:t>
            </a:r>
            <a:r>
              <a:rPr lang="en-US" sz="3600" dirty="0"/>
              <a:t>to become familiar with eligibility </a:t>
            </a:r>
            <a:r>
              <a:rPr lang="en-US" sz="3600" dirty="0" smtClean="0"/>
              <a:t>documents</a:t>
            </a:r>
            <a:endParaRPr sz="3600" dirty="0"/>
          </a:p>
          <a:p>
            <a:pPr lvl="1" indent="-507985">
              <a:spcBef>
                <a:spcPts val="0"/>
              </a:spcBef>
              <a:buClr>
                <a:srgbClr val="429539"/>
              </a:buClr>
              <a:buSzPct val="100000"/>
              <a:buFont typeface="Calibri"/>
              <a:buAutoNum type="alphaLcPeriod"/>
            </a:pPr>
            <a:r>
              <a:rPr lang="en-US" sz="3200" dirty="0"/>
              <a:t>Eligibility Checklist Criteria</a:t>
            </a:r>
            <a:endParaRPr sz="3200" dirty="0"/>
          </a:p>
          <a:p>
            <a:pPr lvl="1" indent="-507985">
              <a:spcBef>
                <a:spcPts val="0"/>
              </a:spcBef>
              <a:buClr>
                <a:srgbClr val="429539"/>
              </a:buClr>
              <a:buSzPct val="100000"/>
              <a:buFont typeface="Calibri"/>
              <a:buAutoNum type="alphaLcPeriod"/>
            </a:pPr>
            <a:r>
              <a:rPr lang="en-US" sz="3200" dirty="0"/>
              <a:t>MAP-A Decision-Making Flow Chart</a:t>
            </a:r>
            <a:endParaRPr sz="3200" dirty="0"/>
          </a:p>
          <a:p>
            <a:pPr lvl="1" indent="-507985">
              <a:spcBef>
                <a:spcPts val="0"/>
              </a:spcBef>
              <a:buClr>
                <a:srgbClr val="429539"/>
              </a:buClr>
              <a:buSzPct val="100000"/>
              <a:buFont typeface="Calibri"/>
              <a:buAutoNum type="alphaLcPeriod"/>
            </a:pPr>
            <a:r>
              <a:rPr lang="en-US" sz="3200" dirty="0"/>
              <a:t>Guidance Document</a:t>
            </a:r>
            <a:endParaRPr sz="3200" dirty="0"/>
          </a:p>
          <a:p>
            <a:pPr marL="50799" indent="0">
              <a:spcBef>
                <a:spcPts val="0"/>
              </a:spcBef>
              <a:buClr>
                <a:schemeClr val="dk1"/>
              </a:buClr>
              <a:buSzPts val="3000"/>
              <a:buNone/>
            </a:pPr>
            <a:r>
              <a:rPr lang="en-US" sz="3600" dirty="0" smtClean="0">
                <a:solidFill>
                  <a:srgbClr val="429539"/>
                </a:solidFill>
              </a:rPr>
              <a:t>Two </a:t>
            </a:r>
            <a:r>
              <a:rPr lang="en-US" sz="3600" dirty="0">
                <a:solidFill>
                  <a:srgbClr val="429539"/>
                </a:solidFill>
              </a:rPr>
              <a:t>minutes </a:t>
            </a:r>
            <a:r>
              <a:rPr lang="en-US" sz="3600" dirty="0" smtClean="0"/>
              <a:t>to d</a:t>
            </a:r>
            <a:r>
              <a:rPr lang="en-US" sz="3200" dirty="0" smtClean="0"/>
              <a:t>iscuss </a:t>
            </a:r>
            <a:r>
              <a:rPr lang="en-US" sz="3200" dirty="0"/>
              <a:t>overlap and purpose between all </a:t>
            </a:r>
            <a:r>
              <a:rPr lang="en-US" sz="3200" dirty="0" smtClean="0"/>
              <a:t>three documents</a:t>
            </a:r>
            <a:endParaRPr sz="3200" dirty="0"/>
          </a:p>
          <a:p>
            <a:pPr indent="0">
              <a:spcBef>
                <a:spcPts val="0"/>
              </a:spcBef>
              <a:buNone/>
            </a:pPr>
            <a:endParaRPr sz="4000" dirty="0"/>
          </a:p>
          <a:p>
            <a:pPr indent="0">
              <a:spcBef>
                <a:spcPts val="0"/>
              </a:spcBef>
              <a:buNone/>
            </a:pPr>
            <a:endParaRPr sz="4000" dirty="0"/>
          </a:p>
        </p:txBody>
      </p:sp>
      <p:sp>
        <p:nvSpPr>
          <p:cNvPr id="580" name="Google Shape;580;p77"/>
          <p:cNvSpPr txBox="1">
            <a:spLocks noGrp="1"/>
          </p:cNvSpPr>
          <p:nvPr>
            <p:ph type="title"/>
          </p:nvPr>
        </p:nvSpPr>
        <p:spPr>
          <a:xfrm>
            <a:off x="342900" y="1028700"/>
            <a:ext cx="11506200" cy="1066800"/>
          </a:xfrm>
          <a:prstGeom prst="rect">
            <a:avLst/>
          </a:prstGeom>
          <a:noFill/>
          <a:ln>
            <a:noFill/>
          </a:ln>
        </p:spPr>
        <p:txBody>
          <a:bodyPr spcFirstLastPara="1" vert="horz" wrap="square" lIns="121900" tIns="60933" rIns="121900" bIns="60933" rtlCol="0" anchor="ctr" anchorCtr="0">
            <a:noAutofit/>
          </a:bodyPr>
          <a:lstStyle/>
          <a:p>
            <a:pPr>
              <a:buSzPts val="3600"/>
            </a:pPr>
            <a:r>
              <a:rPr lang="en-US" sz="4400" dirty="0">
                <a:solidFill>
                  <a:srgbClr val="004B8E"/>
                </a:solidFill>
              </a:rPr>
              <a:t>Eligibility </a:t>
            </a:r>
            <a:r>
              <a:rPr lang="en-US" sz="4400" dirty="0" smtClean="0">
                <a:solidFill>
                  <a:srgbClr val="004B8E"/>
                </a:solidFill>
              </a:rPr>
              <a:t>Activity</a:t>
            </a:r>
            <a:endParaRPr sz="4400" dirty="0">
              <a:solidFill>
                <a:srgbClr val="004B8E"/>
              </a:solidFill>
            </a:endParaRPr>
          </a:p>
        </p:txBody>
      </p:sp>
      <p:sp>
        <p:nvSpPr>
          <p:cNvPr id="581" name="Google Shape;581;p77"/>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50</a:t>
            </a:fld>
            <a:endParaRPr dirty="0"/>
          </a:p>
        </p:txBody>
      </p:sp>
    </p:spTree>
    <p:extLst>
      <p:ext uri="{BB962C8B-B14F-4D97-AF65-F5344CB8AC3E}">
        <p14:creationId xmlns:p14="http://schemas.microsoft.com/office/powerpoint/2010/main" val="272876945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78"/>
          <p:cNvSpPr txBox="1">
            <a:spLocks noGrp="1"/>
          </p:cNvSpPr>
          <p:nvPr>
            <p:ph type="body" idx="1"/>
          </p:nvPr>
        </p:nvSpPr>
        <p:spPr>
          <a:xfrm>
            <a:off x="342900" y="2158999"/>
            <a:ext cx="11506200" cy="4568971"/>
          </a:xfrm>
          <a:prstGeom prst="rect">
            <a:avLst/>
          </a:prstGeom>
        </p:spPr>
        <p:txBody>
          <a:bodyPr spcFirstLastPara="1" vert="horz" wrap="square" lIns="121900" tIns="60933" rIns="121900" bIns="60933" rtlCol="0" anchor="t" anchorCtr="0">
            <a:noAutofit/>
          </a:bodyPr>
          <a:lstStyle/>
          <a:p>
            <a:pPr marL="0" indent="0">
              <a:spcBef>
                <a:spcPts val="133"/>
              </a:spcBef>
              <a:buNone/>
            </a:pPr>
            <a:r>
              <a:rPr lang="en-US" sz="4000" i="1" dirty="0">
                <a:highlight>
                  <a:srgbClr val="FFFFFF"/>
                </a:highlight>
              </a:rPr>
              <a:t>For children with the most significant cognitive disabilities, describe how the disability impacts the child’s access to the general education curriculum and how the alternate standards are appropriate </a:t>
            </a:r>
            <a:r>
              <a:rPr lang="en-US" sz="4000" b="1" i="1" dirty="0">
                <a:highlight>
                  <a:srgbClr val="FFFFFF"/>
                </a:highlight>
              </a:rPr>
              <a:t>will now be completed in the </a:t>
            </a:r>
            <a:r>
              <a:rPr lang="en-US" sz="4000" b="1" i="1" dirty="0" smtClean="0">
                <a:highlight>
                  <a:srgbClr val="FFFFFF"/>
                </a:highlight>
              </a:rPr>
              <a:t>PLAAFP</a:t>
            </a:r>
            <a:endParaRPr sz="4000" b="1" i="1" dirty="0">
              <a:highlight>
                <a:srgbClr val="FFFFFF"/>
              </a:highlight>
            </a:endParaRPr>
          </a:p>
          <a:p>
            <a:pPr marL="0" indent="0">
              <a:spcBef>
                <a:spcPts val="133"/>
              </a:spcBef>
              <a:buNone/>
            </a:pPr>
            <a:endParaRPr sz="3200" dirty="0">
              <a:highlight>
                <a:srgbClr val="FFFFFF"/>
              </a:highlight>
            </a:endParaRPr>
          </a:p>
          <a:p>
            <a:pPr marL="0" indent="0">
              <a:spcBef>
                <a:spcPts val="133"/>
              </a:spcBef>
              <a:buNone/>
            </a:pPr>
            <a:endParaRPr sz="3200" dirty="0">
              <a:solidFill>
                <a:srgbClr val="000000"/>
              </a:solidFill>
              <a:highlight>
                <a:srgbClr val="FFFFFF"/>
              </a:highlight>
            </a:endParaRPr>
          </a:p>
          <a:p>
            <a:pPr marL="0" indent="0">
              <a:buNone/>
            </a:pPr>
            <a:endParaRPr dirty="0"/>
          </a:p>
        </p:txBody>
      </p:sp>
      <p:sp>
        <p:nvSpPr>
          <p:cNvPr id="588" name="Google Shape;588;p78"/>
          <p:cNvSpPr txBox="1">
            <a:spLocks noGrp="1"/>
          </p:cNvSpPr>
          <p:nvPr>
            <p:ph type="title"/>
          </p:nvPr>
        </p:nvSpPr>
        <p:spPr>
          <a:xfrm>
            <a:off x="342900" y="990600"/>
            <a:ext cx="11506200" cy="1066800"/>
          </a:xfrm>
          <a:prstGeom prst="rect">
            <a:avLst/>
          </a:prstGeom>
        </p:spPr>
        <p:txBody>
          <a:bodyPr spcFirstLastPara="1" vert="horz" wrap="square" lIns="121900" tIns="60933" rIns="121900" bIns="60933" rtlCol="0" anchor="ctr" anchorCtr="0">
            <a:noAutofit/>
          </a:bodyPr>
          <a:lstStyle/>
          <a:p>
            <a:r>
              <a:rPr lang="en-US" sz="4400" dirty="0" smtClean="0">
                <a:solidFill>
                  <a:srgbClr val="004B8E"/>
                </a:solidFill>
              </a:rPr>
              <a:t>Update </a:t>
            </a:r>
            <a:r>
              <a:rPr lang="en-US" sz="4400" dirty="0">
                <a:solidFill>
                  <a:srgbClr val="004B8E"/>
                </a:solidFill>
              </a:rPr>
              <a:t>of IEP </a:t>
            </a:r>
            <a:r>
              <a:rPr lang="en-US" sz="4400" dirty="0" smtClean="0">
                <a:solidFill>
                  <a:srgbClr val="004B8E"/>
                </a:solidFill>
              </a:rPr>
              <a:t>Form</a:t>
            </a:r>
            <a:endParaRPr sz="4400" dirty="0">
              <a:solidFill>
                <a:srgbClr val="004B8E"/>
              </a:solidFill>
            </a:endParaRPr>
          </a:p>
        </p:txBody>
      </p:sp>
      <p:sp>
        <p:nvSpPr>
          <p:cNvPr id="589" name="Google Shape;589;p78"/>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51</a:t>
            </a:fld>
            <a:endParaRPr dirty="0"/>
          </a:p>
        </p:txBody>
      </p:sp>
    </p:spTree>
    <p:extLst>
      <p:ext uri="{BB962C8B-B14F-4D97-AF65-F5344CB8AC3E}">
        <p14:creationId xmlns:p14="http://schemas.microsoft.com/office/powerpoint/2010/main" val="289753925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5"/>
          <p:cNvSpPr txBox="1">
            <a:spLocks noGrp="1"/>
          </p:cNvSpPr>
          <p:nvPr>
            <p:ph type="title"/>
          </p:nvPr>
        </p:nvSpPr>
        <p:spPr>
          <a:xfrm>
            <a:off x="342900" y="1824115"/>
            <a:ext cx="7823200" cy="2133600"/>
          </a:xfrm>
          <a:prstGeom prst="rect">
            <a:avLst/>
          </a:prstGeom>
          <a:noFill/>
          <a:ln>
            <a:noFill/>
          </a:ln>
        </p:spPr>
        <p:txBody>
          <a:bodyPr spcFirstLastPara="1" vert="horz" wrap="square" lIns="121900" tIns="60933" rIns="121900" bIns="60933" rtlCol="0" anchor="ctr" anchorCtr="0">
            <a:noAutofit/>
          </a:bodyPr>
          <a:lstStyle/>
          <a:p>
            <a:pPr>
              <a:buClr>
                <a:schemeClr val="dk1"/>
              </a:buClr>
              <a:buSzPts val="4000"/>
            </a:pPr>
            <a:r>
              <a:rPr lang="en-US" sz="5333" b="1" dirty="0" smtClean="0">
                <a:solidFill>
                  <a:srgbClr val="004B8E"/>
                </a:solidFill>
                <a:latin typeface="Calibri"/>
                <a:ea typeface="Calibri"/>
                <a:cs typeface="Calibri"/>
                <a:sym typeface="Calibri"/>
              </a:rPr>
              <a:t>Part 3</a:t>
            </a:r>
            <a:r>
              <a:rPr lang="en-US" sz="5333" b="1" dirty="0">
                <a:solidFill>
                  <a:schemeClr val="dk1"/>
                </a:solidFill>
                <a:latin typeface="Calibri"/>
                <a:ea typeface="Calibri"/>
                <a:cs typeface="Calibri"/>
                <a:sym typeface="Calibri"/>
              </a:rPr>
              <a:t/>
            </a:r>
            <a:br>
              <a:rPr lang="en-US" sz="5333" b="1" dirty="0">
                <a:solidFill>
                  <a:schemeClr val="dk1"/>
                </a:solidFill>
                <a:latin typeface="Calibri"/>
                <a:ea typeface="Calibri"/>
                <a:cs typeface="Calibri"/>
                <a:sym typeface="Calibri"/>
              </a:rPr>
            </a:br>
            <a:r>
              <a:rPr lang="en-US" b="1" dirty="0" smtClean="0">
                <a:solidFill>
                  <a:srgbClr val="004B8E"/>
                </a:solidFill>
                <a:latin typeface="Calibri"/>
                <a:ea typeface="Calibri"/>
                <a:cs typeface="Calibri"/>
                <a:sym typeface="Calibri"/>
              </a:rPr>
              <a:t>Dynamic Learning Maps</a:t>
            </a:r>
            <a:endParaRPr b="1" dirty="0">
              <a:solidFill>
                <a:srgbClr val="004B8E"/>
              </a:solidFill>
              <a:latin typeface="Calibri"/>
              <a:ea typeface="Calibri"/>
              <a:cs typeface="Calibri"/>
              <a:sym typeface="Calibri"/>
            </a:endParaRPr>
          </a:p>
        </p:txBody>
      </p:sp>
      <p:sp>
        <p:nvSpPr>
          <p:cNvPr id="204" name="Google Shape;204;p35"/>
          <p:cNvSpPr txBox="1"/>
          <p:nvPr/>
        </p:nvSpPr>
        <p:spPr>
          <a:xfrm>
            <a:off x="342900" y="4993100"/>
            <a:ext cx="7305500" cy="1674400"/>
          </a:xfrm>
          <a:prstGeom prst="rect">
            <a:avLst/>
          </a:prstGeom>
          <a:noFill/>
          <a:ln>
            <a:noFill/>
          </a:ln>
        </p:spPr>
        <p:txBody>
          <a:bodyPr spcFirstLastPara="1" wrap="square" lIns="121900" tIns="121900" rIns="121900" bIns="121900" anchor="t" anchorCtr="0">
            <a:noAutofit/>
          </a:bodyPr>
          <a:lstStyle/>
          <a:p>
            <a:pPr algn="ctr">
              <a:buClr>
                <a:srgbClr val="000000"/>
              </a:buClr>
              <a:buSzPts val="3600"/>
            </a:pPr>
            <a:r>
              <a:rPr lang="en-US" sz="4400" b="1" dirty="0" smtClean="0">
                <a:solidFill>
                  <a:srgbClr val="004B8E"/>
                </a:solidFill>
                <a:latin typeface="Calibri"/>
                <a:ea typeface="Calibri"/>
                <a:cs typeface="Calibri"/>
                <a:sym typeface="Calibri"/>
              </a:rPr>
              <a:t>Terminology and Organizational Structures</a:t>
            </a:r>
            <a:r>
              <a:rPr lang="en-US" sz="4800" b="1" dirty="0">
                <a:solidFill>
                  <a:schemeClr val="dk1"/>
                </a:solidFill>
                <a:latin typeface="Calibri"/>
                <a:ea typeface="Calibri"/>
                <a:cs typeface="Calibri"/>
                <a:sym typeface="Calibri"/>
              </a:rPr>
              <a:t/>
            </a:r>
            <a:br>
              <a:rPr lang="en-US" sz="4800" b="1" dirty="0">
                <a:solidFill>
                  <a:schemeClr val="dk1"/>
                </a:solidFill>
                <a:latin typeface="Calibri"/>
                <a:ea typeface="Calibri"/>
                <a:cs typeface="Calibri"/>
                <a:sym typeface="Calibri"/>
              </a:rPr>
            </a:br>
            <a:endParaRPr sz="4800" b="1"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5366403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80"/>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53</a:t>
            </a:fld>
            <a:endParaRPr dirty="0"/>
          </a:p>
        </p:txBody>
      </p:sp>
      <p:sp>
        <p:nvSpPr>
          <p:cNvPr id="600" name="Google Shape;600;p80"/>
          <p:cNvSpPr txBox="1"/>
          <p:nvPr/>
        </p:nvSpPr>
        <p:spPr>
          <a:xfrm>
            <a:off x="-152401" y="782003"/>
            <a:ext cx="12496800" cy="1524000"/>
          </a:xfrm>
          <a:prstGeom prst="rect">
            <a:avLst/>
          </a:prstGeom>
          <a:noFill/>
          <a:ln>
            <a:noFill/>
          </a:ln>
        </p:spPr>
        <p:txBody>
          <a:bodyPr spcFirstLastPara="1" wrap="square" lIns="121900" tIns="60933" rIns="121900" bIns="60933" anchor="ctr" anchorCtr="0">
            <a:noAutofit/>
          </a:bodyPr>
          <a:lstStyle/>
          <a:p>
            <a:pPr algn="ctr">
              <a:buClr>
                <a:schemeClr val="dk2"/>
              </a:buClr>
              <a:buSzPts val="900"/>
            </a:pPr>
            <a:r>
              <a:rPr lang="en-US" sz="4267" b="1" dirty="0">
                <a:solidFill>
                  <a:srgbClr val="004B8E"/>
                </a:solidFill>
                <a:latin typeface="Calibri"/>
                <a:ea typeface="Calibri"/>
                <a:cs typeface="Calibri"/>
                <a:sym typeface="Calibri"/>
              </a:rPr>
              <a:t>Important Vocabulary for ELA and Math</a:t>
            </a:r>
            <a:endParaRPr sz="4267" b="1" dirty="0">
              <a:solidFill>
                <a:srgbClr val="004B8E"/>
              </a:solidFill>
              <a:latin typeface="Calibri"/>
              <a:ea typeface="Calibri"/>
              <a:cs typeface="Calibri"/>
              <a:sym typeface="Calibri"/>
            </a:endParaRPr>
          </a:p>
        </p:txBody>
      </p:sp>
      <p:pic>
        <p:nvPicPr>
          <p:cNvPr id="601" name="Google Shape;601;p80"/>
          <p:cNvPicPr preferRelativeResize="0"/>
          <p:nvPr/>
        </p:nvPicPr>
        <p:blipFill rotWithShape="1">
          <a:blip r:embed="rId3">
            <a:alphaModFix/>
          </a:blip>
          <a:srcRect/>
          <a:stretch/>
        </p:blipFill>
        <p:spPr>
          <a:xfrm>
            <a:off x="2514600" y="1905000"/>
            <a:ext cx="7162800" cy="4762500"/>
          </a:xfrm>
          <a:prstGeom prst="rect">
            <a:avLst/>
          </a:prstGeom>
          <a:noFill/>
          <a:ln>
            <a:noFill/>
          </a:ln>
        </p:spPr>
      </p:pic>
    </p:spTree>
    <p:extLst>
      <p:ext uri="{BB962C8B-B14F-4D97-AF65-F5344CB8AC3E}">
        <p14:creationId xmlns:p14="http://schemas.microsoft.com/office/powerpoint/2010/main" val="36880302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8" name="Google Shape;608;p81"/>
          <p:cNvSpPr txBox="1">
            <a:spLocks noGrp="1"/>
          </p:cNvSpPr>
          <p:nvPr>
            <p:ph type="title"/>
          </p:nvPr>
        </p:nvSpPr>
        <p:spPr>
          <a:xfrm>
            <a:off x="342900" y="1009650"/>
            <a:ext cx="11506200" cy="1066800"/>
          </a:xfrm>
          <a:prstGeom prst="rect">
            <a:avLst/>
          </a:prstGeom>
        </p:spPr>
        <p:txBody>
          <a:bodyPr spcFirstLastPara="1" vert="horz" wrap="square" lIns="121900" tIns="60933" rIns="121900" bIns="60933" rtlCol="0" anchor="ctr" anchorCtr="0">
            <a:noAutofit/>
          </a:bodyPr>
          <a:lstStyle/>
          <a:p>
            <a:r>
              <a:rPr lang="en-US" sz="4400" dirty="0">
                <a:solidFill>
                  <a:srgbClr val="004B8E"/>
                </a:solidFill>
              </a:rPr>
              <a:t>Portion of a Learning Map Model</a:t>
            </a:r>
            <a:endParaRPr sz="4400" dirty="0">
              <a:solidFill>
                <a:srgbClr val="004B8E"/>
              </a:solidFill>
            </a:endParaRPr>
          </a:p>
        </p:txBody>
      </p:sp>
      <p:sp>
        <p:nvSpPr>
          <p:cNvPr id="609" name="Google Shape;609;p81"/>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54</a:t>
            </a:fld>
            <a:endParaRPr dirty="0"/>
          </a:p>
        </p:txBody>
      </p:sp>
      <p:pic>
        <p:nvPicPr>
          <p:cNvPr id="610" name="Google Shape;610;p81"/>
          <p:cNvPicPr preferRelativeResize="0"/>
          <p:nvPr/>
        </p:nvPicPr>
        <p:blipFill>
          <a:blip r:embed="rId3">
            <a:alphaModFix/>
          </a:blip>
          <a:stretch>
            <a:fillRect/>
          </a:stretch>
        </p:blipFill>
        <p:spPr>
          <a:xfrm>
            <a:off x="342900" y="2057400"/>
            <a:ext cx="11506200" cy="4610099"/>
          </a:xfrm>
          <a:prstGeom prst="rect">
            <a:avLst/>
          </a:prstGeom>
          <a:noFill/>
          <a:ln>
            <a:noFill/>
          </a:ln>
        </p:spPr>
      </p:pic>
    </p:spTree>
    <p:extLst>
      <p:ext uri="{BB962C8B-B14F-4D97-AF65-F5344CB8AC3E}">
        <p14:creationId xmlns:p14="http://schemas.microsoft.com/office/powerpoint/2010/main" val="96860829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82"/>
          <p:cNvSpPr txBox="1">
            <a:spLocks noGrp="1"/>
          </p:cNvSpPr>
          <p:nvPr>
            <p:ph type="body" idx="1"/>
          </p:nvPr>
        </p:nvSpPr>
        <p:spPr>
          <a:xfrm>
            <a:off x="342900" y="1905000"/>
            <a:ext cx="11506200" cy="4762500"/>
          </a:xfrm>
          <a:prstGeom prst="rect">
            <a:avLst/>
          </a:prstGeom>
          <a:noFill/>
          <a:ln>
            <a:noFill/>
          </a:ln>
        </p:spPr>
        <p:txBody>
          <a:bodyPr spcFirstLastPara="1" vert="horz" wrap="square" lIns="121900" tIns="60933" rIns="121900" bIns="60933" rtlCol="0" anchor="t" anchorCtr="0">
            <a:noAutofit/>
          </a:bodyPr>
          <a:lstStyle/>
          <a:p>
            <a:pPr marL="592652" indent="-457189">
              <a:spcBef>
                <a:spcPts val="0"/>
              </a:spcBef>
              <a:buClr>
                <a:srgbClr val="429539"/>
              </a:buClr>
              <a:buSzPct val="100000"/>
            </a:pPr>
            <a:r>
              <a:rPr lang="en-US" sz="3200" dirty="0"/>
              <a:t>Think of a </a:t>
            </a:r>
            <a:r>
              <a:rPr lang="en-US" sz="3200" dirty="0" smtClean="0"/>
              <a:t>Learning Map </a:t>
            </a:r>
            <a:r>
              <a:rPr lang="en-US" sz="3200" dirty="0"/>
              <a:t>as a road map that shows students going to the same destination but each one beginning his/her </a:t>
            </a:r>
            <a:r>
              <a:rPr lang="en-US" sz="3200" dirty="0" smtClean="0"/>
              <a:t>journey </a:t>
            </a:r>
            <a:r>
              <a:rPr lang="en-US" sz="3200" dirty="0"/>
              <a:t>from a different starting </a:t>
            </a:r>
            <a:r>
              <a:rPr lang="en-US" sz="3200" dirty="0" smtClean="0"/>
              <a:t>point </a:t>
            </a:r>
            <a:endParaRPr sz="3200" dirty="0"/>
          </a:p>
          <a:p>
            <a:pPr marL="592652" indent="-457189">
              <a:spcBef>
                <a:spcPts val="533"/>
              </a:spcBef>
              <a:buClr>
                <a:srgbClr val="429539"/>
              </a:buClr>
              <a:buSzPct val="100000"/>
            </a:pPr>
            <a:r>
              <a:rPr lang="en-US" sz="3200" dirty="0"/>
              <a:t>The map also slows the shortest, most direct way for each student to reach his/her </a:t>
            </a:r>
            <a:r>
              <a:rPr lang="en-US" sz="3200" dirty="0" smtClean="0"/>
              <a:t>destination </a:t>
            </a:r>
            <a:endParaRPr sz="3200" dirty="0"/>
          </a:p>
          <a:p>
            <a:pPr marL="592652" indent="-457189">
              <a:spcBef>
                <a:spcPts val="533"/>
              </a:spcBef>
              <a:buClr>
                <a:srgbClr val="429539"/>
              </a:buClr>
              <a:buSzPct val="100000"/>
            </a:pPr>
            <a:r>
              <a:rPr lang="en-US" sz="3200" dirty="0"/>
              <a:t>However, a good road map shows several alternate routes in case the main route cannot be </a:t>
            </a:r>
            <a:r>
              <a:rPr lang="en-US" sz="3200" dirty="0" smtClean="0"/>
              <a:t>taken </a:t>
            </a:r>
            <a:endParaRPr sz="3200" dirty="0"/>
          </a:p>
          <a:p>
            <a:pPr indent="-507987">
              <a:spcBef>
                <a:spcPts val="0"/>
              </a:spcBef>
              <a:buClr>
                <a:srgbClr val="429539"/>
              </a:buClr>
              <a:buSzPct val="100000"/>
            </a:pPr>
            <a:r>
              <a:rPr lang="en-US" sz="3200" dirty="0" smtClean="0"/>
              <a:t>These maps are large </a:t>
            </a:r>
            <a:r>
              <a:rPr lang="en-US" sz="3200" dirty="0"/>
              <a:t>complex representations of how students develop academic knowledge and </a:t>
            </a:r>
            <a:r>
              <a:rPr lang="en-US" sz="3200" dirty="0" smtClean="0"/>
              <a:t>skills </a:t>
            </a:r>
            <a:endParaRPr dirty="0"/>
          </a:p>
          <a:p>
            <a:pPr marL="135463" indent="0">
              <a:spcBef>
                <a:spcPts val="0"/>
              </a:spcBef>
              <a:buNone/>
            </a:pPr>
            <a:r>
              <a:rPr lang="en-US" sz="3200" dirty="0"/>
              <a:t> </a:t>
            </a:r>
            <a:endParaRPr sz="3200" dirty="0"/>
          </a:p>
          <a:p>
            <a:pPr indent="0">
              <a:spcBef>
                <a:spcPts val="533"/>
              </a:spcBef>
              <a:buNone/>
            </a:pPr>
            <a:endParaRPr sz="3200" dirty="0"/>
          </a:p>
        </p:txBody>
      </p:sp>
      <p:sp>
        <p:nvSpPr>
          <p:cNvPr id="616" name="Google Shape;616;p82"/>
          <p:cNvSpPr txBox="1">
            <a:spLocks noGrp="1"/>
          </p:cNvSpPr>
          <p:nvPr>
            <p:ph type="title"/>
          </p:nvPr>
        </p:nvSpPr>
        <p:spPr>
          <a:xfrm>
            <a:off x="342900" y="987425"/>
            <a:ext cx="11506200" cy="1066800"/>
          </a:xfrm>
          <a:prstGeom prst="rect">
            <a:avLst/>
          </a:prstGeom>
          <a:noFill/>
          <a:ln>
            <a:noFill/>
          </a:ln>
        </p:spPr>
        <p:txBody>
          <a:bodyPr spcFirstLastPara="1" vert="horz" wrap="square" lIns="121900" tIns="60933" rIns="121900" bIns="60933" rtlCol="0" anchor="ctr" anchorCtr="0">
            <a:noAutofit/>
          </a:bodyPr>
          <a:lstStyle/>
          <a:p>
            <a:pPr>
              <a:buSzPts val="3600"/>
            </a:pPr>
            <a:r>
              <a:rPr lang="en-US" sz="4400" dirty="0">
                <a:solidFill>
                  <a:srgbClr val="004B8E"/>
                </a:solidFill>
              </a:rPr>
              <a:t>What is a Learning </a:t>
            </a:r>
            <a:r>
              <a:rPr lang="en-US" sz="4400" dirty="0" smtClean="0">
                <a:solidFill>
                  <a:srgbClr val="004B8E"/>
                </a:solidFill>
              </a:rPr>
              <a:t>Map</a:t>
            </a:r>
            <a:endParaRPr sz="4400" dirty="0">
              <a:solidFill>
                <a:srgbClr val="004B8E"/>
              </a:solidFill>
            </a:endParaRPr>
          </a:p>
        </p:txBody>
      </p:sp>
      <p:sp>
        <p:nvSpPr>
          <p:cNvPr id="617" name="Google Shape;617;p82"/>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55</a:t>
            </a:fld>
            <a:endParaRPr dirty="0"/>
          </a:p>
        </p:txBody>
      </p:sp>
    </p:spTree>
    <p:extLst>
      <p:ext uri="{BB962C8B-B14F-4D97-AF65-F5344CB8AC3E}">
        <p14:creationId xmlns:p14="http://schemas.microsoft.com/office/powerpoint/2010/main" val="22438161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83"/>
          <p:cNvSpPr txBox="1">
            <a:spLocks noGrp="1"/>
          </p:cNvSpPr>
          <p:nvPr>
            <p:ph type="body" idx="1"/>
          </p:nvPr>
        </p:nvSpPr>
        <p:spPr>
          <a:xfrm>
            <a:off x="342900" y="2159000"/>
            <a:ext cx="11506200" cy="4508500"/>
          </a:xfrm>
          <a:prstGeom prst="rect">
            <a:avLst/>
          </a:prstGeom>
          <a:noFill/>
          <a:ln>
            <a:noFill/>
          </a:ln>
        </p:spPr>
        <p:txBody>
          <a:bodyPr spcFirstLastPara="1" vert="horz" wrap="square" lIns="121900" tIns="60933" rIns="121900" bIns="60933" rtlCol="0" anchor="t" anchorCtr="0">
            <a:noAutofit/>
          </a:bodyPr>
          <a:lstStyle/>
          <a:p>
            <a:pPr marL="592663" indent="-457200">
              <a:spcBef>
                <a:spcPts val="0"/>
              </a:spcBef>
              <a:buClr>
                <a:srgbClr val="429539"/>
              </a:buClr>
              <a:buSzPct val="100000"/>
              <a:buFont typeface="Arial" panose="020B0604020202020204" pitchFamily="34" charset="0"/>
              <a:buChar char="•"/>
            </a:pPr>
            <a:r>
              <a:rPr lang="en-US" sz="3200" dirty="0"/>
              <a:t>Are large complex representations of how students develop academic knowledge and </a:t>
            </a:r>
            <a:r>
              <a:rPr lang="en-US" sz="3200" dirty="0" smtClean="0"/>
              <a:t>skills</a:t>
            </a:r>
            <a:br>
              <a:rPr lang="en-US" sz="3200" dirty="0" smtClean="0"/>
            </a:br>
            <a:r>
              <a:rPr lang="en-US" sz="3200" dirty="0" smtClean="0"/>
              <a:t> </a:t>
            </a:r>
            <a:endParaRPr sz="3200" dirty="0"/>
          </a:p>
          <a:p>
            <a:pPr marL="592663" indent="-457200">
              <a:spcBef>
                <a:spcPts val="0"/>
              </a:spcBef>
              <a:buClr>
                <a:srgbClr val="429539"/>
              </a:buClr>
              <a:buSzPct val="100000"/>
              <a:buFont typeface="Arial" panose="020B0604020202020204" pitchFamily="34" charset="0"/>
              <a:buChar char="•"/>
            </a:pPr>
            <a:r>
              <a:rPr lang="en-US" sz="3200" dirty="0"/>
              <a:t>The LMs show connections between and among pieces of discrete knowledge, skills and understandings (called nodes</a:t>
            </a:r>
            <a:r>
              <a:rPr lang="en-US" sz="3200" dirty="0" smtClean="0"/>
              <a:t>)  </a:t>
            </a:r>
            <a:endParaRPr sz="3200" dirty="0"/>
          </a:p>
          <a:p>
            <a:pPr marL="934030" indent="-457200">
              <a:spcBef>
                <a:spcPts val="533"/>
              </a:spcBef>
              <a:buClr>
                <a:srgbClr val="429539"/>
              </a:buClr>
              <a:buSzPct val="100000"/>
              <a:buFont typeface="Arial" panose="020B0604020202020204" pitchFamily="34" charset="0"/>
              <a:buChar char="•"/>
            </a:pPr>
            <a:endParaRPr sz="3200" dirty="0"/>
          </a:p>
          <a:p>
            <a:pPr marL="592663" indent="-457200">
              <a:spcBef>
                <a:spcPts val="533"/>
              </a:spcBef>
              <a:buClr>
                <a:srgbClr val="429539"/>
              </a:buClr>
              <a:buSzPct val="100000"/>
              <a:buFont typeface="Arial" panose="020B0604020202020204" pitchFamily="34" charset="0"/>
              <a:buChar char="•"/>
            </a:pPr>
            <a:r>
              <a:rPr lang="en-US" sz="3200" dirty="0"/>
              <a:t>These maps represent potential pathways that students may follow to learn ELA and </a:t>
            </a:r>
            <a:r>
              <a:rPr lang="en-US" sz="3200" dirty="0" smtClean="0"/>
              <a:t>mathematics </a:t>
            </a:r>
            <a:endParaRPr sz="3200" dirty="0"/>
          </a:p>
        </p:txBody>
      </p:sp>
      <p:sp>
        <p:nvSpPr>
          <p:cNvPr id="623" name="Google Shape;623;p83"/>
          <p:cNvSpPr txBox="1">
            <a:spLocks noGrp="1"/>
          </p:cNvSpPr>
          <p:nvPr>
            <p:ph type="title"/>
          </p:nvPr>
        </p:nvSpPr>
        <p:spPr>
          <a:xfrm>
            <a:off x="342900" y="977583"/>
            <a:ext cx="11506200" cy="1066800"/>
          </a:xfrm>
          <a:prstGeom prst="rect">
            <a:avLst/>
          </a:prstGeom>
          <a:noFill/>
          <a:ln>
            <a:noFill/>
          </a:ln>
        </p:spPr>
        <p:txBody>
          <a:bodyPr spcFirstLastPara="1" vert="horz" wrap="square" lIns="121900" tIns="60933" rIns="121900" bIns="60933" rtlCol="0" anchor="ctr" anchorCtr="0">
            <a:noAutofit/>
          </a:bodyPr>
          <a:lstStyle/>
          <a:p>
            <a:pPr>
              <a:buSzPts val="3600"/>
            </a:pPr>
            <a:r>
              <a:rPr lang="en-US" sz="4400" dirty="0">
                <a:solidFill>
                  <a:srgbClr val="004B8E"/>
                </a:solidFill>
              </a:rPr>
              <a:t>Learning Maps (LM) </a:t>
            </a:r>
            <a:endParaRPr sz="4400" dirty="0">
              <a:solidFill>
                <a:srgbClr val="004B8E"/>
              </a:solidFill>
            </a:endParaRPr>
          </a:p>
        </p:txBody>
      </p:sp>
      <p:sp>
        <p:nvSpPr>
          <p:cNvPr id="624" name="Google Shape;624;p83"/>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56</a:t>
            </a:fld>
            <a:endParaRPr dirty="0"/>
          </a:p>
        </p:txBody>
      </p:sp>
    </p:spTree>
    <p:extLst>
      <p:ext uri="{BB962C8B-B14F-4D97-AF65-F5344CB8AC3E}">
        <p14:creationId xmlns:p14="http://schemas.microsoft.com/office/powerpoint/2010/main" val="219754982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84"/>
          <p:cNvSpPr txBox="1">
            <a:spLocks noGrp="1"/>
          </p:cNvSpPr>
          <p:nvPr>
            <p:ph type="title"/>
          </p:nvPr>
        </p:nvSpPr>
        <p:spPr>
          <a:xfrm>
            <a:off x="342900" y="992408"/>
            <a:ext cx="11506200" cy="1066800"/>
          </a:xfrm>
          <a:prstGeom prst="rect">
            <a:avLst/>
          </a:prstGeom>
          <a:noFill/>
          <a:ln>
            <a:noFill/>
          </a:ln>
        </p:spPr>
        <p:txBody>
          <a:bodyPr spcFirstLastPara="1" vert="horz" wrap="square" lIns="91400" tIns="45700" rIns="91400" bIns="45700" rtlCol="0" anchor="ctr" anchorCtr="0">
            <a:noAutofit/>
          </a:bodyPr>
          <a:lstStyle/>
          <a:p>
            <a:pPr>
              <a:buSzPts val="900"/>
            </a:pPr>
            <a:r>
              <a:rPr lang="en-US" sz="4400" dirty="0">
                <a:solidFill>
                  <a:srgbClr val="004B8E"/>
                </a:solidFill>
              </a:rPr>
              <a:t>Claims, Conceptual Areas and EEs </a:t>
            </a:r>
            <a:endParaRPr sz="4400" dirty="0">
              <a:solidFill>
                <a:srgbClr val="004B8E"/>
              </a:solidFill>
            </a:endParaRPr>
          </a:p>
        </p:txBody>
      </p:sp>
      <p:pic>
        <p:nvPicPr>
          <p:cNvPr id="631" name="Google Shape;631;p84"/>
          <p:cNvPicPr preferRelativeResize="0"/>
          <p:nvPr/>
        </p:nvPicPr>
        <p:blipFill rotWithShape="1">
          <a:blip r:embed="rId3">
            <a:alphaModFix/>
          </a:blip>
          <a:srcRect/>
          <a:stretch/>
        </p:blipFill>
        <p:spPr>
          <a:xfrm>
            <a:off x="355601" y="2159001"/>
            <a:ext cx="3280836" cy="3018833"/>
          </a:xfrm>
          <a:prstGeom prst="rect">
            <a:avLst/>
          </a:prstGeom>
          <a:noFill/>
          <a:ln w="19050" cap="flat" cmpd="sng">
            <a:solidFill>
              <a:schemeClr val="dk1"/>
            </a:solidFill>
            <a:prstDash val="solid"/>
            <a:round/>
            <a:headEnd type="none" w="sm" len="sm"/>
            <a:tailEnd type="none" w="sm" len="sm"/>
          </a:ln>
        </p:spPr>
      </p:pic>
      <p:sp>
        <p:nvSpPr>
          <p:cNvPr id="632" name="Google Shape;632;p84"/>
          <p:cNvSpPr/>
          <p:nvPr/>
        </p:nvSpPr>
        <p:spPr>
          <a:xfrm>
            <a:off x="3584867" y="3528000"/>
            <a:ext cx="1329600" cy="632400"/>
          </a:xfrm>
          <a:prstGeom prst="rightArrow">
            <a:avLst>
              <a:gd name="adj1" fmla="val 50000"/>
              <a:gd name="adj2" fmla="val 50000"/>
            </a:avLst>
          </a:prstGeom>
          <a:solidFill>
            <a:srgbClr val="004B8E"/>
          </a:solidFill>
          <a:ln w="55000" cap="flat" cmpd="thickThin">
            <a:solidFill>
              <a:srgbClr val="20768B"/>
            </a:solidFill>
            <a:prstDash val="solid"/>
            <a:round/>
            <a:headEnd type="none" w="sm" len="sm"/>
            <a:tailEnd type="none" w="sm" len="sm"/>
          </a:ln>
        </p:spPr>
        <p:txBody>
          <a:bodyPr spcFirstLastPara="1" wrap="square" lIns="91400" tIns="45700" rIns="91400" bIns="45700" anchor="ctr" anchorCtr="0">
            <a:noAutofit/>
          </a:bodyPr>
          <a:lstStyle/>
          <a:p>
            <a:pPr algn="ctr">
              <a:buClr>
                <a:srgbClr val="000000"/>
              </a:buClr>
              <a:buSzPts val="1350"/>
            </a:pPr>
            <a:endParaRPr dirty="0">
              <a:solidFill>
                <a:schemeClr val="lt1"/>
              </a:solidFill>
              <a:latin typeface="Rambla"/>
              <a:ea typeface="Rambla"/>
              <a:cs typeface="Rambla"/>
              <a:sym typeface="Rambla"/>
            </a:endParaRPr>
          </a:p>
        </p:txBody>
      </p:sp>
      <p:graphicFrame>
        <p:nvGraphicFramePr>
          <p:cNvPr id="633" name="Google Shape;633;p84"/>
          <p:cNvGraphicFramePr/>
          <p:nvPr>
            <p:extLst>
              <p:ext uri="{D42A27DB-BD31-4B8C-83A1-F6EECF244321}">
                <p14:modId xmlns:p14="http://schemas.microsoft.com/office/powerpoint/2010/main" val="3756454093"/>
              </p:ext>
            </p:extLst>
          </p:nvPr>
        </p:nvGraphicFramePr>
        <p:xfrm>
          <a:off x="3934651" y="2407091"/>
          <a:ext cx="7914449" cy="4260409"/>
        </p:xfrm>
        <a:graphic>
          <a:graphicData uri="http://schemas.openxmlformats.org/drawingml/2006/table">
            <a:tbl>
              <a:tblPr>
                <a:noFill/>
              </a:tblPr>
              <a:tblGrid>
                <a:gridCol w="1432232">
                  <a:extLst>
                    <a:ext uri="{9D8B030D-6E8A-4147-A177-3AD203B41FA5}">
                      <a16:colId xmlns:a16="http://schemas.microsoft.com/office/drawing/2014/main" val="20000"/>
                    </a:ext>
                  </a:extLst>
                </a:gridCol>
                <a:gridCol w="2771193">
                  <a:extLst>
                    <a:ext uri="{9D8B030D-6E8A-4147-A177-3AD203B41FA5}">
                      <a16:colId xmlns:a16="http://schemas.microsoft.com/office/drawing/2014/main" val="20001"/>
                    </a:ext>
                  </a:extLst>
                </a:gridCol>
                <a:gridCol w="3711024">
                  <a:extLst>
                    <a:ext uri="{9D8B030D-6E8A-4147-A177-3AD203B41FA5}">
                      <a16:colId xmlns:a16="http://schemas.microsoft.com/office/drawing/2014/main" val="20002"/>
                    </a:ext>
                  </a:extLst>
                </a:gridCol>
              </a:tblGrid>
              <a:tr h="4260409">
                <a:tc>
                  <a:txBody>
                    <a:bodyPr/>
                    <a:lstStyle/>
                    <a:p>
                      <a:pPr marL="0" marR="0" lvl="0" indent="0" algn="l" rtl="0">
                        <a:lnSpc>
                          <a:spcPct val="100000"/>
                        </a:lnSpc>
                        <a:spcBef>
                          <a:spcPts val="0"/>
                        </a:spcBef>
                        <a:spcAft>
                          <a:spcPts val="0"/>
                        </a:spcAft>
                        <a:buClr>
                          <a:schemeClr val="dk1"/>
                        </a:buClr>
                        <a:buSzPts val="350"/>
                        <a:buFont typeface="Calibri"/>
                        <a:buNone/>
                      </a:pPr>
                      <a:r>
                        <a:rPr lang="en-US" sz="3200" u="none" strike="noStrike" cap="none" dirty="0"/>
                        <a:t>Claim     </a:t>
                      </a:r>
                      <a:r>
                        <a:rPr lang="en-US" sz="1900" u="none" strike="noStrike" cap="none" dirty="0"/>
                        <a:t>1 </a:t>
                      </a:r>
                      <a:endParaRPr sz="1900" u="none" strike="noStrike" cap="none" dirty="0"/>
                    </a:p>
                  </a:txBody>
                  <a:tcPr marL="91467" marR="91467" marT="45733" marB="45733"/>
                </a:tc>
                <a:tc>
                  <a:txBody>
                    <a:bodyPr/>
                    <a:lstStyle/>
                    <a:p>
                      <a:pPr marL="0" marR="0" lvl="0" indent="0" algn="l" rtl="0">
                        <a:lnSpc>
                          <a:spcPct val="100000"/>
                        </a:lnSpc>
                        <a:spcBef>
                          <a:spcPts val="0"/>
                        </a:spcBef>
                        <a:spcAft>
                          <a:spcPts val="0"/>
                        </a:spcAft>
                        <a:buClr>
                          <a:schemeClr val="dk1"/>
                        </a:buClr>
                        <a:buSzPts val="350"/>
                        <a:buFont typeface="Calibri"/>
                        <a:buNone/>
                      </a:pPr>
                      <a:r>
                        <a:rPr lang="en-US" sz="3200" u="none" strike="noStrike" cap="none" dirty="0"/>
                        <a:t>Conceptual Area</a:t>
                      </a:r>
                      <a:endParaRPr sz="3200" u="none" strike="noStrike" cap="none" dirty="0"/>
                    </a:p>
                    <a:p>
                      <a:pPr marL="0" marR="0" lvl="0" indent="0" algn="l" rtl="0">
                        <a:lnSpc>
                          <a:spcPct val="100000"/>
                        </a:lnSpc>
                        <a:spcBef>
                          <a:spcPts val="0"/>
                        </a:spcBef>
                        <a:spcAft>
                          <a:spcPts val="0"/>
                        </a:spcAft>
                        <a:buClr>
                          <a:schemeClr val="dk1"/>
                        </a:buClr>
                        <a:buSzPts val="350"/>
                        <a:buFont typeface="Calibri"/>
                        <a:buNone/>
                      </a:pPr>
                      <a:endParaRPr sz="3200" u="none" strike="noStrike" cap="none" dirty="0"/>
                    </a:p>
                    <a:p>
                      <a:pPr marL="0" marR="0" lvl="0" indent="0" algn="l" rtl="0">
                        <a:lnSpc>
                          <a:spcPct val="100000"/>
                        </a:lnSpc>
                        <a:spcBef>
                          <a:spcPts val="0"/>
                        </a:spcBef>
                        <a:spcAft>
                          <a:spcPts val="0"/>
                        </a:spcAft>
                        <a:buClr>
                          <a:schemeClr val="dk1"/>
                        </a:buClr>
                        <a:buSzPts val="350"/>
                        <a:buFont typeface="Calibri"/>
                        <a:buNone/>
                      </a:pPr>
                      <a:endParaRPr sz="3200" u="none" strike="noStrike" cap="none" dirty="0"/>
                    </a:p>
                    <a:p>
                      <a:pPr marL="0" marR="0" lvl="0" indent="0" algn="l" rtl="0">
                        <a:lnSpc>
                          <a:spcPct val="100000"/>
                        </a:lnSpc>
                        <a:spcBef>
                          <a:spcPts val="0"/>
                        </a:spcBef>
                        <a:spcAft>
                          <a:spcPts val="0"/>
                        </a:spcAft>
                        <a:buClr>
                          <a:schemeClr val="dk1"/>
                        </a:buClr>
                        <a:buSzPts val="350"/>
                        <a:buFont typeface="Calibri"/>
                        <a:buNone/>
                      </a:pPr>
                      <a:r>
                        <a:rPr lang="en-US" sz="3200" u="none" strike="noStrike" cap="none" dirty="0"/>
                        <a:t>Conceptual Area </a:t>
                      </a:r>
                      <a:endParaRPr sz="1900" u="none" strike="noStrike" cap="none" dirty="0"/>
                    </a:p>
                    <a:p>
                      <a:pPr marL="0" marR="0" lvl="0" indent="0" algn="l" rtl="0">
                        <a:lnSpc>
                          <a:spcPct val="100000"/>
                        </a:lnSpc>
                        <a:spcBef>
                          <a:spcPts val="0"/>
                        </a:spcBef>
                        <a:spcAft>
                          <a:spcPts val="0"/>
                        </a:spcAft>
                        <a:buClr>
                          <a:schemeClr val="dk1"/>
                        </a:buClr>
                        <a:buSzPts val="350"/>
                        <a:buFont typeface="Calibri"/>
                        <a:buNone/>
                      </a:pPr>
                      <a:endParaRPr sz="1900" u="none" strike="noStrike" cap="none" dirty="0"/>
                    </a:p>
                    <a:p>
                      <a:pPr marL="0" marR="0" lvl="0" indent="0" algn="l" rtl="0">
                        <a:lnSpc>
                          <a:spcPct val="100000"/>
                        </a:lnSpc>
                        <a:spcBef>
                          <a:spcPts val="0"/>
                        </a:spcBef>
                        <a:spcAft>
                          <a:spcPts val="0"/>
                        </a:spcAft>
                        <a:buClr>
                          <a:schemeClr val="dk1"/>
                        </a:buClr>
                        <a:buSzPts val="350"/>
                        <a:buFont typeface="Calibri"/>
                        <a:buNone/>
                      </a:pPr>
                      <a:endParaRPr sz="1900" u="none" strike="noStrike" cap="none" dirty="0"/>
                    </a:p>
                  </a:txBody>
                  <a:tcPr marL="91467" marR="91467" marT="45733" marB="45733"/>
                </a:tc>
                <a:tc>
                  <a:txBody>
                    <a:bodyPr/>
                    <a:lstStyle/>
                    <a:p>
                      <a:pPr marL="0" marR="0" lvl="0" indent="0" algn="l" rtl="0">
                        <a:lnSpc>
                          <a:spcPct val="100000"/>
                        </a:lnSpc>
                        <a:spcBef>
                          <a:spcPts val="0"/>
                        </a:spcBef>
                        <a:spcAft>
                          <a:spcPts val="0"/>
                        </a:spcAft>
                        <a:buClr>
                          <a:schemeClr val="dk1"/>
                        </a:buClr>
                        <a:buSzPts val="350"/>
                        <a:buFont typeface="Calibri"/>
                        <a:buNone/>
                      </a:pPr>
                      <a:r>
                        <a:rPr lang="en-US" sz="3200" u="none" strike="noStrike" cap="none" dirty="0"/>
                        <a:t>EE, EE, EE, EE, EE , EE, EE </a:t>
                      </a:r>
                      <a:endParaRPr sz="3200" u="none" strike="noStrike" cap="none" dirty="0"/>
                    </a:p>
                    <a:p>
                      <a:pPr marL="0" marR="0" lvl="0" indent="0" algn="l" rtl="0">
                        <a:lnSpc>
                          <a:spcPct val="100000"/>
                        </a:lnSpc>
                        <a:spcBef>
                          <a:spcPts val="0"/>
                        </a:spcBef>
                        <a:spcAft>
                          <a:spcPts val="0"/>
                        </a:spcAft>
                        <a:buClr>
                          <a:schemeClr val="dk1"/>
                        </a:buClr>
                        <a:buSzPts val="350"/>
                        <a:buFont typeface="Calibri"/>
                        <a:buNone/>
                      </a:pPr>
                      <a:r>
                        <a:rPr lang="en-US" sz="3200" u="none" strike="noStrike" cap="none" dirty="0"/>
                        <a:t>EE, EE, EE, EE, </a:t>
                      </a:r>
                      <a:endParaRPr sz="3200" u="none" strike="noStrike" cap="none" dirty="0"/>
                    </a:p>
                    <a:p>
                      <a:pPr marL="0" marR="0" lvl="0" indent="0" algn="l" rtl="0">
                        <a:lnSpc>
                          <a:spcPct val="100000"/>
                        </a:lnSpc>
                        <a:spcBef>
                          <a:spcPts val="0"/>
                        </a:spcBef>
                        <a:spcAft>
                          <a:spcPts val="0"/>
                        </a:spcAft>
                        <a:buClr>
                          <a:schemeClr val="dk1"/>
                        </a:buClr>
                        <a:buSzPts val="350"/>
                        <a:buFont typeface="Calibri"/>
                        <a:buNone/>
                      </a:pPr>
                      <a:endParaRPr sz="3200" u="none" strike="noStrike" cap="none" dirty="0"/>
                    </a:p>
                    <a:p>
                      <a:pPr marL="0" marR="0" lvl="0" indent="0" algn="l" rtl="0">
                        <a:lnSpc>
                          <a:spcPct val="100000"/>
                        </a:lnSpc>
                        <a:spcBef>
                          <a:spcPts val="0"/>
                        </a:spcBef>
                        <a:spcAft>
                          <a:spcPts val="0"/>
                        </a:spcAft>
                        <a:buClr>
                          <a:schemeClr val="dk1"/>
                        </a:buClr>
                        <a:buSzPts val="350"/>
                        <a:buFont typeface="Calibri"/>
                        <a:buNone/>
                      </a:pPr>
                      <a:r>
                        <a:rPr lang="en-US" sz="3200" u="none" strike="noStrike" cap="none" dirty="0"/>
                        <a:t>EE, EE, EE, EE, EE </a:t>
                      </a:r>
                      <a:endParaRPr sz="3200" u="none" strike="noStrike" cap="none" dirty="0"/>
                    </a:p>
                    <a:p>
                      <a:pPr marL="0" marR="0" lvl="0" indent="0" algn="l" rtl="0">
                        <a:lnSpc>
                          <a:spcPct val="100000"/>
                        </a:lnSpc>
                        <a:spcBef>
                          <a:spcPts val="0"/>
                        </a:spcBef>
                        <a:spcAft>
                          <a:spcPts val="0"/>
                        </a:spcAft>
                        <a:buClr>
                          <a:schemeClr val="dk1"/>
                        </a:buClr>
                        <a:buSzPts val="350"/>
                        <a:buFont typeface="Calibri"/>
                        <a:buNone/>
                      </a:pPr>
                      <a:r>
                        <a:rPr lang="en-US" sz="3200" u="none" strike="noStrike" cap="none" dirty="0"/>
                        <a:t>EE, EE, EE, EE, EE, EE, EE, </a:t>
                      </a:r>
                      <a:endParaRPr sz="3200" u="none" strike="noStrike" cap="none" dirty="0"/>
                    </a:p>
                  </a:txBody>
                  <a:tcPr marL="91467" marR="91467" marT="45733" marB="45733"/>
                </a:tc>
                <a:extLst>
                  <a:ext uri="{0D108BD9-81ED-4DB2-BD59-A6C34878D82A}">
                    <a16:rowId xmlns:a16="http://schemas.microsoft.com/office/drawing/2014/main" val="10000"/>
                  </a:ext>
                </a:extLst>
              </a:tr>
            </a:tbl>
          </a:graphicData>
        </a:graphic>
      </p:graphicFrame>
      <p:sp>
        <p:nvSpPr>
          <p:cNvPr id="634" name="Google Shape;634;p84"/>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57</a:t>
            </a:fld>
            <a:endParaRPr dirty="0"/>
          </a:p>
        </p:txBody>
      </p:sp>
    </p:spTree>
    <p:extLst>
      <p:ext uri="{BB962C8B-B14F-4D97-AF65-F5344CB8AC3E}">
        <p14:creationId xmlns:p14="http://schemas.microsoft.com/office/powerpoint/2010/main" val="223698951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1" name="Google Shape;641;p85"/>
          <p:cNvSpPr txBox="1">
            <a:spLocks noGrp="1"/>
          </p:cNvSpPr>
          <p:nvPr>
            <p:ph type="title"/>
          </p:nvPr>
        </p:nvSpPr>
        <p:spPr>
          <a:xfrm>
            <a:off x="342900" y="990600"/>
            <a:ext cx="11506200" cy="1066800"/>
          </a:xfrm>
          <a:prstGeom prst="rect">
            <a:avLst/>
          </a:prstGeom>
          <a:noFill/>
          <a:ln>
            <a:noFill/>
          </a:ln>
        </p:spPr>
        <p:txBody>
          <a:bodyPr spcFirstLastPara="1" vert="horz" wrap="square" lIns="121900" tIns="60933" rIns="121900" bIns="60933" rtlCol="0" anchor="ctr" anchorCtr="0">
            <a:noAutofit/>
          </a:bodyPr>
          <a:lstStyle/>
          <a:p>
            <a:endParaRPr dirty="0"/>
          </a:p>
          <a:p>
            <a:pPr>
              <a:buClr>
                <a:srgbClr val="000000"/>
              </a:buClr>
              <a:buSzPts val="4400"/>
            </a:pPr>
            <a:r>
              <a:rPr lang="en-US" sz="4400" dirty="0">
                <a:solidFill>
                  <a:srgbClr val="004B8E"/>
                </a:solidFill>
              </a:rPr>
              <a:t>Learning Mini-Map</a:t>
            </a:r>
            <a:endParaRPr sz="4400" dirty="0">
              <a:solidFill>
                <a:srgbClr val="004B8E"/>
              </a:solidFill>
            </a:endParaRPr>
          </a:p>
          <a:p>
            <a:endParaRPr dirty="0"/>
          </a:p>
        </p:txBody>
      </p:sp>
      <p:sp>
        <p:nvSpPr>
          <p:cNvPr id="642" name="Google Shape;642;p85"/>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58</a:t>
            </a:fld>
            <a:endParaRPr dirty="0"/>
          </a:p>
        </p:txBody>
      </p:sp>
      <p:pic>
        <p:nvPicPr>
          <p:cNvPr id="643" name="Google Shape;643;p85"/>
          <p:cNvPicPr preferRelativeResize="0"/>
          <p:nvPr/>
        </p:nvPicPr>
        <p:blipFill rotWithShape="1">
          <a:blip r:embed="rId3">
            <a:alphaModFix/>
          </a:blip>
          <a:srcRect/>
          <a:stretch/>
        </p:blipFill>
        <p:spPr>
          <a:xfrm>
            <a:off x="342899" y="2159000"/>
            <a:ext cx="5490341" cy="45085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644" name="Google Shape;644;p85"/>
          <p:cNvPicPr preferRelativeResize="0"/>
          <p:nvPr/>
        </p:nvPicPr>
        <p:blipFill>
          <a:blip r:embed="rId4">
            <a:alphaModFix/>
          </a:blip>
          <a:stretch>
            <a:fillRect/>
          </a:stretch>
        </p:blipFill>
        <p:spPr>
          <a:xfrm>
            <a:off x="5936133" y="2159000"/>
            <a:ext cx="5912967" cy="4508500"/>
          </a:xfrm>
          <a:prstGeom prst="rect">
            <a:avLst/>
          </a:prstGeom>
          <a:noFill/>
          <a:ln>
            <a:noFill/>
          </a:ln>
        </p:spPr>
      </p:pic>
    </p:spTree>
    <p:extLst>
      <p:ext uri="{BB962C8B-B14F-4D97-AF65-F5344CB8AC3E}">
        <p14:creationId xmlns:p14="http://schemas.microsoft.com/office/powerpoint/2010/main" val="13274853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86"/>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59</a:t>
            </a:fld>
            <a:endParaRPr dirty="0"/>
          </a:p>
        </p:txBody>
      </p:sp>
      <p:sp>
        <p:nvSpPr>
          <p:cNvPr id="651" name="Google Shape;651;p86"/>
          <p:cNvSpPr/>
          <p:nvPr/>
        </p:nvSpPr>
        <p:spPr>
          <a:xfrm>
            <a:off x="6604000" y="889000"/>
            <a:ext cx="5588000" cy="406400"/>
          </a:xfrm>
          <a:prstGeom prst="rect">
            <a:avLst/>
          </a:prstGeom>
          <a:solidFill>
            <a:srgbClr val="FFFF00"/>
          </a:solidFill>
          <a:ln w="55000" cap="flat" cmpd="thickThin">
            <a:solidFill>
              <a:srgbClr val="20768B"/>
            </a:solidFill>
            <a:prstDash val="solid"/>
            <a:round/>
            <a:headEnd type="none" w="sm" len="sm"/>
            <a:tailEnd type="none" w="sm" len="sm"/>
          </a:ln>
        </p:spPr>
        <p:txBody>
          <a:bodyPr spcFirstLastPara="1" wrap="square" lIns="91400" tIns="45700" rIns="91400" bIns="45700" anchor="ctr" anchorCtr="0">
            <a:noAutofit/>
          </a:bodyPr>
          <a:lstStyle/>
          <a:p>
            <a:pPr algn="ctr">
              <a:buClr>
                <a:srgbClr val="000000"/>
              </a:buClr>
              <a:buSzPts val="2400"/>
            </a:pPr>
            <a:r>
              <a:rPr lang="en-US" sz="3200" b="1" dirty="0">
                <a:solidFill>
                  <a:schemeClr val="dk1"/>
                </a:solidFill>
                <a:latin typeface="Calibri"/>
                <a:ea typeface="Calibri"/>
                <a:cs typeface="Calibri"/>
                <a:sym typeface="Calibri"/>
              </a:rPr>
              <a:t>See ELA Blueprint Page 1 </a:t>
            </a:r>
            <a:endParaRPr sz="1867" b="1" dirty="0">
              <a:solidFill>
                <a:srgbClr val="000000"/>
              </a:solidFill>
              <a:latin typeface="Arial"/>
              <a:ea typeface="Arial"/>
              <a:cs typeface="Arial"/>
              <a:sym typeface="Arial"/>
            </a:endParaRPr>
          </a:p>
        </p:txBody>
      </p:sp>
      <p:pic>
        <p:nvPicPr>
          <p:cNvPr id="652" name="Google Shape;652;p86"/>
          <p:cNvPicPr preferRelativeResize="0"/>
          <p:nvPr/>
        </p:nvPicPr>
        <p:blipFill rotWithShape="1">
          <a:blip r:embed="rId3">
            <a:alphaModFix/>
          </a:blip>
          <a:srcRect/>
          <a:stretch/>
        </p:blipFill>
        <p:spPr>
          <a:xfrm>
            <a:off x="1751267" y="1498600"/>
            <a:ext cx="8983567" cy="5156200"/>
          </a:xfrm>
          <a:prstGeom prst="rect">
            <a:avLst/>
          </a:prstGeom>
          <a:noFill/>
          <a:ln>
            <a:noFill/>
          </a:ln>
        </p:spPr>
      </p:pic>
      <p:sp>
        <p:nvSpPr>
          <p:cNvPr id="653" name="Google Shape;653;p86"/>
          <p:cNvSpPr txBox="1"/>
          <p:nvPr/>
        </p:nvSpPr>
        <p:spPr>
          <a:xfrm>
            <a:off x="342900" y="889200"/>
            <a:ext cx="6110452" cy="406400"/>
          </a:xfrm>
          <a:prstGeom prst="rect">
            <a:avLst/>
          </a:prstGeom>
          <a:noFill/>
          <a:ln>
            <a:noFill/>
          </a:ln>
        </p:spPr>
        <p:txBody>
          <a:bodyPr spcFirstLastPara="1" wrap="square" lIns="121900" tIns="121900" rIns="121900" bIns="121900" anchor="t" anchorCtr="0">
            <a:noAutofit/>
          </a:bodyPr>
          <a:lstStyle/>
          <a:p>
            <a:pPr>
              <a:buClr>
                <a:srgbClr val="000000"/>
              </a:buClr>
              <a:buSzPts val="1100"/>
            </a:pPr>
            <a:r>
              <a:rPr lang="en-US" sz="1467" u="sng" dirty="0">
                <a:solidFill>
                  <a:schemeClr val="hlink"/>
                </a:solidFill>
                <a:latin typeface="Arial"/>
                <a:ea typeface="Arial"/>
                <a:cs typeface="Arial"/>
                <a:sym typeface="Arial"/>
                <a:hlinkClick r:id="rId4"/>
              </a:rPr>
              <a:t>https://dynamiclearningmaps.org/sites/default/files/documents/Manuals_Blueprints/DLM_IE_ELA_Blueprint.pdf</a:t>
            </a:r>
            <a:endParaRPr sz="1867"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5773410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3"/>
          <p:cNvSpPr txBox="1">
            <a:spLocks noGrp="1"/>
          </p:cNvSpPr>
          <p:nvPr>
            <p:ph type="title"/>
          </p:nvPr>
        </p:nvSpPr>
        <p:spPr>
          <a:xfrm>
            <a:off x="4470400" y="1498600"/>
            <a:ext cx="7620000" cy="1828800"/>
          </a:xfrm>
          <a:prstGeom prst="rect">
            <a:avLst/>
          </a:prstGeom>
          <a:noFill/>
          <a:ln>
            <a:noFill/>
          </a:ln>
        </p:spPr>
        <p:txBody>
          <a:bodyPr spcFirstLastPara="1" vert="horz" wrap="square" lIns="121900" tIns="60933" rIns="121900" bIns="60933" rtlCol="0" anchor="ctr" anchorCtr="0">
            <a:noAutofit/>
          </a:bodyPr>
          <a:lstStyle/>
          <a:p>
            <a:r>
              <a:rPr lang="en-US" b="1" dirty="0" smtClean="0">
                <a:solidFill>
                  <a:srgbClr val="004B8E"/>
                </a:solidFill>
              </a:rPr>
              <a:t>Overview</a:t>
            </a:r>
            <a:endParaRPr b="1" dirty="0">
              <a:solidFill>
                <a:srgbClr val="004B8E"/>
              </a:solidFill>
            </a:endParaRPr>
          </a:p>
          <a:p>
            <a:r>
              <a:rPr lang="en-US" sz="4400" i="0" u="none" strike="noStrike" cap="none" dirty="0">
                <a:solidFill>
                  <a:srgbClr val="004B8E"/>
                </a:solidFill>
              </a:rPr>
              <a:t>MAP-A</a:t>
            </a:r>
            <a:r>
              <a:rPr lang="en-US" sz="4400" dirty="0">
                <a:solidFill>
                  <a:srgbClr val="004B8E"/>
                </a:solidFill>
              </a:rPr>
              <a:t> 2021-22</a:t>
            </a:r>
            <a:endParaRPr sz="4400" dirty="0">
              <a:solidFill>
                <a:srgbClr val="004B8E"/>
              </a:solidFill>
            </a:endParaRPr>
          </a:p>
        </p:txBody>
      </p:sp>
      <p:sp>
        <p:nvSpPr>
          <p:cNvPr id="190" name="Google Shape;190;p33"/>
          <p:cNvSpPr txBox="1">
            <a:spLocks noGrp="1"/>
          </p:cNvSpPr>
          <p:nvPr>
            <p:ph type="body" idx="2"/>
          </p:nvPr>
        </p:nvSpPr>
        <p:spPr>
          <a:xfrm>
            <a:off x="5981700" y="76200"/>
            <a:ext cx="6172200" cy="1219200"/>
          </a:xfrm>
          <a:prstGeom prst="rect">
            <a:avLst/>
          </a:prstGeom>
          <a:noFill/>
          <a:ln>
            <a:noFill/>
          </a:ln>
        </p:spPr>
        <p:txBody>
          <a:bodyPr spcFirstLastPara="1" vert="horz" wrap="square" lIns="121900" tIns="60933" rIns="121900" bIns="60933" rtlCol="0" anchor="ctr" anchorCtr="0">
            <a:noAutofit/>
          </a:bodyPr>
          <a:lstStyle/>
          <a:p>
            <a:pPr marL="0" indent="0">
              <a:lnSpc>
                <a:spcPct val="80000"/>
              </a:lnSpc>
              <a:spcBef>
                <a:spcPts val="0"/>
              </a:spcBef>
              <a:buSzPts val="1850"/>
            </a:pPr>
            <a:endParaRPr sz="2467" dirty="0"/>
          </a:p>
          <a:p>
            <a:pPr marL="0" indent="0">
              <a:lnSpc>
                <a:spcPct val="80000"/>
              </a:lnSpc>
              <a:spcBef>
                <a:spcPts val="0"/>
              </a:spcBef>
              <a:buSzPts val="1850"/>
            </a:pPr>
            <a:r>
              <a:rPr lang="en-US" sz="2467" dirty="0"/>
              <a:t>Presenter’s Name</a:t>
            </a:r>
            <a:endParaRPr sz="2467"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87"/>
          <p:cNvSpPr/>
          <p:nvPr/>
        </p:nvSpPr>
        <p:spPr>
          <a:xfrm>
            <a:off x="1866900" y="1331767"/>
            <a:ext cx="8153200" cy="627600"/>
          </a:xfrm>
          <a:prstGeom prst="rect">
            <a:avLst/>
          </a:prstGeom>
          <a:solidFill>
            <a:srgbClr val="004B8E"/>
          </a:solidFill>
          <a:ln w="55000" cap="flat" cmpd="thickThin">
            <a:solidFill>
              <a:srgbClr val="20768B"/>
            </a:solidFill>
            <a:prstDash val="solid"/>
            <a:round/>
            <a:headEnd type="none" w="sm" len="sm"/>
            <a:tailEnd type="none" w="sm" len="sm"/>
          </a:ln>
        </p:spPr>
        <p:txBody>
          <a:bodyPr spcFirstLastPara="1" wrap="square" lIns="91400" tIns="45700" rIns="91400" bIns="45700" anchor="ctr" anchorCtr="0">
            <a:noAutofit/>
          </a:bodyPr>
          <a:lstStyle/>
          <a:p>
            <a:pPr algn="ctr">
              <a:buClr>
                <a:srgbClr val="000000"/>
              </a:buClr>
              <a:buSzPts val="2400"/>
            </a:pPr>
            <a:r>
              <a:rPr lang="en-US" sz="3200" dirty="0">
                <a:solidFill>
                  <a:schemeClr val="lt1"/>
                </a:solidFill>
                <a:latin typeface="Calibri"/>
                <a:ea typeface="Calibri"/>
                <a:cs typeface="Calibri"/>
                <a:sym typeface="Calibri"/>
              </a:rPr>
              <a:t>EEs for Each Conceptual Area -Blueprint</a:t>
            </a:r>
            <a:endParaRPr sz="1867" dirty="0">
              <a:solidFill>
                <a:srgbClr val="000000"/>
              </a:solidFill>
              <a:latin typeface="Arial"/>
              <a:ea typeface="Arial"/>
              <a:cs typeface="Arial"/>
              <a:sym typeface="Arial"/>
            </a:endParaRPr>
          </a:p>
        </p:txBody>
      </p:sp>
      <p:sp>
        <p:nvSpPr>
          <p:cNvPr id="660" name="Google Shape;660;p87"/>
          <p:cNvSpPr/>
          <p:nvPr/>
        </p:nvSpPr>
        <p:spPr>
          <a:xfrm>
            <a:off x="6095999" y="843033"/>
            <a:ext cx="6076000" cy="386400"/>
          </a:xfrm>
          <a:prstGeom prst="rect">
            <a:avLst/>
          </a:prstGeom>
          <a:solidFill>
            <a:srgbClr val="FFFF00"/>
          </a:solidFill>
          <a:ln w="55000" cap="flat" cmpd="thickThin">
            <a:solidFill>
              <a:srgbClr val="20768B"/>
            </a:solidFill>
            <a:prstDash val="solid"/>
            <a:round/>
            <a:headEnd type="none" w="sm" len="sm"/>
            <a:tailEnd type="none" w="sm" len="sm"/>
          </a:ln>
        </p:spPr>
        <p:txBody>
          <a:bodyPr spcFirstLastPara="1" wrap="square" lIns="91400" tIns="45700" rIns="91400" bIns="45700" anchor="ctr" anchorCtr="0">
            <a:noAutofit/>
          </a:bodyPr>
          <a:lstStyle/>
          <a:p>
            <a:pPr algn="ctr">
              <a:buClr>
                <a:srgbClr val="000000"/>
              </a:buClr>
              <a:buSzPts val="2400"/>
            </a:pPr>
            <a:r>
              <a:rPr lang="en-US" sz="3200" b="1" dirty="0">
                <a:solidFill>
                  <a:schemeClr val="dk1"/>
                </a:solidFill>
                <a:latin typeface="Calibri"/>
                <a:ea typeface="Calibri"/>
                <a:cs typeface="Calibri"/>
                <a:sym typeface="Calibri"/>
              </a:rPr>
              <a:t>See ELA Blueprint Page 2</a:t>
            </a:r>
            <a:r>
              <a:rPr lang="en-US" sz="3200" dirty="0">
                <a:solidFill>
                  <a:schemeClr val="dk1"/>
                </a:solidFill>
                <a:latin typeface="Calibri"/>
                <a:ea typeface="Calibri"/>
                <a:cs typeface="Calibri"/>
                <a:sym typeface="Calibri"/>
              </a:rPr>
              <a:t> </a:t>
            </a:r>
            <a:endParaRPr sz="1867" dirty="0">
              <a:solidFill>
                <a:srgbClr val="000000"/>
              </a:solidFill>
              <a:latin typeface="Arial"/>
              <a:ea typeface="Arial"/>
              <a:cs typeface="Arial"/>
              <a:sym typeface="Arial"/>
            </a:endParaRPr>
          </a:p>
        </p:txBody>
      </p:sp>
      <p:sp>
        <p:nvSpPr>
          <p:cNvPr id="661" name="Google Shape;661;p87"/>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60</a:t>
            </a:fld>
            <a:endParaRPr dirty="0"/>
          </a:p>
        </p:txBody>
      </p:sp>
      <p:pic>
        <p:nvPicPr>
          <p:cNvPr id="662" name="Google Shape;662;p87"/>
          <p:cNvPicPr preferRelativeResize="0"/>
          <p:nvPr/>
        </p:nvPicPr>
        <p:blipFill rotWithShape="1">
          <a:blip r:embed="rId3">
            <a:alphaModFix/>
          </a:blip>
          <a:srcRect/>
          <a:stretch/>
        </p:blipFill>
        <p:spPr>
          <a:xfrm>
            <a:off x="1866900" y="2135834"/>
            <a:ext cx="8359933" cy="4492233"/>
          </a:xfrm>
          <a:prstGeom prst="rect">
            <a:avLst/>
          </a:prstGeom>
          <a:noFill/>
          <a:ln>
            <a:noFill/>
          </a:ln>
        </p:spPr>
      </p:pic>
    </p:spTree>
    <p:extLst>
      <p:ext uri="{BB962C8B-B14F-4D97-AF65-F5344CB8AC3E}">
        <p14:creationId xmlns:p14="http://schemas.microsoft.com/office/powerpoint/2010/main" val="352442370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9" name="Google Shape;669;p88"/>
          <p:cNvSpPr txBox="1">
            <a:spLocks noGrp="1"/>
          </p:cNvSpPr>
          <p:nvPr>
            <p:ph type="title"/>
          </p:nvPr>
        </p:nvSpPr>
        <p:spPr>
          <a:xfrm>
            <a:off x="342900" y="1032640"/>
            <a:ext cx="11506200" cy="1066800"/>
          </a:xfrm>
          <a:prstGeom prst="rect">
            <a:avLst/>
          </a:prstGeom>
        </p:spPr>
        <p:txBody>
          <a:bodyPr spcFirstLastPara="1" vert="horz" wrap="square" lIns="121900" tIns="60933" rIns="121900" bIns="60933" rtlCol="0" anchor="ctr" anchorCtr="0">
            <a:noAutofit/>
          </a:bodyPr>
          <a:lstStyle/>
          <a:p>
            <a:endParaRPr sz="4800" dirty="0"/>
          </a:p>
          <a:p>
            <a:pPr>
              <a:buClr>
                <a:srgbClr val="000000"/>
              </a:buClr>
              <a:buSzPts val="4400"/>
            </a:pPr>
            <a:r>
              <a:rPr lang="en-US" sz="4400" dirty="0">
                <a:solidFill>
                  <a:srgbClr val="004B8E"/>
                </a:solidFill>
              </a:rPr>
              <a:t>Linkage Levels for a Tested EE in ELA </a:t>
            </a:r>
            <a:endParaRPr sz="4400" dirty="0">
              <a:solidFill>
                <a:srgbClr val="004B8E"/>
              </a:solidFill>
            </a:endParaRPr>
          </a:p>
          <a:p>
            <a:endParaRPr dirty="0"/>
          </a:p>
        </p:txBody>
      </p:sp>
      <p:sp>
        <p:nvSpPr>
          <p:cNvPr id="670" name="Google Shape;670;p88"/>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61</a:t>
            </a:fld>
            <a:endParaRPr dirty="0"/>
          </a:p>
        </p:txBody>
      </p:sp>
      <p:pic>
        <p:nvPicPr>
          <p:cNvPr id="671" name="Google Shape;671;p88"/>
          <p:cNvPicPr preferRelativeResize="0"/>
          <p:nvPr/>
        </p:nvPicPr>
        <p:blipFill>
          <a:blip r:embed="rId3">
            <a:alphaModFix/>
          </a:blip>
          <a:stretch>
            <a:fillRect/>
          </a:stretch>
        </p:blipFill>
        <p:spPr>
          <a:xfrm>
            <a:off x="342900" y="1875234"/>
            <a:ext cx="11506200" cy="4792266"/>
          </a:xfrm>
          <a:prstGeom prst="rect">
            <a:avLst/>
          </a:prstGeom>
          <a:noFill/>
          <a:ln>
            <a:noFill/>
          </a:ln>
        </p:spPr>
      </p:pic>
    </p:spTree>
    <p:extLst>
      <p:ext uri="{BB962C8B-B14F-4D97-AF65-F5344CB8AC3E}">
        <p14:creationId xmlns:p14="http://schemas.microsoft.com/office/powerpoint/2010/main" val="61062929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89"/>
          <p:cNvSpPr txBox="1">
            <a:spLocks noGrp="1"/>
          </p:cNvSpPr>
          <p:nvPr>
            <p:ph type="title"/>
          </p:nvPr>
        </p:nvSpPr>
        <p:spPr>
          <a:xfrm>
            <a:off x="342900" y="1071254"/>
            <a:ext cx="11506200" cy="1066800"/>
          </a:xfrm>
          <a:prstGeom prst="rect">
            <a:avLst/>
          </a:prstGeom>
          <a:noFill/>
          <a:ln>
            <a:noFill/>
          </a:ln>
        </p:spPr>
        <p:txBody>
          <a:bodyPr spcFirstLastPara="1" vert="horz" wrap="square" lIns="91400" tIns="45700" rIns="91400" bIns="45700" rtlCol="0" anchor="ctr" anchorCtr="0">
            <a:noAutofit/>
          </a:bodyPr>
          <a:lstStyle/>
          <a:p>
            <a:pPr>
              <a:buSzPts val="900"/>
            </a:pPr>
            <a:r>
              <a:rPr lang="en-US" sz="4400" dirty="0">
                <a:solidFill>
                  <a:srgbClr val="004B8E"/>
                </a:solidFill>
              </a:rPr>
              <a:t>Claims and Conceptual Areas in Math </a:t>
            </a:r>
            <a:endParaRPr sz="4400" dirty="0">
              <a:solidFill>
                <a:srgbClr val="004B8E"/>
              </a:solidFill>
            </a:endParaRPr>
          </a:p>
        </p:txBody>
      </p:sp>
      <p:sp>
        <p:nvSpPr>
          <p:cNvPr id="678" name="Google Shape;678;p89"/>
          <p:cNvSpPr/>
          <p:nvPr/>
        </p:nvSpPr>
        <p:spPr>
          <a:xfrm>
            <a:off x="6096000" y="684740"/>
            <a:ext cx="5753100" cy="535600"/>
          </a:xfrm>
          <a:prstGeom prst="rect">
            <a:avLst/>
          </a:prstGeom>
          <a:solidFill>
            <a:srgbClr val="FFFF00"/>
          </a:solidFill>
          <a:ln w="55000" cap="flat" cmpd="thickThin">
            <a:solidFill>
              <a:srgbClr val="20768B"/>
            </a:solidFill>
            <a:prstDash val="solid"/>
            <a:round/>
            <a:headEnd type="none" w="sm" len="sm"/>
            <a:tailEnd type="none" w="sm" len="sm"/>
          </a:ln>
        </p:spPr>
        <p:txBody>
          <a:bodyPr spcFirstLastPara="1" wrap="square" lIns="91400" tIns="45700" rIns="91400" bIns="45700" anchor="ctr" anchorCtr="0">
            <a:noAutofit/>
          </a:bodyPr>
          <a:lstStyle/>
          <a:p>
            <a:pPr algn="ctr">
              <a:buClr>
                <a:srgbClr val="000000"/>
              </a:buClr>
              <a:buSzPts val="2400"/>
            </a:pPr>
            <a:endParaRPr sz="3200" dirty="0">
              <a:solidFill>
                <a:schemeClr val="dk1"/>
              </a:solidFill>
              <a:latin typeface="Calibri"/>
              <a:ea typeface="Calibri"/>
              <a:cs typeface="Calibri"/>
              <a:sym typeface="Calibri"/>
            </a:endParaRPr>
          </a:p>
          <a:p>
            <a:pPr algn="ctr">
              <a:buClr>
                <a:srgbClr val="000000"/>
              </a:buClr>
              <a:buSzPts val="2400"/>
            </a:pPr>
            <a:r>
              <a:rPr lang="en-US" sz="2400" b="1" dirty="0">
                <a:solidFill>
                  <a:schemeClr val="dk1"/>
                </a:solidFill>
                <a:ea typeface="Calibri"/>
                <a:cs typeface="Calibri"/>
                <a:sym typeface="Calibri"/>
              </a:rPr>
              <a:t>See Math Blueprint Page 1</a:t>
            </a:r>
            <a:r>
              <a:rPr lang="en-US" sz="2400" dirty="0">
                <a:solidFill>
                  <a:schemeClr val="dk1"/>
                </a:solidFill>
                <a:ea typeface="Calibri"/>
                <a:cs typeface="Calibri"/>
                <a:sym typeface="Calibri"/>
              </a:rPr>
              <a:t> </a:t>
            </a:r>
            <a:endParaRPr sz="2400" dirty="0">
              <a:solidFill>
                <a:srgbClr val="000000"/>
              </a:solidFill>
              <a:ea typeface="Arial"/>
              <a:cs typeface="Arial"/>
              <a:sym typeface="Arial"/>
            </a:endParaRPr>
          </a:p>
          <a:p>
            <a:pPr algn="ctr">
              <a:buClr>
                <a:srgbClr val="000000"/>
              </a:buClr>
              <a:buSzPts val="2400"/>
            </a:pPr>
            <a:endParaRPr sz="3200" dirty="0">
              <a:solidFill>
                <a:schemeClr val="dk1"/>
              </a:solidFill>
              <a:latin typeface="Calibri"/>
              <a:ea typeface="Calibri"/>
              <a:cs typeface="Calibri"/>
              <a:sym typeface="Calibri"/>
            </a:endParaRPr>
          </a:p>
        </p:txBody>
      </p:sp>
      <p:sp>
        <p:nvSpPr>
          <p:cNvPr id="679" name="Google Shape;679;p89"/>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62</a:t>
            </a:fld>
            <a:endParaRPr dirty="0"/>
          </a:p>
        </p:txBody>
      </p:sp>
      <p:pic>
        <p:nvPicPr>
          <p:cNvPr id="680" name="Google Shape;680;p89"/>
          <p:cNvPicPr preferRelativeResize="0"/>
          <p:nvPr/>
        </p:nvPicPr>
        <p:blipFill rotWithShape="1">
          <a:blip r:embed="rId3">
            <a:alphaModFix/>
          </a:blip>
          <a:srcRect/>
          <a:stretch/>
        </p:blipFill>
        <p:spPr>
          <a:xfrm>
            <a:off x="1483901" y="2057401"/>
            <a:ext cx="9398001" cy="4610100"/>
          </a:xfrm>
          <a:prstGeom prst="rect">
            <a:avLst/>
          </a:prstGeom>
          <a:noFill/>
          <a:ln>
            <a:noFill/>
          </a:ln>
        </p:spPr>
      </p:pic>
    </p:spTree>
    <p:extLst>
      <p:ext uri="{BB962C8B-B14F-4D97-AF65-F5344CB8AC3E}">
        <p14:creationId xmlns:p14="http://schemas.microsoft.com/office/powerpoint/2010/main" val="78483703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90"/>
          <p:cNvSpPr txBox="1">
            <a:spLocks noGrp="1"/>
          </p:cNvSpPr>
          <p:nvPr>
            <p:ph type="title"/>
          </p:nvPr>
        </p:nvSpPr>
        <p:spPr>
          <a:xfrm>
            <a:off x="342900" y="990600"/>
            <a:ext cx="11506200" cy="1066800"/>
          </a:xfrm>
          <a:prstGeom prst="rect">
            <a:avLst/>
          </a:prstGeom>
          <a:noFill/>
          <a:ln>
            <a:noFill/>
          </a:ln>
        </p:spPr>
        <p:txBody>
          <a:bodyPr spcFirstLastPara="1" vert="horz" wrap="square" lIns="91400" tIns="45700" rIns="91400" bIns="45700" rtlCol="0" anchor="ctr" anchorCtr="0">
            <a:noAutofit/>
          </a:bodyPr>
          <a:lstStyle/>
          <a:p>
            <a:pPr>
              <a:buSzPts val="900"/>
            </a:pPr>
            <a:r>
              <a:rPr lang="en-US" sz="4400" dirty="0">
                <a:solidFill>
                  <a:srgbClr val="004B8E"/>
                </a:solidFill>
              </a:rPr>
              <a:t>Claims, Conceptual Areas and EEs in Math</a:t>
            </a:r>
            <a:endParaRPr sz="4400" dirty="0">
              <a:solidFill>
                <a:srgbClr val="004B8E"/>
              </a:solidFill>
            </a:endParaRPr>
          </a:p>
        </p:txBody>
      </p:sp>
      <p:sp>
        <p:nvSpPr>
          <p:cNvPr id="687" name="Google Shape;687;p90"/>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63</a:t>
            </a:fld>
            <a:endParaRPr dirty="0"/>
          </a:p>
        </p:txBody>
      </p:sp>
      <p:pic>
        <p:nvPicPr>
          <p:cNvPr id="688" name="Google Shape;688;p90"/>
          <p:cNvPicPr preferRelativeResize="0"/>
          <p:nvPr/>
        </p:nvPicPr>
        <p:blipFill rotWithShape="1">
          <a:blip r:embed="rId3">
            <a:alphaModFix/>
          </a:blip>
          <a:srcRect/>
          <a:stretch/>
        </p:blipFill>
        <p:spPr>
          <a:xfrm>
            <a:off x="2365567" y="1913001"/>
            <a:ext cx="9418899" cy="4754499"/>
          </a:xfrm>
          <a:prstGeom prst="rect">
            <a:avLst/>
          </a:prstGeom>
          <a:noFill/>
          <a:ln>
            <a:noFill/>
          </a:ln>
        </p:spPr>
      </p:pic>
      <p:sp>
        <p:nvSpPr>
          <p:cNvPr id="690" name="Google Shape;690;p90"/>
          <p:cNvSpPr txBox="1"/>
          <p:nvPr/>
        </p:nvSpPr>
        <p:spPr>
          <a:xfrm>
            <a:off x="342899" y="2148567"/>
            <a:ext cx="2022668" cy="3570168"/>
          </a:xfrm>
          <a:prstGeom prst="rect">
            <a:avLst/>
          </a:prstGeom>
          <a:noFill/>
          <a:ln>
            <a:noFill/>
          </a:ln>
        </p:spPr>
        <p:txBody>
          <a:bodyPr spcFirstLastPara="1" wrap="square" lIns="121900" tIns="121900" rIns="121900" bIns="121900" anchor="t" anchorCtr="0">
            <a:spAutoFit/>
          </a:bodyPr>
          <a:lstStyle/>
          <a:p>
            <a:pPr>
              <a:buClr>
                <a:srgbClr val="000000"/>
              </a:buClr>
              <a:buSzPts val="1400"/>
            </a:pPr>
            <a:r>
              <a:rPr lang="en-US" sz="2400" b="1" u="sng" dirty="0">
                <a:solidFill>
                  <a:schemeClr val="hlink"/>
                </a:solidFill>
                <a:hlinkClick r:id="rId4"/>
              </a:rPr>
              <a:t>https://dynamiclearningmaps.org/sites/default/files/documents/Manuals_Blueprints/DLM_IE_Math_Blueprint.pdf</a:t>
            </a:r>
            <a:endParaRPr sz="2400" dirty="0">
              <a:latin typeface="Calibri"/>
              <a:ea typeface="Calibri"/>
              <a:cs typeface="Calibri"/>
              <a:sym typeface="Calibri"/>
            </a:endParaRPr>
          </a:p>
        </p:txBody>
      </p:sp>
      <p:sp>
        <p:nvSpPr>
          <p:cNvPr id="7" name="Google Shape;678;p89"/>
          <p:cNvSpPr/>
          <p:nvPr/>
        </p:nvSpPr>
        <p:spPr>
          <a:xfrm>
            <a:off x="6096000" y="673088"/>
            <a:ext cx="5753100" cy="535600"/>
          </a:xfrm>
          <a:prstGeom prst="rect">
            <a:avLst/>
          </a:prstGeom>
          <a:solidFill>
            <a:srgbClr val="FFFF00"/>
          </a:solidFill>
          <a:ln w="55000" cap="flat" cmpd="thickThin">
            <a:solidFill>
              <a:srgbClr val="20768B"/>
            </a:solidFill>
            <a:prstDash val="solid"/>
            <a:round/>
            <a:headEnd type="none" w="sm" len="sm"/>
            <a:tailEnd type="none" w="sm" len="sm"/>
          </a:ln>
        </p:spPr>
        <p:txBody>
          <a:bodyPr spcFirstLastPara="1" wrap="square" lIns="91400" tIns="45700" rIns="91400" bIns="45700" anchor="ctr" anchorCtr="0">
            <a:noAutofit/>
          </a:bodyPr>
          <a:lstStyle/>
          <a:p>
            <a:pPr algn="ctr">
              <a:buClr>
                <a:srgbClr val="000000"/>
              </a:buClr>
              <a:buSzPts val="2400"/>
            </a:pPr>
            <a:endParaRPr sz="3200" dirty="0">
              <a:solidFill>
                <a:schemeClr val="dk1"/>
              </a:solidFill>
              <a:latin typeface="Calibri"/>
              <a:ea typeface="Calibri"/>
              <a:cs typeface="Calibri"/>
              <a:sym typeface="Calibri"/>
            </a:endParaRPr>
          </a:p>
          <a:p>
            <a:pPr algn="ctr">
              <a:buClr>
                <a:srgbClr val="000000"/>
              </a:buClr>
              <a:buSzPts val="2400"/>
            </a:pPr>
            <a:r>
              <a:rPr lang="en-US" sz="2400" b="1" dirty="0">
                <a:solidFill>
                  <a:schemeClr val="dk1"/>
                </a:solidFill>
                <a:ea typeface="Calibri"/>
                <a:cs typeface="Calibri"/>
                <a:sym typeface="Calibri"/>
              </a:rPr>
              <a:t>See Math Blueprint Page </a:t>
            </a:r>
            <a:r>
              <a:rPr lang="en-US" sz="2400" b="1" dirty="0" smtClean="0">
                <a:solidFill>
                  <a:schemeClr val="dk1"/>
                </a:solidFill>
                <a:ea typeface="Calibri"/>
                <a:cs typeface="Calibri"/>
                <a:sym typeface="Calibri"/>
              </a:rPr>
              <a:t>2</a:t>
            </a:r>
            <a:r>
              <a:rPr lang="en-US" sz="2400" dirty="0" smtClean="0">
                <a:solidFill>
                  <a:schemeClr val="dk1"/>
                </a:solidFill>
                <a:ea typeface="Calibri"/>
                <a:cs typeface="Calibri"/>
                <a:sym typeface="Calibri"/>
              </a:rPr>
              <a:t> </a:t>
            </a:r>
            <a:endParaRPr sz="2400" dirty="0">
              <a:solidFill>
                <a:srgbClr val="000000"/>
              </a:solidFill>
              <a:ea typeface="Arial"/>
              <a:cs typeface="Arial"/>
              <a:sym typeface="Arial"/>
            </a:endParaRPr>
          </a:p>
          <a:p>
            <a:pPr algn="ctr">
              <a:buClr>
                <a:srgbClr val="000000"/>
              </a:buClr>
              <a:buSzPts val="2400"/>
            </a:pPr>
            <a:endParaRPr sz="3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5514179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7" name="Google Shape;697;p91"/>
          <p:cNvSpPr txBox="1">
            <a:spLocks noGrp="1"/>
          </p:cNvSpPr>
          <p:nvPr>
            <p:ph type="title"/>
          </p:nvPr>
        </p:nvSpPr>
        <p:spPr>
          <a:xfrm>
            <a:off x="342900" y="990600"/>
            <a:ext cx="11506200" cy="1066800"/>
          </a:xfrm>
          <a:prstGeom prst="rect">
            <a:avLst/>
          </a:prstGeom>
        </p:spPr>
        <p:txBody>
          <a:bodyPr spcFirstLastPara="1" vert="horz" wrap="square" lIns="121900" tIns="60933" rIns="121900" bIns="60933" rtlCol="0" anchor="ctr" anchorCtr="0">
            <a:noAutofit/>
          </a:bodyPr>
          <a:lstStyle/>
          <a:p>
            <a:r>
              <a:rPr lang="en-US" sz="4400" dirty="0">
                <a:solidFill>
                  <a:srgbClr val="004B8E"/>
                </a:solidFill>
              </a:rPr>
              <a:t>Linkage Levels for a Tested EE in Math </a:t>
            </a:r>
            <a:endParaRPr sz="4400" dirty="0">
              <a:solidFill>
                <a:srgbClr val="004B8E"/>
              </a:solidFill>
            </a:endParaRPr>
          </a:p>
        </p:txBody>
      </p:sp>
      <p:sp>
        <p:nvSpPr>
          <p:cNvPr id="698" name="Google Shape;698;p91"/>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64</a:t>
            </a:fld>
            <a:endParaRPr dirty="0"/>
          </a:p>
        </p:txBody>
      </p:sp>
      <p:pic>
        <p:nvPicPr>
          <p:cNvPr id="699" name="Google Shape;699;p91"/>
          <p:cNvPicPr preferRelativeResize="0"/>
          <p:nvPr/>
        </p:nvPicPr>
        <p:blipFill>
          <a:blip r:embed="rId3">
            <a:alphaModFix/>
          </a:blip>
          <a:stretch>
            <a:fillRect/>
          </a:stretch>
        </p:blipFill>
        <p:spPr>
          <a:xfrm>
            <a:off x="342900" y="2057401"/>
            <a:ext cx="11506200" cy="4623201"/>
          </a:xfrm>
          <a:prstGeom prst="rect">
            <a:avLst/>
          </a:prstGeom>
          <a:noFill/>
          <a:ln>
            <a:noFill/>
          </a:ln>
        </p:spPr>
      </p:pic>
    </p:spTree>
    <p:extLst>
      <p:ext uri="{BB962C8B-B14F-4D97-AF65-F5344CB8AC3E}">
        <p14:creationId xmlns:p14="http://schemas.microsoft.com/office/powerpoint/2010/main" val="115712610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pic>
        <p:nvPicPr>
          <p:cNvPr id="705" name="Google Shape;705;p92"/>
          <p:cNvPicPr preferRelativeResize="0"/>
          <p:nvPr/>
        </p:nvPicPr>
        <p:blipFill rotWithShape="1">
          <a:blip r:embed="rId3">
            <a:alphaModFix/>
          </a:blip>
          <a:srcRect/>
          <a:stretch/>
        </p:blipFill>
        <p:spPr>
          <a:xfrm>
            <a:off x="4405487" y="2948152"/>
            <a:ext cx="4769839" cy="3153104"/>
          </a:xfrm>
          <a:prstGeom prst="rect">
            <a:avLst/>
          </a:prstGeom>
          <a:noFill/>
          <a:ln>
            <a:noFill/>
          </a:ln>
        </p:spPr>
      </p:pic>
      <p:pic>
        <p:nvPicPr>
          <p:cNvPr id="706" name="Google Shape;706;p92"/>
          <p:cNvPicPr preferRelativeResize="0"/>
          <p:nvPr/>
        </p:nvPicPr>
        <p:blipFill rotWithShape="1">
          <a:blip r:embed="rId4">
            <a:alphaModFix/>
          </a:blip>
          <a:srcRect/>
          <a:stretch/>
        </p:blipFill>
        <p:spPr>
          <a:xfrm>
            <a:off x="414434" y="2270167"/>
            <a:ext cx="2811767" cy="4008067"/>
          </a:xfrm>
          <a:prstGeom prst="rect">
            <a:avLst/>
          </a:prstGeom>
          <a:noFill/>
          <a:ln>
            <a:noFill/>
          </a:ln>
        </p:spPr>
      </p:pic>
      <p:pic>
        <p:nvPicPr>
          <p:cNvPr id="707" name="Google Shape;707;p92"/>
          <p:cNvPicPr preferRelativeResize="0"/>
          <p:nvPr/>
        </p:nvPicPr>
        <p:blipFill rotWithShape="1">
          <a:blip r:embed="rId5">
            <a:alphaModFix/>
          </a:blip>
          <a:srcRect l="12513" r="15533"/>
          <a:stretch/>
        </p:blipFill>
        <p:spPr>
          <a:xfrm>
            <a:off x="811397" y="3592953"/>
            <a:ext cx="1801913" cy="1863500"/>
          </a:xfrm>
          <a:prstGeom prst="rect">
            <a:avLst/>
          </a:prstGeom>
          <a:noFill/>
          <a:ln>
            <a:noFill/>
          </a:ln>
        </p:spPr>
      </p:pic>
      <p:sp>
        <p:nvSpPr>
          <p:cNvPr id="708" name="Google Shape;708;p92"/>
          <p:cNvSpPr/>
          <p:nvPr/>
        </p:nvSpPr>
        <p:spPr>
          <a:xfrm>
            <a:off x="4368801" y="4136724"/>
            <a:ext cx="1327255" cy="914400"/>
          </a:xfrm>
          <a:prstGeom prst="rect">
            <a:avLst/>
          </a:prstGeom>
          <a:solidFill>
            <a:schemeClr val="accent1"/>
          </a:solidFill>
          <a:ln w="55000" cap="flat" cmpd="thickThin">
            <a:solidFill>
              <a:srgbClr val="20768B"/>
            </a:solidFill>
            <a:prstDash val="solid"/>
            <a:round/>
            <a:headEnd type="none" w="sm" len="sm"/>
            <a:tailEnd type="none" w="sm" len="sm"/>
          </a:ln>
        </p:spPr>
        <p:txBody>
          <a:bodyPr spcFirstLastPara="1" wrap="square" lIns="91400" tIns="45700" rIns="91400" bIns="45700" anchor="ctr" anchorCtr="0">
            <a:noAutofit/>
          </a:bodyPr>
          <a:lstStyle/>
          <a:p>
            <a:pPr algn="ctr">
              <a:buClr>
                <a:srgbClr val="000000"/>
              </a:buClr>
              <a:buSzPts val="1350"/>
            </a:pPr>
            <a:r>
              <a:rPr lang="en-US" dirty="0">
                <a:solidFill>
                  <a:schemeClr val="lt1"/>
                </a:solidFill>
                <a:latin typeface="Rambla"/>
                <a:ea typeface="Rambla"/>
                <a:cs typeface="Rambla"/>
                <a:sym typeface="Rambla"/>
              </a:rPr>
              <a:t>Domains</a:t>
            </a:r>
            <a:endParaRPr sz="1867" dirty="0">
              <a:solidFill>
                <a:srgbClr val="000000"/>
              </a:solidFill>
              <a:latin typeface="Arial"/>
              <a:ea typeface="Arial"/>
              <a:cs typeface="Arial"/>
              <a:sym typeface="Arial"/>
            </a:endParaRPr>
          </a:p>
        </p:txBody>
      </p:sp>
      <p:sp>
        <p:nvSpPr>
          <p:cNvPr id="709" name="Google Shape;709;p92"/>
          <p:cNvSpPr/>
          <p:nvPr/>
        </p:nvSpPr>
        <p:spPr>
          <a:xfrm>
            <a:off x="6131347" y="3741615"/>
            <a:ext cx="1318116" cy="738352"/>
          </a:xfrm>
          <a:prstGeom prst="rect">
            <a:avLst/>
          </a:prstGeom>
          <a:solidFill>
            <a:schemeClr val="accent1"/>
          </a:solidFill>
          <a:ln w="55000" cap="flat" cmpd="thickThin">
            <a:solidFill>
              <a:srgbClr val="20768B"/>
            </a:solidFill>
            <a:prstDash val="solid"/>
            <a:round/>
            <a:headEnd type="none" w="sm" len="sm"/>
            <a:tailEnd type="none" w="sm" len="sm"/>
          </a:ln>
        </p:spPr>
        <p:txBody>
          <a:bodyPr spcFirstLastPara="1" wrap="square" lIns="91400" tIns="45700" rIns="91400" bIns="45700" anchor="ctr" anchorCtr="0">
            <a:noAutofit/>
          </a:bodyPr>
          <a:lstStyle/>
          <a:p>
            <a:pPr algn="ctr">
              <a:buClr>
                <a:srgbClr val="000000"/>
              </a:buClr>
              <a:buSzPts val="1350"/>
            </a:pPr>
            <a:r>
              <a:rPr lang="en-US" dirty="0">
                <a:solidFill>
                  <a:schemeClr val="lt1"/>
                </a:solidFill>
                <a:latin typeface="Rambla"/>
                <a:ea typeface="Rambla"/>
                <a:cs typeface="Rambla"/>
                <a:sym typeface="Rambla"/>
              </a:rPr>
              <a:t>Core Areas </a:t>
            </a:r>
            <a:endParaRPr sz="1867" dirty="0">
              <a:solidFill>
                <a:srgbClr val="000000"/>
              </a:solidFill>
              <a:latin typeface="Arial"/>
              <a:ea typeface="Arial"/>
              <a:cs typeface="Arial"/>
              <a:sym typeface="Arial"/>
            </a:endParaRPr>
          </a:p>
        </p:txBody>
      </p:sp>
      <p:sp>
        <p:nvSpPr>
          <p:cNvPr id="710" name="Google Shape;710;p92"/>
          <p:cNvSpPr/>
          <p:nvPr/>
        </p:nvSpPr>
        <p:spPr>
          <a:xfrm>
            <a:off x="7923832" y="3581165"/>
            <a:ext cx="1188707" cy="533399"/>
          </a:xfrm>
          <a:prstGeom prst="rect">
            <a:avLst/>
          </a:prstGeom>
          <a:solidFill>
            <a:schemeClr val="accent1"/>
          </a:solidFill>
          <a:ln w="55000" cap="flat" cmpd="thickThin">
            <a:solidFill>
              <a:srgbClr val="20768B"/>
            </a:solidFill>
            <a:prstDash val="solid"/>
            <a:round/>
            <a:headEnd type="none" w="sm" len="sm"/>
            <a:tailEnd type="none" w="sm" len="sm"/>
          </a:ln>
        </p:spPr>
        <p:txBody>
          <a:bodyPr spcFirstLastPara="1" wrap="square" lIns="91400" tIns="45700" rIns="91400" bIns="45700" anchor="ctr" anchorCtr="0">
            <a:noAutofit/>
          </a:bodyPr>
          <a:lstStyle/>
          <a:p>
            <a:pPr algn="ctr">
              <a:buClr>
                <a:srgbClr val="000000"/>
              </a:buClr>
              <a:buSzPts val="1350"/>
            </a:pPr>
            <a:r>
              <a:rPr lang="en-US" dirty="0">
                <a:solidFill>
                  <a:schemeClr val="lt1"/>
                </a:solidFill>
                <a:latin typeface="Rambla"/>
                <a:ea typeface="Rambla"/>
                <a:cs typeface="Rambla"/>
                <a:sym typeface="Rambla"/>
              </a:rPr>
              <a:t>Topics </a:t>
            </a:r>
            <a:endParaRPr sz="1867" dirty="0">
              <a:solidFill>
                <a:srgbClr val="000000"/>
              </a:solidFill>
              <a:latin typeface="Arial"/>
              <a:ea typeface="Arial"/>
              <a:cs typeface="Arial"/>
              <a:sym typeface="Arial"/>
            </a:endParaRPr>
          </a:p>
        </p:txBody>
      </p:sp>
      <p:sp>
        <p:nvSpPr>
          <p:cNvPr id="711" name="Google Shape;711;p92"/>
          <p:cNvSpPr/>
          <p:nvPr/>
        </p:nvSpPr>
        <p:spPr>
          <a:xfrm>
            <a:off x="7923832" y="4258005"/>
            <a:ext cx="1188707" cy="533399"/>
          </a:xfrm>
          <a:prstGeom prst="rect">
            <a:avLst/>
          </a:prstGeom>
          <a:solidFill>
            <a:schemeClr val="accent1"/>
          </a:solidFill>
          <a:ln w="55000" cap="flat" cmpd="thickThin">
            <a:solidFill>
              <a:srgbClr val="20768B"/>
            </a:solidFill>
            <a:prstDash val="solid"/>
            <a:round/>
            <a:headEnd type="none" w="sm" len="sm"/>
            <a:tailEnd type="none" w="sm" len="sm"/>
          </a:ln>
        </p:spPr>
        <p:txBody>
          <a:bodyPr spcFirstLastPara="1" wrap="square" lIns="91400" tIns="45700" rIns="91400" bIns="45700" anchor="ctr" anchorCtr="0">
            <a:noAutofit/>
          </a:bodyPr>
          <a:lstStyle/>
          <a:p>
            <a:pPr algn="ctr">
              <a:buClr>
                <a:srgbClr val="000000"/>
              </a:buClr>
              <a:buSzPts val="1350"/>
            </a:pPr>
            <a:r>
              <a:rPr lang="en-US" dirty="0">
                <a:solidFill>
                  <a:schemeClr val="lt1"/>
                </a:solidFill>
                <a:latin typeface="Rambla"/>
                <a:ea typeface="Rambla"/>
                <a:cs typeface="Rambla"/>
                <a:sym typeface="Rambla"/>
              </a:rPr>
              <a:t>Topics </a:t>
            </a:r>
            <a:endParaRPr sz="1867" dirty="0">
              <a:solidFill>
                <a:srgbClr val="000000"/>
              </a:solidFill>
              <a:latin typeface="Arial"/>
              <a:ea typeface="Arial"/>
              <a:cs typeface="Arial"/>
              <a:sym typeface="Arial"/>
            </a:endParaRPr>
          </a:p>
        </p:txBody>
      </p:sp>
      <p:sp>
        <p:nvSpPr>
          <p:cNvPr id="712" name="Google Shape;712;p92"/>
          <p:cNvSpPr/>
          <p:nvPr/>
        </p:nvSpPr>
        <p:spPr>
          <a:xfrm>
            <a:off x="9586908" y="3228155"/>
            <a:ext cx="1143000" cy="266699"/>
          </a:xfrm>
          <a:prstGeom prst="rect">
            <a:avLst/>
          </a:prstGeom>
          <a:solidFill>
            <a:schemeClr val="accent1"/>
          </a:solidFill>
          <a:ln w="55000" cap="flat" cmpd="thickThin">
            <a:solidFill>
              <a:srgbClr val="20768B"/>
            </a:solidFill>
            <a:prstDash val="solid"/>
            <a:round/>
            <a:headEnd type="none" w="sm" len="sm"/>
            <a:tailEnd type="none" w="sm" len="sm"/>
          </a:ln>
        </p:spPr>
        <p:txBody>
          <a:bodyPr spcFirstLastPara="1" wrap="square" lIns="91400" tIns="45700" rIns="91400" bIns="45700" anchor="ctr" anchorCtr="0">
            <a:noAutofit/>
          </a:bodyPr>
          <a:lstStyle/>
          <a:p>
            <a:pPr algn="ctr">
              <a:buClr>
                <a:srgbClr val="000000"/>
              </a:buClr>
              <a:buSzPts val="1350"/>
            </a:pPr>
            <a:r>
              <a:rPr lang="en-US" dirty="0">
                <a:solidFill>
                  <a:schemeClr val="lt1"/>
                </a:solidFill>
                <a:latin typeface="Rambla"/>
                <a:ea typeface="Rambla"/>
                <a:cs typeface="Rambla"/>
                <a:sym typeface="Rambla"/>
              </a:rPr>
              <a:t>EEs</a:t>
            </a:r>
            <a:endParaRPr sz="1867" dirty="0">
              <a:solidFill>
                <a:srgbClr val="000000"/>
              </a:solidFill>
              <a:latin typeface="Arial"/>
              <a:ea typeface="Arial"/>
              <a:cs typeface="Arial"/>
              <a:sym typeface="Arial"/>
            </a:endParaRPr>
          </a:p>
        </p:txBody>
      </p:sp>
      <p:sp>
        <p:nvSpPr>
          <p:cNvPr id="713" name="Google Shape;713;p92"/>
          <p:cNvSpPr/>
          <p:nvPr/>
        </p:nvSpPr>
        <p:spPr>
          <a:xfrm>
            <a:off x="9586908" y="3600449"/>
            <a:ext cx="1143000" cy="266699"/>
          </a:xfrm>
          <a:prstGeom prst="rect">
            <a:avLst/>
          </a:prstGeom>
          <a:solidFill>
            <a:schemeClr val="accent1"/>
          </a:solidFill>
          <a:ln w="55000" cap="flat" cmpd="thickThin">
            <a:solidFill>
              <a:srgbClr val="20768B"/>
            </a:solidFill>
            <a:prstDash val="solid"/>
            <a:round/>
            <a:headEnd type="none" w="sm" len="sm"/>
            <a:tailEnd type="none" w="sm" len="sm"/>
          </a:ln>
        </p:spPr>
        <p:txBody>
          <a:bodyPr spcFirstLastPara="1" wrap="square" lIns="91400" tIns="45700" rIns="91400" bIns="45700" anchor="ctr" anchorCtr="0">
            <a:noAutofit/>
          </a:bodyPr>
          <a:lstStyle/>
          <a:p>
            <a:pPr algn="ctr">
              <a:buClr>
                <a:srgbClr val="000000"/>
              </a:buClr>
              <a:buSzPts val="1350"/>
            </a:pPr>
            <a:r>
              <a:rPr lang="en-US" dirty="0">
                <a:solidFill>
                  <a:schemeClr val="lt1"/>
                </a:solidFill>
                <a:latin typeface="Rambla"/>
                <a:ea typeface="Rambla"/>
                <a:cs typeface="Rambla"/>
                <a:sym typeface="Rambla"/>
              </a:rPr>
              <a:t>EEs</a:t>
            </a:r>
            <a:endParaRPr sz="1867" dirty="0">
              <a:solidFill>
                <a:srgbClr val="000000"/>
              </a:solidFill>
              <a:latin typeface="Arial"/>
              <a:ea typeface="Arial"/>
              <a:cs typeface="Arial"/>
              <a:sym typeface="Arial"/>
            </a:endParaRPr>
          </a:p>
        </p:txBody>
      </p:sp>
      <p:sp>
        <p:nvSpPr>
          <p:cNvPr id="714" name="Google Shape;714;p92"/>
          <p:cNvSpPr/>
          <p:nvPr/>
        </p:nvSpPr>
        <p:spPr>
          <a:xfrm>
            <a:off x="9586908" y="3972744"/>
            <a:ext cx="1143000" cy="266699"/>
          </a:xfrm>
          <a:prstGeom prst="rect">
            <a:avLst/>
          </a:prstGeom>
          <a:solidFill>
            <a:schemeClr val="accent1"/>
          </a:solidFill>
          <a:ln w="55000" cap="flat" cmpd="thickThin">
            <a:solidFill>
              <a:srgbClr val="20768B"/>
            </a:solidFill>
            <a:prstDash val="solid"/>
            <a:round/>
            <a:headEnd type="none" w="sm" len="sm"/>
            <a:tailEnd type="none" w="sm" len="sm"/>
          </a:ln>
        </p:spPr>
        <p:txBody>
          <a:bodyPr spcFirstLastPara="1" wrap="square" lIns="91400" tIns="45700" rIns="91400" bIns="45700" anchor="ctr" anchorCtr="0">
            <a:noAutofit/>
          </a:bodyPr>
          <a:lstStyle/>
          <a:p>
            <a:pPr algn="ctr">
              <a:buClr>
                <a:srgbClr val="000000"/>
              </a:buClr>
              <a:buSzPts val="1350"/>
            </a:pPr>
            <a:r>
              <a:rPr lang="en-US" dirty="0">
                <a:solidFill>
                  <a:schemeClr val="lt1"/>
                </a:solidFill>
                <a:latin typeface="Rambla"/>
                <a:ea typeface="Rambla"/>
                <a:cs typeface="Rambla"/>
                <a:sym typeface="Rambla"/>
              </a:rPr>
              <a:t>EEs</a:t>
            </a:r>
            <a:endParaRPr sz="1867" dirty="0">
              <a:solidFill>
                <a:srgbClr val="000000"/>
              </a:solidFill>
              <a:latin typeface="Arial"/>
              <a:ea typeface="Arial"/>
              <a:cs typeface="Arial"/>
              <a:sym typeface="Arial"/>
            </a:endParaRPr>
          </a:p>
        </p:txBody>
      </p:sp>
      <p:sp>
        <p:nvSpPr>
          <p:cNvPr id="715" name="Google Shape;715;p92"/>
          <p:cNvSpPr txBox="1">
            <a:spLocks noGrp="1"/>
          </p:cNvSpPr>
          <p:nvPr>
            <p:ph type="title"/>
          </p:nvPr>
        </p:nvSpPr>
        <p:spPr>
          <a:xfrm>
            <a:off x="334701" y="986939"/>
            <a:ext cx="11514399" cy="1066800"/>
          </a:xfrm>
          <a:prstGeom prst="rect">
            <a:avLst/>
          </a:prstGeom>
          <a:noFill/>
          <a:ln>
            <a:noFill/>
          </a:ln>
        </p:spPr>
        <p:txBody>
          <a:bodyPr spcFirstLastPara="1" vert="horz" wrap="square" lIns="121900" tIns="60933" rIns="121900" bIns="60933" rtlCol="0" anchor="ctr" anchorCtr="0">
            <a:noAutofit/>
          </a:bodyPr>
          <a:lstStyle/>
          <a:p>
            <a:r>
              <a:rPr lang="en-US" sz="4400" dirty="0">
                <a:solidFill>
                  <a:srgbClr val="004B8E"/>
                </a:solidFill>
              </a:rPr>
              <a:t>Science Structure - </a:t>
            </a:r>
            <a:r>
              <a:rPr lang="en-US" sz="4400" dirty="0" smtClean="0">
                <a:solidFill>
                  <a:srgbClr val="004B8E"/>
                </a:solidFill>
              </a:rPr>
              <a:t>It </a:t>
            </a:r>
            <a:r>
              <a:rPr lang="en-US" sz="4400" dirty="0">
                <a:solidFill>
                  <a:srgbClr val="004B8E"/>
                </a:solidFill>
              </a:rPr>
              <a:t>is </a:t>
            </a:r>
            <a:r>
              <a:rPr lang="en-US" sz="4400" dirty="0" smtClean="0">
                <a:solidFill>
                  <a:srgbClr val="004B8E"/>
                </a:solidFill>
              </a:rPr>
              <a:t>Different </a:t>
            </a:r>
            <a:endParaRPr sz="4400" dirty="0">
              <a:solidFill>
                <a:srgbClr val="004B8E"/>
              </a:solidFill>
            </a:endParaRPr>
          </a:p>
        </p:txBody>
      </p:sp>
      <p:sp>
        <p:nvSpPr>
          <p:cNvPr id="716" name="Google Shape;716;p92"/>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65</a:t>
            </a:fld>
            <a:endParaRPr dirty="0"/>
          </a:p>
        </p:txBody>
      </p:sp>
    </p:spTree>
    <p:extLst>
      <p:ext uri="{BB962C8B-B14F-4D97-AF65-F5344CB8AC3E}">
        <p14:creationId xmlns:p14="http://schemas.microsoft.com/office/powerpoint/2010/main" val="275501418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93"/>
          <p:cNvSpPr txBox="1">
            <a:spLocks noGrp="1"/>
          </p:cNvSpPr>
          <p:nvPr>
            <p:ph type="sldNum" idx="12"/>
          </p:nvPr>
        </p:nvSpPr>
        <p:spPr>
          <a:xfrm>
            <a:off x="203200" y="1778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66</a:t>
            </a:fld>
            <a:endParaRPr dirty="0"/>
          </a:p>
        </p:txBody>
      </p:sp>
      <p:sp>
        <p:nvSpPr>
          <p:cNvPr id="723" name="Google Shape;723;p93"/>
          <p:cNvSpPr txBox="1">
            <a:spLocks noGrp="1"/>
          </p:cNvSpPr>
          <p:nvPr>
            <p:ph type="body" idx="1"/>
          </p:nvPr>
        </p:nvSpPr>
        <p:spPr>
          <a:xfrm>
            <a:off x="342900" y="1881352"/>
            <a:ext cx="5753100" cy="4786148"/>
          </a:xfrm>
          <a:prstGeom prst="rect">
            <a:avLst/>
          </a:prstGeom>
          <a:noFill/>
          <a:ln>
            <a:noFill/>
          </a:ln>
        </p:spPr>
        <p:txBody>
          <a:bodyPr spcFirstLastPara="1" vert="horz" wrap="square" lIns="121900" tIns="60933" rIns="121900" bIns="60933" rtlCol="0" anchor="t" anchorCtr="0">
            <a:noAutofit/>
          </a:bodyPr>
          <a:lstStyle/>
          <a:p>
            <a:pPr marL="33866" indent="0" algn="ctr">
              <a:buNone/>
            </a:pPr>
            <a:r>
              <a:rPr lang="en-US" sz="3200" b="1" dirty="0">
                <a:solidFill>
                  <a:srgbClr val="429539"/>
                </a:solidFill>
              </a:rPr>
              <a:t>Fall Window</a:t>
            </a:r>
            <a:endParaRPr sz="3200" dirty="0">
              <a:solidFill>
                <a:srgbClr val="429539"/>
              </a:solidFill>
            </a:endParaRPr>
          </a:p>
          <a:p>
            <a:pPr>
              <a:buClr>
                <a:srgbClr val="429539"/>
              </a:buClr>
              <a:buSzPct val="100000"/>
            </a:pPr>
            <a:r>
              <a:rPr lang="en-US" sz="2800" dirty="0"/>
              <a:t>Essential Elements for instruction and assessment are selected in the Instruction and Assessment Planner</a:t>
            </a:r>
            <a:endParaRPr sz="2800" dirty="0"/>
          </a:p>
          <a:p>
            <a:pPr>
              <a:buClr>
                <a:srgbClr val="429539"/>
              </a:buClr>
              <a:buSzPct val="100000"/>
            </a:pPr>
            <a:r>
              <a:rPr lang="en-US" sz="2800" dirty="0"/>
              <a:t>Testlets are </a:t>
            </a:r>
            <a:r>
              <a:rPr lang="en-US" sz="2800" b="1" dirty="0"/>
              <a:t>optional</a:t>
            </a:r>
            <a:r>
              <a:rPr lang="en-US" sz="2800" dirty="0"/>
              <a:t>, but strongly encouraged, during this window</a:t>
            </a:r>
            <a:endParaRPr sz="2800" dirty="0"/>
          </a:p>
          <a:p>
            <a:pPr>
              <a:buClr>
                <a:srgbClr val="429539"/>
              </a:buClr>
              <a:buSzPct val="100000"/>
            </a:pPr>
            <a:r>
              <a:rPr lang="en-US" sz="2800" dirty="0"/>
              <a:t>Testlets taken are </a:t>
            </a:r>
            <a:r>
              <a:rPr lang="en-US" sz="2800" b="1" dirty="0"/>
              <a:t>NOT </a:t>
            </a:r>
            <a:r>
              <a:rPr lang="en-US" sz="2800" dirty="0"/>
              <a:t>used for accountability purposes</a:t>
            </a:r>
            <a:endParaRPr sz="2800" dirty="0"/>
          </a:p>
        </p:txBody>
      </p:sp>
      <p:sp>
        <p:nvSpPr>
          <p:cNvPr id="724" name="Google Shape;724;p93"/>
          <p:cNvSpPr txBox="1">
            <a:spLocks noGrp="1"/>
          </p:cNvSpPr>
          <p:nvPr>
            <p:ph type="title"/>
          </p:nvPr>
        </p:nvSpPr>
        <p:spPr>
          <a:xfrm>
            <a:off x="342900" y="1005382"/>
            <a:ext cx="11506200" cy="1066800"/>
          </a:xfrm>
          <a:prstGeom prst="rect">
            <a:avLst/>
          </a:prstGeom>
          <a:noFill/>
          <a:ln>
            <a:noFill/>
          </a:ln>
        </p:spPr>
        <p:txBody>
          <a:bodyPr spcFirstLastPara="1" vert="horz" wrap="square" lIns="121900" tIns="60933" rIns="121900" bIns="60933" rtlCol="0" anchor="ctr" anchorCtr="0">
            <a:noAutofit/>
          </a:bodyPr>
          <a:lstStyle/>
          <a:p>
            <a:r>
              <a:rPr lang="en-US" sz="4533" dirty="0">
                <a:solidFill>
                  <a:srgbClr val="004B8E"/>
                </a:solidFill>
              </a:rPr>
              <a:t>Science Assessment</a:t>
            </a:r>
            <a:endParaRPr sz="4533" dirty="0">
              <a:solidFill>
                <a:srgbClr val="004B8E"/>
              </a:solidFill>
            </a:endParaRPr>
          </a:p>
        </p:txBody>
      </p:sp>
      <p:sp>
        <p:nvSpPr>
          <p:cNvPr id="725" name="Google Shape;725;p93"/>
          <p:cNvSpPr txBox="1"/>
          <p:nvPr/>
        </p:nvSpPr>
        <p:spPr>
          <a:xfrm>
            <a:off x="6235700" y="1881352"/>
            <a:ext cx="5380700" cy="4750448"/>
          </a:xfrm>
          <a:prstGeom prst="rect">
            <a:avLst/>
          </a:prstGeom>
          <a:noFill/>
          <a:ln>
            <a:noFill/>
          </a:ln>
        </p:spPr>
        <p:txBody>
          <a:bodyPr spcFirstLastPara="1" wrap="square" lIns="121900" tIns="60933" rIns="121900" bIns="60933" anchor="t" anchorCtr="0">
            <a:noAutofit/>
          </a:bodyPr>
          <a:lstStyle/>
          <a:p>
            <a:pPr marL="33866" algn="ctr">
              <a:spcBef>
                <a:spcPts val="853"/>
              </a:spcBef>
              <a:buClr>
                <a:srgbClr val="00B050"/>
              </a:buClr>
              <a:buSzPts val="3200"/>
            </a:pPr>
            <a:r>
              <a:rPr lang="en-US" sz="3200" b="1" dirty="0">
                <a:solidFill>
                  <a:srgbClr val="429539"/>
                </a:solidFill>
                <a:ea typeface="Calibri"/>
                <a:cs typeface="Calibri"/>
                <a:sym typeface="Calibri"/>
              </a:rPr>
              <a:t>Spring Window</a:t>
            </a:r>
            <a:endParaRPr sz="3200" dirty="0">
              <a:solidFill>
                <a:srgbClr val="429539"/>
              </a:solidFill>
              <a:ea typeface="Arial"/>
              <a:cs typeface="Arial"/>
              <a:sym typeface="Arial"/>
            </a:endParaRPr>
          </a:p>
          <a:p>
            <a:pPr marL="491066" indent="-457200">
              <a:spcBef>
                <a:spcPts val="853"/>
              </a:spcBef>
              <a:buClr>
                <a:srgbClr val="429539"/>
              </a:buClr>
              <a:buSzPct val="100000"/>
              <a:buFont typeface="Arial" panose="020B0604020202020204" pitchFamily="34" charset="0"/>
              <a:buChar char="•"/>
            </a:pPr>
            <a:r>
              <a:rPr lang="en-US" sz="2800" dirty="0">
                <a:solidFill>
                  <a:schemeClr val="dk1"/>
                </a:solidFill>
                <a:ea typeface="Calibri"/>
                <a:cs typeface="Calibri"/>
                <a:sym typeface="Calibri"/>
              </a:rPr>
              <a:t>Essential Elements are </a:t>
            </a:r>
            <a:r>
              <a:rPr lang="en-US" sz="2800" b="1" dirty="0">
                <a:solidFill>
                  <a:schemeClr val="dk1"/>
                </a:solidFill>
                <a:ea typeface="Calibri"/>
                <a:cs typeface="Calibri"/>
                <a:sym typeface="Calibri"/>
              </a:rPr>
              <a:t>NOT</a:t>
            </a:r>
            <a:r>
              <a:rPr lang="en-US" sz="2800" dirty="0">
                <a:solidFill>
                  <a:schemeClr val="dk1"/>
                </a:solidFill>
                <a:ea typeface="Calibri"/>
                <a:cs typeface="Calibri"/>
                <a:sym typeface="Calibri"/>
              </a:rPr>
              <a:t> selected in the Instruction and Assessment Planner, but under </a:t>
            </a:r>
            <a:r>
              <a:rPr lang="en-US" sz="2800" b="1" dirty="0">
                <a:solidFill>
                  <a:schemeClr val="dk1"/>
                </a:solidFill>
                <a:ea typeface="Calibri"/>
                <a:cs typeface="Calibri"/>
                <a:sym typeface="Calibri"/>
              </a:rPr>
              <a:t>Test Management section of Educator Portal</a:t>
            </a:r>
            <a:endParaRPr sz="2800" b="1" dirty="0">
              <a:solidFill>
                <a:srgbClr val="000000"/>
              </a:solidFill>
            </a:endParaRPr>
          </a:p>
          <a:p>
            <a:pPr marL="491066" indent="-457200">
              <a:spcBef>
                <a:spcPts val="853"/>
              </a:spcBef>
              <a:buClr>
                <a:srgbClr val="429539"/>
              </a:buClr>
              <a:buSzPct val="100000"/>
              <a:buFont typeface="Arial" panose="020B0604020202020204" pitchFamily="34" charset="0"/>
              <a:buChar char="•"/>
            </a:pPr>
            <a:r>
              <a:rPr lang="en-US" sz="2800" dirty="0">
                <a:solidFill>
                  <a:schemeClr val="dk1"/>
                </a:solidFill>
                <a:ea typeface="Calibri"/>
                <a:cs typeface="Calibri"/>
                <a:sym typeface="Calibri"/>
              </a:rPr>
              <a:t>Testlets are required during this window</a:t>
            </a:r>
            <a:endParaRPr sz="2800" dirty="0">
              <a:solidFill>
                <a:srgbClr val="000000"/>
              </a:solidFill>
              <a:ea typeface="Arial"/>
              <a:cs typeface="Arial"/>
              <a:sym typeface="Arial"/>
            </a:endParaRPr>
          </a:p>
          <a:p>
            <a:pPr marL="491066" indent="-457200">
              <a:spcBef>
                <a:spcPts val="853"/>
              </a:spcBef>
              <a:buClr>
                <a:srgbClr val="429539"/>
              </a:buClr>
              <a:buSzPct val="100000"/>
              <a:buFont typeface="Arial" panose="020B0604020202020204" pitchFamily="34" charset="0"/>
              <a:buChar char="•"/>
            </a:pPr>
            <a:r>
              <a:rPr lang="en-US" sz="2800" dirty="0">
                <a:solidFill>
                  <a:schemeClr val="dk1"/>
                </a:solidFill>
                <a:ea typeface="Calibri"/>
                <a:cs typeface="Calibri"/>
                <a:sym typeface="Calibri"/>
              </a:rPr>
              <a:t>Testlets taken are used for accountability purposes</a:t>
            </a:r>
            <a:endParaRPr sz="2800" dirty="0">
              <a:solidFill>
                <a:srgbClr val="000000"/>
              </a:solidFill>
              <a:ea typeface="Arial"/>
              <a:cs typeface="Arial"/>
              <a:sym typeface="Arial"/>
            </a:endParaRPr>
          </a:p>
        </p:txBody>
      </p:sp>
      <p:sp>
        <p:nvSpPr>
          <p:cNvPr id="726" name="Google Shape;726;p93"/>
          <p:cNvSpPr txBox="1"/>
          <p:nvPr/>
        </p:nvSpPr>
        <p:spPr>
          <a:xfrm>
            <a:off x="692733" y="877467"/>
            <a:ext cx="1246800" cy="449200"/>
          </a:xfrm>
          <a:prstGeom prst="rect">
            <a:avLst/>
          </a:prstGeom>
          <a:noFill/>
          <a:ln>
            <a:noFill/>
          </a:ln>
        </p:spPr>
        <p:txBody>
          <a:bodyPr spcFirstLastPara="1" wrap="square" lIns="121900" tIns="121900" rIns="121900" bIns="121900" anchor="t" anchorCtr="0">
            <a:noAutofit/>
          </a:bodyPr>
          <a:lstStyle/>
          <a:p>
            <a:pPr>
              <a:buClr>
                <a:srgbClr val="000000"/>
              </a:buClr>
              <a:buSzPts val="1400"/>
            </a:pPr>
            <a:endParaRPr sz="1867" dirty="0">
              <a:solidFill>
                <a:srgbClr val="FF0000"/>
              </a:solidFill>
              <a:latin typeface="Arial"/>
              <a:ea typeface="Arial"/>
              <a:cs typeface="Arial"/>
              <a:sym typeface="Arial"/>
            </a:endParaRPr>
          </a:p>
        </p:txBody>
      </p:sp>
    </p:spTree>
    <p:extLst>
      <p:ext uri="{BB962C8B-B14F-4D97-AF65-F5344CB8AC3E}">
        <p14:creationId xmlns:p14="http://schemas.microsoft.com/office/powerpoint/2010/main" val="59747996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3" name="Google Shape;733;p94"/>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67</a:t>
            </a:fld>
            <a:endParaRPr dirty="0"/>
          </a:p>
        </p:txBody>
      </p:sp>
      <p:pic>
        <p:nvPicPr>
          <p:cNvPr id="734" name="Google Shape;734;p94"/>
          <p:cNvPicPr preferRelativeResize="0"/>
          <p:nvPr/>
        </p:nvPicPr>
        <p:blipFill rotWithShape="1">
          <a:blip r:embed="rId3">
            <a:alphaModFix/>
          </a:blip>
          <a:srcRect/>
          <a:stretch/>
        </p:blipFill>
        <p:spPr>
          <a:xfrm>
            <a:off x="1427032" y="1536601"/>
            <a:ext cx="9853735" cy="5130899"/>
          </a:xfrm>
          <a:prstGeom prst="rect">
            <a:avLst/>
          </a:prstGeom>
          <a:noFill/>
          <a:ln>
            <a:noFill/>
          </a:ln>
        </p:spPr>
      </p:pic>
      <p:sp>
        <p:nvSpPr>
          <p:cNvPr id="735" name="Google Shape;735;p94"/>
          <p:cNvSpPr txBox="1"/>
          <p:nvPr/>
        </p:nvSpPr>
        <p:spPr>
          <a:xfrm>
            <a:off x="342900" y="894200"/>
            <a:ext cx="5753100" cy="642400"/>
          </a:xfrm>
          <a:prstGeom prst="rect">
            <a:avLst/>
          </a:prstGeom>
          <a:noFill/>
          <a:ln>
            <a:noFill/>
          </a:ln>
        </p:spPr>
        <p:txBody>
          <a:bodyPr spcFirstLastPara="1" wrap="square" lIns="121900" tIns="121900" rIns="121900" bIns="121900" anchor="t" anchorCtr="0">
            <a:noAutofit/>
          </a:bodyPr>
          <a:lstStyle/>
          <a:p>
            <a:pPr>
              <a:buClr>
                <a:srgbClr val="000000"/>
              </a:buClr>
              <a:buSzPts val="1100"/>
            </a:pPr>
            <a:r>
              <a:rPr lang="en-US" sz="1467" u="sng" dirty="0">
                <a:solidFill>
                  <a:schemeClr val="hlink"/>
                </a:solidFill>
                <a:latin typeface="Arial"/>
                <a:ea typeface="Arial"/>
                <a:cs typeface="Arial"/>
                <a:sym typeface="Arial"/>
                <a:hlinkClick r:id="rId4"/>
              </a:rPr>
              <a:t>https://dynamiclearningmaps.org/sites/default/files/documents/Manuals_Blueprints/DLM_YE_Sci_Blueprint.pdf</a:t>
            </a:r>
            <a:endParaRPr sz="1867" dirty="0">
              <a:solidFill>
                <a:srgbClr val="000000"/>
              </a:solidFill>
              <a:latin typeface="Arial"/>
              <a:ea typeface="Arial"/>
              <a:cs typeface="Arial"/>
              <a:sym typeface="Arial"/>
            </a:endParaRPr>
          </a:p>
        </p:txBody>
      </p:sp>
      <p:sp>
        <p:nvSpPr>
          <p:cNvPr id="6" name="Google Shape;678;p89"/>
          <p:cNvSpPr/>
          <p:nvPr/>
        </p:nvSpPr>
        <p:spPr>
          <a:xfrm>
            <a:off x="6096000" y="674801"/>
            <a:ext cx="5753100" cy="535600"/>
          </a:xfrm>
          <a:prstGeom prst="rect">
            <a:avLst/>
          </a:prstGeom>
          <a:solidFill>
            <a:srgbClr val="FFFF00"/>
          </a:solidFill>
          <a:ln w="55000" cap="flat" cmpd="thickThin">
            <a:solidFill>
              <a:srgbClr val="20768B"/>
            </a:solidFill>
            <a:prstDash val="solid"/>
            <a:round/>
            <a:headEnd type="none" w="sm" len="sm"/>
            <a:tailEnd type="none" w="sm" len="sm"/>
          </a:ln>
        </p:spPr>
        <p:txBody>
          <a:bodyPr spcFirstLastPara="1" wrap="square" lIns="91400" tIns="45700" rIns="91400" bIns="45700" anchor="ctr" anchorCtr="0">
            <a:noAutofit/>
          </a:bodyPr>
          <a:lstStyle/>
          <a:p>
            <a:pPr algn="ctr">
              <a:buClr>
                <a:srgbClr val="000000"/>
              </a:buClr>
              <a:buSzPts val="2400"/>
            </a:pPr>
            <a:endParaRPr sz="3200" dirty="0">
              <a:solidFill>
                <a:schemeClr val="dk1"/>
              </a:solidFill>
              <a:latin typeface="Calibri"/>
              <a:ea typeface="Calibri"/>
              <a:cs typeface="Calibri"/>
              <a:sym typeface="Calibri"/>
            </a:endParaRPr>
          </a:p>
          <a:p>
            <a:pPr algn="ctr">
              <a:buClr>
                <a:srgbClr val="000000"/>
              </a:buClr>
              <a:buSzPts val="2400"/>
            </a:pPr>
            <a:r>
              <a:rPr lang="en-US" sz="2400" b="1" dirty="0">
                <a:solidFill>
                  <a:schemeClr val="dk1"/>
                </a:solidFill>
                <a:ea typeface="Calibri"/>
                <a:cs typeface="Calibri"/>
                <a:sym typeface="Calibri"/>
              </a:rPr>
              <a:t>See </a:t>
            </a:r>
            <a:r>
              <a:rPr lang="en-US" sz="2400" b="1" dirty="0" smtClean="0">
                <a:solidFill>
                  <a:schemeClr val="dk1"/>
                </a:solidFill>
                <a:ea typeface="Calibri"/>
                <a:cs typeface="Calibri"/>
                <a:sym typeface="Calibri"/>
              </a:rPr>
              <a:t>Science </a:t>
            </a:r>
            <a:r>
              <a:rPr lang="en-US" sz="2400" b="1" dirty="0">
                <a:solidFill>
                  <a:schemeClr val="dk1"/>
                </a:solidFill>
                <a:ea typeface="Calibri"/>
                <a:cs typeface="Calibri"/>
                <a:sym typeface="Calibri"/>
              </a:rPr>
              <a:t>Blueprint Page </a:t>
            </a:r>
            <a:r>
              <a:rPr lang="en-US" sz="2400" b="1" dirty="0" smtClean="0">
                <a:solidFill>
                  <a:schemeClr val="dk1"/>
                </a:solidFill>
                <a:ea typeface="Calibri"/>
                <a:cs typeface="Calibri"/>
                <a:sym typeface="Calibri"/>
              </a:rPr>
              <a:t>1</a:t>
            </a:r>
            <a:r>
              <a:rPr lang="en-US" sz="2400" dirty="0" smtClean="0">
                <a:solidFill>
                  <a:schemeClr val="dk1"/>
                </a:solidFill>
                <a:ea typeface="Calibri"/>
                <a:cs typeface="Calibri"/>
                <a:sym typeface="Calibri"/>
              </a:rPr>
              <a:t> </a:t>
            </a:r>
            <a:endParaRPr sz="2400" dirty="0">
              <a:solidFill>
                <a:srgbClr val="000000"/>
              </a:solidFill>
              <a:ea typeface="Arial"/>
              <a:cs typeface="Arial"/>
              <a:sym typeface="Arial"/>
            </a:endParaRPr>
          </a:p>
          <a:p>
            <a:pPr algn="ctr">
              <a:buClr>
                <a:srgbClr val="000000"/>
              </a:buClr>
              <a:buSzPts val="2400"/>
            </a:pPr>
            <a:endParaRPr sz="3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8406313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95"/>
          <p:cNvSpPr txBox="1">
            <a:spLocks noGrp="1"/>
          </p:cNvSpPr>
          <p:nvPr>
            <p:ph type="title"/>
          </p:nvPr>
        </p:nvSpPr>
        <p:spPr>
          <a:xfrm>
            <a:off x="342900" y="1022130"/>
            <a:ext cx="11506200" cy="1066800"/>
          </a:xfrm>
          <a:prstGeom prst="rect">
            <a:avLst/>
          </a:prstGeom>
          <a:noFill/>
          <a:ln>
            <a:noFill/>
          </a:ln>
        </p:spPr>
        <p:txBody>
          <a:bodyPr spcFirstLastPara="1" vert="horz" wrap="square" lIns="91400" tIns="45700" rIns="91400" bIns="45700" rtlCol="0" anchor="ctr" anchorCtr="0">
            <a:noAutofit/>
          </a:bodyPr>
          <a:lstStyle/>
          <a:p>
            <a:pPr>
              <a:buSzPts val="900"/>
            </a:pPr>
            <a:r>
              <a:rPr lang="en-US" sz="4400" dirty="0">
                <a:solidFill>
                  <a:srgbClr val="004B8E"/>
                </a:solidFill>
              </a:rPr>
              <a:t>Topic and EE-Blueprint </a:t>
            </a:r>
            <a:endParaRPr sz="4400" dirty="0">
              <a:solidFill>
                <a:srgbClr val="004B8E"/>
              </a:solidFill>
            </a:endParaRPr>
          </a:p>
        </p:txBody>
      </p:sp>
      <p:pic>
        <p:nvPicPr>
          <p:cNvPr id="742" name="Google Shape;742;p95"/>
          <p:cNvPicPr preferRelativeResize="0">
            <a:picLocks noGrp="1"/>
          </p:cNvPicPr>
          <p:nvPr>
            <p:ph type="body" idx="4294967295"/>
          </p:nvPr>
        </p:nvPicPr>
        <p:blipFill rotWithShape="1">
          <a:blip r:embed="rId3">
            <a:alphaModFix/>
          </a:blip>
          <a:srcRect l="15274" t="28931" r="17380" b="15543"/>
          <a:stretch/>
        </p:blipFill>
        <p:spPr>
          <a:xfrm>
            <a:off x="962600" y="2088930"/>
            <a:ext cx="10266800" cy="4511200"/>
          </a:xfrm>
          <a:prstGeom prst="rect">
            <a:avLst/>
          </a:prstGeom>
          <a:noFill/>
          <a:ln>
            <a:noFill/>
          </a:ln>
        </p:spPr>
      </p:pic>
      <p:sp>
        <p:nvSpPr>
          <p:cNvPr id="744" name="Google Shape;744;p95"/>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68</a:t>
            </a:fld>
            <a:endParaRPr dirty="0"/>
          </a:p>
        </p:txBody>
      </p:sp>
      <p:sp>
        <p:nvSpPr>
          <p:cNvPr id="6" name="Google Shape;678;p89"/>
          <p:cNvSpPr/>
          <p:nvPr/>
        </p:nvSpPr>
        <p:spPr>
          <a:xfrm>
            <a:off x="6096000" y="636181"/>
            <a:ext cx="5753100" cy="535600"/>
          </a:xfrm>
          <a:prstGeom prst="rect">
            <a:avLst/>
          </a:prstGeom>
          <a:solidFill>
            <a:srgbClr val="FFFF00"/>
          </a:solidFill>
          <a:ln w="55000" cap="flat" cmpd="thickThin">
            <a:solidFill>
              <a:srgbClr val="20768B"/>
            </a:solidFill>
            <a:prstDash val="solid"/>
            <a:round/>
            <a:headEnd type="none" w="sm" len="sm"/>
            <a:tailEnd type="none" w="sm" len="sm"/>
          </a:ln>
        </p:spPr>
        <p:txBody>
          <a:bodyPr spcFirstLastPara="1" wrap="square" lIns="91400" tIns="45700" rIns="91400" bIns="45700" anchor="ctr" anchorCtr="0">
            <a:noAutofit/>
          </a:bodyPr>
          <a:lstStyle/>
          <a:p>
            <a:pPr algn="ctr">
              <a:buClr>
                <a:srgbClr val="000000"/>
              </a:buClr>
              <a:buSzPts val="2400"/>
            </a:pPr>
            <a:endParaRPr sz="3200" dirty="0">
              <a:solidFill>
                <a:schemeClr val="dk1"/>
              </a:solidFill>
              <a:latin typeface="Calibri"/>
              <a:ea typeface="Calibri"/>
              <a:cs typeface="Calibri"/>
              <a:sym typeface="Calibri"/>
            </a:endParaRPr>
          </a:p>
          <a:p>
            <a:pPr algn="ctr">
              <a:buClr>
                <a:srgbClr val="000000"/>
              </a:buClr>
              <a:buSzPts val="2400"/>
            </a:pPr>
            <a:r>
              <a:rPr lang="en-US" sz="2400" b="1" dirty="0">
                <a:solidFill>
                  <a:schemeClr val="dk1"/>
                </a:solidFill>
                <a:ea typeface="Calibri"/>
                <a:cs typeface="Calibri"/>
                <a:sym typeface="Calibri"/>
              </a:rPr>
              <a:t>See </a:t>
            </a:r>
            <a:r>
              <a:rPr lang="en-US" sz="2400" b="1" dirty="0" smtClean="0">
                <a:solidFill>
                  <a:schemeClr val="dk1"/>
                </a:solidFill>
                <a:ea typeface="Calibri"/>
                <a:cs typeface="Calibri"/>
                <a:sym typeface="Calibri"/>
              </a:rPr>
              <a:t>Science </a:t>
            </a:r>
            <a:r>
              <a:rPr lang="en-US" sz="2400" b="1" dirty="0">
                <a:solidFill>
                  <a:schemeClr val="dk1"/>
                </a:solidFill>
                <a:ea typeface="Calibri"/>
                <a:cs typeface="Calibri"/>
                <a:sym typeface="Calibri"/>
              </a:rPr>
              <a:t>Blueprint Page </a:t>
            </a:r>
            <a:r>
              <a:rPr lang="en-US" sz="2400" b="1" dirty="0" smtClean="0">
                <a:solidFill>
                  <a:schemeClr val="dk1"/>
                </a:solidFill>
                <a:ea typeface="Calibri"/>
                <a:cs typeface="Calibri"/>
                <a:sym typeface="Calibri"/>
              </a:rPr>
              <a:t>2</a:t>
            </a:r>
            <a:r>
              <a:rPr lang="en-US" sz="2400" dirty="0" smtClean="0">
                <a:solidFill>
                  <a:schemeClr val="dk1"/>
                </a:solidFill>
                <a:ea typeface="Calibri"/>
                <a:cs typeface="Calibri"/>
                <a:sym typeface="Calibri"/>
              </a:rPr>
              <a:t> </a:t>
            </a:r>
            <a:endParaRPr sz="2400" dirty="0">
              <a:solidFill>
                <a:srgbClr val="000000"/>
              </a:solidFill>
              <a:ea typeface="Arial"/>
              <a:cs typeface="Arial"/>
              <a:sym typeface="Arial"/>
            </a:endParaRPr>
          </a:p>
          <a:p>
            <a:pPr algn="ctr">
              <a:buClr>
                <a:srgbClr val="000000"/>
              </a:buClr>
              <a:buSzPts val="2400"/>
            </a:pPr>
            <a:endParaRPr sz="3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8502040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1" name="Google Shape;751;p96"/>
          <p:cNvSpPr txBox="1">
            <a:spLocks noGrp="1"/>
          </p:cNvSpPr>
          <p:nvPr>
            <p:ph type="title"/>
          </p:nvPr>
        </p:nvSpPr>
        <p:spPr>
          <a:xfrm>
            <a:off x="342900" y="1011620"/>
            <a:ext cx="11506200" cy="1066800"/>
          </a:xfrm>
          <a:prstGeom prst="rect">
            <a:avLst/>
          </a:prstGeom>
        </p:spPr>
        <p:txBody>
          <a:bodyPr spcFirstLastPara="1" vert="horz" wrap="square" lIns="121900" tIns="60933" rIns="121900" bIns="60933" rtlCol="0" anchor="ctr" anchorCtr="0">
            <a:noAutofit/>
          </a:bodyPr>
          <a:lstStyle/>
          <a:p>
            <a:r>
              <a:rPr lang="en-US" sz="4400" dirty="0">
                <a:solidFill>
                  <a:srgbClr val="004B8E"/>
                </a:solidFill>
              </a:rPr>
              <a:t>Linkage Levels for a Tested EE in Science </a:t>
            </a:r>
            <a:endParaRPr sz="4400" dirty="0">
              <a:solidFill>
                <a:srgbClr val="004B8E"/>
              </a:solidFill>
            </a:endParaRPr>
          </a:p>
        </p:txBody>
      </p:sp>
      <p:sp>
        <p:nvSpPr>
          <p:cNvPr id="752" name="Google Shape;752;p96"/>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69</a:t>
            </a:fld>
            <a:endParaRPr dirty="0"/>
          </a:p>
        </p:txBody>
      </p:sp>
      <p:pic>
        <p:nvPicPr>
          <p:cNvPr id="753" name="Google Shape;753;p96"/>
          <p:cNvPicPr preferRelativeResize="0"/>
          <p:nvPr/>
        </p:nvPicPr>
        <p:blipFill>
          <a:blip r:embed="rId3">
            <a:alphaModFix/>
          </a:blip>
          <a:stretch>
            <a:fillRect/>
          </a:stretch>
        </p:blipFill>
        <p:spPr>
          <a:xfrm>
            <a:off x="342900" y="1914901"/>
            <a:ext cx="11506200" cy="4752599"/>
          </a:xfrm>
          <a:prstGeom prst="rect">
            <a:avLst/>
          </a:prstGeom>
          <a:noFill/>
          <a:ln>
            <a:noFill/>
          </a:ln>
        </p:spPr>
      </p:pic>
    </p:spTree>
    <p:extLst>
      <p:ext uri="{BB962C8B-B14F-4D97-AF65-F5344CB8AC3E}">
        <p14:creationId xmlns:p14="http://schemas.microsoft.com/office/powerpoint/2010/main" val="25187928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9" name="Google Shape;139;p27"/>
          <p:cNvSpPr txBox="1">
            <a:spLocks noGrp="1"/>
          </p:cNvSpPr>
          <p:nvPr>
            <p:ph type="title"/>
          </p:nvPr>
        </p:nvSpPr>
        <p:spPr>
          <a:xfrm>
            <a:off x="342900" y="1399736"/>
            <a:ext cx="11506200" cy="960000"/>
          </a:xfrm>
          <a:prstGeom prst="rect">
            <a:avLst/>
          </a:prstGeom>
          <a:noFill/>
          <a:ln>
            <a:noFill/>
          </a:ln>
        </p:spPr>
        <p:txBody>
          <a:bodyPr spcFirstLastPara="1" vert="horz" wrap="square" lIns="91400" tIns="45700" rIns="91400" bIns="45700" rtlCol="0" anchor="ctr" anchorCtr="0">
            <a:noAutofit/>
          </a:bodyPr>
          <a:lstStyle/>
          <a:p>
            <a:pPr>
              <a:buSzPts val="900"/>
            </a:pPr>
            <a:r>
              <a:rPr lang="en-US" sz="4400" dirty="0" smtClean="0">
                <a:solidFill>
                  <a:srgbClr val="004B8E"/>
                </a:solidFill>
              </a:rPr>
              <a:t>Agenda For the Day</a:t>
            </a:r>
            <a:endParaRPr sz="4400" dirty="0">
              <a:solidFill>
                <a:srgbClr val="004B8E"/>
              </a:solidFill>
            </a:endParaRPr>
          </a:p>
          <a:p>
            <a:pPr>
              <a:buSzPts val="900"/>
            </a:pPr>
            <a:endParaRPr sz="4800" dirty="0"/>
          </a:p>
        </p:txBody>
      </p:sp>
      <p:sp>
        <p:nvSpPr>
          <p:cNvPr id="140" name="Google Shape;140;p27"/>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7</a:t>
            </a:fld>
            <a:endParaRPr dirty="0"/>
          </a:p>
        </p:txBody>
      </p:sp>
      <p:sp>
        <p:nvSpPr>
          <p:cNvPr id="2" name="Text Placeholder 1"/>
          <p:cNvSpPr>
            <a:spLocks noGrp="1"/>
          </p:cNvSpPr>
          <p:nvPr>
            <p:ph type="body" idx="1"/>
          </p:nvPr>
        </p:nvSpPr>
        <p:spPr>
          <a:xfrm>
            <a:off x="342900" y="2119758"/>
            <a:ext cx="11506200" cy="4547740"/>
          </a:xfrm>
        </p:spPr>
        <p:txBody>
          <a:bodyPr/>
          <a:lstStyle/>
          <a:p>
            <a:pPr>
              <a:spcBef>
                <a:spcPts val="600"/>
              </a:spcBef>
              <a:buClr>
                <a:srgbClr val="429539"/>
              </a:buClr>
            </a:pPr>
            <a:r>
              <a:rPr lang="en-US" sz="3200" b="1" dirty="0" smtClean="0">
                <a:solidFill>
                  <a:srgbClr val="429539"/>
                </a:solidFill>
              </a:rPr>
              <a:t>Part 1:</a:t>
            </a:r>
            <a:r>
              <a:rPr lang="en-US" sz="3200" dirty="0" smtClean="0"/>
              <a:t> Getting Started: Welcome/Overview/Norms</a:t>
            </a:r>
          </a:p>
          <a:p>
            <a:pPr>
              <a:spcBef>
                <a:spcPts val="600"/>
              </a:spcBef>
              <a:buClr>
                <a:srgbClr val="429539"/>
              </a:buClr>
            </a:pPr>
            <a:r>
              <a:rPr lang="en-US" sz="3200" b="1" dirty="0" smtClean="0">
                <a:solidFill>
                  <a:srgbClr val="429539"/>
                </a:solidFill>
              </a:rPr>
              <a:t>Part 2:</a:t>
            </a:r>
            <a:r>
              <a:rPr lang="en-US" sz="3200" dirty="0" smtClean="0"/>
              <a:t> General Information About MAP-A, Dynamic Learning Maps (DLM), and Department of Elementary and Secondary Education (DESE)</a:t>
            </a:r>
          </a:p>
          <a:p>
            <a:pPr>
              <a:spcBef>
                <a:spcPts val="600"/>
              </a:spcBef>
              <a:buClr>
                <a:srgbClr val="429539"/>
              </a:buClr>
            </a:pPr>
            <a:r>
              <a:rPr lang="en-US" sz="3200" b="1" dirty="0" smtClean="0">
                <a:solidFill>
                  <a:srgbClr val="429539"/>
                </a:solidFill>
              </a:rPr>
              <a:t>Part 3:</a:t>
            </a:r>
            <a:r>
              <a:rPr lang="en-US" sz="3200" dirty="0" smtClean="0"/>
              <a:t> DLM Terminology and Organized Structure</a:t>
            </a:r>
          </a:p>
          <a:p>
            <a:pPr>
              <a:spcBef>
                <a:spcPts val="600"/>
              </a:spcBef>
              <a:buClr>
                <a:srgbClr val="429539"/>
              </a:buClr>
            </a:pPr>
            <a:r>
              <a:rPr lang="en-US" sz="3200" b="1" dirty="0" smtClean="0">
                <a:solidFill>
                  <a:srgbClr val="429539"/>
                </a:solidFill>
              </a:rPr>
              <a:t>Part 4:</a:t>
            </a:r>
            <a:r>
              <a:rPr lang="en-US" sz="3200" dirty="0" smtClean="0"/>
              <a:t> Instructionally Embedded Assessments</a:t>
            </a:r>
          </a:p>
          <a:p>
            <a:pPr>
              <a:spcBef>
                <a:spcPts val="600"/>
              </a:spcBef>
              <a:buClr>
                <a:srgbClr val="429539"/>
              </a:buClr>
            </a:pPr>
            <a:r>
              <a:rPr lang="en-US" sz="3200" b="1" dirty="0" smtClean="0">
                <a:solidFill>
                  <a:srgbClr val="429539"/>
                </a:solidFill>
              </a:rPr>
              <a:t>Part 5:</a:t>
            </a:r>
            <a:r>
              <a:rPr lang="en-US" sz="3200" dirty="0" smtClean="0"/>
              <a:t> Using Kite® Suite</a:t>
            </a:r>
          </a:p>
          <a:p>
            <a:pPr>
              <a:spcBef>
                <a:spcPts val="600"/>
              </a:spcBef>
              <a:buClr>
                <a:srgbClr val="429539"/>
              </a:buClr>
            </a:pPr>
            <a:r>
              <a:rPr lang="en-US" sz="3200" b="1" dirty="0" smtClean="0">
                <a:solidFill>
                  <a:srgbClr val="429539"/>
                </a:solidFill>
              </a:rPr>
              <a:t>Part 6:</a:t>
            </a:r>
            <a:r>
              <a:rPr lang="en-US" sz="3200" dirty="0" smtClean="0"/>
              <a:t> Instruction and Assessment Planner</a:t>
            </a:r>
          </a:p>
          <a:p>
            <a:pPr>
              <a:spcBef>
                <a:spcPts val="600"/>
              </a:spcBef>
              <a:buClr>
                <a:srgbClr val="429539"/>
              </a:buClr>
            </a:pPr>
            <a:endParaRPr lang="en-US" sz="3200" dirty="0" smtClean="0"/>
          </a:p>
          <a:p>
            <a:pPr marL="33866" indent="0">
              <a:buNone/>
            </a:pPr>
            <a:endParaRPr lang="en-US" dirty="0"/>
          </a:p>
        </p:txBody>
      </p:sp>
      <p:sp>
        <p:nvSpPr>
          <p:cNvPr id="5" name="Google Shape;198;p34"/>
          <p:cNvSpPr txBox="1"/>
          <p:nvPr/>
        </p:nvSpPr>
        <p:spPr>
          <a:xfrm>
            <a:off x="11120000" y="6071098"/>
            <a:ext cx="721600" cy="596400"/>
          </a:xfrm>
          <a:prstGeom prst="rect">
            <a:avLst/>
          </a:prstGeom>
          <a:solidFill>
            <a:srgbClr val="FFFF00"/>
          </a:solidFill>
          <a:ln>
            <a:noFill/>
          </a:ln>
        </p:spPr>
        <p:txBody>
          <a:bodyPr spcFirstLastPara="1" wrap="square" lIns="121900" tIns="121900" rIns="121900" bIns="121900" anchor="t" anchorCtr="0">
            <a:noAutofit/>
          </a:bodyPr>
          <a:lstStyle/>
          <a:p>
            <a:pPr>
              <a:buClr>
                <a:srgbClr val="000000"/>
              </a:buClr>
              <a:buSzPts val="1900"/>
            </a:pPr>
            <a:r>
              <a:rPr lang="en-US" sz="2533" b="1" dirty="0">
                <a:solidFill>
                  <a:srgbClr val="000000"/>
                </a:solidFill>
                <a:latin typeface="Calibri"/>
                <a:ea typeface="Calibri"/>
                <a:cs typeface="Calibri"/>
                <a:sym typeface="Calibri"/>
              </a:rPr>
              <a:t># 1</a:t>
            </a:r>
            <a:endParaRPr sz="2533" b="1"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28403536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97"/>
          <p:cNvSpPr txBox="1">
            <a:spLocks noGrp="1"/>
          </p:cNvSpPr>
          <p:nvPr>
            <p:ph type="body" idx="1"/>
          </p:nvPr>
        </p:nvSpPr>
        <p:spPr>
          <a:xfrm>
            <a:off x="342900" y="2159000"/>
            <a:ext cx="11506200" cy="4508500"/>
          </a:xfrm>
          <a:prstGeom prst="rect">
            <a:avLst/>
          </a:prstGeom>
          <a:noFill/>
          <a:ln>
            <a:noFill/>
          </a:ln>
        </p:spPr>
        <p:txBody>
          <a:bodyPr spcFirstLastPara="1" vert="horz" wrap="square" lIns="121900" tIns="60933" rIns="121900" bIns="60933" rtlCol="0" anchor="t" anchorCtr="0">
            <a:noAutofit/>
          </a:bodyPr>
          <a:lstStyle/>
          <a:p>
            <a:pPr marL="742950" indent="-742950">
              <a:lnSpc>
                <a:spcPct val="80000"/>
              </a:lnSpc>
              <a:spcBef>
                <a:spcPts val="0"/>
              </a:spcBef>
              <a:buClr>
                <a:srgbClr val="429539"/>
              </a:buClr>
              <a:buFont typeface="+mj-lt"/>
              <a:buAutoNum type="arabicPeriod"/>
            </a:pPr>
            <a:r>
              <a:rPr lang="en-US" sz="3600" dirty="0">
                <a:solidFill>
                  <a:srgbClr val="000000"/>
                </a:solidFill>
              </a:rPr>
              <a:t>Get into </a:t>
            </a:r>
            <a:r>
              <a:rPr lang="en-US" sz="3600" dirty="0" smtClean="0">
                <a:solidFill>
                  <a:srgbClr val="000000"/>
                </a:solidFill>
              </a:rPr>
              <a:t>pairs</a:t>
            </a:r>
            <a:endParaRPr sz="3600" dirty="0">
              <a:solidFill>
                <a:srgbClr val="000000"/>
              </a:solidFill>
            </a:endParaRPr>
          </a:p>
          <a:p>
            <a:pPr marL="742950" indent="-742950">
              <a:lnSpc>
                <a:spcPct val="80000"/>
              </a:lnSpc>
              <a:spcBef>
                <a:spcPts val="0"/>
              </a:spcBef>
              <a:buClr>
                <a:srgbClr val="429539"/>
              </a:buClr>
              <a:buFont typeface="+mj-lt"/>
              <a:buAutoNum type="arabicPeriod"/>
            </a:pPr>
            <a:r>
              <a:rPr lang="en-US" sz="3600" dirty="0">
                <a:solidFill>
                  <a:srgbClr val="000000"/>
                </a:solidFill>
              </a:rPr>
              <a:t>One person is A and the other is </a:t>
            </a:r>
            <a:r>
              <a:rPr lang="en-US" sz="3600" dirty="0" smtClean="0">
                <a:solidFill>
                  <a:srgbClr val="000000"/>
                </a:solidFill>
              </a:rPr>
              <a:t>B </a:t>
            </a:r>
            <a:endParaRPr sz="3600" dirty="0">
              <a:solidFill>
                <a:srgbClr val="000000"/>
              </a:solidFill>
            </a:endParaRPr>
          </a:p>
          <a:p>
            <a:pPr marL="742950" indent="-742950">
              <a:lnSpc>
                <a:spcPct val="80000"/>
              </a:lnSpc>
              <a:spcBef>
                <a:spcPts val="0"/>
              </a:spcBef>
              <a:buClr>
                <a:srgbClr val="429539"/>
              </a:buClr>
              <a:buFont typeface="+mj-lt"/>
              <a:buAutoNum type="arabicPeriod"/>
            </a:pPr>
            <a:r>
              <a:rPr lang="en-US" sz="3600" dirty="0">
                <a:solidFill>
                  <a:srgbClr val="000000"/>
                </a:solidFill>
              </a:rPr>
              <a:t>Person A uses 45 seconds to summarize to Person B what we just discussed when reviewing the content </a:t>
            </a:r>
            <a:r>
              <a:rPr lang="en-US" sz="3600" dirty="0" smtClean="0">
                <a:solidFill>
                  <a:srgbClr val="000000"/>
                </a:solidFill>
              </a:rPr>
              <a:t>presented</a:t>
            </a:r>
            <a:endParaRPr sz="3600" dirty="0">
              <a:solidFill>
                <a:srgbClr val="000000"/>
              </a:solidFill>
            </a:endParaRPr>
          </a:p>
          <a:p>
            <a:pPr marL="742950" indent="-742950">
              <a:lnSpc>
                <a:spcPct val="80000"/>
              </a:lnSpc>
              <a:spcBef>
                <a:spcPts val="0"/>
              </a:spcBef>
              <a:buClr>
                <a:srgbClr val="429539"/>
              </a:buClr>
              <a:buFont typeface="+mj-lt"/>
              <a:buAutoNum type="arabicPeriod"/>
            </a:pPr>
            <a:r>
              <a:rPr lang="en-US" sz="3600" dirty="0">
                <a:solidFill>
                  <a:srgbClr val="000000"/>
                </a:solidFill>
              </a:rPr>
              <a:t>Person B uses 30 seconds to add to the summary. Person A listens </a:t>
            </a:r>
            <a:r>
              <a:rPr lang="en-US" sz="3600" dirty="0" smtClean="0">
                <a:solidFill>
                  <a:srgbClr val="000000"/>
                </a:solidFill>
              </a:rPr>
              <a:t>closely</a:t>
            </a:r>
            <a:endParaRPr sz="3600" dirty="0">
              <a:solidFill>
                <a:srgbClr val="000000"/>
              </a:solidFill>
            </a:endParaRPr>
          </a:p>
          <a:p>
            <a:pPr marL="742950" indent="-742950">
              <a:lnSpc>
                <a:spcPct val="80000"/>
              </a:lnSpc>
              <a:spcBef>
                <a:spcPts val="0"/>
              </a:spcBef>
              <a:buClr>
                <a:srgbClr val="429539"/>
              </a:buClr>
              <a:buSzPts val="3000"/>
              <a:buFont typeface="+mj-lt"/>
              <a:buAutoNum type="arabicPeriod"/>
            </a:pPr>
            <a:r>
              <a:rPr lang="en-US" sz="3600" dirty="0">
                <a:solidFill>
                  <a:srgbClr val="000000"/>
                </a:solidFill>
              </a:rPr>
              <a:t>Person A has 15 seconds to add anything that was left out of the </a:t>
            </a:r>
            <a:r>
              <a:rPr lang="en-US" sz="3600" dirty="0" smtClean="0">
                <a:solidFill>
                  <a:srgbClr val="000000"/>
                </a:solidFill>
              </a:rPr>
              <a:t>summary</a:t>
            </a:r>
            <a:endParaRPr sz="3600" dirty="0">
              <a:solidFill>
                <a:srgbClr val="000000"/>
              </a:solidFill>
            </a:endParaRPr>
          </a:p>
          <a:p>
            <a:pPr marL="0" indent="0">
              <a:buNone/>
            </a:pPr>
            <a:endParaRPr dirty="0"/>
          </a:p>
        </p:txBody>
      </p:sp>
      <p:sp>
        <p:nvSpPr>
          <p:cNvPr id="760" name="Google Shape;760;p97"/>
          <p:cNvSpPr txBox="1">
            <a:spLocks noGrp="1"/>
          </p:cNvSpPr>
          <p:nvPr>
            <p:ph type="title"/>
          </p:nvPr>
        </p:nvSpPr>
        <p:spPr>
          <a:xfrm>
            <a:off x="342900" y="1131880"/>
            <a:ext cx="11506200" cy="708000"/>
          </a:xfrm>
          <a:prstGeom prst="rect">
            <a:avLst/>
          </a:prstGeom>
          <a:noFill/>
          <a:ln>
            <a:noFill/>
          </a:ln>
        </p:spPr>
        <p:txBody>
          <a:bodyPr spcFirstLastPara="1" vert="horz" wrap="square" lIns="121900" tIns="60933" rIns="121900" bIns="60933" rtlCol="0" anchor="ctr" anchorCtr="0">
            <a:noAutofit/>
          </a:bodyPr>
          <a:lstStyle/>
          <a:p>
            <a:endParaRPr dirty="0"/>
          </a:p>
          <a:p>
            <a:r>
              <a:rPr lang="en-US" sz="4400" dirty="0">
                <a:solidFill>
                  <a:srgbClr val="004B8E"/>
                </a:solidFill>
              </a:rPr>
              <a:t>Verbal Paired Fluency Active Processing</a:t>
            </a:r>
            <a:r>
              <a:rPr lang="en-US" dirty="0"/>
              <a:t> </a:t>
            </a:r>
            <a:endParaRPr dirty="0"/>
          </a:p>
          <a:p>
            <a:r>
              <a:rPr lang="en-US" dirty="0"/>
              <a:t> </a:t>
            </a:r>
            <a:endParaRPr dirty="0"/>
          </a:p>
        </p:txBody>
      </p:sp>
      <p:sp>
        <p:nvSpPr>
          <p:cNvPr id="761" name="Google Shape;761;p97"/>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70</a:t>
            </a:fld>
            <a:endParaRPr dirty="0"/>
          </a:p>
        </p:txBody>
      </p:sp>
    </p:spTree>
    <p:extLst>
      <p:ext uri="{BB962C8B-B14F-4D97-AF65-F5344CB8AC3E}">
        <p14:creationId xmlns:p14="http://schemas.microsoft.com/office/powerpoint/2010/main" val="405076347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5"/>
          <p:cNvSpPr txBox="1">
            <a:spLocks noGrp="1"/>
          </p:cNvSpPr>
          <p:nvPr>
            <p:ph type="title"/>
          </p:nvPr>
        </p:nvSpPr>
        <p:spPr>
          <a:xfrm>
            <a:off x="342900" y="1846600"/>
            <a:ext cx="7823200" cy="2133600"/>
          </a:xfrm>
          <a:prstGeom prst="rect">
            <a:avLst/>
          </a:prstGeom>
          <a:noFill/>
          <a:ln>
            <a:noFill/>
          </a:ln>
        </p:spPr>
        <p:txBody>
          <a:bodyPr spcFirstLastPara="1" vert="horz" wrap="square" lIns="121900" tIns="60933" rIns="121900" bIns="60933" rtlCol="0" anchor="ctr" anchorCtr="0">
            <a:noAutofit/>
          </a:bodyPr>
          <a:lstStyle/>
          <a:p>
            <a:pPr>
              <a:buClr>
                <a:schemeClr val="dk1"/>
              </a:buClr>
              <a:buSzPts val="4000"/>
            </a:pPr>
            <a:r>
              <a:rPr lang="en-US" sz="5333" b="1" dirty="0" smtClean="0">
                <a:solidFill>
                  <a:srgbClr val="004B8E"/>
                </a:solidFill>
                <a:latin typeface="Calibri"/>
                <a:ea typeface="Calibri"/>
                <a:cs typeface="Calibri"/>
                <a:sym typeface="Calibri"/>
              </a:rPr>
              <a:t>Part 4</a:t>
            </a:r>
            <a:r>
              <a:rPr lang="en-US" sz="5333" b="1" dirty="0">
                <a:solidFill>
                  <a:schemeClr val="dk1"/>
                </a:solidFill>
                <a:latin typeface="Calibri"/>
                <a:ea typeface="Calibri"/>
                <a:cs typeface="Calibri"/>
                <a:sym typeface="Calibri"/>
              </a:rPr>
              <a:t/>
            </a:r>
            <a:br>
              <a:rPr lang="en-US" sz="5333" b="1" dirty="0">
                <a:solidFill>
                  <a:schemeClr val="dk1"/>
                </a:solidFill>
                <a:latin typeface="Calibri"/>
                <a:ea typeface="Calibri"/>
                <a:cs typeface="Calibri"/>
                <a:sym typeface="Calibri"/>
              </a:rPr>
            </a:br>
            <a:r>
              <a:rPr lang="en-US" b="1" dirty="0" smtClean="0">
                <a:solidFill>
                  <a:srgbClr val="004B8E"/>
                </a:solidFill>
                <a:latin typeface="Calibri"/>
                <a:ea typeface="Calibri"/>
                <a:cs typeface="Calibri"/>
                <a:sym typeface="Calibri"/>
              </a:rPr>
              <a:t>Instructionally Embedded Assessments</a:t>
            </a:r>
            <a:endParaRPr b="1" dirty="0">
              <a:solidFill>
                <a:srgbClr val="004B8E"/>
              </a:solidFill>
              <a:latin typeface="Calibri"/>
              <a:ea typeface="Calibri"/>
              <a:cs typeface="Calibri"/>
              <a:sym typeface="Calibri"/>
            </a:endParaRPr>
          </a:p>
        </p:txBody>
      </p:sp>
      <p:sp>
        <p:nvSpPr>
          <p:cNvPr id="204" name="Google Shape;204;p35"/>
          <p:cNvSpPr txBox="1"/>
          <p:nvPr/>
        </p:nvSpPr>
        <p:spPr>
          <a:xfrm>
            <a:off x="342900" y="4993100"/>
            <a:ext cx="7305500" cy="1674400"/>
          </a:xfrm>
          <a:prstGeom prst="rect">
            <a:avLst/>
          </a:prstGeom>
          <a:noFill/>
          <a:ln>
            <a:noFill/>
          </a:ln>
        </p:spPr>
        <p:txBody>
          <a:bodyPr spcFirstLastPara="1" wrap="square" lIns="121900" tIns="121900" rIns="121900" bIns="121900" anchor="t" anchorCtr="0">
            <a:noAutofit/>
          </a:bodyPr>
          <a:lstStyle/>
          <a:p>
            <a:pPr algn="ctr">
              <a:buClr>
                <a:srgbClr val="000000"/>
              </a:buClr>
              <a:buSzPts val="3600"/>
            </a:pPr>
            <a:r>
              <a:rPr lang="en-US" sz="4800" b="1" dirty="0">
                <a:solidFill>
                  <a:schemeClr val="dk1"/>
                </a:solidFill>
                <a:latin typeface="Calibri"/>
                <a:ea typeface="Calibri"/>
                <a:cs typeface="Calibri"/>
                <a:sym typeface="Calibri"/>
              </a:rPr>
              <a:t/>
            </a:r>
            <a:br>
              <a:rPr lang="en-US" sz="4800" b="1" dirty="0">
                <a:solidFill>
                  <a:schemeClr val="dk1"/>
                </a:solidFill>
                <a:latin typeface="Calibri"/>
                <a:ea typeface="Calibri"/>
                <a:cs typeface="Calibri"/>
                <a:sym typeface="Calibri"/>
              </a:rPr>
            </a:br>
            <a:endParaRPr sz="4800" b="1"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8652412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pic>
        <p:nvPicPr>
          <p:cNvPr id="772" name="Google Shape;772;p99"/>
          <p:cNvPicPr preferRelativeResize="0"/>
          <p:nvPr/>
        </p:nvPicPr>
        <p:blipFill rotWithShape="1">
          <a:blip r:embed="rId3">
            <a:alphaModFix/>
          </a:blip>
          <a:srcRect l="24511" t="33670" r="62689" b="33758"/>
          <a:stretch/>
        </p:blipFill>
        <p:spPr>
          <a:xfrm>
            <a:off x="3822700" y="2954021"/>
            <a:ext cx="4546600" cy="3903980"/>
          </a:xfrm>
          <a:prstGeom prst="rect">
            <a:avLst/>
          </a:prstGeom>
          <a:noFill/>
          <a:ln>
            <a:noFill/>
          </a:ln>
        </p:spPr>
      </p:pic>
      <p:sp>
        <p:nvSpPr>
          <p:cNvPr id="773" name="Google Shape;773;p99"/>
          <p:cNvSpPr txBox="1">
            <a:spLocks noGrp="1"/>
          </p:cNvSpPr>
          <p:nvPr>
            <p:ph type="sldNum" idx="12"/>
          </p:nvPr>
        </p:nvSpPr>
        <p:spPr>
          <a:xfrm>
            <a:off x="203200" y="1778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72</a:t>
            </a:fld>
            <a:endParaRPr dirty="0"/>
          </a:p>
        </p:txBody>
      </p:sp>
      <p:sp>
        <p:nvSpPr>
          <p:cNvPr id="774" name="Google Shape;774;p99"/>
          <p:cNvSpPr txBox="1">
            <a:spLocks noGrp="1"/>
          </p:cNvSpPr>
          <p:nvPr>
            <p:ph type="body" idx="1"/>
          </p:nvPr>
        </p:nvSpPr>
        <p:spPr>
          <a:xfrm>
            <a:off x="2518167" y="3080733"/>
            <a:ext cx="6402800" cy="3725200"/>
          </a:xfrm>
          <a:prstGeom prst="rect">
            <a:avLst/>
          </a:prstGeom>
          <a:noFill/>
          <a:ln>
            <a:noFill/>
          </a:ln>
        </p:spPr>
        <p:txBody>
          <a:bodyPr spcFirstLastPara="1" vert="horz" wrap="square" lIns="121900" tIns="60933" rIns="121900" bIns="60933" rtlCol="0" anchor="t" anchorCtr="0">
            <a:noAutofit/>
          </a:bodyPr>
          <a:lstStyle/>
          <a:p>
            <a:pPr lvl="1" indent="-304790">
              <a:buNone/>
            </a:pPr>
            <a:endParaRPr dirty="0"/>
          </a:p>
          <a:p>
            <a:pPr marL="751823" lvl="1" indent="0">
              <a:buNone/>
            </a:pPr>
            <a:endParaRPr dirty="0"/>
          </a:p>
        </p:txBody>
      </p:sp>
      <p:sp>
        <p:nvSpPr>
          <p:cNvPr id="775" name="Google Shape;775;p99"/>
          <p:cNvSpPr txBox="1"/>
          <p:nvPr/>
        </p:nvSpPr>
        <p:spPr>
          <a:xfrm>
            <a:off x="342900" y="975706"/>
            <a:ext cx="11506200" cy="1066800"/>
          </a:xfrm>
          <a:prstGeom prst="rect">
            <a:avLst/>
          </a:prstGeom>
          <a:noFill/>
          <a:ln>
            <a:noFill/>
          </a:ln>
        </p:spPr>
        <p:txBody>
          <a:bodyPr spcFirstLastPara="1" wrap="square" lIns="121900" tIns="60933" rIns="121900" bIns="60933" anchor="ctr" anchorCtr="0">
            <a:noAutofit/>
          </a:bodyPr>
          <a:lstStyle/>
          <a:p>
            <a:pPr algn="ctr">
              <a:buClr>
                <a:schemeClr val="dk1"/>
              </a:buClr>
              <a:buSzPts val="4000"/>
            </a:pPr>
            <a:r>
              <a:rPr lang="en-US" sz="4400" b="1" dirty="0">
                <a:solidFill>
                  <a:srgbClr val="004B8E"/>
                </a:solidFill>
                <a:latin typeface="Calibri"/>
                <a:ea typeface="Calibri"/>
                <a:cs typeface="Calibri"/>
                <a:sym typeface="Calibri"/>
              </a:rPr>
              <a:t>Instruction and Assessment Cycle</a:t>
            </a:r>
            <a:endParaRPr sz="4400" b="1" dirty="0">
              <a:solidFill>
                <a:srgbClr val="004B8E"/>
              </a:solidFill>
              <a:latin typeface="Calibri"/>
              <a:ea typeface="Calibri"/>
              <a:cs typeface="Calibri"/>
              <a:sym typeface="Calibri"/>
            </a:endParaRPr>
          </a:p>
        </p:txBody>
      </p:sp>
      <p:sp>
        <p:nvSpPr>
          <p:cNvPr id="776" name="Google Shape;776;p99"/>
          <p:cNvSpPr txBox="1"/>
          <p:nvPr/>
        </p:nvSpPr>
        <p:spPr>
          <a:xfrm>
            <a:off x="342900" y="1850700"/>
            <a:ext cx="11506200" cy="4816800"/>
          </a:xfrm>
          <a:prstGeom prst="rect">
            <a:avLst/>
          </a:prstGeom>
          <a:noFill/>
          <a:ln>
            <a:noFill/>
          </a:ln>
        </p:spPr>
        <p:txBody>
          <a:bodyPr spcFirstLastPara="1" wrap="square" lIns="121900" tIns="60933" rIns="121900" bIns="60933" anchor="t" anchorCtr="0">
            <a:noAutofit/>
          </a:bodyPr>
          <a:lstStyle/>
          <a:p>
            <a:pPr marL="33866" algn="ctr">
              <a:spcBef>
                <a:spcPts val="853"/>
              </a:spcBef>
              <a:buClr>
                <a:srgbClr val="00B050"/>
              </a:buClr>
              <a:buSzPts val="3200"/>
            </a:pPr>
            <a:r>
              <a:rPr lang="en-US" sz="3200" dirty="0">
                <a:solidFill>
                  <a:schemeClr val="dk1"/>
                </a:solidFill>
                <a:latin typeface="Calibri"/>
                <a:ea typeface="Calibri"/>
                <a:cs typeface="Calibri"/>
                <a:sym typeface="Calibri"/>
              </a:rPr>
              <a:t>To best meet the intent of the Instructionally Embedded assessment, instruction and assessment follow a cycle.</a:t>
            </a:r>
            <a:endParaRPr sz="1867" dirty="0">
              <a:solidFill>
                <a:srgbClr val="000000"/>
              </a:solidFill>
              <a:latin typeface="Arial"/>
              <a:ea typeface="Arial"/>
              <a:cs typeface="Arial"/>
              <a:sym typeface="Arial"/>
            </a:endParaRPr>
          </a:p>
          <a:p>
            <a:pPr marL="1219170" lvl="1" indent="-304790">
              <a:spcBef>
                <a:spcPts val="853"/>
              </a:spcBef>
              <a:buClr>
                <a:srgbClr val="00B050"/>
              </a:buClr>
              <a:buSzPts val="1920"/>
            </a:pPr>
            <a:endParaRPr sz="4267" dirty="0">
              <a:solidFill>
                <a:schemeClr val="dk1"/>
              </a:solidFill>
              <a:latin typeface="Calibri"/>
              <a:ea typeface="Calibri"/>
              <a:cs typeface="Calibri"/>
              <a:sym typeface="Calibri"/>
            </a:endParaRPr>
          </a:p>
          <a:p>
            <a:pPr marL="751823" lvl="1">
              <a:spcBef>
                <a:spcPts val="853"/>
              </a:spcBef>
              <a:buClr>
                <a:srgbClr val="00B050"/>
              </a:buClr>
              <a:buSzPts val="1920"/>
            </a:pPr>
            <a:endParaRPr sz="4267" dirty="0">
              <a:solidFill>
                <a:schemeClr val="dk1"/>
              </a:solidFill>
              <a:latin typeface="Calibri"/>
              <a:ea typeface="Calibri"/>
              <a:cs typeface="Calibri"/>
              <a:sym typeface="Calibri"/>
            </a:endParaRPr>
          </a:p>
        </p:txBody>
      </p:sp>
      <p:sp>
        <p:nvSpPr>
          <p:cNvPr id="777" name="Google Shape;777;p99"/>
          <p:cNvSpPr/>
          <p:nvPr/>
        </p:nvSpPr>
        <p:spPr>
          <a:xfrm>
            <a:off x="3822701" y="2954021"/>
            <a:ext cx="808567" cy="646748"/>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1400"/>
            </a:pPr>
            <a:endParaRPr sz="1867"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0751788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100"/>
          <p:cNvSpPr txBox="1">
            <a:spLocks noGrp="1"/>
          </p:cNvSpPr>
          <p:nvPr>
            <p:ph type="title"/>
          </p:nvPr>
        </p:nvSpPr>
        <p:spPr>
          <a:xfrm>
            <a:off x="342900" y="1011620"/>
            <a:ext cx="11506200" cy="1066800"/>
          </a:xfrm>
          <a:prstGeom prst="rect">
            <a:avLst/>
          </a:prstGeom>
          <a:noFill/>
          <a:ln>
            <a:noFill/>
          </a:ln>
        </p:spPr>
        <p:txBody>
          <a:bodyPr spcFirstLastPara="1" vert="horz" wrap="square" lIns="121900" tIns="60933" rIns="121900" bIns="60933" rtlCol="0" anchor="ctr" anchorCtr="0">
            <a:noAutofit/>
          </a:bodyPr>
          <a:lstStyle/>
          <a:p>
            <a:r>
              <a:rPr lang="en-US" sz="4400" dirty="0">
                <a:solidFill>
                  <a:srgbClr val="004B8E"/>
                </a:solidFill>
              </a:rPr>
              <a:t>Educator Resource Videos</a:t>
            </a:r>
            <a:endParaRPr sz="4400" dirty="0">
              <a:solidFill>
                <a:srgbClr val="004B8E"/>
              </a:solidFill>
            </a:endParaRPr>
          </a:p>
        </p:txBody>
      </p:sp>
      <p:sp>
        <p:nvSpPr>
          <p:cNvPr id="784" name="Google Shape;784;p100"/>
          <p:cNvSpPr txBox="1">
            <a:spLocks noGrp="1"/>
          </p:cNvSpPr>
          <p:nvPr>
            <p:ph type="body" idx="1"/>
          </p:nvPr>
        </p:nvSpPr>
        <p:spPr>
          <a:xfrm>
            <a:off x="342900" y="2159000"/>
            <a:ext cx="11506200" cy="4508500"/>
          </a:xfrm>
          <a:prstGeom prst="rect">
            <a:avLst/>
          </a:prstGeom>
          <a:noFill/>
          <a:ln>
            <a:noFill/>
          </a:ln>
        </p:spPr>
        <p:txBody>
          <a:bodyPr spcFirstLastPara="1" vert="horz" wrap="square" lIns="121900" tIns="60933" rIns="121900" bIns="60933" rtlCol="0" anchor="t" anchorCtr="0">
            <a:noAutofit/>
          </a:bodyPr>
          <a:lstStyle/>
          <a:p>
            <a:pPr marL="0" indent="0" algn="ctr">
              <a:buNone/>
            </a:pPr>
            <a:endParaRPr sz="3200" dirty="0">
              <a:latin typeface="Arial"/>
              <a:ea typeface="Arial"/>
              <a:cs typeface="Arial"/>
              <a:sym typeface="Arial"/>
            </a:endParaRPr>
          </a:p>
          <a:p>
            <a:pPr marL="0" indent="0" algn="ctr">
              <a:buNone/>
            </a:pPr>
            <a:r>
              <a:rPr lang="en-US" sz="3200" u="sng" dirty="0">
                <a:solidFill>
                  <a:schemeClr val="hlink"/>
                </a:solidFill>
                <a:latin typeface="+mn-lt"/>
                <a:ea typeface="Arial"/>
                <a:cs typeface="Arial"/>
                <a:sym typeface="Arial"/>
                <a:hlinkClick r:id="rId3"/>
              </a:rPr>
              <a:t>https://dynamiclearningmaps.org/educator-resource-videos-ie</a:t>
            </a:r>
            <a:endParaRPr sz="3200" dirty="0">
              <a:latin typeface="+mn-lt"/>
              <a:ea typeface="Arial"/>
              <a:cs typeface="Arial"/>
              <a:sym typeface="Arial"/>
            </a:endParaRPr>
          </a:p>
          <a:p>
            <a:pPr marL="0" indent="0" algn="ctr">
              <a:buNone/>
            </a:pPr>
            <a:endParaRPr sz="3200" dirty="0">
              <a:latin typeface="Arial"/>
              <a:ea typeface="Arial"/>
              <a:cs typeface="Arial"/>
              <a:sym typeface="Arial"/>
            </a:endParaRPr>
          </a:p>
          <a:p>
            <a:pPr marL="0" indent="0" algn="ctr">
              <a:buNone/>
            </a:pPr>
            <a:r>
              <a:rPr lang="en-US" sz="4400" b="1" dirty="0">
                <a:solidFill>
                  <a:srgbClr val="429539"/>
                </a:solidFill>
                <a:latin typeface="+mn-lt"/>
                <a:ea typeface="Arial"/>
                <a:cs typeface="Arial"/>
                <a:sym typeface="Arial"/>
              </a:rPr>
              <a:t>DLM Instructionally Embedded Model</a:t>
            </a:r>
            <a:endParaRPr sz="4400" b="1" dirty="0">
              <a:solidFill>
                <a:srgbClr val="429539"/>
              </a:solidFill>
              <a:latin typeface="+mn-lt"/>
              <a:ea typeface="Arial"/>
              <a:cs typeface="Arial"/>
              <a:sym typeface="Arial"/>
            </a:endParaRPr>
          </a:p>
        </p:txBody>
      </p:sp>
      <p:sp>
        <p:nvSpPr>
          <p:cNvPr id="785" name="Google Shape;785;p100"/>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73</a:t>
            </a:fld>
            <a:endParaRPr dirty="0"/>
          </a:p>
        </p:txBody>
      </p:sp>
    </p:spTree>
    <p:extLst>
      <p:ext uri="{BB962C8B-B14F-4D97-AF65-F5344CB8AC3E}">
        <p14:creationId xmlns:p14="http://schemas.microsoft.com/office/powerpoint/2010/main" val="117190882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101"/>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74</a:t>
            </a:fld>
            <a:endParaRPr dirty="0"/>
          </a:p>
        </p:txBody>
      </p:sp>
      <p:sp>
        <p:nvSpPr>
          <p:cNvPr id="792" name="Google Shape;792;p101"/>
          <p:cNvSpPr txBox="1">
            <a:spLocks noGrp="1"/>
          </p:cNvSpPr>
          <p:nvPr>
            <p:ph type="body" idx="1"/>
          </p:nvPr>
        </p:nvSpPr>
        <p:spPr>
          <a:xfrm>
            <a:off x="342900" y="2159000"/>
            <a:ext cx="11506200" cy="4508500"/>
          </a:xfrm>
          <a:prstGeom prst="rect">
            <a:avLst/>
          </a:prstGeom>
          <a:noFill/>
          <a:ln>
            <a:noFill/>
          </a:ln>
        </p:spPr>
        <p:txBody>
          <a:bodyPr spcFirstLastPara="1" vert="horz" wrap="square" lIns="121900" tIns="60933" rIns="121900" bIns="60933" rtlCol="0" anchor="t" anchorCtr="0">
            <a:noAutofit/>
          </a:bodyPr>
          <a:lstStyle/>
          <a:p>
            <a:pPr>
              <a:buClr>
                <a:srgbClr val="429539"/>
              </a:buClr>
              <a:buSzPct val="100000"/>
            </a:pPr>
            <a:r>
              <a:rPr lang="en-US" sz="4000" dirty="0"/>
              <a:t>Instruction integrated with assessment </a:t>
            </a:r>
            <a:r>
              <a:rPr lang="en-US" sz="4000" dirty="0" smtClean="0"/>
              <a:t>seamlessly</a:t>
            </a:r>
            <a:endParaRPr sz="4000" dirty="0"/>
          </a:p>
          <a:p>
            <a:pPr>
              <a:buClr>
                <a:srgbClr val="429539"/>
              </a:buClr>
              <a:buSzPct val="100000"/>
            </a:pPr>
            <a:r>
              <a:rPr lang="en-US" sz="4000" dirty="0"/>
              <a:t>Based on the student’s academic </a:t>
            </a:r>
            <a:r>
              <a:rPr lang="en-US" sz="4000" dirty="0" smtClean="0"/>
              <a:t>goals</a:t>
            </a:r>
            <a:endParaRPr sz="4000" dirty="0"/>
          </a:p>
          <a:p>
            <a:pPr>
              <a:buClr>
                <a:srgbClr val="429539"/>
              </a:buClr>
              <a:buSzPct val="100000"/>
            </a:pPr>
            <a:r>
              <a:rPr lang="en-US" sz="4000" dirty="0"/>
              <a:t>Administered throughout the school </a:t>
            </a:r>
            <a:r>
              <a:rPr lang="en-US" sz="4000" dirty="0" smtClean="0"/>
              <a:t>year</a:t>
            </a:r>
            <a:endParaRPr sz="4000" dirty="0"/>
          </a:p>
        </p:txBody>
      </p:sp>
      <p:sp>
        <p:nvSpPr>
          <p:cNvPr id="793" name="Google Shape;793;p101"/>
          <p:cNvSpPr txBox="1">
            <a:spLocks noGrp="1"/>
          </p:cNvSpPr>
          <p:nvPr>
            <p:ph type="title"/>
          </p:nvPr>
        </p:nvSpPr>
        <p:spPr>
          <a:xfrm>
            <a:off x="342900" y="990600"/>
            <a:ext cx="11506200" cy="1066800"/>
          </a:xfrm>
          <a:prstGeom prst="rect">
            <a:avLst/>
          </a:prstGeom>
          <a:noFill/>
          <a:ln>
            <a:noFill/>
          </a:ln>
        </p:spPr>
        <p:txBody>
          <a:bodyPr spcFirstLastPara="1" vert="horz" wrap="square" lIns="121900" tIns="60933" rIns="121900" bIns="60933" rtlCol="0" anchor="ctr" anchorCtr="0">
            <a:noAutofit/>
          </a:bodyPr>
          <a:lstStyle/>
          <a:p>
            <a:r>
              <a:rPr lang="en-US" sz="4400" dirty="0">
                <a:solidFill>
                  <a:srgbClr val="004B8E"/>
                </a:solidFill>
              </a:rPr>
              <a:t>Instructionally Embedded </a:t>
            </a:r>
            <a:r>
              <a:rPr lang="en-US" sz="4400" dirty="0" smtClean="0">
                <a:solidFill>
                  <a:srgbClr val="004B8E"/>
                </a:solidFill>
              </a:rPr>
              <a:t>Assessments</a:t>
            </a:r>
            <a:endParaRPr sz="4400" dirty="0">
              <a:solidFill>
                <a:srgbClr val="004B8E"/>
              </a:solidFill>
            </a:endParaRPr>
          </a:p>
        </p:txBody>
      </p:sp>
    </p:spTree>
    <p:extLst>
      <p:ext uri="{BB962C8B-B14F-4D97-AF65-F5344CB8AC3E}">
        <p14:creationId xmlns:p14="http://schemas.microsoft.com/office/powerpoint/2010/main" val="370170709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101"/>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75</a:t>
            </a:fld>
            <a:endParaRPr dirty="0"/>
          </a:p>
        </p:txBody>
      </p:sp>
      <p:sp>
        <p:nvSpPr>
          <p:cNvPr id="792" name="Google Shape;792;p101"/>
          <p:cNvSpPr txBox="1">
            <a:spLocks noGrp="1"/>
          </p:cNvSpPr>
          <p:nvPr>
            <p:ph type="body" idx="1"/>
          </p:nvPr>
        </p:nvSpPr>
        <p:spPr>
          <a:xfrm>
            <a:off x="342900" y="2159000"/>
            <a:ext cx="11506200" cy="4508500"/>
          </a:xfrm>
          <a:prstGeom prst="rect">
            <a:avLst/>
          </a:prstGeom>
          <a:noFill/>
          <a:ln>
            <a:noFill/>
          </a:ln>
        </p:spPr>
        <p:txBody>
          <a:bodyPr spcFirstLastPara="1" vert="horz" wrap="square" lIns="121900" tIns="60933" rIns="121900" bIns="60933" rtlCol="0" anchor="t" anchorCtr="0">
            <a:noAutofit/>
          </a:bodyPr>
          <a:lstStyle/>
          <a:p>
            <a:pPr>
              <a:buClr>
                <a:srgbClr val="429539"/>
              </a:buClr>
              <a:buSzPct val="100000"/>
            </a:pPr>
            <a:r>
              <a:rPr lang="en-US" sz="3600" dirty="0" smtClean="0"/>
              <a:t>Instructionally embedded alternate assessment allows teachers to choose</a:t>
            </a:r>
          </a:p>
          <a:p>
            <a:pPr lvl="1">
              <a:buClr>
                <a:srgbClr val="429539"/>
              </a:buClr>
              <a:buSzPct val="100000"/>
            </a:pPr>
            <a:r>
              <a:rPr lang="en-US" sz="2800" dirty="0" smtClean="0"/>
              <a:t>Essential Elements for instruction based on blueprint guidelines</a:t>
            </a:r>
          </a:p>
          <a:p>
            <a:pPr lvl="1">
              <a:buClr>
                <a:srgbClr val="429539"/>
              </a:buClr>
              <a:buSzPct val="100000"/>
            </a:pPr>
            <a:r>
              <a:rPr lang="en-US" sz="2800" dirty="0" smtClean="0"/>
              <a:t>Linkage level for each testlet based on student needs</a:t>
            </a:r>
          </a:p>
          <a:p>
            <a:pPr lvl="1">
              <a:buClr>
                <a:srgbClr val="429539"/>
              </a:buClr>
              <a:buSzPct val="100000"/>
            </a:pPr>
            <a:r>
              <a:rPr lang="en-US" sz="2800" dirty="0" smtClean="0"/>
              <a:t>Kite® Suite will suggest a linkage level, but the teacher can select a different level, if desired</a:t>
            </a:r>
          </a:p>
          <a:p>
            <a:pPr lvl="1">
              <a:buSzPct val="100000"/>
            </a:pPr>
            <a:endParaRPr sz="4400" dirty="0"/>
          </a:p>
        </p:txBody>
      </p:sp>
      <p:sp>
        <p:nvSpPr>
          <p:cNvPr id="793" name="Google Shape;793;p101"/>
          <p:cNvSpPr txBox="1">
            <a:spLocks noGrp="1"/>
          </p:cNvSpPr>
          <p:nvPr>
            <p:ph type="title"/>
          </p:nvPr>
        </p:nvSpPr>
        <p:spPr>
          <a:xfrm>
            <a:off x="342900" y="990600"/>
            <a:ext cx="11506200" cy="1066800"/>
          </a:xfrm>
          <a:prstGeom prst="rect">
            <a:avLst/>
          </a:prstGeom>
          <a:noFill/>
          <a:ln>
            <a:noFill/>
          </a:ln>
        </p:spPr>
        <p:txBody>
          <a:bodyPr spcFirstLastPara="1" vert="horz" wrap="square" lIns="121900" tIns="60933" rIns="121900" bIns="60933" rtlCol="0" anchor="ctr" anchorCtr="0">
            <a:noAutofit/>
          </a:bodyPr>
          <a:lstStyle/>
          <a:p>
            <a:r>
              <a:rPr lang="en-US" sz="4400" dirty="0">
                <a:solidFill>
                  <a:srgbClr val="004B8E"/>
                </a:solidFill>
              </a:rPr>
              <a:t>Instructionally Embedded </a:t>
            </a:r>
            <a:r>
              <a:rPr lang="en-US" sz="4400" dirty="0" smtClean="0">
                <a:solidFill>
                  <a:srgbClr val="004B8E"/>
                </a:solidFill>
              </a:rPr>
              <a:t>Assessments</a:t>
            </a:r>
            <a:endParaRPr sz="4400" dirty="0">
              <a:solidFill>
                <a:srgbClr val="004B8E"/>
              </a:solidFill>
            </a:endParaRPr>
          </a:p>
        </p:txBody>
      </p:sp>
    </p:spTree>
    <p:extLst>
      <p:ext uri="{BB962C8B-B14F-4D97-AF65-F5344CB8AC3E}">
        <p14:creationId xmlns:p14="http://schemas.microsoft.com/office/powerpoint/2010/main" val="328776418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101"/>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76</a:t>
            </a:fld>
            <a:endParaRPr dirty="0"/>
          </a:p>
        </p:txBody>
      </p:sp>
      <p:sp>
        <p:nvSpPr>
          <p:cNvPr id="792" name="Google Shape;792;p101"/>
          <p:cNvSpPr txBox="1">
            <a:spLocks noGrp="1"/>
          </p:cNvSpPr>
          <p:nvPr>
            <p:ph type="body" idx="1"/>
          </p:nvPr>
        </p:nvSpPr>
        <p:spPr>
          <a:xfrm>
            <a:off x="342900" y="2159000"/>
            <a:ext cx="11506200" cy="4508500"/>
          </a:xfrm>
          <a:prstGeom prst="rect">
            <a:avLst/>
          </a:prstGeom>
          <a:noFill/>
          <a:ln>
            <a:noFill/>
          </a:ln>
        </p:spPr>
        <p:txBody>
          <a:bodyPr spcFirstLastPara="1" vert="horz" wrap="square" lIns="121900" tIns="60933" rIns="121900" bIns="60933" rtlCol="0" anchor="t" anchorCtr="0">
            <a:noAutofit/>
          </a:bodyPr>
          <a:lstStyle/>
          <a:p>
            <a:pPr>
              <a:buClr>
                <a:srgbClr val="429539"/>
              </a:buClr>
              <a:buSzPct val="100000"/>
            </a:pPr>
            <a:r>
              <a:rPr lang="en-US" sz="3600" dirty="0" smtClean="0"/>
              <a:t>Are taken any time during the window when a student is prepared, based on the teacher-provided instruction</a:t>
            </a:r>
          </a:p>
          <a:p>
            <a:pPr>
              <a:buClr>
                <a:srgbClr val="429539"/>
              </a:buClr>
              <a:buSzPct val="100000"/>
            </a:pPr>
            <a:r>
              <a:rPr lang="en-US" sz="3600" dirty="0" smtClean="0"/>
              <a:t>Are an individual assessment-not a group assessment where the class takes the same test at the same time</a:t>
            </a:r>
          </a:p>
          <a:p>
            <a:pPr>
              <a:buClr>
                <a:srgbClr val="429539"/>
              </a:buClr>
              <a:buSzPct val="100000"/>
            </a:pPr>
            <a:r>
              <a:rPr lang="en-US" sz="3600" dirty="0" smtClean="0"/>
              <a:t>Are </a:t>
            </a:r>
            <a:r>
              <a:rPr lang="en-US" sz="3600" b="1" dirty="0" smtClean="0"/>
              <a:t>not </a:t>
            </a:r>
            <a:r>
              <a:rPr lang="en-US" sz="3600" dirty="0" smtClean="0"/>
              <a:t>to be administered in a bunch at the end of a window, where all testlets are taken in a short time</a:t>
            </a:r>
            <a:endParaRPr sz="3600" b="1" dirty="0"/>
          </a:p>
        </p:txBody>
      </p:sp>
      <p:sp>
        <p:nvSpPr>
          <p:cNvPr id="793" name="Google Shape;793;p101"/>
          <p:cNvSpPr txBox="1">
            <a:spLocks noGrp="1"/>
          </p:cNvSpPr>
          <p:nvPr>
            <p:ph type="title"/>
          </p:nvPr>
        </p:nvSpPr>
        <p:spPr>
          <a:xfrm>
            <a:off x="342900" y="990600"/>
            <a:ext cx="11506200" cy="1066800"/>
          </a:xfrm>
          <a:prstGeom prst="rect">
            <a:avLst/>
          </a:prstGeom>
          <a:noFill/>
          <a:ln>
            <a:noFill/>
          </a:ln>
        </p:spPr>
        <p:txBody>
          <a:bodyPr spcFirstLastPara="1" vert="horz" wrap="square" lIns="121900" tIns="60933" rIns="121900" bIns="60933" rtlCol="0" anchor="ctr" anchorCtr="0">
            <a:noAutofit/>
          </a:bodyPr>
          <a:lstStyle/>
          <a:p>
            <a:r>
              <a:rPr lang="en-US" sz="4400" dirty="0">
                <a:solidFill>
                  <a:srgbClr val="004B8E"/>
                </a:solidFill>
              </a:rPr>
              <a:t>Instructionally Embedded </a:t>
            </a:r>
            <a:r>
              <a:rPr lang="en-US" sz="4400" dirty="0" smtClean="0">
                <a:solidFill>
                  <a:srgbClr val="004B8E"/>
                </a:solidFill>
              </a:rPr>
              <a:t>Assessments</a:t>
            </a:r>
            <a:endParaRPr sz="4400" dirty="0">
              <a:solidFill>
                <a:srgbClr val="004B8E"/>
              </a:solidFill>
            </a:endParaRPr>
          </a:p>
        </p:txBody>
      </p:sp>
    </p:spTree>
    <p:extLst>
      <p:ext uri="{BB962C8B-B14F-4D97-AF65-F5344CB8AC3E}">
        <p14:creationId xmlns:p14="http://schemas.microsoft.com/office/powerpoint/2010/main" val="60379579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101"/>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77</a:t>
            </a:fld>
            <a:endParaRPr dirty="0"/>
          </a:p>
        </p:txBody>
      </p:sp>
      <p:sp>
        <p:nvSpPr>
          <p:cNvPr id="792" name="Google Shape;792;p101"/>
          <p:cNvSpPr txBox="1">
            <a:spLocks noGrp="1"/>
          </p:cNvSpPr>
          <p:nvPr>
            <p:ph type="body" idx="1"/>
          </p:nvPr>
        </p:nvSpPr>
        <p:spPr>
          <a:xfrm>
            <a:off x="342900" y="2159000"/>
            <a:ext cx="11506200" cy="4508500"/>
          </a:xfrm>
          <a:prstGeom prst="rect">
            <a:avLst/>
          </a:prstGeom>
          <a:noFill/>
          <a:ln>
            <a:noFill/>
          </a:ln>
        </p:spPr>
        <p:txBody>
          <a:bodyPr spcFirstLastPara="1" vert="horz" wrap="square" lIns="121900" tIns="60933" rIns="121900" bIns="60933" rtlCol="0" anchor="t" anchorCtr="0">
            <a:noAutofit/>
          </a:bodyPr>
          <a:lstStyle/>
          <a:p>
            <a:pPr>
              <a:buClr>
                <a:srgbClr val="429539"/>
              </a:buClr>
              <a:buSzPct val="100000"/>
            </a:pPr>
            <a:r>
              <a:rPr lang="en-US" sz="3600" dirty="0" smtClean="0"/>
              <a:t>Utilize student progress reports to</a:t>
            </a:r>
          </a:p>
          <a:p>
            <a:pPr lvl="1">
              <a:buClr>
                <a:srgbClr val="429539"/>
              </a:buClr>
              <a:buSzPct val="100000"/>
            </a:pPr>
            <a:r>
              <a:rPr lang="en-US" sz="3600" dirty="0" smtClean="0"/>
              <a:t>Evaluate if additional instruction is needed</a:t>
            </a:r>
          </a:p>
          <a:p>
            <a:pPr lvl="1">
              <a:buClr>
                <a:srgbClr val="429539"/>
              </a:buClr>
              <a:buSzPct val="100000"/>
            </a:pPr>
            <a:r>
              <a:rPr lang="en-US" sz="3600" dirty="0" smtClean="0"/>
              <a:t>Determine if the student is ready to move on to another linkage level or Essential Element</a:t>
            </a:r>
          </a:p>
          <a:p>
            <a:pPr>
              <a:buClr>
                <a:srgbClr val="429539"/>
              </a:buClr>
              <a:buSzPct val="100000"/>
            </a:pPr>
            <a:r>
              <a:rPr lang="en-US" sz="3600" dirty="0" smtClean="0"/>
              <a:t>Identify student’s knowledge, skills, and understanding relative to grade-level targets</a:t>
            </a:r>
            <a:endParaRPr sz="3600" dirty="0"/>
          </a:p>
        </p:txBody>
      </p:sp>
      <p:sp>
        <p:nvSpPr>
          <p:cNvPr id="793" name="Google Shape;793;p101"/>
          <p:cNvSpPr txBox="1">
            <a:spLocks noGrp="1"/>
          </p:cNvSpPr>
          <p:nvPr>
            <p:ph type="title"/>
          </p:nvPr>
        </p:nvSpPr>
        <p:spPr>
          <a:xfrm>
            <a:off x="342900" y="990600"/>
            <a:ext cx="11506200" cy="1066800"/>
          </a:xfrm>
          <a:prstGeom prst="rect">
            <a:avLst/>
          </a:prstGeom>
          <a:noFill/>
          <a:ln>
            <a:noFill/>
          </a:ln>
        </p:spPr>
        <p:txBody>
          <a:bodyPr spcFirstLastPara="1" vert="horz" wrap="square" lIns="121900" tIns="60933" rIns="121900" bIns="60933" rtlCol="0" anchor="ctr" anchorCtr="0">
            <a:noAutofit/>
          </a:bodyPr>
          <a:lstStyle/>
          <a:p>
            <a:r>
              <a:rPr lang="en-US" sz="4400" dirty="0">
                <a:solidFill>
                  <a:srgbClr val="004B8E"/>
                </a:solidFill>
              </a:rPr>
              <a:t>Instructionally Embedded </a:t>
            </a:r>
            <a:r>
              <a:rPr lang="en-US" sz="4400" dirty="0" smtClean="0">
                <a:solidFill>
                  <a:srgbClr val="004B8E"/>
                </a:solidFill>
              </a:rPr>
              <a:t>Assessments</a:t>
            </a:r>
            <a:endParaRPr sz="4400" dirty="0">
              <a:solidFill>
                <a:srgbClr val="004B8E"/>
              </a:solidFill>
            </a:endParaRPr>
          </a:p>
        </p:txBody>
      </p:sp>
    </p:spTree>
    <p:extLst>
      <p:ext uri="{BB962C8B-B14F-4D97-AF65-F5344CB8AC3E}">
        <p14:creationId xmlns:p14="http://schemas.microsoft.com/office/powerpoint/2010/main" val="118559793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101"/>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78</a:t>
            </a:fld>
            <a:endParaRPr dirty="0"/>
          </a:p>
        </p:txBody>
      </p:sp>
      <p:sp>
        <p:nvSpPr>
          <p:cNvPr id="792" name="Google Shape;792;p101"/>
          <p:cNvSpPr txBox="1">
            <a:spLocks noGrp="1"/>
          </p:cNvSpPr>
          <p:nvPr>
            <p:ph type="body" idx="1"/>
          </p:nvPr>
        </p:nvSpPr>
        <p:spPr>
          <a:xfrm>
            <a:off x="342900" y="2159000"/>
            <a:ext cx="11506200" cy="4508500"/>
          </a:xfrm>
          <a:prstGeom prst="rect">
            <a:avLst/>
          </a:prstGeom>
          <a:noFill/>
          <a:ln>
            <a:noFill/>
          </a:ln>
        </p:spPr>
        <p:txBody>
          <a:bodyPr spcFirstLastPara="1" vert="horz" wrap="square" lIns="121900" tIns="60933" rIns="121900" bIns="60933" rtlCol="0" anchor="t" anchorCtr="0">
            <a:noAutofit/>
          </a:bodyPr>
          <a:lstStyle/>
          <a:p>
            <a:pPr>
              <a:buClr>
                <a:srgbClr val="429539"/>
              </a:buClr>
              <a:buSzPct val="100000"/>
            </a:pPr>
            <a:r>
              <a:rPr lang="en-US" sz="3600" dirty="0" smtClean="0"/>
              <a:t>Student learning is mapped throughout the year during two instructionally-embedded assessment windows</a:t>
            </a:r>
          </a:p>
          <a:p>
            <a:pPr>
              <a:buClr>
                <a:srgbClr val="429539"/>
              </a:buClr>
              <a:buSzPct val="100000"/>
            </a:pPr>
            <a:endParaRPr lang="en-US" sz="3600" dirty="0"/>
          </a:p>
          <a:p>
            <a:pPr>
              <a:buClr>
                <a:srgbClr val="429539"/>
              </a:buClr>
              <a:buSzPct val="100000"/>
            </a:pPr>
            <a:r>
              <a:rPr lang="en-US" sz="3600" dirty="0" smtClean="0"/>
              <a:t>Each testlet contains an </a:t>
            </a:r>
            <a:r>
              <a:rPr lang="en-US" sz="3600" u="sng" dirty="0" smtClean="0"/>
              <a:t>engagement</a:t>
            </a:r>
            <a:r>
              <a:rPr lang="en-US" sz="3600" dirty="0" smtClean="0"/>
              <a:t> activity to activate prior knowledge</a:t>
            </a:r>
          </a:p>
          <a:p>
            <a:pPr>
              <a:buClr>
                <a:srgbClr val="429539"/>
              </a:buClr>
              <a:buSzPct val="100000"/>
            </a:pPr>
            <a:endParaRPr lang="en-US" sz="3600" u="sng" dirty="0"/>
          </a:p>
          <a:p>
            <a:pPr>
              <a:buClr>
                <a:srgbClr val="429539"/>
              </a:buClr>
              <a:buSzPct val="100000"/>
            </a:pPr>
            <a:r>
              <a:rPr lang="en-US" sz="3600" dirty="0" smtClean="0"/>
              <a:t>There is a testlet available for each Linkage Level</a:t>
            </a:r>
            <a:endParaRPr sz="3600" dirty="0"/>
          </a:p>
        </p:txBody>
      </p:sp>
      <p:sp>
        <p:nvSpPr>
          <p:cNvPr id="793" name="Google Shape;793;p101"/>
          <p:cNvSpPr txBox="1">
            <a:spLocks noGrp="1"/>
          </p:cNvSpPr>
          <p:nvPr>
            <p:ph type="title"/>
          </p:nvPr>
        </p:nvSpPr>
        <p:spPr>
          <a:xfrm>
            <a:off x="342900" y="990600"/>
            <a:ext cx="11506200" cy="1066800"/>
          </a:xfrm>
          <a:prstGeom prst="rect">
            <a:avLst/>
          </a:prstGeom>
          <a:noFill/>
          <a:ln>
            <a:noFill/>
          </a:ln>
        </p:spPr>
        <p:txBody>
          <a:bodyPr spcFirstLastPara="1" vert="horz" wrap="square" lIns="121900" tIns="60933" rIns="121900" bIns="60933" rtlCol="0" anchor="ctr" anchorCtr="0">
            <a:noAutofit/>
          </a:bodyPr>
          <a:lstStyle/>
          <a:p>
            <a:r>
              <a:rPr lang="en-US" sz="4400" dirty="0" smtClean="0">
                <a:solidFill>
                  <a:srgbClr val="004B8E"/>
                </a:solidFill>
              </a:rPr>
              <a:t>A Deeper Look at Assessment</a:t>
            </a:r>
            <a:endParaRPr sz="4400" dirty="0">
              <a:solidFill>
                <a:srgbClr val="004B8E"/>
              </a:solidFill>
            </a:endParaRPr>
          </a:p>
        </p:txBody>
      </p:sp>
    </p:spTree>
    <p:extLst>
      <p:ext uri="{BB962C8B-B14F-4D97-AF65-F5344CB8AC3E}">
        <p14:creationId xmlns:p14="http://schemas.microsoft.com/office/powerpoint/2010/main" val="72971842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101"/>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79</a:t>
            </a:fld>
            <a:endParaRPr dirty="0"/>
          </a:p>
        </p:txBody>
      </p:sp>
      <p:sp>
        <p:nvSpPr>
          <p:cNvPr id="792" name="Google Shape;792;p101"/>
          <p:cNvSpPr txBox="1">
            <a:spLocks noGrp="1"/>
          </p:cNvSpPr>
          <p:nvPr>
            <p:ph type="body" idx="1"/>
          </p:nvPr>
        </p:nvSpPr>
        <p:spPr>
          <a:xfrm>
            <a:off x="342900" y="2159000"/>
            <a:ext cx="11506200" cy="4508500"/>
          </a:xfrm>
          <a:prstGeom prst="rect">
            <a:avLst/>
          </a:prstGeom>
          <a:noFill/>
          <a:ln>
            <a:noFill/>
          </a:ln>
        </p:spPr>
        <p:txBody>
          <a:bodyPr spcFirstLastPara="1" vert="horz" wrap="square" lIns="121900" tIns="60933" rIns="121900" bIns="60933" rtlCol="0" anchor="t" anchorCtr="0">
            <a:noAutofit/>
          </a:bodyPr>
          <a:lstStyle/>
          <a:p>
            <a:pPr>
              <a:buClr>
                <a:srgbClr val="429539"/>
              </a:buClr>
              <a:buSzPct val="100000"/>
            </a:pPr>
            <a:r>
              <a:rPr lang="en-US" sz="3600" dirty="0" smtClean="0"/>
              <a:t>See Test Administrator Manual pages 60-63</a:t>
            </a:r>
          </a:p>
          <a:p>
            <a:pPr>
              <a:buSzPct val="100000"/>
            </a:pPr>
            <a:endParaRPr lang="en-US" sz="3600" dirty="0"/>
          </a:p>
          <a:p>
            <a:pPr marL="33866" indent="0">
              <a:buSzPct val="100000"/>
              <a:buNone/>
            </a:pPr>
            <a:endParaRPr sz="3600" dirty="0"/>
          </a:p>
        </p:txBody>
      </p:sp>
      <p:sp>
        <p:nvSpPr>
          <p:cNvPr id="793" name="Google Shape;793;p101"/>
          <p:cNvSpPr txBox="1">
            <a:spLocks noGrp="1"/>
          </p:cNvSpPr>
          <p:nvPr>
            <p:ph type="title"/>
          </p:nvPr>
        </p:nvSpPr>
        <p:spPr>
          <a:xfrm>
            <a:off x="342900" y="990600"/>
            <a:ext cx="11506200" cy="1066800"/>
          </a:xfrm>
          <a:prstGeom prst="rect">
            <a:avLst/>
          </a:prstGeom>
          <a:noFill/>
          <a:ln>
            <a:noFill/>
          </a:ln>
        </p:spPr>
        <p:txBody>
          <a:bodyPr spcFirstLastPara="1" vert="horz" wrap="square" lIns="121900" tIns="60933" rIns="121900" bIns="60933" rtlCol="0" anchor="ctr" anchorCtr="0">
            <a:noAutofit/>
          </a:bodyPr>
          <a:lstStyle/>
          <a:p>
            <a:r>
              <a:rPr lang="en-US" sz="4400" dirty="0" smtClean="0">
                <a:solidFill>
                  <a:srgbClr val="004B8E"/>
                </a:solidFill>
              </a:rPr>
              <a:t>Engagement Strategies</a:t>
            </a:r>
            <a:endParaRPr sz="4400" dirty="0">
              <a:solidFill>
                <a:srgbClr val="004B8E"/>
              </a:solidFill>
            </a:endParaRPr>
          </a:p>
        </p:txBody>
      </p:sp>
    </p:spTree>
    <p:extLst>
      <p:ext uri="{BB962C8B-B14F-4D97-AF65-F5344CB8AC3E}">
        <p14:creationId xmlns:p14="http://schemas.microsoft.com/office/powerpoint/2010/main" val="41916090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5"/>
          <p:cNvSpPr txBox="1">
            <a:spLocks noGrp="1"/>
          </p:cNvSpPr>
          <p:nvPr>
            <p:ph type="title"/>
          </p:nvPr>
        </p:nvSpPr>
        <p:spPr>
          <a:xfrm>
            <a:off x="342900" y="1854095"/>
            <a:ext cx="7823200" cy="2133600"/>
          </a:xfrm>
          <a:prstGeom prst="rect">
            <a:avLst/>
          </a:prstGeom>
          <a:noFill/>
          <a:ln>
            <a:noFill/>
          </a:ln>
        </p:spPr>
        <p:txBody>
          <a:bodyPr spcFirstLastPara="1" vert="horz" wrap="square" lIns="121900" tIns="60933" rIns="121900" bIns="60933" rtlCol="0" anchor="ctr" anchorCtr="0">
            <a:noAutofit/>
          </a:bodyPr>
          <a:lstStyle/>
          <a:p>
            <a:pPr>
              <a:buClr>
                <a:schemeClr val="dk1"/>
              </a:buClr>
              <a:buSzPts val="4000"/>
            </a:pPr>
            <a:r>
              <a:rPr lang="en-US" sz="5333" b="1" dirty="0">
                <a:solidFill>
                  <a:srgbClr val="004B8E"/>
                </a:solidFill>
                <a:latin typeface="Calibri"/>
                <a:ea typeface="Calibri"/>
                <a:cs typeface="Calibri"/>
                <a:sym typeface="Calibri"/>
              </a:rPr>
              <a:t>Part </a:t>
            </a:r>
            <a:r>
              <a:rPr lang="en-US" sz="5333" b="1" dirty="0" smtClean="0">
                <a:solidFill>
                  <a:srgbClr val="004B8E"/>
                </a:solidFill>
                <a:latin typeface="Calibri"/>
                <a:ea typeface="Calibri"/>
                <a:cs typeface="Calibri"/>
                <a:sym typeface="Calibri"/>
              </a:rPr>
              <a:t>1</a:t>
            </a:r>
            <a:r>
              <a:rPr lang="en-US" sz="5333" b="1" dirty="0">
                <a:solidFill>
                  <a:schemeClr val="dk1"/>
                </a:solidFill>
                <a:latin typeface="Calibri"/>
                <a:ea typeface="Calibri"/>
                <a:cs typeface="Calibri"/>
                <a:sym typeface="Calibri"/>
              </a:rPr>
              <a:t/>
            </a:r>
            <a:br>
              <a:rPr lang="en-US" sz="5333" b="1" dirty="0">
                <a:solidFill>
                  <a:schemeClr val="dk1"/>
                </a:solidFill>
                <a:latin typeface="Calibri"/>
                <a:ea typeface="Calibri"/>
                <a:cs typeface="Calibri"/>
                <a:sym typeface="Calibri"/>
              </a:rPr>
            </a:br>
            <a:r>
              <a:rPr lang="en-US" b="1" dirty="0">
                <a:solidFill>
                  <a:srgbClr val="004B8E"/>
                </a:solidFill>
                <a:latin typeface="Calibri"/>
                <a:ea typeface="Calibri"/>
                <a:cs typeface="Calibri"/>
                <a:sym typeface="Calibri"/>
              </a:rPr>
              <a:t>Getting Started</a:t>
            </a:r>
            <a:endParaRPr b="1" dirty="0">
              <a:solidFill>
                <a:srgbClr val="004B8E"/>
              </a:solidFill>
              <a:latin typeface="Calibri"/>
              <a:ea typeface="Calibri"/>
              <a:cs typeface="Calibri"/>
              <a:sym typeface="Calibri"/>
            </a:endParaRPr>
          </a:p>
        </p:txBody>
      </p:sp>
      <p:sp>
        <p:nvSpPr>
          <p:cNvPr id="204" name="Google Shape;204;p35"/>
          <p:cNvSpPr txBox="1"/>
          <p:nvPr/>
        </p:nvSpPr>
        <p:spPr>
          <a:xfrm>
            <a:off x="342900" y="4993100"/>
            <a:ext cx="7305500" cy="1674400"/>
          </a:xfrm>
          <a:prstGeom prst="rect">
            <a:avLst/>
          </a:prstGeom>
          <a:noFill/>
          <a:ln>
            <a:noFill/>
          </a:ln>
        </p:spPr>
        <p:txBody>
          <a:bodyPr spcFirstLastPara="1" wrap="square" lIns="121900" tIns="121900" rIns="121900" bIns="121900" anchor="t" anchorCtr="0">
            <a:noAutofit/>
          </a:bodyPr>
          <a:lstStyle/>
          <a:p>
            <a:pPr algn="ctr">
              <a:buClr>
                <a:srgbClr val="000000"/>
              </a:buClr>
              <a:buSzPts val="3600"/>
            </a:pPr>
            <a:r>
              <a:rPr lang="en-US" sz="4400" b="1" dirty="0">
                <a:solidFill>
                  <a:srgbClr val="004B8E"/>
                </a:solidFill>
                <a:latin typeface="Calibri"/>
                <a:ea typeface="Calibri"/>
                <a:cs typeface="Calibri"/>
                <a:sym typeface="Calibri"/>
              </a:rPr>
              <a:t>Welcome, </a:t>
            </a:r>
            <a:r>
              <a:rPr lang="en-US" sz="4400" b="1" dirty="0" smtClean="0">
                <a:solidFill>
                  <a:srgbClr val="004B8E"/>
                </a:solidFill>
                <a:latin typeface="Calibri"/>
                <a:ea typeface="Calibri"/>
                <a:cs typeface="Calibri"/>
                <a:sym typeface="Calibri"/>
              </a:rPr>
              <a:t>Introductions, </a:t>
            </a:r>
            <a:br>
              <a:rPr lang="en-US" sz="4400" b="1" dirty="0" smtClean="0">
                <a:solidFill>
                  <a:srgbClr val="004B8E"/>
                </a:solidFill>
                <a:latin typeface="Calibri"/>
                <a:ea typeface="Calibri"/>
                <a:cs typeface="Calibri"/>
                <a:sym typeface="Calibri"/>
              </a:rPr>
            </a:br>
            <a:r>
              <a:rPr lang="en-US" sz="4400" b="1" dirty="0" smtClean="0">
                <a:solidFill>
                  <a:srgbClr val="004B8E"/>
                </a:solidFill>
                <a:latin typeface="Calibri"/>
                <a:ea typeface="Calibri"/>
                <a:cs typeface="Calibri"/>
                <a:sym typeface="Calibri"/>
              </a:rPr>
              <a:t>and Norms</a:t>
            </a:r>
            <a:r>
              <a:rPr lang="en-US" sz="4800" b="1" dirty="0">
                <a:solidFill>
                  <a:schemeClr val="dk1"/>
                </a:solidFill>
                <a:latin typeface="Calibri"/>
                <a:ea typeface="Calibri"/>
                <a:cs typeface="Calibri"/>
                <a:sym typeface="Calibri"/>
              </a:rPr>
              <a:t/>
            </a:r>
            <a:br>
              <a:rPr lang="en-US" sz="4800" b="1" dirty="0">
                <a:solidFill>
                  <a:schemeClr val="dk1"/>
                </a:solidFill>
                <a:latin typeface="Calibri"/>
                <a:ea typeface="Calibri"/>
                <a:cs typeface="Calibri"/>
                <a:sym typeface="Calibri"/>
              </a:rPr>
            </a:br>
            <a:endParaRPr sz="4800" b="1"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101"/>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80</a:t>
            </a:fld>
            <a:endParaRPr dirty="0"/>
          </a:p>
        </p:txBody>
      </p:sp>
      <p:sp>
        <p:nvSpPr>
          <p:cNvPr id="792" name="Google Shape;792;p101"/>
          <p:cNvSpPr txBox="1">
            <a:spLocks noGrp="1"/>
          </p:cNvSpPr>
          <p:nvPr>
            <p:ph type="body" idx="1"/>
          </p:nvPr>
        </p:nvSpPr>
        <p:spPr>
          <a:xfrm>
            <a:off x="342900" y="2159000"/>
            <a:ext cx="11506200" cy="4508500"/>
          </a:xfrm>
          <a:prstGeom prst="rect">
            <a:avLst/>
          </a:prstGeom>
          <a:noFill/>
          <a:ln>
            <a:noFill/>
          </a:ln>
        </p:spPr>
        <p:txBody>
          <a:bodyPr spcFirstLastPara="1" vert="horz" wrap="square" lIns="121900" tIns="60933" rIns="121900" bIns="60933" rtlCol="0" anchor="t" anchorCtr="0">
            <a:noAutofit/>
          </a:bodyPr>
          <a:lstStyle/>
          <a:p>
            <a:pPr>
              <a:buClr>
                <a:srgbClr val="429539"/>
              </a:buClr>
              <a:buSzPct val="100000"/>
            </a:pPr>
            <a:r>
              <a:rPr lang="en-US" sz="3400" dirty="0" smtClean="0"/>
              <a:t>One testlet per EE chosen in the Instruction and Assessment Planner in ELA, math, and science as an engagement activity</a:t>
            </a:r>
          </a:p>
          <a:p>
            <a:pPr>
              <a:buClr>
                <a:srgbClr val="429539"/>
              </a:buClr>
              <a:buSzPct val="100000"/>
            </a:pPr>
            <a:r>
              <a:rPr lang="en-US" sz="3400" dirty="0" smtClean="0"/>
              <a:t>Teacher can choose Linkage Level (system will choose, but teachers can change, if necessary)</a:t>
            </a:r>
          </a:p>
          <a:p>
            <a:pPr>
              <a:buClr>
                <a:srgbClr val="429539"/>
              </a:buClr>
              <a:buSzPct val="100000"/>
            </a:pPr>
            <a:r>
              <a:rPr lang="en-US" sz="3400" dirty="0" smtClean="0"/>
              <a:t>Each testlet is assigned separately</a:t>
            </a:r>
          </a:p>
          <a:p>
            <a:pPr>
              <a:buClr>
                <a:srgbClr val="429539"/>
              </a:buClr>
              <a:buSzPct val="100000"/>
            </a:pPr>
            <a:r>
              <a:rPr lang="en-US" sz="3400" dirty="0" smtClean="0"/>
              <a:t>Test administrator schedules sessions within Instructional testing window</a:t>
            </a:r>
            <a:endParaRPr lang="en-US" sz="3400" dirty="0"/>
          </a:p>
          <a:p>
            <a:pPr marL="33866" indent="0">
              <a:buSzPct val="100000"/>
              <a:buNone/>
            </a:pPr>
            <a:endParaRPr sz="3600" dirty="0"/>
          </a:p>
        </p:txBody>
      </p:sp>
      <p:sp>
        <p:nvSpPr>
          <p:cNvPr id="793" name="Google Shape;793;p101"/>
          <p:cNvSpPr txBox="1">
            <a:spLocks noGrp="1"/>
          </p:cNvSpPr>
          <p:nvPr>
            <p:ph type="title"/>
          </p:nvPr>
        </p:nvSpPr>
        <p:spPr>
          <a:xfrm>
            <a:off x="342900" y="990600"/>
            <a:ext cx="11506200" cy="1066800"/>
          </a:xfrm>
          <a:prstGeom prst="rect">
            <a:avLst/>
          </a:prstGeom>
          <a:noFill/>
          <a:ln>
            <a:noFill/>
          </a:ln>
        </p:spPr>
        <p:txBody>
          <a:bodyPr spcFirstLastPara="1" vert="horz" wrap="square" lIns="121900" tIns="60933" rIns="121900" bIns="60933" rtlCol="0" anchor="ctr" anchorCtr="0">
            <a:noAutofit/>
          </a:bodyPr>
          <a:lstStyle/>
          <a:p>
            <a:r>
              <a:rPr lang="en-US" sz="4400" dirty="0" smtClean="0">
                <a:solidFill>
                  <a:srgbClr val="004B8E"/>
                </a:solidFill>
              </a:rPr>
              <a:t>Testlet Design</a:t>
            </a:r>
            <a:endParaRPr sz="4400" dirty="0">
              <a:solidFill>
                <a:srgbClr val="004B8E"/>
              </a:solidFill>
            </a:endParaRPr>
          </a:p>
        </p:txBody>
      </p:sp>
    </p:spTree>
    <p:extLst>
      <p:ext uri="{BB962C8B-B14F-4D97-AF65-F5344CB8AC3E}">
        <p14:creationId xmlns:p14="http://schemas.microsoft.com/office/powerpoint/2010/main" val="354008605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p108"/>
          <p:cNvSpPr txBox="1">
            <a:spLocks noGrp="1"/>
          </p:cNvSpPr>
          <p:nvPr>
            <p:ph type="body" idx="1"/>
          </p:nvPr>
        </p:nvSpPr>
        <p:spPr>
          <a:xfrm>
            <a:off x="342900" y="1973666"/>
            <a:ext cx="11506200" cy="4693834"/>
          </a:xfrm>
          <a:prstGeom prst="rect">
            <a:avLst/>
          </a:prstGeom>
          <a:noFill/>
          <a:ln>
            <a:noFill/>
          </a:ln>
        </p:spPr>
        <p:txBody>
          <a:bodyPr spcFirstLastPara="1" vert="horz" wrap="square" lIns="121900" tIns="60933" rIns="121900" bIns="60933" rtlCol="0" anchor="t" anchorCtr="0">
            <a:noAutofit/>
          </a:bodyPr>
          <a:lstStyle/>
          <a:p>
            <a:pPr indent="-188377">
              <a:spcBef>
                <a:spcPts val="0"/>
              </a:spcBef>
              <a:buNone/>
            </a:pPr>
            <a:endParaRPr dirty="0"/>
          </a:p>
          <a:p>
            <a:pPr indent="-389796">
              <a:lnSpc>
                <a:spcPct val="110000"/>
              </a:lnSpc>
              <a:spcBef>
                <a:spcPts val="413"/>
              </a:spcBef>
              <a:buClr>
                <a:srgbClr val="429539"/>
              </a:buClr>
              <a:buSzPct val="100000"/>
            </a:pPr>
            <a:r>
              <a:rPr lang="en-US" sz="3600" dirty="0"/>
              <a:t>Initial precursor  </a:t>
            </a:r>
            <a:endParaRPr sz="3600" dirty="0"/>
          </a:p>
          <a:p>
            <a:pPr indent="-389796">
              <a:lnSpc>
                <a:spcPct val="110000"/>
              </a:lnSpc>
              <a:spcBef>
                <a:spcPts val="413"/>
              </a:spcBef>
              <a:buClr>
                <a:srgbClr val="429539"/>
              </a:buClr>
              <a:buSzPct val="100000"/>
            </a:pPr>
            <a:r>
              <a:rPr lang="en-US" sz="3600" dirty="0"/>
              <a:t>Distal precursor </a:t>
            </a:r>
            <a:endParaRPr sz="3600" dirty="0"/>
          </a:p>
          <a:p>
            <a:pPr indent="-389796">
              <a:lnSpc>
                <a:spcPct val="110000"/>
              </a:lnSpc>
              <a:spcBef>
                <a:spcPts val="413"/>
              </a:spcBef>
              <a:buClr>
                <a:srgbClr val="429539"/>
              </a:buClr>
              <a:buSzPct val="100000"/>
            </a:pPr>
            <a:r>
              <a:rPr lang="en-US" sz="3600" dirty="0"/>
              <a:t>Proximal precursor </a:t>
            </a:r>
            <a:endParaRPr sz="3600" dirty="0"/>
          </a:p>
          <a:p>
            <a:pPr indent="-389796">
              <a:lnSpc>
                <a:spcPct val="110000"/>
              </a:lnSpc>
              <a:spcBef>
                <a:spcPts val="413"/>
              </a:spcBef>
              <a:buClr>
                <a:srgbClr val="429539"/>
              </a:buClr>
              <a:buSzPct val="100000"/>
            </a:pPr>
            <a:r>
              <a:rPr lang="en-US" sz="3600" b="1" dirty="0" smtClean="0"/>
              <a:t>Target</a:t>
            </a:r>
            <a:r>
              <a:rPr lang="en-US" sz="3600" dirty="0" smtClean="0">
                <a:solidFill>
                  <a:srgbClr val="FF0000"/>
                </a:solidFill>
              </a:rPr>
              <a:t> </a:t>
            </a:r>
            <a:r>
              <a:rPr lang="en-US" sz="3600" dirty="0"/>
              <a:t>(at the Essential Element level) </a:t>
            </a:r>
            <a:endParaRPr sz="3600" dirty="0"/>
          </a:p>
          <a:p>
            <a:pPr indent="-389796">
              <a:lnSpc>
                <a:spcPct val="110000"/>
              </a:lnSpc>
              <a:spcBef>
                <a:spcPts val="413"/>
              </a:spcBef>
              <a:buClr>
                <a:srgbClr val="429539"/>
              </a:buClr>
              <a:buSzPct val="100000"/>
            </a:pPr>
            <a:r>
              <a:rPr lang="en-US" sz="3600" dirty="0" smtClean="0"/>
              <a:t>Successor </a:t>
            </a:r>
            <a:r>
              <a:rPr lang="en-US" sz="3600" dirty="0"/>
              <a:t>(Getting closer to Grade Level Standard) </a:t>
            </a:r>
            <a:endParaRPr sz="3600" dirty="0"/>
          </a:p>
          <a:p>
            <a:pPr indent="-188377">
              <a:buNone/>
            </a:pPr>
            <a:endParaRPr sz="3733" dirty="0"/>
          </a:p>
          <a:p>
            <a:pPr indent="-188377">
              <a:buNone/>
            </a:pPr>
            <a:endParaRPr dirty="0"/>
          </a:p>
        </p:txBody>
      </p:sp>
      <p:sp>
        <p:nvSpPr>
          <p:cNvPr id="847" name="Google Shape;847;p108"/>
          <p:cNvSpPr txBox="1">
            <a:spLocks noGrp="1"/>
          </p:cNvSpPr>
          <p:nvPr>
            <p:ph type="title"/>
          </p:nvPr>
        </p:nvSpPr>
        <p:spPr>
          <a:xfrm>
            <a:off x="342900" y="990600"/>
            <a:ext cx="11506200" cy="1066800"/>
          </a:xfrm>
          <a:prstGeom prst="rect">
            <a:avLst/>
          </a:prstGeom>
          <a:noFill/>
          <a:ln>
            <a:noFill/>
          </a:ln>
        </p:spPr>
        <p:txBody>
          <a:bodyPr spcFirstLastPara="1" vert="horz" wrap="square" lIns="121900" tIns="60933" rIns="121900" bIns="60933" rtlCol="0" anchor="ctr" anchorCtr="0">
            <a:noAutofit/>
          </a:bodyPr>
          <a:lstStyle/>
          <a:p>
            <a:pPr>
              <a:buSzPts val="3600"/>
            </a:pPr>
            <a:r>
              <a:rPr lang="en-US" sz="4400" dirty="0">
                <a:solidFill>
                  <a:srgbClr val="004B8E"/>
                </a:solidFill>
              </a:rPr>
              <a:t>Five Linkage Levels for ELA and Math</a:t>
            </a:r>
            <a:endParaRPr sz="4400" dirty="0">
              <a:solidFill>
                <a:srgbClr val="004B8E"/>
              </a:solidFill>
            </a:endParaRPr>
          </a:p>
        </p:txBody>
      </p:sp>
      <p:sp>
        <p:nvSpPr>
          <p:cNvPr id="848" name="Google Shape;848;p108"/>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81</a:t>
            </a:fld>
            <a:endParaRPr dirty="0"/>
          </a:p>
        </p:txBody>
      </p:sp>
      <p:pic>
        <p:nvPicPr>
          <p:cNvPr id="849" name="Google Shape;849;p108"/>
          <p:cNvPicPr preferRelativeResize="0"/>
          <p:nvPr/>
        </p:nvPicPr>
        <p:blipFill>
          <a:blip r:embed="rId3">
            <a:alphaModFix/>
          </a:blip>
          <a:stretch>
            <a:fillRect/>
          </a:stretch>
        </p:blipFill>
        <p:spPr>
          <a:xfrm>
            <a:off x="9236467" y="1973667"/>
            <a:ext cx="2375100" cy="2910667"/>
          </a:xfrm>
          <a:prstGeom prst="rect">
            <a:avLst/>
          </a:prstGeom>
          <a:noFill/>
          <a:ln>
            <a:noFill/>
          </a:ln>
        </p:spPr>
      </p:pic>
    </p:spTree>
    <p:extLst>
      <p:ext uri="{BB962C8B-B14F-4D97-AF65-F5344CB8AC3E}">
        <p14:creationId xmlns:p14="http://schemas.microsoft.com/office/powerpoint/2010/main" val="12921752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55" name="Google Shape;855;p109"/>
          <p:cNvSpPr txBox="1">
            <a:spLocks noGrp="1"/>
          </p:cNvSpPr>
          <p:nvPr>
            <p:ph type="body" idx="1"/>
          </p:nvPr>
        </p:nvSpPr>
        <p:spPr>
          <a:xfrm>
            <a:off x="342900" y="2159000"/>
            <a:ext cx="11506199" cy="4508500"/>
          </a:xfrm>
          <a:prstGeom prst="rect">
            <a:avLst/>
          </a:prstGeom>
          <a:noFill/>
          <a:ln>
            <a:noFill/>
          </a:ln>
        </p:spPr>
        <p:txBody>
          <a:bodyPr spcFirstLastPara="1" vert="horz" wrap="square" lIns="121900" tIns="60933" rIns="121900" bIns="60933" rtlCol="0" anchor="t" anchorCtr="0">
            <a:noAutofit/>
          </a:bodyPr>
          <a:lstStyle/>
          <a:p>
            <a:pPr marL="1368532" lvl="1" indent="-571500">
              <a:lnSpc>
                <a:spcPct val="110000"/>
              </a:lnSpc>
              <a:spcBef>
                <a:spcPts val="413"/>
              </a:spcBef>
              <a:buClr>
                <a:srgbClr val="429539"/>
              </a:buClr>
              <a:buSzPct val="100000"/>
              <a:buFont typeface="Arial" panose="020B0604020202020204" pitchFamily="34" charset="0"/>
              <a:buChar char="•"/>
            </a:pPr>
            <a:r>
              <a:rPr lang="en-US" sz="4400" dirty="0"/>
              <a:t>Initial precursor</a:t>
            </a:r>
            <a:endParaRPr sz="4400" dirty="0"/>
          </a:p>
          <a:p>
            <a:pPr marL="1368532" lvl="1" indent="-571500">
              <a:lnSpc>
                <a:spcPct val="110000"/>
              </a:lnSpc>
              <a:spcBef>
                <a:spcPts val="413"/>
              </a:spcBef>
              <a:buClr>
                <a:srgbClr val="429539"/>
              </a:buClr>
              <a:buSzPct val="100000"/>
              <a:buFont typeface="Arial" panose="020B0604020202020204" pitchFamily="34" charset="0"/>
              <a:buChar char="•"/>
            </a:pPr>
            <a:r>
              <a:rPr lang="en-US" sz="4400" dirty="0"/>
              <a:t>Proximal precursor </a:t>
            </a:r>
            <a:endParaRPr sz="4400" dirty="0"/>
          </a:p>
          <a:p>
            <a:pPr marL="1368532" lvl="1" indent="-571500">
              <a:lnSpc>
                <a:spcPct val="110000"/>
              </a:lnSpc>
              <a:spcBef>
                <a:spcPts val="413"/>
              </a:spcBef>
              <a:buClr>
                <a:srgbClr val="429539"/>
              </a:buClr>
              <a:buSzPct val="100000"/>
              <a:buFont typeface="Arial" panose="020B0604020202020204" pitchFamily="34" charset="0"/>
              <a:buChar char="•"/>
            </a:pPr>
            <a:r>
              <a:rPr lang="en-US" sz="4400" dirty="0" smtClean="0"/>
              <a:t>Target (at </a:t>
            </a:r>
            <a:r>
              <a:rPr lang="en-US" sz="4400" dirty="0"/>
              <a:t>the EE level) </a:t>
            </a:r>
            <a:endParaRPr sz="4400" dirty="0"/>
          </a:p>
        </p:txBody>
      </p:sp>
      <p:sp>
        <p:nvSpPr>
          <p:cNvPr id="856" name="Google Shape;856;p109"/>
          <p:cNvSpPr txBox="1">
            <a:spLocks noGrp="1"/>
          </p:cNvSpPr>
          <p:nvPr>
            <p:ph type="title"/>
          </p:nvPr>
        </p:nvSpPr>
        <p:spPr>
          <a:xfrm>
            <a:off x="342900" y="1039650"/>
            <a:ext cx="11506199" cy="1066800"/>
          </a:xfrm>
          <a:prstGeom prst="rect">
            <a:avLst/>
          </a:prstGeom>
          <a:noFill/>
          <a:ln>
            <a:noFill/>
          </a:ln>
        </p:spPr>
        <p:txBody>
          <a:bodyPr spcFirstLastPara="1" vert="horz" wrap="square" lIns="121900" tIns="60933" rIns="121900" bIns="60933" rtlCol="0" anchor="ctr" anchorCtr="0">
            <a:noAutofit/>
          </a:bodyPr>
          <a:lstStyle/>
          <a:p>
            <a:endParaRPr sz="4800" dirty="0"/>
          </a:p>
          <a:p>
            <a:pPr>
              <a:buClr>
                <a:srgbClr val="000000"/>
              </a:buClr>
              <a:buSzPts val="4400"/>
            </a:pPr>
            <a:r>
              <a:rPr lang="en-US" sz="4400" dirty="0">
                <a:solidFill>
                  <a:srgbClr val="004B8E"/>
                </a:solidFill>
              </a:rPr>
              <a:t>Three Linkage Levels for Science</a:t>
            </a:r>
            <a:endParaRPr sz="4400" dirty="0">
              <a:solidFill>
                <a:srgbClr val="004B8E"/>
              </a:solidFill>
            </a:endParaRPr>
          </a:p>
          <a:p>
            <a:endParaRPr dirty="0"/>
          </a:p>
        </p:txBody>
      </p:sp>
      <p:sp>
        <p:nvSpPr>
          <p:cNvPr id="857" name="Google Shape;857;p109"/>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82</a:t>
            </a:fld>
            <a:endParaRPr dirty="0"/>
          </a:p>
        </p:txBody>
      </p:sp>
      <p:pic>
        <p:nvPicPr>
          <p:cNvPr id="858" name="Google Shape;858;p109"/>
          <p:cNvPicPr preferRelativeResize="0"/>
          <p:nvPr/>
        </p:nvPicPr>
        <p:blipFill rotWithShape="1">
          <a:blip r:embed="rId3">
            <a:alphaModFix/>
          </a:blip>
          <a:srcRect/>
          <a:stretch/>
        </p:blipFill>
        <p:spPr>
          <a:xfrm>
            <a:off x="7753129" y="2295414"/>
            <a:ext cx="4095971" cy="4372086"/>
          </a:xfrm>
          <a:prstGeom prst="rect">
            <a:avLst/>
          </a:prstGeom>
          <a:noFill/>
          <a:ln>
            <a:noFill/>
          </a:ln>
        </p:spPr>
      </p:pic>
    </p:spTree>
    <p:extLst>
      <p:ext uri="{BB962C8B-B14F-4D97-AF65-F5344CB8AC3E}">
        <p14:creationId xmlns:p14="http://schemas.microsoft.com/office/powerpoint/2010/main" val="73000405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p110"/>
          <p:cNvSpPr txBox="1">
            <a:spLocks noGrp="1"/>
          </p:cNvSpPr>
          <p:nvPr>
            <p:ph type="title"/>
          </p:nvPr>
        </p:nvSpPr>
        <p:spPr>
          <a:xfrm>
            <a:off x="342900" y="990600"/>
            <a:ext cx="11506200" cy="1066800"/>
          </a:xfrm>
          <a:prstGeom prst="rect">
            <a:avLst/>
          </a:prstGeom>
          <a:noFill/>
          <a:ln>
            <a:noFill/>
          </a:ln>
        </p:spPr>
        <p:txBody>
          <a:bodyPr spcFirstLastPara="1" vert="horz" wrap="square" lIns="121900" tIns="60933" rIns="121900" bIns="60933" rtlCol="0" anchor="ctr" anchorCtr="0">
            <a:noAutofit/>
          </a:bodyPr>
          <a:lstStyle/>
          <a:p>
            <a:pPr>
              <a:buSzPts val="3600"/>
            </a:pPr>
            <a:r>
              <a:rPr lang="en-US" sz="4400" dirty="0">
                <a:solidFill>
                  <a:srgbClr val="004B8E"/>
                </a:solidFill>
              </a:rPr>
              <a:t>Linkage Level Comparison </a:t>
            </a:r>
            <a:endParaRPr sz="4400" dirty="0">
              <a:solidFill>
                <a:srgbClr val="004B8E"/>
              </a:solidFill>
            </a:endParaRPr>
          </a:p>
        </p:txBody>
      </p:sp>
      <p:sp>
        <p:nvSpPr>
          <p:cNvPr id="864" name="Google Shape;864;p110"/>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83</a:t>
            </a:fld>
            <a:endParaRPr dirty="0"/>
          </a:p>
        </p:txBody>
      </p:sp>
      <p:graphicFrame>
        <p:nvGraphicFramePr>
          <p:cNvPr id="865" name="Google Shape;865;p110"/>
          <p:cNvGraphicFramePr/>
          <p:nvPr>
            <p:extLst>
              <p:ext uri="{D42A27DB-BD31-4B8C-83A1-F6EECF244321}">
                <p14:modId xmlns:p14="http://schemas.microsoft.com/office/powerpoint/2010/main" val="4090154695"/>
              </p:ext>
            </p:extLst>
          </p:nvPr>
        </p:nvGraphicFramePr>
        <p:xfrm>
          <a:off x="2032000" y="2065283"/>
          <a:ext cx="8128000" cy="4145364"/>
        </p:xfrm>
        <a:graphic>
          <a:graphicData uri="http://schemas.openxmlformats.org/drawingml/2006/table">
            <a:tbl>
              <a:tblPr firstRow="1" bandRow="1">
                <a:noFill/>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1097293">
                <a:tc>
                  <a:txBody>
                    <a:bodyPr/>
                    <a:lstStyle/>
                    <a:p>
                      <a:pPr marL="0" marR="0" lvl="0" indent="0" algn="ctr" rtl="0">
                        <a:lnSpc>
                          <a:spcPct val="100000"/>
                        </a:lnSpc>
                        <a:spcBef>
                          <a:spcPts val="0"/>
                        </a:spcBef>
                        <a:spcAft>
                          <a:spcPts val="0"/>
                        </a:spcAft>
                        <a:buClr>
                          <a:srgbClr val="000000"/>
                        </a:buClr>
                        <a:buSzPts val="2400"/>
                        <a:buFont typeface="Arial"/>
                        <a:buNone/>
                      </a:pPr>
                      <a:r>
                        <a:rPr lang="en-US" sz="3200" u="none" strike="noStrike" cap="none" dirty="0"/>
                        <a:t>ELA &amp; Math</a:t>
                      </a:r>
                      <a:endParaRPr sz="1900" u="none" strike="noStrike" cap="none" dirty="0"/>
                    </a:p>
                    <a:p>
                      <a:pPr marL="0" marR="0" lvl="0" indent="0" algn="ctr" rtl="0">
                        <a:lnSpc>
                          <a:spcPct val="100000"/>
                        </a:lnSpc>
                        <a:spcBef>
                          <a:spcPts val="0"/>
                        </a:spcBef>
                        <a:spcAft>
                          <a:spcPts val="0"/>
                        </a:spcAft>
                        <a:buClr>
                          <a:srgbClr val="000000"/>
                        </a:buClr>
                        <a:buSzPts val="2400"/>
                        <a:buFont typeface="Arial"/>
                        <a:buNone/>
                      </a:pPr>
                      <a:r>
                        <a:rPr lang="en-US" sz="3200" u="none" strike="noStrike" cap="none" dirty="0"/>
                        <a:t>Linkage Levels</a:t>
                      </a:r>
                      <a:endParaRPr sz="3200" u="none" strike="noStrike" cap="none" dirty="0"/>
                    </a:p>
                  </a:txBody>
                  <a:tcPr marL="121933" marR="121933" marT="60967" marB="60967"/>
                </a:tc>
                <a:tc>
                  <a:txBody>
                    <a:bodyPr/>
                    <a:lstStyle/>
                    <a:p>
                      <a:pPr marL="0" marR="0" lvl="0" indent="0" algn="ctr" rtl="0">
                        <a:lnSpc>
                          <a:spcPct val="100000"/>
                        </a:lnSpc>
                        <a:spcBef>
                          <a:spcPts val="0"/>
                        </a:spcBef>
                        <a:spcAft>
                          <a:spcPts val="0"/>
                        </a:spcAft>
                        <a:buClr>
                          <a:srgbClr val="000000"/>
                        </a:buClr>
                        <a:buSzPts val="2400"/>
                        <a:buFont typeface="Arial"/>
                        <a:buNone/>
                      </a:pPr>
                      <a:r>
                        <a:rPr lang="en-US" sz="3200" u="none" strike="noStrike" cap="none" dirty="0"/>
                        <a:t>Science</a:t>
                      </a:r>
                      <a:endParaRPr sz="1900" u="none" strike="noStrike" cap="none" dirty="0"/>
                    </a:p>
                    <a:p>
                      <a:pPr marL="0" marR="0" lvl="0" indent="0" algn="ctr" rtl="0">
                        <a:lnSpc>
                          <a:spcPct val="100000"/>
                        </a:lnSpc>
                        <a:spcBef>
                          <a:spcPts val="0"/>
                        </a:spcBef>
                        <a:spcAft>
                          <a:spcPts val="0"/>
                        </a:spcAft>
                        <a:buClr>
                          <a:srgbClr val="000000"/>
                        </a:buClr>
                        <a:buSzPts val="2400"/>
                        <a:buFont typeface="Arial"/>
                        <a:buNone/>
                      </a:pPr>
                      <a:r>
                        <a:rPr lang="en-US" sz="3200" u="none" strike="noStrike" cap="none" dirty="0"/>
                        <a:t>Linkage Levels</a:t>
                      </a:r>
                      <a:endParaRPr sz="3200" u="none" strike="noStrike" cap="none" dirty="0"/>
                    </a:p>
                  </a:txBody>
                  <a:tcPr marL="121933" marR="121933" marT="60967" marB="60967"/>
                </a:tc>
                <a:extLst>
                  <a:ext uri="{0D108BD9-81ED-4DB2-BD59-A6C34878D82A}">
                    <a16:rowId xmlns:a16="http://schemas.microsoft.com/office/drawing/2014/main" val="10000"/>
                  </a:ext>
                </a:extLst>
              </a:tr>
              <a:tr h="609613">
                <a:tc>
                  <a:txBody>
                    <a:bodyPr/>
                    <a:lstStyle/>
                    <a:p>
                      <a:pPr marL="0" marR="0" lvl="0" indent="0" algn="l" rtl="0">
                        <a:lnSpc>
                          <a:spcPct val="100000"/>
                        </a:lnSpc>
                        <a:spcBef>
                          <a:spcPts val="0"/>
                        </a:spcBef>
                        <a:spcAft>
                          <a:spcPts val="0"/>
                        </a:spcAft>
                        <a:buClr>
                          <a:srgbClr val="000000"/>
                        </a:buClr>
                        <a:buSzPts val="2400"/>
                        <a:buFont typeface="Arial"/>
                        <a:buNone/>
                      </a:pPr>
                      <a:r>
                        <a:rPr lang="en-US" sz="3200" u="none" strike="noStrike" cap="none" dirty="0"/>
                        <a:t>Initial</a:t>
                      </a:r>
                      <a:endParaRPr sz="3200" u="none" strike="noStrike" cap="none" dirty="0"/>
                    </a:p>
                  </a:txBody>
                  <a:tcPr marL="121933" marR="121933" marT="60967" marB="60967"/>
                </a:tc>
                <a:tc rowSpan="2">
                  <a:txBody>
                    <a:bodyPr/>
                    <a:lstStyle/>
                    <a:p>
                      <a:pPr marL="0" marR="0" lvl="0" indent="0" algn="l" rtl="0">
                        <a:lnSpc>
                          <a:spcPct val="100000"/>
                        </a:lnSpc>
                        <a:spcBef>
                          <a:spcPts val="0"/>
                        </a:spcBef>
                        <a:spcAft>
                          <a:spcPts val="0"/>
                        </a:spcAft>
                        <a:buClr>
                          <a:srgbClr val="000000"/>
                        </a:buClr>
                        <a:buSzPts val="2400"/>
                        <a:buFont typeface="Arial"/>
                        <a:buNone/>
                      </a:pPr>
                      <a:r>
                        <a:rPr lang="en-US" sz="3200" u="none" strike="noStrike" cap="none" dirty="0"/>
                        <a:t>Initial </a:t>
                      </a:r>
                      <a:endParaRPr sz="3200" u="none" strike="noStrike" cap="none" dirty="0"/>
                    </a:p>
                  </a:txBody>
                  <a:tcPr marL="121933" marR="121933" marT="60967" marB="60967" anchor="ctr"/>
                </a:tc>
                <a:extLst>
                  <a:ext uri="{0D108BD9-81ED-4DB2-BD59-A6C34878D82A}">
                    <a16:rowId xmlns:a16="http://schemas.microsoft.com/office/drawing/2014/main" val="10001"/>
                  </a:ext>
                </a:extLst>
              </a:tr>
              <a:tr h="609613">
                <a:tc>
                  <a:txBody>
                    <a:bodyPr/>
                    <a:lstStyle/>
                    <a:p>
                      <a:pPr marL="0" marR="0" lvl="0" indent="0" algn="l" rtl="0">
                        <a:lnSpc>
                          <a:spcPct val="100000"/>
                        </a:lnSpc>
                        <a:spcBef>
                          <a:spcPts val="0"/>
                        </a:spcBef>
                        <a:spcAft>
                          <a:spcPts val="0"/>
                        </a:spcAft>
                        <a:buClr>
                          <a:srgbClr val="000000"/>
                        </a:buClr>
                        <a:buSzPts val="2400"/>
                        <a:buFont typeface="Arial"/>
                        <a:buNone/>
                      </a:pPr>
                      <a:r>
                        <a:rPr lang="en-US" sz="3200" u="none" strike="noStrike" cap="none" dirty="0"/>
                        <a:t>Distal Precursor</a:t>
                      </a:r>
                      <a:endParaRPr sz="3200" u="none" strike="noStrike" cap="none" dirty="0"/>
                    </a:p>
                  </a:txBody>
                  <a:tcPr marL="121933" marR="121933" marT="60967" marB="60967"/>
                </a:tc>
                <a:tc vMerge="1">
                  <a:txBody>
                    <a:bodyPr/>
                    <a:lstStyle/>
                    <a:p>
                      <a:endParaRPr lang="en-US"/>
                    </a:p>
                  </a:txBody>
                  <a:tcPr/>
                </a:tc>
                <a:extLst>
                  <a:ext uri="{0D108BD9-81ED-4DB2-BD59-A6C34878D82A}">
                    <a16:rowId xmlns:a16="http://schemas.microsoft.com/office/drawing/2014/main" val="10002"/>
                  </a:ext>
                </a:extLst>
              </a:tr>
              <a:tr h="609613">
                <a:tc>
                  <a:txBody>
                    <a:bodyPr/>
                    <a:lstStyle/>
                    <a:p>
                      <a:pPr marL="0" marR="0" lvl="0" indent="0" algn="l" rtl="0">
                        <a:lnSpc>
                          <a:spcPct val="100000"/>
                        </a:lnSpc>
                        <a:spcBef>
                          <a:spcPts val="0"/>
                        </a:spcBef>
                        <a:spcAft>
                          <a:spcPts val="0"/>
                        </a:spcAft>
                        <a:buClr>
                          <a:srgbClr val="000000"/>
                        </a:buClr>
                        <a:buSzPts val="2400"/>
                        <a:buFont typeface="Arial"/>
                        <a:buNone/>
                      </a:pPr>
                      <a:r>
                        <a:rPr lang="en-US" sz="3200" u="none" strike="noStrike" cap="none" dirty="0"/>
                        <a:t>Proximal Precursor</a:t>
                      </a:r>
                      <a:endParaRPr sz="1900" u="none" strike="noStrike" cap="none" dirty="0"/>
                    </a:p>
                  </a:txBody>
                  <a:tcPr marL="121933" marR="121933" marT="60967" marB="60967"/>
                </a:tc>
                <a:tc>
                  <a:txBody>
                    <a:bodyPr/>
                    <a:lstStyle/>
                    <a:p>
                      <a:pPr marL="0" marR="0" lvl="0" indent="0" algn="l" rtl="0">
                        <a:lnSpc>
                          <a:spcPct val="100000"/>
                        </a:lnSpc>
                        <a:spcBef>
                          <a:spcPts val="0"/>
                        </a:spcBef>
                        <a:spcAft>
                          <a:spcPts val="0"/>
                        </a:spcAft>
                        <a:buClr>
                          <a:srgbClr val="000000"/>
                        </a:buClr>
                        <a:buSzPts val="2400"/>
                        <a:buFont typeface="Arial"/>
                        <a:buNone/>
                      </a:pPr>
                      <a:r>
                        <a:rPr lang="en-US" sz="3200" u="none" strike="noStrike" cap="none" dirty="0"/>
                        <a:t>Proximal Precursor</a:t>
                      </a:r>
                      <a:endParaRPr sz="3200" u="none" strike="noStrike" cap="none" dirty="0"/>
                    </a:p>
                  </a:txBody>
                  <a:tcPr marL="121933" marR="121933" marT="60967" marB="60967"/>
                </a:tc>
                <a:extLst>
                  <a:ext uri="{0D108BD9-81ED-4DB2-BD59-A6C34878D82A}">
                    <a16:rowId xmlns:a16="http://schemas.microsoft.com/office/drawing/2014/main" val="10003"/>
                  </a:ext>
                </a:extLst>
              </a:tr>
              <a:tr h="609613">
                <a:tc>
                  <a:txBody>
                    <a:bodyPr/>
                    <a:lstStyle/>
                    <a:p>
                      <a:pPr marL="0" marR="0" lvl="0" indent="0" algn="l" rtl="0">
                        <a:lnSpc>
                          <a:spcPct val="100000"/>
                        </a:lnSpc>
                        <a:spcBef>
                          <a:spcPts val="0"/>
                        </a:spcBef>
                        <a:spcAft>
                          <a:spcPts val="0"/>
                        </a:spcAft>
                        <a:buClr>
                          <a:srgbClr val="000000"/>
                        </a:buClr>
                        <a:buSzPts val="2400"/>
                        <a:buFont typeface="Arial"/>
                        <a:buNone/>
                      </a:pPr>
                      <a:r>
                        <a:rPr lang="en-US" sz="3200" u="none" strike="noStrike" cap="none" dirty="0"/>
                        <a:t>Target</a:t>
                      </a:r>
                      <a:endParaRPr sz="3200" u="none" strike="noStrike" cap="none" dirty="0"/>
                    </a:p>
                  </a:txBody>
                  <a:tcPr marL="121933" marR="121933" marT="60967" marB="60967"/>
                </a:tc>
                <a:tc rowSpan="2">
                  <a:txBody>
                    <a:bodyPr/>
                    <a:lstStyle/>
                    <a:p>
                      <a:pPr marL="0" marR="0" lvl="0" indent="0" algn="l" rtl="0">
                        <a:lnSpc>
                          <a:spcPct val="100000"/>
                        </a:lnSpc>
                        <a:spcBef>
                          <a:spcPts val="0"/>
                        </a:spcBef>
                        <a:spcAft>
                          <a:spcPts val="0"/>
                        </a:spcAft>
                        <a:buClr>
                          <a:srgbClr val="000000"/>
                        </a:buClr>
                        <a:buSzPts val="2400"/>
                        <a:buFont typeface="Arial"/>
                        <a:buNone/>
                      </a:pPr>
                      <a:r>
                        <a:rPr lang="en-US" sz="3200" u="none" strike="noStrike" cap="none" dirty="0"/>
                        <a:t>Target</a:t>
                      </a:r>
                      <a:endParaRPr sz="3200" u="none" strike="noStrike" cap="none" dirty="0"/>
                    </a:p>
                  </a:txBody>
                  <a:tcPr marL="121933" marR="121933" marT="60967" marB="60967" anchor="ctr"/>
                </a:tc>
                <a:extLst>
                  <a:ext uri="{0D108BD9-81ED-4DB2-BD59-A6C34878D82A}">
                    <a16:rowId xmlns:a16="http://schemas.microsoft.com/office/drawing/2014/main" val="10004"/>
                  </a:ext>
                </a:extLst>
              </a:tr>
              <a:tr h="609613">
                <a:tc>
                  <a:txBody>
                    <a:bodyPr/>
                    <a:lstStyle/>
                    <a:p>
                      <a:pPr marL="0" marR="0" lvl="0" indent="0" algn="l" rtl="0">
                        <a:lnSpc>
                          <a:spcPct val="100000"/>
                        </a:lnSpc>
                        <a:spcBef>
                          <a:spcPts val="0"/>
                        </a:spcBef>
                        <a:spcAft>
                          <a:spcPts val="0"/>
                        </a:spcAft>
                        <a:buClr>
                          <a:srgbClr val="000000"/>
                        </a:buClr>
                        <a:buSzPts val="2400"/>
                        <a:buFont typeface="Arial"/>
                        <a:buNone/>
                      </a:pPr>
                      <a:r>
                        <a:rPr lang="en-US" sz="3200" u="none" strike="noStrike" cap="none" dirty="0"/>
                        <a:t>Successor</a:t>
                      </a:r>
                      <a:endParaRPr sz="3200" u="none" strike="noStrike" cap="none" dirty="0"/>
                    </a:p>
                  </a:txBody>
                  <a:tcPr marL="121933" marR="121933" marT="60967" marB="60967"/>
                </a:tc>
                <a:tc vMerge="1">
                  <a:txBody>
                    <a:bodyPr/>
                    <a:lstStyle/>
                    <a:p>
                      <a:endParaRPr lang="en-US"/>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68459468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Google Shape;870;p111"/>
          <p:cNvSpPr txBox="1">
            <a:spLocks noGrp="1"/>
          </p:cNvSpPr>
          <p:nvPr>
            <p:ph type="body" idx="1"/>
          </p:nvPr>
        </p:nvSpPr>
        <p:spPr>
          <a:xfrm>
            <a:off x="342900" y="1844832"/>
            <a:ext cx="11506200" cy="4822667"/>
          </a:xfrm>
          <a:prstGeom prst="rect">
            <a:avLst/>
          </a:prstGeom>
          <a:noFill/>
          <a:ln>
            <a:noFill/>
          </a:ln>
        </p:spPr>
        <p:txBody>
          <a:bodyPr spcFirstLastPara="1" vert="horz" wrap="square" lIns="121900" tIns="60933" rIns="121900" bIns="60933" rtlCol="0" anchor="t" anchorCtr="0">
            <a:noAutofit/>
          </a:bodyPr>
          <a:lstStyle/>
          <a:p>
            <a:pPr marL="1146019" lvl="2" indent="-316307" algn="ctr">
              <a:spcBef>
                <a:spcPts val="413"/>
              </a:spcBef>
              <a:buClr>
                <a:schemeClr val="accent1"/>
              </a:buClr>
              <a:buSzPts val="1771"/>
              <a:buNone/>
            </a:pPr>
            <a:r>
              <a:rPr lang="en-US" sz="2400" u="sng" dirty="0">
                <a:solidFill>
                  <a:schemeClr val="hlink"/>
                </a:solidFill>
                <a:hlinkClick r:id="rId3"/>
              </a:rPr>
              <a:t>https://dynamiclearningmaps.org/essential-elements/ela</a:t>
            </a:r>
            <a:endParaRPr sz="2400" dirty="0">
              <a:solidFill>
                <a:schemeClr val="dk2"/>
              </a:solidFill>
            </a:endParaRPr>
          </a:p>
          <a:p>
            <a:pPr marL="1146019" lvl="2" indent="-316307" algn="ctr">
              <a:spcBef>
                <a:spcPts val="413"/>
              </a:spcBef>
              <a:buClr>
                <a:schemeClr val="accent1"/>
              </a:buClr>
              <a:buSzPts val="1771"/>
              <a:buNone/>
            </a:pPr>
            <a:r>
              <a:rPr lang="en-US" sz="2400" u="sng" dirty="0">
                <a:solidFill>
                  <a:schemeClr val="hlink"/>
                </a:solidFill>
                <a:hlinkClick r:id="rId4"/>
              </a:rPr>
              <a:t>https://dynamiclearningmaps.org/essential-elements/math</a:t>
            </a:r>
            <a:endParaRPr sz="2400" dirty="0">
              <a:solidFill>
                <a:schemeClr val="dk2"/>
              </a:solidFill>
            </a:endParaRPr>
          </a:p>
          <a:p>
            <a:pPr marL="0" lvl="2" indent="0" algn="ctr">
              <a:lnSpc>
                <a:spcPct val="110000"/>
              </a:lnSpc>
              <a:spcBef>
                <a:spcPts val="424"/>
              </a:spcBef>
              <a:buClr>
                <a:srgbClr val="000000"/>
              </a:buClr>
              <a:buSzPts val="1400"/>
              <a:buNone/>
            </a:pPr>
            <a:r>
              <a:rPr lang="en-US" sz="2400" dirty="0"/>
              <a:t>          </a:t>
            </a:r>
            <a:r>
              <a:rPr lang="en-US" sz="2400" u="sng" dirty="0">
                <a:solidFill>
                  <a:schemeClr val="hlink"/>
                </a:solidFill>
                <a:hlinkClick r:id="rId5"/>
              </a:rPr>
              <a:t>https://</a:t>
            </a:r>
            <a:r>
              <a:rPr lang="en-US" sz="2400" u="sng" dirty="0" smtClean="0">
                <a:solidFill>
                  <a:schemeClr val="hlink"/>
                </a:solidFill>
                <a:hlinkClick r:id="rId5"/>
              </a:rPr>
              <a:t>dynamiclearningmaps.org/essential-elements/science</a:t>
            </a:r>
            <a:r>
              <a:rPr lang="en-US" sz="2400" u="sng" dirty="0" smtClean="0">
                <a:solidFill>
                  <a:schemeClr val="hlink"/>
                </a:solidFill>
              </a:rPr>
              <a:t/>
            </a:r>
            <a:br>
              <a:rPr lang="en-US" sz="2400" u="sng" dirty="0" smtClean="0">
                <a:solidFill>
                  <a:schemeClr val="hlink"/>
                </a:solidFill>
              </a:rPr>
            </a:br>
            <a:endParaRPr sz="2400" dirty="0"/>
          </a:p>
          <a:p>
            <a:pPr marL="0" lvl="2" indent="0">
              <a:lnSpc>
                <a:spcPct val="110000"/>
              </a:lnSpc>
              <a:spcBef>
                <a:spcPts val="424"/>
              </a:spcBef>
              <a:buClr>
                <a:srgbClr val="000000"/>
              </a:buClr>
              <a:buSzPts val="1400"/>
              <a:buNone/>
            </a:pPr>
            <a:r>
              <a:rPr lang="en-US" sz="3200" dirty="0"/>
              <a:t>Linkage levels precede, correspond </a:t>
            </a:r>
            <a:r>
              <a:rPr lang="en-US" sz="3200" dirty="0" smtClean="0"/>
              <a:t>to, </a:t>
            </a:r>
            <a:r>
              <a:rPr lang="en-US" sz="3200" dirty="0"/>
              <a:t>or go beyond the expectations expressed in the Essential Element</a:t>
            </a:r>
            <a:r>
              <a:rPr lang="en-US" sz="3200" dirty="0" smtClean="0"/>
              <a:t>. </a:t>
            </a:r>
            <a:r>
              <a:rPr lang="en-US" sz="3200" dirty="0"/>
              <a:t>Linkage levels specify a student’s performance in relation to the grade-level target. </a:t>
            </a:r>
            <a:endParaRPr sz="3200" dirty="0"/>
          </a:p>
          <a:p>
            <a:pPr marL="0" lvl="2" indent="0">
              <a:spcBef>
                <a:spcPts val="413"/>
              </a:spcBef>
              <a:buClr>
                <a:schemeClr val="accent1"/>
              </a:buClr>
              <a:buSzPts val="601"/>
              <a:buNone/>
            </a:pPr>
            <a:r>
              <a:rPr lang="en-US" sz="3200" dirty="0"/>
              <a:t>Once the student engages in testlets, Linkage Levels are adjusted by the DLM </a:t>
            </a:r>
            <a:r>
              <a:rPr lang="en-US" sz="3200" dirty="0" smtClean="0"/>
              <a:t>system </a:t>
            </a:r>
            <a:endParaRPr sz="3200" dirty="0"/>
          </a:p>
        </p:txBody>
      </p:sp>
      <p:sp>
        <p:nvSpPr>
          <p:cNvPr id="871" name="Google Shape;871;p111"/>
          <p:cNvSpPr txBox="1">
            <a:spLocks noGrp="1"/>
          </p:cNvSpPr>
          <p:nvPr>
            <p:ph type="title"/>
          </p:nvPr>
        </p:nvSpPr>
        <p:spPr>
          <a:xfrm>
            <a:off x="342900" y="877563"/>
            <a:ext cx="11506200" cy="1316400"/>
          </a:xfrm>
          <a:prstGeom prst="rect">
            <a:avLst/>
          </a:prstGeom>
          <a:noFill/>
          <a:ln>
            <a:noFill/>
          </a:ln>
        </p:spPr>
        <p:txBody>
          <a:bodyPr spcFirstLastPara="1" vert="horz" wrap="square" lIns="121900" tIns="60933" rIns="121900" bIns="60933" rtlCol="0" anchor="ctr" anchorCtr="0">
            <a:noAutofit/>
          </a:bodyPr>
          <a:lstStyle/>
          <a:p>
            <a:pPr>
              <a:buSzPts val="3600"/>
            </a:pPr>
            <a:r>
              <a:rPr lang="en-US" sz="4400" dirty="0">
                <a:solidFill>
                  <a:srgbClr val="004B8E"/>
                </a:solidFill>
              </a:rPr>
              <a:t>What is the Purpose of Having Linkage </a:t>
            </a:r>
            <a:r>
              <a:rPr lang="en-US" sz="4400" dirty="0" smtClean="0">
                <a:solidFill>
                  <a:srgbClr val="004B8E"/>
                </a:solidFill>
              </a:rPr>
              <a:t>Levels</a:t>
            </a:r>
            <a:endParaRPr sz="4400" dirty="0">
              <a:solidFill>
                <a:srgbClr val="004B8E"/>
              </a:solidFill>
            </a:endParaRPr>
          </a:p>
        </p:txBody>
      </p:sp>
      <p:sp>
        <p:nvSpPr>
          <p:cNvPr id="872" name="Google Shape;872;p111"/>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84</a:t>
            </a:fld>
            <a:endParaRPr dirty="0"/>
          </a:p>
        </p:txBody>
      </p:sp>
    </p:spTree>
    <p:extLst>
      <p:ext uri="{BB962C8B-B14F-4D97-AF65-F5344CB8AC3E}">
        <p14:creationId xmlns:p14="http://schemas.microsoft.com/office/powerpoint/2010/main" val="270102860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p112"/>
          <p:cNvSpPr txBox="1">
            <a:spLocks noGrp="1"/>
          </p:cNvSpPr>
          <p:nvPr>
            <p:ph type="title"/>
          </p:nvPr>
        </p:nvSpPr>
        <p:spPr>
          <a:xfrm>
            <a:off x="342900" y="798294"/>
            <a:ext cx="11506200" cy="1412875"/>
          </a:xfrm>
          <a:prstGeom prst="rect">
            <a:avLst/>
          </a:prstGeom>
          <a:noFill/>
          <a:ln>
            <a:noFill/>
          </a:ln>
        </p:spPr>
        <p:txBody>
          <a:bodyPr spcFirstLastPara="1" vert="horz" wrap="square" lIns="121900" tIns="60933" rIns="121900" bIns="60933" rtlCol="0" anchor="ctr" anchorCtr="0">
            <a:noAutofit/>
          </a:bodyPr>
          <a:lstStyle/>
          <a:p>
            <a:pPr>
              <a:buSzPts val="3600"/>
            </a:pPr>
            <a:r>
              <a:rPr lang="en-US" sz="4400" dirty="0">
                <a:solidFill>
                  <a:srgbClr val="004B8E"/>
                </a:solidFill>
              </a:rPr>
              <a:t>Linkage Levels for a Tested EE in ELA </a:t>
            </a:r>
            <a:endParaRPr sz="4400" dirty="0">
              <a:solidFill>
                <a:srgbClr val="004B8E"/>
              </a:solidFill>
            </a:endParaRPr>
          </a:p>
        </p:txBody>
      </p:sp>
      <p:sp>
        <p:nvSpPr>
          <p:cNvPr id="878" name="Google Shape;878;p112"/>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85</a:t>
            </a:fld>
            <a:endParaRPr dirty="0"/>
          </a:p>
        </p:txBody>
      </p:sp>
      <p:pic>
        <p:nvPicPr>
          <p:cNvPr id="879" name="Google Shape;879;p112"/>
          <p:cNvPicPr preferRelativeResize="0"/>
          <p:nvPr/>
        </p:nvPicPr>
        <p:blipFill>
          <a:blip r:embed="rId3">
            <a:alphaModFix/>
          </a:blip>
          <a:stretch>
            <a:fillRect/>
          </a:stretch>
        </p:blipFill>
        <p:spPr>
          <a:xfrm>
            <a:off x="342899" y="2078034"/>
            <a:ext cx="11506201" cy="4576767"/>
          </a:xfrm>
          <a:prstGeom prst="rect">
            <a:avLst/>
          </a:prstGeom>
          <a:noFill/>
          <a:ln>
            <a:noFill/>
          </a:ln>
        </p:spPr>
      </p:pic>
    </p:spTree>
    <p:extLst>
      <p:ext uri="{BB962C8B-B14F-4D97-AF65-F5344CB8AC3E}">
        <p14:creationId xmlns:p14="http://schemas.microsoft.com/office/powerpoint/2010/main" val="410100145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p113"/>
          <p:cNvSpPr txBox="1">
            <a:spLocks noGrp="1"/>
          </p:cNvSpPr>
          <p:nvPr>
            <p:ph type="title"/>
          </p:nvPr>
        </p:nvSpPr>
        <p:spPr>
          <a:xfrm>
            <a:off x="342900" y="999684"/>
            <a:ext cx="11506200" cy="1066800"/>
          </a:xfrm>
          <a:prstGeom prst="rect">
            <a:avLst/>
          </a:prstGeom>
          <a:noFill/>
          <a:ln>
            <a:noFill/>
          </a:ln>
        </p:spPr>
        <p:txBody>
          <a:bodyPr spcFirstLastPara="1" vert="horz" wrap="square" lIns="121900" tIns="60933" rIns="121900" bIns="60933" rtlCol="0" anchor="ctr" anchorCtr="0">
            <a:noAutofit/>
          </a:bodyPr>
          <a:lstStyle/>
          <a:p>
            <a:pPr>
              <a:buSzPts val="3600"/>
            </a:pPr>
            <a:r>
              <a:rPr lang="en-US" sz="4400" dirty="0">
                <a:solidFill>
                  <a:srgbClr val="004B8E"/>
                </a:solidFill>
              </a:rPr>
              <a:t>Linkage Levels for a Tested EE in Math</a:t>
            </a:r>
            <a:endParaRPr sz="4400" dirty="0">
              <a:solidFill>
                <a:srgbClr val="004B8E"/>
              </a:solidFill>
            </a:endParaRPr>
          </a:p>
        </p:txBody>
      </p:sp>
      <p:sp>
        <p:nvSpPr>
          <p:cNvPr id="885" name="Google Shape;885;p113"/>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86</a:t>
            </a:fld>
            <a:endParaRPr dirty="0"/>
          </a:p>
        </p:txBody>
      </p:sp>
      <p:pic>
        <p:nvPicPr>
          <p:cNvPr id="886" name="Google Shape;886;p113"/>
          <p:cNvPicPr preferRelativeResize="0"/>
          <p:nvPr/>
        </p:nvPicPr>
        <p:blipFill>
          <a:blip r:embed="rId3">
            <a:alphaModFix/>
          </a:blip>
          <a:stretch>
            <a:fillRect/>
          </a:stretch>
        </p:blipFill>
        <p:spPr>
          <a:xfrm>
            <a:off x="342900" y="1901834"/>
            <a:ext cx="11506200" cy="4765666"/>
          </a:xfrm>
          <a:prstGeom prst="rect">
            <a:avLst/>
          </a:prstGeom>
          <a:noFill/>
          <a:ln>
            <a:noFill/>
          </a:ln>
        </p:spPr>
      </p:pic>
    </p:spTree>
    <p:extLst>
      <p:ext uri="{BB962C8B-B14F-4D97-AF65-F5344CB8AC3E}">
        <p14:creationId xmlns:p14="http://schemas.microsoft.com/office/powerpoint/2010/main" val="187507208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p114"/>
          <p:cNvSpPr txBox="1">
            <a:spLocks noGrp="1"/>
          </p:cNvSpPr>
          <p:nvPr>
            <p:ph type="title"/>
          </p:nvPr>
        </p:nvSpPr>
        <p:spPr>
          <a:xfrm>
            <a:off x="342900" y="1012381"/>
            <a:ext cx="11506200" cy="1066800"/>
          </a:xfrm>
          <a:prstGeom prst="rect">
            <a:avLst/>
          </a:prstGeom>
          <a:noFill/>
          <a:ln>
            <a:noFill/>
          </a:ln>
        </p:spPr>
        <p:txBody>
          <a:bodyPr spcFirstLastPara="1" vert="horz" wrap="square" lIns="121900" tIns="60933" rIns="121900" bIns="60933" rtlCol="0" anchor="ctr" anchorCtr="0">
            <a:noAutofit/>
          </a:bodyPr>
          <a:lstStyle/>
          <a:p>
            <a:pPr>
              <a:buSzPts val="3600"/>
            </a:pPr>
            <a:r>
              <a:rPr lang="en-US" sz="4400" dirty="0">
                <a:solidFill>
                  <a:srgbClr val="004B8E"/>
                </a:solidFill>
              </a:rPr>
              <a:t>Linkage Levels for a Tested EE in  Science</a:t>
            </a:r>
            <a:endParaRPr sz="4400" dirty="0">
              <a:solidFill>
                <a:srgbClr val="004B8E"/>
              </a:solidFill>
            </a:endParaRPr>
          </a:p>
        </p:txBody>
      </p:sp>
      <p:sp>
        <p:nvSpPr>
          <p:cNvPr id="892" name="Google Shape;892;p114"/>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87</a:t>
            </a:fld>
            <a:endParaRPr dirty="0"/>
          </a:p>
        </p:txBody>
      </p:sp>
      <p:pic>
        <p:nvPicPr>
          <p:cNvPr id="893" name="Google Shape;893;p114"/>
          <p:cNvPicPr preferRelativeResize="0"/>
          <p:nvPr/>
        </p:nvPicPr>
        <p:blipFill>
          <a:blip r:embed="rId3">
            <a:alphaModFix/>
          </a:blip>
          <a:stretch>
            <a:fillRect/>
          </a:stretch>
        </p:blipFill>
        <p:spPr>
          <a:xfrm>
            <a:off x="342899" y="1914534"/>
            <a:ext cx="11506201" cy="4752966"/>
          </a:xfrm>
          <a:prstGeom prst="rect">
            <a:avLst/>
          </a:prstGeom>
          <a:noFill/>
          <a:ln>
            <a:noFill/>
          </a:ln>
        </p:spPr>
      </p:pic>
    </p:spTree>
    <p:extLst>
      <p:ext uri="{BB962C8B-B14F-4D97-AF65-F5344CB8AC3E}">
        <p14:creationId xmlns:p14="http://schemas.microsoft.com/office/powerpoint/2010/main" val="1186205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Google Shape;898;p115"/>
          <p:cNvSpPr txBox="1">
            <a:spLocks noGrp="1"/>
          </p:cNvSpPr>
          <p:nvPr>
            <p:ph type="title"/>
          </p:nvPr>
        </p:nvSpPr>
        <p:spPr>
          <a:xfrm>
            <a:off x="342900" y="990600"/>
            <a:ext cx="11506200" cy="1066800"/>
          </a:xfrm>
          <a:prstGeom prst="rect">
            <a:avLst/>
          </a:prstGeom>
        </p:spPr>
        <p:txBody>
          <a:bodyPr spcFirstLastPara="1" vert="horz" wrap="square" lIns="121900" tIns="60933" rIns="121900" bIns="60933" rtlCol="0" anchor="ctr" anchorCtr="0">
            <a:noAutofit/>
          </a:bodyPr>
          <a:lstStyle/>
          <a:p>
            <a:r>
              <a:rPr lang="en-US" sz="4400" dirty="0">
                <a:solidFill>
                  <a:srgbClr val="004B8E"/>
                </a:solidFill>
              </a:rPr>
              <a:t>Mini-Map</a:t>
            </a:r>
            <a:endParaRPr sz="4400" dirty="0">
              <a:solidFill>
                <a:srgbClr val="004B8E"/>
              </a:solidFill>
            </a:endParaRPr>
          </a:p>
        </p:txBody>
      </p:sp>
      <p:sp>
        <p:nvSpPr>
          <p:cNvPr id="899" name="Google Shape;899;p115"/>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88</a:t>
            </a:fld>
            <a:endParaRPr dirty="0"/>
          </a:p>
        </p:txBody>
      </p:sp>
      <p:pic>
        <p:nvPicPr>
          <p:cNvPr id="900" name="Google Shape;900;p115"/>
          <p:cNvPicPr preferRelativeResize="0"/>
          <p:nvPr/>
        </p:nvPicPr>
        <p:blipFill>
          <a:blip r:embed="rId3">
            <a:alphaModFix/>
          </a:blip>
          <a:stretch>
            <a:fillRect/>
          </a:stretch>
        </p:blipFill>
        <p:spPr>
          <a:xfrm>
            <a:off x="342900" y="2057400"/>
            <a:ext cx="11506200" cy="4597400"/>
          </a:xfrm>
          <a:prstGeom prst="rect">
            <a:avLst/>
          </a:prstGeom>
          <a:noFill/>
          <a:ln>
            <a:noFill/>
          </a:ln>
        </p:spPr>
      </p:pic>
    </p:spTree>
    <p:extLst>
      <p:ext uri="{BB962C8B-B14F-4D97-AF65-F5344CB8AC3E}">
        <p14:creationId xmlns:p14="http://schemas.microsoft.com/office/powerpoint/2010/main" val="314168201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Google Shape;905;p116"/>
          <p:cNvSpPr txBox="1">
            <a:spLocks noGrp="1"/>
          </p:cNvSpPr>
          <p:nvPr>
            <p:ph type="body" idx="1"/>
          </p:nvPr>
        </p:nvSpPr>
        <p:spPr>
          <a:xfrm>
            <a:off x="342900" y="1980222"/>
            <a:ext cx="11489338" cy="4687278"/>
          </a:xfrm>
          <a:prstGeom prst="rect">
            <a:avLst/>
          </a:prstGeom>
          <a:noFill/>
          <a:ln>
            <a:noFill/>
          </a:ln>
        </p:spPr>
        <p:txBody>
          <a:bodyPr spcFirstLastPara="1" vert="horz" wrap="square" lIns="121900" tIns="60933" rIns="121900" bIns="60933" rtlCol="0" anchor="t" anchorCtr="0">
            <a:noAutofit/>
          </a:bodyPr>
          <a:lstStyle/>
          <a:p>
            <a:pPr marL="150279" indent="0">
              <a:spcBef>
                <a:spcPts val="0"/>
              </a:spcBef>
              <a:buSzPts val="2400"/>
              <a:buNone/>
            </a:pPr>
            <a:r>
              <a:rPr lang="en-US" sz="3600" dirty="0"/>
              <a:t>Use the information from </a:t>
            </a:r>
            <a:r>
              <a:rPr lang="en-US" sz="3600" b="1" dirty="0">
                <a:solidFill>
                  <a:srgbClr val="429539"/>
                </a:solidFill>
              </a:rPr>
              <a:t>Linkage Levels</a:t>
            </a:r>
            <a:r>
              <a:rPr lang="en-US" sz="3600" dirty="0">
                <a:solidFill>
                  <a:srgbClr val="429539"/>
                </a:solidFill>
              </a:rPr>
              <a:t> </a:t>
            </a:r>
            <a:r>
              <a:rPr lang="en-US" sz="3600" dirty="0"/>
              <a:t>and </a:t>
            </a:r>
            <a:r>
              <a:rPr lang="en-US" sz="3600" b="1" dirty="0" smtClean="0">
                <a:solidFill>
                  <a:srgbClr val="429539"/>
                </a:solidFill>
              </a:rPr>
              <a:t>Mini-Maps</a:t>
            </a:r>
            <a:r>
              <a:rPr lang="en-US" sz="3600" dirty="0" smtClean="0"/>
              <a:t> </a:t>
            </a:r>
            <a:r>
              <a:rPr lang="en-US" sz="3600" dirty="0"/>
              <a:t>to plan instruction and create IEP </a:t>
            </a:r>
            <a:r>
              <a:rPr lang="en-US" sz="3600" dirty="0" smtClean="0"/>
              <a:t>goals </a:t>
            </a:r>
            <a:endParaRPr sz="3600" dirty="0"/>
          </a:p>
          <a:p>
            <a:pPr marL="150279" indent="0">
              <a:spcBef>
                <a:spcPts val="0"/>
              </a:spcBef>
              <a:buSzPts val="2400"/>
              <a:buNone/>
            </a:pPr>
            <a:endParaRPr sz="3600" dirty="0"/>
          </a:p>
          <a:p>
            <a:pPr marL="150279" indent="0">
              <a:spcBef>
                <a:spcPts val="0"/>
              </a:spcBef>
              <a:buSzPts val="2400"/>
              <a:buNone/>
            </a:pPr>
            <a:r>
              <a:rPr lang="en-US" sz="3600" b="1" dirty="0">
                <a:solidFill>
                  <a:srgbClr val="429539"/>
                </a:solidFill>
              </a:rPr>
              <a:t>Do Not Forget</a:t>
            </a:r>
            <a:r>
              <a:rPr lang="en-US" sz="3600" dirty="0" smtClean="0">
                <a:solidFill>
                  <a:srgbClr val="429539"/>
                </a:solidFill>
              </a:rPr>
              <a:t>: </a:t>
            </a:r>
            <a:r>
              <a:rPr lang="en-US" sz="3600" dirty="0"/>
              <a:t>Each and every goal </a:t>
            </a:r>
            <a:r>
              <a:rPr lang="en-US" sz="3600" b="1" dirty="0">
                <a:solidFill>
                  <a:srgbClr val="42953B"/>
                </a:solidFill>
              </a:rPr>
              <a:t>MUST</a:t>
            </a:r>
            <a:r>
              <a:rPr lang="en-US" sz="3600" b="1" dirty="0"/>
              <a:t> </a:t>
            </a:r>
            <a:r>
              <a:rPr lang="en-US" sz="3600" dirty="0"/>
              <a:t>have a short-term objective or </a:t>
            </a:r>
            <a:r>
              <a:rPr lang="en-US" sz="3600" dirty="0" smtClean="0"/>
              <a:t>benchmark</a:t>
            </a:r>
            <a:endParaRPr sz="3600" dirty="0"/>
          </a:p>
          <a:p>
            <a:pPr indent="-188377">
              <a:buNone/>
            </a:pPr>
            <a:endParaRPr dirty="0"/>
          </a:p>
        </p:txBody>
      </p:sp>
      <p:sp>
        <p:nvSpPr>
          <p:cNvPr id="906" name="Google Shape;906;p116"/>
          <p:cNvSpPr txBox="1">
            <a:spLocks noGrp="1"/>
          </p:cNvSpPr>
          <p:nvPr>
            <p:ph type="title"/>
          </p:nvPr>
        </p:nvSpPr>
        <p:spPr>
          <a:xfrm>
            <a:off x="342900" y="1154830"/>
            <a:ext cx="11506200" cy="825392"/>
          </a:xfrm>
          <a:prstGeom prst="rect">
            <a:avLst/>
          </a:prstGeom>
          <a:noFill/>
          <a:ln>
            <a:noFill/>
          </a:ln>
        </p:spPr>
        <p:txBody>
          <a:bodyPr spcFirstLastPara="1" vert="horz" wrap="square" lIns="121900" tIns="60933" rIns="121900" bIns="60933" rtlCol="0" anchor="ctr" anchorCtr="0">
            <a:noAutofit/>
          </a:bodyPr>
          <a:lstStyle/>
          <a:p>
            <a:pPr>
              <a:buSzPts val="3600"/>
            </a:pPr>
            <a:r>
              <a:rPr lang="en-US" sz="4400" dirty="0">
                <a:solidFill>
                  <a:srgbClr val="004B8E"/>
                </a:solidFill>
              </a:rPr>
              <a:t>To Be Noted</a:t>
            </a:r>
            <a:r>
              <a:rPr lang="en-US" sz="4400" dirty="0" smtClean="0">
                <a:solidFill>
                  <a:srgbClr val="004B8E"/>
                </a:solidFill>
              </a:rPr>
              <a:t>: </a:t>
            </a:r>
            <a:r>
              <a:rPr lang="en-US" sz="4400" dirty="0">
                <a:solidFill>
                  <a:srgbClr val="004B8E"/>
                </a:solidFill>
              </a:rPr>
              <a:t>IEP, </a:t>
            </a:r>
            <a:r>
              <a:rPr lang="en-US" sz="4400" b="1" i="0" u="none" strike="noStrike" cap="none" dirty="0" smtClean="0">
                <a:solidFill>
                  <a:srgbClr val="004B8E"/>
                </a:solidFill>
                <a:sym typeface="Calibri"/>
              </a:rPr>
              <a:t>Mini-Maps, </a:t>
            </a:r>
            <a:r>
              <a:rPr lang="en-US" sz="4400" b="1" i="0" u="none" strike="noStrike" cap="none" dirty="0">
                <a:solidFill>
                  <a:srgbClr val="004B8E"/>
                </a:solidFill>
                <a:sym typeface="Calibri"/>
              </a:rPr>
              <a:t>and Goals</a:t>
            </a:r>
            <a:endParaRPr sz="4400" b="1" i="0" u="none" strike="noStrike" cap="none" dirty="0">
              <a:solidFill>
                <a:srgbClr val="004B8E"/>
              </a:solidFill>
              <a:sym typeface="Calibri"/>
            </a:endParaRPr>
          </a:p>
        </p:txBody>
      </p:sp>
      <p:sp>
        <p:nvSpPr>
          <p:cNvPr id="907" name="Google Shape;907;p116"/>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89</a:t>
            </a:fld>
            <a:endParaRPr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7831" y="4500544"/>
            <a:ext cx="2494407" cy="2166956"/>
          </a:xfrm>
          <a:prstGeom prst="rect">
            <a:avLst/>
          </a:prstGeom>
        </p:spPr>
      </p:pic>
    </p:spTree>
    <p:extLst>
      <p:ext uri="{BB962C8B-B14F-4D97-AF65-F5344CB8AC3E}">
        <p14:creationId xmlns:p14="http://schemas.microsoft.com/office/powerpoint/2010/main" val="15556004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9" name="Google Shape;139;p27"/>
          <p:cNvSpPr txBox="1">
            <a:spLocks noGrp="1"/>
          </p:cNvSpPr>
          <p:nvPr>
            <p:ph type="title"/>
          </p:nvPr>
        </p:nvSpPr>
        <p:spPr>
          <a:xfrm>
            <a:off x="342900" y="1399736"/>
            <a:ext cx="11506200" cy="960000"/>
          </a:xfrm>
          <a:prstGeom prst="rect">
            <a:avLst/>
          </a:prstGeom>
          <a:noFill/>
          <a:ln>
            <a:noFill/>
          </a:ln>
        </p:spPr>
        <p:txBody>
          <a:bodyPr spcFirstLastPara="1" vert="horz" wrap="square" lIns="91400" tIns="45700" rIns="91400" bIns="45700" rtlCol="0" anchor="ctr" anchorCtr="0">
            <a:noAutofit/>
          </a:bodyPr>
          <a:lstStyle/>
          <a:p>
            <a:pPr>
              <a:buSzPts val="900"/>
            </a:pPr>
            <a:r>
              <a:rPr lang="en-US" sz="4400" dirty="0" smtClean="0">
                <a:solidFill>
                  <a:srgbClr val="004B8E"/>
                </a:solidFill>
              </a:rPr>
              <a:t>Norms</a:t>
            </a:r>
            <a:endParaRPr sz="4400" dirty="0">
              <a:solidFill>
                <a:srgbClr val="004B8E"/>
              </a:solidFill>
            </a:endParaRPr>
          </a:p>
          <a:p>
            <a:pPr>
              <a:buSzPts val="900"/>
            </a:pPr>
            <a:endParaRPr sz="4800" dirty="0"/>
          </a:p>
        </p:txBody>
      </p:sp>
      <p:sp>
        <p:nvSpPr>
          <p:cNvPr id="140" name="Google Shape;140;p27"/>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9</a:t>
            </a:fld>
            <a:endParaRPr dirty="0"/>
          </a:p>
        </p:txBody>
      </p:sp>
      <p:sp>
        <p:nvSpPr>
          <p:cNvPr id="2" name="Text Placeholder 1"/>
          <p:cNvSpPr>
            <a:spLocks noGrp="1"/>
          </p:cNvSpPr>
          <p:nvPr>
            <p:ph type="body" idx="1"/>
          </p:nvPr>
        </p:nvSpPr>
        <p:spPr>
          <a:xfrm>
            <a:off x="342900" y="2119758"/>
            <a:ext cx="11506200" cy="4547740"/>
          </a:xfrm>
        </p:spPr>
        <p:txBody>
          <a:bodyPr/>
          <a:lstStyle/>
          <a:p>
            <a:pPr>
              <a:spcBef>
                <a:spcPts val="600"/>
              </a:spcBef>
              <a:buClr>
                <a:srgbClr val="429539"/>
              </a:buClr>
            </a:pPr>
            <a:r>
              <a:rPr lang="en-US" sz="3200" dirty="0" smtClean="0"/>
              <a:t>Be present</a:t>
            </a:r>
          </a:p>
          <a:p>
            <a:pPr>
              <a:spcBef>
                <a:spcPts val="600"/>
              </a:spcBef>
              <a:buClr>
                <a:srgbClr val="429539"/>
              </a:buClr>
            </a:pPr>
            <a:r>
              <a:rPr lang="en-US" sz="3200" dirty="0" smtClean="0"/>
              <a:t>Turn cell phone off or silence</a:t>
            </a:r>
          </a:p>
          <a:p>
            <a:pPr>
              <a:spcBef>
                <a:spcPts val="600"/>
              </a:spcBef>
              <a:buClr>
                <a:srgbClr val="429539"/>
              </a:buClr>
            </a:pPr>
            <a:r>
              <a:rPr lang="en-US" sz="3200" dirty="0" smtClean="0"/>
              <a:t>Minimize sidebar conversations</a:t>
            </a:r>
          </a:p>
          <a:p>
            <a:pPr>
              <a:spcBef>
                <a:spcPts val="600"/>
              </a:spcBef>
              <a:buClr>
                <a:srgbClr val="429539"/>
              </a:buClr>
            </a:pPr>
            <a:r>
              <a:rPr lang="en-US" sz="3200" dirty="0" smtClean="0"/>
              <a:t>Ask questions</a:t>
            </a:r>
          </a:p>
          <a:p>
            <a:pPr>
              <a:spcBef>
                <a:spcPts val="600"/>
              </a:spcBef>
              <a:buClr>
                <a:srgbClr val="429539"/>
              </a:buClr>
            </a:pPr>
            <a:r>
              <a:rPr lang="en-US" sz="3200" dirty="0" smtClean="0"/>
              <a:t>Take care of personal needs with minimal distractions</a:t>
            </a:r>
          </a:p>
          <a:p>
            <a:pPr>
              <a:spcBef>
                <a:spcPts val="600"/>
              </a:spcBef>
              <a:buClr>
                <a:srgbClr val="429539"/>
              </a:buClr>
            </a:pPr>
            <a:r>
              <a:rPr lang="en-US" sz="3200" dirty="0" smtClean="0"/>
              <a:t>Have open heart and open mind</a:t>
            </a:r>
          </a:p>
          <a:p>
            <a:pPr>
              <a:spcBef>
                <a:spcPts val="600"/>
              </a:spcBef>
              <a:buClr>
                <a:srgbClr val="429539"/>
              </a:buClr>
            </a:pPr>
            <a:r>
              <a:rPr lang="en-US" sz="3200" dirty="0" smtClean="0"/>
              <a:t>Be patient</a:t>
            </a:r>
          </a:p>
          <a:p>
            <a:pPr marL="33866" indent="0">
              <a:buNone/>
            </a:pPr>
            <a:endParaRPr lang="en-US" dirty="0"/>
          </a:p>
        </p:txBody>
      </p:sp>
    </p:spTree>
    <p:extLst>
      <p:ext uri="{BB962C8B-B14F-4D97-AF65-F5344CB8AC3E}">
        <p14:creationId xmlns:p14="http://schemas.microsoft.com/office/powerpoint/2010/main" val="78571467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p117"/>
          <p:cNvSpPr txBox="1">
            <a:spLocks noGrp="1"/>
          </p:cNvSpPr>
          <p:nvPr>
            <p:ph type="body" idx="1"/>
          </p:nvPr>
        </p:nvSpPr>
        <p:spPr>
          <a:xfrm>
            <a:off x="203200" y="2159000"/>
            <a:ext cx="11785600" cy="4419600"/>
          </a:xfrm>
          <a:prstGeom prst="rect">
            <a:avLst/>
          </a:prstGeom>
          <a:noFill/>
          <a:ln>
            <a:noFill/>
          </a:ln>
        </p:spPr>
        <p:txBody>
          <a:bodyPr spcFirstLastPara="1" vert="horz" wrap="square" lIns="121900" tIns="60933" rIns="121900" bIns="60933" rtlCol="0" anchor="t" anchorCtr="0">
            <a:noAutofit/>
          </a:bodyPr>
          <a:lstStyle/>
          <a:p>
            <a:pPr marL="0" indent="0">
              <a:buNone/>
            </a:pPr>
            <a:r>
              <a:rPr lang="en-US" sz="4000" dirty="0">
                <a:solidFill>
                  <a:srgbClr val="429539"/>
                </a:solidFill>
              </a:rPr>
              <a:t>3</a:t>
            </a:r>
            <a:r>
              <a:rPr lang="en-US" sz="4000" dirty="0">
                <a:solidFill>
                  <a:srgbClr val="004B8E"/>
                </a:solidFill>
              </a:rPr>
              <a:t>-Linkage Level Facts</a:t>
            </a:r>
            <a:endParaRPr sz="4000" dirty="0">
              <a:solidFill>
                <a:srgbClr val="004B8E"/>
              </a:solidFill>
            </a:endParaRPr>
          </a:p>
          <a:p>
            <a:pPr marL="0" indent="0">
              <a:buNone/>
            </a:pPr>
            <a:endParaRPr dirty="0"/>
          </a:p>
          <a:p>
            <a:pPr marL="0" indent="0">
              <a:buNone/>
            </a:pPr>
            <a:r>
              <a:rPr lang="en-US" sz="4000" dirty="0">
                <a:solidFill>
                  <a:srgbClr val="429539"/>
                </a:solidFill>
              </a:rPr>
              <a:t>2</a:t>
            </a:r>
            <a:r>
              <a:rPr lang="en-US" sz="4000" dirty="0">
                <a:solidFill>
                  <a:srgbClr val="004B8E"/>
                </a:solidFill>
              </a:rPr>
              <a:t>-Notes to self regarding Linkage Levels  </a:t>
            </a:r>
            <a:endParaRPr sz="4000" dirty="0">
              <a:solidFill>
                <a:srgbClr val="004B8E"/>
              </a:solidFill>
            </a:endParaRPr>
          </a:p>
          <a:p>
            <a:pPr marL="0" indent="0">
              <a:buNone/>
            </a:pPr>
            <a:endParaRPr dirty="0"/>
          </a:p>
          <a:p>
            <a:pPr marL="0" indent="0">
              <a:buNone/>
            </a:pPr>
            <a:r>
              <a:rPr lang="en-US" sz="4000" dirty="0">
                <a:solidFill>
                  <a:srgbClr val="429539"/>
                </a:solidFill>
              </a:rPr>
              <a:t>1</a:t>
            </a:r>
            <a:r>
              <a:rPr lang="en-US" sz="4000" dirty="0">
                <a:solidFill>
                  <a:srgbClr val="004B8E"/>
                </a:solidFill>
              </a:rPr>
              <a:t>-Something to clarify</a:t>
            </a:r>
            <a:endParaRPr sz="4000" dirty="0">
              <a:solidFill>
                <a:srgbClr val="004B8E"/>
              </a:solidFill>
            </a:endParaRPr>
          </a:p>
        </p:txBody>
      </p:sp>
      <p:sp>
        <p:nvSpPr>
          <p:cNvPr id="915" name="Google Shape;915;p117"/>
          <p:cNvSpPr txBox="1">
            <a:spLocks noGrp="1"/>
          </p:cNvSpPr>
          <p:nvPr>
            <p:ph type="title"/>
          </p:nvPr>
        </p:nvSpPr>
        <p:spPr>
          <a:xfrm>
            <a:off x="342900" y="969580"/>
            <a:ext cx="11506200" cy="1066800"/>
          </a:xfrm>
          <a:prstGeom prst="rect">
            <a:avLst/>
          </a:prstGeom>
          <a:noFill/>
          <a:ln>
            <a:noFill/>
          </a:ln>
        </p:spPr>
        <p:txBody>
          <a:bodyPr spcFirstLastPara="1" vert="horz" wrap="square" lIns="121900" tIns="60933" rIns="121900" bIns="60933" rtlCol="0" anchor="ctr" anchorCtr="0">
            <a:noAutofit/>
          </a:bodyPr>
          <a:lstStyle/>
          <a:p>
            <a:r>
              <a:rPr lang="en-US" sz="4400" dirty="0">
                <a:solidFill>
                  <a:srgbClr val="004B8E"/>
                </a:solidFill>
              </a:rPr>
              <a:t>Check-In </a:t>
            </a:r>
            <a:r>
              <a:rPr lang="en-US" sz="4400" b="0" dirty="0">
                <a:solidFill>
                  <a:srgbClr val="429539"/>
                </a:solidFill>
              </a:rPr>
              <a:t>3-2-1</a:t>
            </a:r>
            <a:endParaRPr sz="4400" dirty="0">
              <a:solidFill>
                <a:srgbClr val="429539"/>
              </a:solidFill>
            </a:endParaRPr>
          </a:p>
        </p:txBody>
      </p:sp>
      <p:sp>
        <p:nvSpPr>
          <p:cNvPr id="916" name="Google Shape;916;p117"/>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90</a:t>
            </a:fld>
            <a:endParaRPr dirty="0"/>
          </a:p>
        </p:txBody>
      </p:sp>
      <p:pic>
        <p:nvPicPr>
          <p:cNvPr id="917" name="Google Shape;917;p117"/>
          <p:cNvPicPr preferRelativeResize="0"/>
          <p:nvPr/>
        </p:nvPicPr>
        <p:blipFill rotWithShape="1">
          <a:blip r:embed="rId3">
            <a:alphaModFix/>
          </a:blip>
          <a:srcRect/>
          <a:stretch/>
        </p:blipFill>
        <p:spPr>
          <a:xfrm>
            <a:off x="5615057" y="2036380"/>
            <a:ext cx="1254300" cy="1254300"/>
          </a:xfrm>
          <a:prstGeom prst="rect">
            <a:avLst/>
          </a:prstGeom>
          <a:noFill/>
          <a:ln>
            <a:noFill/>
          </a:ln>
        </p:spPr>
      </p:pic>
      <p:pic>
        <p:nvPicPr>
          <p:cNvPr id="918" name="Google Shape;918;p117"/>
          <p:cNvPicPr preferRelativeResize="0"/>
          <p:nvPr/>
        </p:nvPicPr>
        <p:blipFill rotWithShape="1">
          <a:blip r:embed="rId4">
            <a:alphaModFix/>
          </a:blip>
          <a:srcRect/>
          <a:stretch/>
        </p:blipFill>
        <p:spPr>
          <a:xfrm flipH="1">
            <a:off x="5744363" y="5126000"/>
            <a:ext cx="1452600" cy="1157832"/>
          </a:xfrm>
          <a:prstGeom prst="rect">
            <a:avLst/>
          </a:prstGeom>
          <a:noFill/>
          <a:ln>
            <a:noFill/>
          </a:ln>
        </p:spPr>
      </p:pic>
      <p:pic>
        <p:nvPicPr>
          <p:cNvPr id="919" name="Google Shape;919;p117"/>
          <p:cNvPicPr preferRelativeResize="0"/>
          <p:nvPr/>
        </p:nvPicPr>
        <p:blipFill rotWithShape="1">
          <a:blip r:embed="rId5">
            <a:alphaModFix/>
          </a:blip>
          <a:srcRect/>
          <a:stretch/>
        </p:blipFill>
        <p:spPr>
          <a:xfrm flipH="1">
            <a:off x="9423401" y="3068601"/>
            <a:ext cx="2057399" cy="2057399"/>
          </a:xfrm>
          <a:prstGeom prst="rect">
            <a:avLst/>
          </a:prstGeom>
          <a:noFill/>
          <a:ln>
            <a:noFill/>
          </a:ln>
        </p:spPr>
      </p:pic>
    </p:spTree>
    <p:extLst>
      <p:ext uri="{BB962C8B-B14F-4D97-AF65-F5344CB8AC3E}">
        <p14:creationId xmlns:p14="http://schemas.microsoft.com/office/powerpoint/2010/main" val="252844198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5"/>
          <p:cNvSpPr txBox="1">
            <a:spLocks noGrp="1"/>
          </p:cNvSpPr>
          <p:nvPr>
            <p:ph type="title"/>
          </p:nvPr>
        </p:nvSpPr>
        <p:spPr>
          <a:xfrm>
            <a:off x="342900" y="1846600"/>
            <a:ext cx="7823200" cy="2133600"/>
          </a:xfrm>
          <a:prstGeom prst="rect">
            <a:avLst/>
          </a:prstGeom>
          <a:noFill/>
          <a:ln>
            <a:noFill/>
          </a:ln>
        </p:spPr>
        <p:txBody>
          <a:bodyPr spcFirstLastPara="1" vert="horz" wrap="square" lIns="121900" tIns="60933" rIns="121900" bIns="60933" rtlCol="0" anchor="ctr" anchorCtr="0">
            <a:noAutofit/>
          </a:bodyPr>
          <a:lstStyle/>
          <a:p>
            <a:pPr>
              <a:buClr>
                <a:schemeClr val="dk1"/>
              </a:buClr>
              <a:buSzPts val="4000"/>
            </a:pPr>
            <a:r>
              <a:rPr lang="en-US" sz="5333" b="1" dirty="0" smtClean="0">
                <a:solidFill>
                  <a:srgbClr val="004B8E"/>
                </a:solidFill>
                <a:latin typeface="Calibri"/>
                <a:ea typeface="Calibri"/>
                <a:cs typeface="Calibri"/>
                <a:sym typeface="Calibri"/>
              </a:rPr>
              <a:t>Part 5</a:t>
            </a:r>
            <a:r>
              <a:rPr lang="en-US" sz="5333" b="1" dirty="0">
                <a:solidFill>
                  <a:schemeClr val="dk1"/>
                </a:solidFill>
                <a:latin typeface="Calibri"/>
                <a:ea typeface="Calibri"/>
                <a:cs typeface="Calibri"/>
                <a:sym typeface="Calibri"/>
              </a:rPr>
              <a:t/>
            </a:r>
            <a:br>
              <a:rPr lang="en-US" sz="5333" b="1" dirty="0">
                <a:solidFill>
                  <a:schemeClr val="dk1"/>
                </a:solidFill>
                <a:latin typeface="Calibri"/>
                <a:ea typeface="Calibri"/>
                <a:cs typeface="Calibri"/>
                <a:sym typeface="Calibri"/>
              </a:rPr>
            </a:br>
            <a:r>
              <a:rPr lang="en-US" b="1" dirty="0" smtClean="0">
                <a:solidFill>
                  <a:srgbClr val="004B8E"/>
                </a:solidFill>
                <a:latin typeface="Calibri"/>
                <a:ea typeface="Calibri"/>
                <a:cs typeface="Calibri"/>
                <a:sym typeface="Calibri"/>
              </a:rPr>
              <a:t>Requirements for Test Administration and Kite® Suite</a:t>
            </a:r>
            <a:endParaRPr b="1" dirty="0">
              <a:solidFill>
                <a:srgbClr val="004B8E"/>
              </a:solidFill>
              <a:latin typeface="Calibri"/>
              <a:ea typeface="Calibri"/>
              <a:cs typeface="Calibri"/>
              <a:sym typeface="Calibri"/>
            </a:endParaRPr>
          </a:p>
        </p:txBody>
      </p:sp>
      <p:sp>
        <p:nvSpPr>
          <p:cNvPr id="204" name="Google Shape;204;p35"/>
          <p:cNvSpPr txBox="1"/>
          <p:nvPr/>
        </p:nvSpPr>
        <p:spPr>
          <a:xfrm>
            <a:off x="342900" y="4993100"/>
            <a:ext cx="7305500" cy="1674400"/>
          </a:xfrm>
          <a:prstGeom prst="rect">
            <a:avLst/>
          </a:prstGeom>
          <a:noFill/>
          <a:ln>
            <a:noFill/>
          </a:ln>
        </p:spPr>
        <p:txBody>
          <a:bodyPr spcFirstLastPara="1" wrap="square" lIns="121900" tIns="121900" rIns="121900" bIns="121900" anchor="t" anchorCtr="0">
            <a:noAutofit/>
          </a:bodyPr>
          <a:lstStyle/>
          <a:p>
            <a:pPr algn="ctr">
              <a:buClr>
                <a:srgbClr val="000000"/>
              </a:buClr>
              <a:buSzPts val="3600"/>
            </a:pPr>
            <a:r>
              <a:rPr lang="en-US" sz="4800" b="1" dirty="0">
                <a:solidFill>
                  <a:schemeClr val="dk1"/>
                </a:solidFill>
                <a:latin typeface="Calibri"/>
                <a:ea typeface="Calibri"/>
                <a:cs typeface="Calibri"/>
                <a:sym typeface="Calibri"/>
              </a:rPr>
              <a:t/>
            </a:r>
            <a:br>
              <a:rPr lang="en-US" sz="4800" b="1" dirty="0">
                <a:solidFill>
                  <a:schemeClr val="dk1"/>
                </a:solidFill>
                <a:latin typeface="Calibri"/>
                <a:ea typeface="Calibri"/>
                <a:cs typeface="Calibri"/>
                <a:sym typeface="Calibri"/>
              </a:rPr>
            </a:br>
            <a:endParaRPr sz="4800" b="1"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9060928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930" name="Google Shape;930;p119"/>
          <p:cNvSpPr txBox="1">
            <a:spLocks noGrp="1"/>
          </p:cNvSpPr>
          <p:nvPr>
            <p:ph type="title"/>
          </p:nvPr>
        </p:nvSpPr>
        <p:spPr>
          <a:xfrm>
            <a:off x="342900" y="990600"/>
            <a:ext cx="11506200" cy="1066800"/>
          </a:xfrm>
          <a:prstGeom prst="rect">
            <a:avLst/>
          </a:prstGeom>
        </p:spPr>
        <p:txBody>
          <a:bodyPr spcFirstLastPara="1" vert="horz" wrap="square" lIns="121900" tIns="60933" rIns="121900" bIns="60933" rtlCol="0" anchor="ctr" anchorCtr="0">
            <a:noAutofit/>
          </a:bodyPr>
          <a:lstStyle/>
          <a:p>
            <a:r>
              <a:rPr lang="en-US" sz="4400" dirty="0">
                <a:solidFill>
                  <a:srgbClr val="004B8E"/>
                </a:solidFill>
              </a:rPr>
              <a:t>New User Profile Information</a:t>
            </a:r>
            <a:endParaRPr sz="4400" dirty="0">
              <a:solidFill>
                <a:srgbClr val="004B8E"/>
              </a:solidFill>
            </a:endParaRPr>
          </a:p>
        </p:txBody>
      </p:sp>
      <p:sp>
        <p:nvSpPr>
          <p:cNvPr id="931" name="Google Shape;931;p119"/>
          <p:cNvSpPr txBox="1">
            <a:spLocks noGrp="1"/>
          </p:cNvSpPr>
          <p:nvPr>
            <p:ph type="body" idx="1"/>
          </p:nvPr>
        </p:nvSpPr>
        <p:spPr>
          <a:xfrm>
            <a:off x="342900" y="2159000"/>
            <a:ext cx="11506200" cy="4508500"/>
          </a:xfrm>
          <a:prstGeom prst="rect">
            <a:avLst/>
          </a:prstGeom>
        </p:spPr>
        <p:txBody>
          <a:bodyPr spcFirstLastPara="1" vert="horz" wrap="square" lIns="121900" tIns="60933" rIns="121900" bIns="60933" rtlCol="0" anchor="t" anchorCtr="0">
            <a:noAutofit/>
          </a:bodyPr>
          <a:lstStyle/>
          <a:p>
            <a:pPr indent="0">
              <a:spcBef>
                <a:spcPts val="1408"/>
              </a:spcBef>
              <a:buNone/>
            </a:pPr>
            <a:r>
              <a:rPr lang="en-US" sz="4400" dirty="0">
                <a:solidFill>
                  <a:srgbClr val="000000"/>
                </a:solidFill>
                <a:latin typeface="+mn-lt"/>
                <a:ea typeface="Arial"/>
                <a:cs typeface="Arial"/>
                <a:sym typeface="Arial"/>
              </a:rPr>
              <a:t>You will need to have your Data Manager place you on the roster before you can complete your tests, manage students, or access </a:t>
            </a:r>
            <a:r>
              <a:rPr lang="en-US" sz="4400" dirty="0" smtClean="0">
                <a:solidFill>
                  <a:srgbClr val="000000"/>
                </a:solidFill>
                <a:latin typeface="+mn-lt"/>
                <a:ea typeface="Arial"/>
                <a:cs typeface="Arial"/>
                <a:sym typeface="Arial"/>
              </a:rPr>
              <a:t>testlets</a:t>
            </a:r>
            <a:endParaRPr sz="4400" dirty="0">
              <a:solidFill>
                <a:srgbClr val="000000"/>
              </a:solidFill>
              <a:latin typeface="+mn-lt"/>
              <a:ea typeface="Arial"/>
              <a:cs typeface="Arial"/>
              <a:sym typeface="Arial"/>
            </a:endParaRPr>
          </a:p>
          <a:p>
            <a:pPr indent="0">
              <a:spcBef>
                <a:spcPts val="1408"/>
              </a:spcBef>
              <a:buNone/>
            </a:pPr>
            <a:endParaRPr sz="3200" dirty="0">
              <a:solidFill>
                <a:srgbClr val="000000"/>
              </a:solidFill>
              <a:latin typeface="Arial"/>
              <a:ea typeface="Arial"/>
              <a:cs typeface="Arial"/>
              <a:sym typeface="Arial"/>
            </a:endParaRPr>
          </a:p>
          <a:p>
            <a:pPr marL="711183" lvl="1" indent="0">
              <a:spcBef>
                <a:spcPts val="0"/>
              </a:spcBef>
              <a:buClr>
                <a:srgbClr val="429539"/>
              </a:buClr>
              <a:buSzPct val="100000"/>
              <a:buNone/>
            </a:pPr>
            <a:r>
              <a:rPr lang="en-US" sz="4000" dirty="0"/>
              <a:t>Caryn Giarratano  </a:t>
            </a:r>
            <a:r>
              <a:rPr lang="en-US" sz="4000" u="sng" dirty="0">
                <a:hlinkClick r:id="rId3"/>
              </a:rPr>
              <a:t>Caryn.Giarrantano@dese.mo.gov</a:t>
            </a:r>
            <a:endParaRPr sz="4000" dirty="0"/>
          </a:p>
          <a:p>
            <a:pPr marL="0" indent="0">
              <a:spcBef>
                <a:spcPts val="0"/>
              </a:spcBef>
              <a:buNone/>
            </a:pPr>
            <a:endParaRPr sz="3200" dirty="0"/>
          </a:p>
          <a:p>
            <a:pPr indent="0">
              <a:spcBef>
                <a:spcPts val="1408"/>
              </a:spcBef>
              <a:buNone/>
            </a:pPr>
            <a:endParaRPr sz="3200" dirty="0">
              <a:solidFill>
                <a:srgbClr val="000000"/>
              </a:solidFill>
              <a:latin typeface="Arial"/>
              <a:ea typeface="Arial"/>
              <a:cs typeface="Arial"/>
              <a:sym typeface="Arial"/>
            </a:endParaRPr>
          </a:p>
          <a:p>
            <a:pPr marL="0" indent="0">
              <a:buNone/>
            </a:pPr>
            <a:endParaRPr dirty="0"/>
          </a:p>
        </p:txBody>
      </p:sp>
      <p:sp>
        <p:nvSpPr>
          <p:cNvPr id="932" name="Google Shape;932;p119"/>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92</a:t>
            </a:fld>
            <a:endParaRPr dirty="0"/>
          </a:p>
        </p:txBody>
      </p:sp>
    </p:spTree>
    <p:extLst>
      <p:ext uri="{BB962C8B-B14F-4D97-AF65-F5344CB8AC3E}">
        <p14:creationId xmlns:p14="http://schemas.microsoft.com/office/powerpoint/2010/main" val="388253709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939" name="Google Shape;939;p120"/>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93</a:t>
            </a:fld>
            <a:endParaRPr dirty="0"/>
          </a:p>
        </p:txBody>
      </p:sp>
      <p:pic>
        <p:nvPicPr>
          <p:cNvPr id="940" name="Google Shape;940;p120"/>
          <p:cNvPicPr preferRelativeResize="0"/>
          <p:nvPr/>
        </p:nvPicPr>
        <p:blipFill>
          <a:blip r:embed="rId3">
            <a:alphaModFix/>
          </a:blip>
          <a:stretch>
            <a:fillRect/>
          </a:stretch>
        </p:blipFill>
        <p:spPr>
          <a:xfrm>
            <a:off x="342899" y="1333500"/>
            <a:ext cx="11506201" cy="5334000"/>
          </a:xfrm>
          <a:prstGeom prst="rect">
            <a:avLst/>
          </a:prstGeom>
          <a:noFill/>
          <a:ln>
            <a:noFill/>
          </a:ln>
        </p:spPr>
      </p:pic>
      <p:sp>
        <p:nvSpPr>
          <p:cNvPr id="7" name="Google Shape;483;p66"/>
          <p:cNvSpPr/>
          <p:nvPr/>
        </p:nvSpPr>
        <p:spPr>
          <a:xfrm rot="5397526" flipH="1">
            <a:off x="9102947" y="2106993"/>
            <a:ext cx="1111600" cy="424800"/>
          </a:xfrm>
          <a:prstGeom prst="rightArrow">
            <a:avLst>
              <a:gd name="adj1" fmla="val 50000"/>
              <a:gd name="adj2" fmla="val 63739"/>
            </a:avLst>
          </a:prstGeom>
          <a:solidFill>
            <a:schemeClr val="accent1"/>
          </a:solidFill>
          <a:ln w="25400" cap="flat" cmpd="sng">
            <a:solidFill>
              <a:srgbClr val="003666"/>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1800"/>
            </a:pPr>
            <a:endParaRPr sz="24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75768219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sp>
        <p:nvSpPr>
          <p:cNvPr id="946" name="Google Shape;946;p121"/>
          <p:cNvSpPr txBox="1">
            <a:spLocks noGrp="1"/>
          </p:cNvSpPr>
          <p:nvPr>
            <p:ph type="body" idx="1"/>
          </p:nvPr>
        </p:nvSpPr>
        <p:spPr>
          <a:xfrm>
            <a:off x="342899" y="2074886"/>
            <a:ext cx="11506201" cy="4592613"/>
          </a:xfrm>
          <a:prstGeom prst="rect">
            <a:avLst/>
          </a:prstGeom>
          <a:noFill/>
          <a:ln>
            <a:noFill/>
          </a:ln>
        </p:spPr>
        <p:txBody>
          <a:bodyPr spcFirstLastPara="1" vert="horz" wrap="square" lIns="121900" tIns="60933" rIns="121900" bIns="60933" rtlCol="0" anchor="t" anchorCtr="0">
            <a:noAutofit/>
          </a:bodyPr>
          <a:lstStyle/>
          <a:p>
            <a:pPr marL="0" indent="0">
              <a:spcBef>
                <a:spcPts val="0"/>
              </a:spcBef>
              <a:buSzPts val="1776"/>
              <a:buNone/>
            </a:pPr>
            <a:r>
              <a:rPr lang="en-US" sz="3000" b="1" dirty="0">
                <a:solidFill>
                  <a:srgbClr val="429539"/>
                </a:solidFill>
              </a:rPr>
              <a:t>READ the Guide to DLM Test Administrator Training </a:t>
            </a:r>
            <a:r>
              <a:rPr lang="en-US" sz="3000" b="1" dirty="0" smtClean="0">
                <a:solidFill>
                  <a:srgbClr val="429539"/>
                </a:solidFill>
              </a:rPr>
              <a:t>Manual</a:t>
            </a:r>
            <a:endParaRPr lang="en-US" sz="3000" b="1" dirty="0">
              <a:solidFill>
                <a:srgbClr val="429539"/>
              </a:solidFill>
            </a:endParaRPr>
          </a:p>
          <a:p>
            <a:pPr marL="0" indent="0">
              <a:spcBef>
                <a:spcPts val="0"/>
              </a:spcBef>
              <a:buSzPts val="1776"/>
              <a:buNone/>
            </a:pPr>
            <a:r>
              <a:rPr lang="en-US" sz="3200" b="1" dirty="0" smtClean="0">
                <a:solidFill>
                  <a:srgbClr val="429539"/>
                </a:solidFill>
              </a:rPr>
              <a:t>Module </a:t>
            </a:r>
            <a:r>
              <a:rPr lang="en-US" sz="3200" b="1" dirty="0">
                <a:solidFill>
                  <a:srgbClr val="429539"/>
                </a:solidFill>
              </a:rPr>
              <a:t>1:</a:t>
            </a:r>
            <a:r>
              <a:rPr lang="en-US" sz="3200" b="1" dirty="0"/>
              <a:t> </a:t>
            </a:r>
            <a:r>
              <a:rPr lang="en-US" sz="3200" dirty="0" smtClean="0"/>
              <a:t>Overview </a:t>
            </a:r>
            <a:r>
              <a:rPr lang="en-US" sz="3200" dirty="0"/>
              <a:t>of the DLM Alternate </a:t>
            </a:r>
            <a:r>
              <a:rPr lang="en-US" sz="3200" dirty="0" smtClean="0"/>
              <a:t>Assessment </a:t>
            </a:r>
            <a:r>
              <a:rPr lang="en-US" sz="3200" dirty="0"/>
              <a:t>(30 </a:t>
            </a:r>
            <a:r>
              <a:rPr lang="en-US" sz="3200" dirty="0" smtClean="0"/>
              <a:t>minutes)</a:t>
            </a:r>
            <a:endParaRPr lang="en-US" sz="3200" dirty="0"/>
          </a:p>
          <a:p>
            <a:pPr marL="0" indent="0">
              <a:spcBef>
                <a:spcPts val="0"/>
              </a:spcBef>
              <a:buSzPts val="1776"/>
              <a:buNone/>
            </a:pPr>
            <a:r>
              <a:rPr lang="en-US" sz="3200" b="1" dirty="0" smtClean="0">
                <a:solidFill>
                  <a:srgbClr val="429539"/>
                </a:solidFill>
              </a:rPr>
              <a:t>Module </a:t>
            </a:r>
            <a:r>
              <a:rPr lang="en-US" sz="3200" b="1" dirty="0">
                <a:solidFill>
                  <a:srgbClr val="429539"/>
                </a:solidFill>
              </a:rPr>
              <a:t>2:</a:t>
            </a:r>
            <a:r>
              <a:rPr lang="en-US" sz="3200" b="1" dirty="0"/>
              <a:t> </a:t>
            </a:r>
            <a:r>
              <a:rPr lang="en-US" sz="3200" dirty="0" smtClean="0"/>
              <a:t>Testlets </a:t>
            </a:r>
            <a:r>
              <a:rPr lang="en-US" sz="3200" dirty="0"/>
              <a:t>(25 </a:t>
            </a:r>
            <a:r>
              <a:rPr lang="en-US" sz="3200" dirty="0" smtClean="0"/>
              <a:t>minutes)</a:t>
            </a:r>
            <a:endParaRPr lang="en-US" dirty="0"/>
          </a:p>
          <a:p>
            <a:pPr marL="0" indent="0">
              <a:spcBef>
                <a:spcPts val="0"/>
              </a:spcBef>
              <a:buSzPts val="1776"/>
              <a:buNone/>
            </a:pPr>
            <a:r>
              <a:rPr lang="en-US" sz="3200" b="1" dirty="0" smtClean="0">
                <a:solidFill>
                  <a:srgbClr val="429539"/>
                </a:solidFill>
              </a:rPr>
              <a:t>Module </a:t>
            </a:r>
            <a:r>
              <a:rPr lang="en-US" sz="3200" b="1" dirty="0">
                <a:solidFill>
                  <a:srgbClr val="429539"/>
                </a:solidFill>
              </a:rPr>
              <a:t>3:</a:t>
            </a:r>
            <a:r>
              <a:rPr lang="en-US" sz="3200" b="1" dirty="0"/>
              <a:t> </a:t>
            </a:r>
            <a:r>
              <a:rPr lang="en-US" sz="3200" dirty="0"/>
              <a:t>The Instructionally Embedded Model (30 </a:t>
            </a:r>
            <a:r>
              <a:rPr lang="en-US" sz="3200" dirty="0" smtClean="0"/>
              <a:t>minutes)</a:t>
            </a:r>
            <a:endParaRPr lang="en-US" dirty="0"/>
          </a:p>
          <a:p>
            <a:pPr marL="0" indent="0">
              <a:spcBef>
                <a:spcPts val="0"/>
              </a:spcBef>
              <a:buSzPts val="1776"/>
              <a:buNone/>
            </a:pPr>
            <a:r>
              <a:rPr lang="en-US" sz="3200" b="1" dirty="0" smtClean="0">
                <a:solidFill>
                  <a:srgbClr val="429539"/>
                </a:solidFill>
              </a:rPr>
              <a:t>Module </a:t>
            </a:r>
            <a:r>
              <a:rPr lang="en-US" sz="3200" b="1" dirty="0">
                <a:solidFill>
                  <a:srgbClr val="429539"/>
                </a:solidFill>
              </a:rPr>
              <a:t>4:</a:t>
            </a:r>
            <a:r>
              <a:rPr lang="en-US" sz="3200" b="1" dirty="0"/>
              <a:t> </a:t>
            </a:r>
            <a:r>
              <a:rPr lang="en-US" sz="3200" dirty="0" smtClean="0"/>
              <a:t>Becoming </a:t>
            </a:r>
            <a:r>
              <a:rPr lang="en-US" sz="3200" dirty="0"/>
              <a:t>Familiar with the DLM website and its Resources (35 minutes)</a:t>
            </a:r>
            <a:endParaRPr sz="3200" dirty="0"/>
          </a:p>
          <a:p>
            <a:pPr marL="132754" indent="-14224">
              <a:spcBef>
                <a:spcPts val="453"/>
              </a:spcBef>
              <a:buClr>
                <a:schemeClr val="accent1"/>
              </a:buClr>
              <a:buSzPts val="600"/>
              <a:buNone/>
            </a:pPr>
            <a:r>
              <a:rPr lang="en-US" sz="3200" dirty="0" smtClean="0"/>
              <a:t>Any </a:t>
            </a:r>
            <a:r>
              <a:rPr lang="en-US" sz="3200" dirty="0"/>
              <a:t>person administering a MAP-A for the first time, must complete the four modules in the order listed and receive an </a:t>
            </a:r>
            <a:r>
              <a:rPr lang="en-US" sz="3200" dirty="0" smtClean="0"/>
              <a:t>80 percent </a:t>
            </a:r>
            <a:r>
              <a:rPr lang="en-US" sz="3200" dirty="0"/>
              <a:t>or higher on the post-tests in order to administer </a:t>
            </a:r>
            <a:r>
              <a:rPr lang="en-US" sz="3200" dirty="0" smtClean="0"/>
              <a:t>testlets</a:t>
            </a:r>
            <a:endParaRPr sz="3200" dirty="0"/>
          </a:p>
        </p:txBody>
      </p:sp>
      <p:sp>
        <p:nvSpPr>
          <p:cNvPr id="947" name="Google Shape;947;p121"/>
          <p:cNvSpPr txBox="1">
            <a:spLocks noGrp="1"/>
          </p:cNvSpPr>
          <p:nvPr>
            <p:ph type="title"/>
          </p:nvPr>
        </p:nvSpPr>
        <p:spPr>
          <a:xfrm>
            <a:off x="342899" y="1008086"/>
            <a:ext cx="11506201" cy="1066800"/>
          </a:xfrm>
          <a:prstGeom prst="rect">
            <a:avLst/>
          </a:prstGeom>
          <a:noFill/>
          <a:ln>
            <a:noFill/>
          </a:ln>
        </p:spPr>
        <p:txBody>
          <a:bodyPr spcFirstLastPara="1" vert="horz" wrap="square" lIns="121900" tIns="60933" rIns="121900" bIns="60933" rtlCol="0" anchor="ctr" anchorCtr="0">
            <a:noAutofit/>
          </a:bodyPr>
          <a:lstStyle/>
          <a:p>
            <a:pPr>
              <a:buSzPts val="3600"/>
            </a:pPr>
            <a:r>
              <a:rPr lang="en-US" sz="4400" dirty="0"/>
              <a:t> </a:t>
            </a:r>
            <a:r>
              <a:rPr lang="en-US" sz="4400" dirty="0">
                <a:solidFill>
                  <a:srgbClr val="004B8E"/>
                </a:solidFill>
              </a:rPr>
              <a:t>Training Courses for </a:t>
            </a:r>
            <a:r>
              <a:rPr lang="en-US" sz="4400" u="sng" dirty="0">
                <a:solidFill>
                  <a:srgbClr val="004B8E"/>
                </a:solidFill>
              </a:rPr>
              <a:t>NEW</a:t>
            </a:r>
            <a:r>
              <a:rPr lang="en-US" sz="4400" dirty="0">
                <a:solidFill>
                  <a:srgbClr val="004B8E"/>
                </a:solidFill>
              </a:rPr>
              <a:t> Test Administrators</a:t>
            </a:r>
            <a:endParaRPr sz="4400" dirty="0">
              <a:solidFill>
                <a:srgbClr val="004B8E"/>
              </a:solidFill>
            </a:endParaRPr>
          </a:p>
        </p:txBody>
      </p:sp>
      <p:sp>
        <p:nvSpPr>
          <p:cNvPr id="948" name="Google Shape;948;p121"/>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94</a:t>
            </a:fld>
            <a:endParaRPr dirty="0"/>
          </a:p>
        </p:txBody>
      </p:sp>
    </p:spTree>
    <p:extLst>
      <p:ext uri="{BB962C8B-B14F-4D97-AF65-F5344CB8AC3E}">
        <p14:creationId xmlns:p14="http://schemas.microsoft.com/office/powerpoint/2010/main" val="82354222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sp>
        <p:nvSpPr>
          <p:cNvPr id="953" name="Google Shape;953;p122"/>
          <p:cNvSpPr txBox="1">
            <a:spLocks noGrp="1"/>
          </p:cNvSpPr>
          <p:nvPr>
            <p:ph type="body" idx="1"/>
          </p:nvPr>
        </p:nvSpPr>
        <p:spPr>
          <a:xfrm>
            <a:off x="342900" y="2071814"/>
            <a:ext cx="11506200" cy="4595685"/>
          </a:xfrm>
          <a:prstGeom prst="rect">
            <a:avLst/>
          </a:prstGeom>
          <a:noFill/>
          <a:ln>
            <a:noFill/>
          </a:ln>
        </p:spPr>
        <p:txBody>
          <a:bodyPr spcFirstLastPara="1" vert="horz" wrap="square" lIns="121900" tIns="60933" rIns="121900" bIns="60933" rtlCol="0" anchor="t" anchorCtr="0">
            <a:noAutofit/>
          </a:bodyPr>
          <a:lstStyle/>
          <a:p>
            <a:pPr indent="-352205" algn="ctr">
              <a:spcBef>
                <a:spcPts val="0"/>
              </a:spcBef>
              <a:buSzPts val="2400"/>
              <a:buNone/>
            </a:pPr>
            <a:r>
              <a:rPr lang="en-US" sz="3000" b="1" dirty="0">
                <a:solidFill>
                  <a:srgbClr val="42953B"/>
                </a:solidFill>
              </a:rPr>
              <a:t>READ the Guide to DLM Required Test Administrator </a:t>
            </a:r>
            <a:r>
              <a:rPr lang="en-US" sz="3000" b="1" dirty="0" smtClean="0">
                <a:solidFill>
                  <a:srgbClr val="42953B"/>
                </a:solidFill>
              </a:rPr>
              <a:t>Training Manual</a:t>
            </a:r>
            <a:endParaRPr sz="3000" b="1" dirty="0">
              <a:solidFill>
                <a:srgbClr val="42953B"/>
              </a:solidFill>
            </a:endParaRPr>
          </a:p>
          <a:p>
            <a:pPr marL="592663" indent="-457200">
              <a:spcBef>
                <a:spcPts val="533"/>
              </a:spcBef>
              <a:buClr>
                <a:srgbClr val="429539"/>
              </a:buClr>
              <a:buSzPct val="100000"/>
            </a:pPr>
            <a:r>
              <a:rPr lang="en-US" sz="2800" dirty="0"/>
              <a:t>Since you are new to administering MAP-A, you will need to contact your </a:t>
            </a:r>
            <a:r>
              <a:rPr lang="en-US" sz="2800" dirty="0" smtClean="0"/>
              <a:t>data manager </a:t>
            </a:r>
            <a:r>
              <a:rPr lang="en-US" sz="2800" dirty="0"/>
              <a:t>or </a:t>
            </a:r>
            <a:r>
              <a:rPr lang="en-US" sz="2800" dirty="0" smtClean="0"/>
              <a:t>technology representative </a:t>
            </a:r>
            <a:r>
              <a:rPr lang="en-US" sz="2800" dirty="0"/>
              <a:t>to be enrolled. </a:t>
            </a:r>
            <a:r>
              <a:rPr lang="en-US" sz="2800" dirty="0" smtClean="0"/>
              <a:t>This </a:t>
            </a:r>
            <a:r>
              <a:rPr lang="en-US" sz="2800" dirty="0"/>
              <a:t>may take up to ONE full week before you are given access to Training </a:t>
            </a:r>
            <a:r>
              <a:rPr lang="en-US" sz="2800" dirty="0" smtClean="0"/>
              <a:t>Courses</a:t>
            </a:r>
            <a:br>
              <a:rPr lang="en-US" sz="2800" dirty="0" smtClean="0"/>
            </a:br>
            <a:endParaRPr sz="2800" dirty="0"/>
          </a:p>
          <a:p>
            <a:pPr marL="592663" indent="-457200">
              <a:spcBef>
                <a:spcPts val="533"/>
              </a:spcBef>
              <a:buClr>
                <a:srgbClr val="429539"/>
              </a:buClr>
              <a:buSzPct val="100000"/>
            </a:pPr>
            <a:r>
              <a:rPr lang="en-US" sz="2800" dirty="0"/>
              <a:t>Once you have an account, then you may begin taking the required modules for administering </a:t>
            </a:r>
            <a:r>
              <a:rPr lang="en-US" sz="2800" dirty="0" smtClean="0"/>
              <a:t>MAP-A</a:t>
            </a:r>
            <a:br>
              <a:rPr lang="en-US" sz="2800" dirty="0" smtClean="0"/>
            </a:br>
            <a:endParaRPr sz="2800" dirty="0"/>
          </a:p>
          <a:p>
            <a:pPr marL="592663" indent="-457200">
              <a:spcBef>
                <a:spcPts val="533"/>
              </a:spcBef>
              <a:buClr>
                <a:srgbClr val="429539"/>
              </a:buClr>
              <a:buSzPct val="100000"/>
            </a:pPr>
            <a:r>
              <a:rPr lang="en-US" sz="2800" u="sng" dirty="0">
                <a:solidFill>
                  <a:schemeClr val="hlink"/>
                </a:solidFill>
                <a:hlinkClick r:id="rId3"/>
              </a:rPr>
              <a:t>training.dynamiclearningmaps.org</a:t>
            </a:r>
            <a:endParaRPr sz="2800" dirty="0"/>
          </a:p>
          <a:p>
            <a:pPr indent="0">
              <a:spcBef>
                <a:spcPts val="533"/>
              </a:spcBef>
              <a:buNone/>
            </a:pPr>
            <a:endParaRPr sz="3200" dirty="0"/>
          </a:p>
        </p:txBody>
      </p:sp>
      <p:sp>
        <p:nvSpPr>
          <p:cNvPr id="954" name="Google Shape;954;p122"/>
          <p:cNvSpPr txBox="1">
            <a:spLocks noGrp="1"/>
          </p:cNvSpPr>
          <p:nvPr>
            <p:ph type="title"/>
          </p:nvPr>
        </p:nvSpPr>
        <p:spPr>
          <a:xfrm>
            <a:off x="0" y="1005014"/>
            <a:ext cx="11785600" cy="1066800"/>
          </a:xfrm>
          <a:prstGeom prst="rect">
            <a:avLst/>
          </a:prstGeom>
          <a:noFill/>
          <a:ln>
            <a:noFill/>
          </a:ln>
        </p:spPr>
        <p:txBody>
          <a:bodyPr spcFirstLastPara="1" vert="horz" wrap="square" lIns="121900" tIns="60933" rIns="121900" bIns="60933" rtlCol="0" anchor="ctr" anchorCtr="0">
            <a:noAutofit/>
          </a:bodyPr>
          <a:lstStyle/>
          <a:p>
            <a:pPr>
              <a:buSzPts val="3600"/>
            </a:pPr>
            <a:r>
              <a:rPr lang="en-US" sz="4400" dirty="0">
                <a:solidFill>
                  <a:srgbClr val="004B8E"/>
                </a:solidFill>
              </a:rPr>
              <a:t>Access to Training Courses</a:t>
            </a:r>
            <a:endParaRPr sz="4400" dirty="0">
              <a:solidFill>
                <a:srgbClr val="004B8E"/>
              </a:solidFill>
            </a:endParaRPr>
          </a:p>
        </p:txBody>
      </p:sp>
      <p:sp>
        <p:nvSpPr>
          <p:cNvPr id="955" name="Google Shape;955;p122"/>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95</a:t>
            </a:fld>
            <a:endParaRPr dirty="0"/>
          </a:p>
        </p:txBody>
      </p:sp>
    </p:spTree>
    <p:extLst>
      <p:ext uri="{BB962C8B-B14F-4D97-AF65-F5344CB8AC3E}">
        <p14:creationId xmlns:p14="http://schemas.microsoft.com/office/powerpoint/2010/main" val="242686763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61" name="Google Shape;961;p123"/>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96</a:t>
            </a:fld>
            <a:endParaRPr dirty="0"/>
          </a:p>
        </p:txBody>
      </p:sp>
      <p:sp>
        <p:nvSpPr>
          <p:cNvPr id="963" name="Google Shape;963;p123"/>
          <p:cNvSpPr txBox="1">
            <a:spLocks noGrp="1"/>
          </p:cNvSpPr>
          <p:nvPr>
            <p:ph type="title"/>
          </p:nvPr>
        </p:nvSpPr>
        <p:spPr>
          <a:xfrm>
            <a:off x="342900" y="1045685"/>
            <a:ext cx="11506200" cy="1066800"/>
          </a:xfrm>
          <a:prstGeom prst="rect">
            <a:avLst/>
          </a:prstGeom>
        </p:spPr>
        <p:txBody>
          <a:bodyPr spcFirstLastPara="1" vert="horz" wrap="square" lIns="121900" tIns="60933" rIns="121900" bIns="60933" rtlCol="0" anchor="ctr" anchorCtr="0">
            <a:noAutofit/>
          </a:bodyPr>
          <a:lstStyle/>
          <a:p>
            <a:r>
              <a:rPr lang="en-US" sz="4400" dirty="0">
                <a:solidFill>
                  <a:srgbClr val="004B8E"/>
                </a:solidFill>
              </a:rPr>
              <a:t>Security Agreement </a:t>
            </a:r>
            <a:endParaRPr sz="4400" dirty="0">
              <a:solidFill>
                <a:srgbClr val="004B8E"/>
              </a:solidFill>
            </a:endParaRPr>
          </a:p>
        </p:txBody>
      </p:sp>
      <p:pic>
        <p:nvPicPr>
          <p:cNvPr id="964" name="Google Shape;964;p123"/>
          <p:cNvPicPr preferRelativeResize="0"/>
          <p:nvPr/>
        </p:nvPicPr>
        <p:blipFill>
          <a:blip r:embed="rId3">
            <a:alphaModFix/>
          </a:blip>
          <a:stretch>
            <a:fillRect/>
          </a:stretch>
        </p:blipFill>
        <p:spPr>
          <a:xfrm>
            <a:off x="53334" y="2665776"/>
            <a:ext cx="12085367" cy="4419600"/>
          </a:xfrm>
          <a:prstGeom prst="rect">
            <a:avLst/>
          </a:prstGeom>
          <a:noFill/>
          <a:ln>
            <a:noFill/>
          </a:ln>
        </p:spPr>
      </p:pic>
      <p:sp>
        <p:nvSpPr>
          <p:cNvPr id="965" name="Google Shape;965;p123"/>
          <p:cNvSpPr txBox="1"/>
          <p:nvPr/>
        </p:nvSpPr>
        <p:spPr>
          <a:xfrm>
            <a:off x="8806400" y="1077933"/>
            <a:ext cx="2770000" cy="695600"/>
          </a:xfrm>
          <a:prstGeom prst="rect">
            <a:avLst/>
          </a:prstGeom>
          <a:solidFill>
            <a:schemeClr val="lt1"/>
          </a:solidFill>
          <a:ln>
            <a:noFill/>
          </a:ln>
        </p:spPr>
        <p:txBody>
          <a:bodyPr spcFirstLastPara="1" wrap="square" lIns="121900" tIns="121900" rIns="121900" bIns="121900" anchor="t" anchorCtr="0">
            <a:noAutofit/>
          </a:bodyPr>
          <a:lstStyle/>
          <a:p>
            <a:endParaRPr sz="2400" dirty="0">
              <a:latin typeface="Calibri"/>
              <a:ea typeface="Calibri"/>
              <a:cs typeface="Calibri"/>
              <a:sym typeface="Calibri"/>
            </a:endParaRPr>
          </a:p>
        </p:txBody>
      </p:sp>
      <p:pic>
        <p:nvPicPr>
          <p:cNvPr id="966" name="Google Shape;966;p123"/>
          <p:cNvPicPr preferRelativeResize="0"/>
          <p:nvPr/>
        </p:nvPicPr>
        <p:blipFill>
          <a:blip r:embed="rId4">
            <a:alphaModFix/>
          </a:blip>
          <a:stretch>
            <a:fillRect/>
          </a:stretch>
        </p:blipFill>
        <p:spPr>
          <a:xfrm>
            <a:off x="342900" y="2112485"/>
            <a:ext cx="11506200" cy="4555015"/>
          </a:xfrm>
          <a:prstGeom prst="rect">
            <a:avLst/>
          </a:prstGeom>
          <a:noFill/>
          <a:ln>
            <a:noFill/>
          </a:ln>
        </p:spPr>
      </p:pic>
    </p:spTree>
    <p:extLst>
      <p:ext uri="{BB962C8B-B14F-4D97-AF65-F5344CB8AC3E}">
        <p14:creationId xmlns:p14="http://schemas.microsoft.com/office/powerpoint/2010/main" val="124504661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Google Shape;971;p124"/>
          <p:cNvSpPr txBox="1">
            <a:spLocks noGrp="1"/>
          </p:cNvSpPr>
          <p:nvPr>
            <p:ph type="body" idx="1"/>
          </p:nvPr>
        </p:nvSpPr>
        <p:spPr>
          <a:xfrm>
            <a:off x="342900" y="2041835"/>
            <a:ext cx="11506200" cy="4625665"/>
          </a:xfrm>
          <a:prstGeom prst="rect">
            <a:avLst/>
          </a:prstGeom>
          <a:noFill/>
          <a:ln>
            <a:noFill/>
          </a:ln>
        </p:spPr>
        <p:txBody>
          <a:bodyPr spcFirstLastPara="1" vert="horz" wrap="square" lIns="121900" tIns="60933" rIns="121900" bIns="60933" rtlCol="0" anchor="t" anchorCtr="0">
            <a:noAutofit/>
          </a:bodyPr>
          <a:lstStyle/>
          <a:p>
            <a:pPr marL="166789" indent="0">
              <a:lnSpc>
                <a:spcPct val="90000"/>
              </a:lnSpc>
              <a:spcBef>
                <a:spcPts val="0"/>
              </a:spcBef>
              <a:buClr>
                <a:schemeClr val="dk2"/>
              </a:buClr>
              <a:buSzPts val="1630"/>
              <a:buNone/>
            </a:pPr>
            <a:r>
              <a:rPr lang="en-US" sz="3200" dirty="0"/>
              <a:t>Your first step is to read </a:t>
            </a:r>
            <a:r>
              <a:rPr lang="en-US" sz="3200" b="1" dirty="0"/>
              <a:t>The Test Administrator's Manual and all other manuals. </a:t>
            </a:r>
            <a:r>
              <a:rPr lang="en-US" sz="3200" dirty="0"/>
              <a:t>If you are still having difficulty, call your RPDC consultant for further </a:t>
            </a:r>
            <a:r>
              <a:rPr lang="en-US" sz="3200" dirty="0" smtClean="0"/>
              <a:t>assistance</a:t>
            </a:r>
            <a:endParaRPr sz="3200" dirty="0"/>
          </a:p>
          <a:p>
            <a:pPr indent="0">
              <a:lnSpc>
                <a:spcPct val="90000"/>
              </a:lnSpc>
              <a:spcBef>
                <a:spcPts val="0"/>
              </a:spcBef>
              <a:buNone/>
            </a:pPr>
            <a:endParaRPr sz="3200" dirty="0"/>
          </a:p>
          <a:p>
            <a:pPr marL="135463" indent="0">
              <a:lnSpc>
                <a:spcPct val="90000"/>
              </a:lnSpc>
              <a:spcBef>
                <a:spcPts val="533"/>
              </a:spcBef>
              <a:buClr>
                <a:schemeClr val="dk2"/>
              </a:buClr>
              <a:buSzPts val="1630"/>
              <a:buNone/>
            </a:pPr>
            <a:r>
              <a:rPr lang="en-US" sz="3200" dirty="0"/>
              <a:t>If those steps do not resolve the issue, please contact Missouri’s DLM Help Desk at 1-844-675-4479 or </a:t>
            </a:r>
            <a:r>
              <a:rPr lang="en-US" sz="3200" u="sng" dirty="0">
                <a:solidFill>
                  <a:schemeClr val="hlink"/>
                </a:solidFill>
                <a:hlinkClick r:id="rId3"/>
              </a:rPr>
              <a:t>DLM-support@ku.edu</a:t>
            </a:r>
            <a:endParaRPr sz="3200" dirty="0"/>
          </a:p>
          <a:p>
            <a:pPr indent="0">
              <a:lnSpc>
                <a:spcPct val="90000"/>
              </a:lnSpc>
              <a:spcBef>
                <a:spcPts val="533"/>
              </a:spcBef>
              <a:buNone/>
            </a:pPr>
            <a:endParaRPr sz="3200" dirty="0"/>
          </a:p>
          <a:p>
            <a:pPr marL="135463" indent="0">
              <a:lnSpc>
                <a:spcPct val="90000"/>
              </a:lnSpc>
              <a:spcBef>
                <a:spcPts val="533"/>
              </a:spcBef>
              <a:buClr>
                <a:schemeClr val="dk2"/>
              </a:buClr>
              <a:buSzPts val="1630"/>
              <a:buNone/>
            </a:pPr>
            <a:r>
              <a:rPr lang="en-US" sz="3200" dirty="0"/>
              <a:t>It is recommended that </a:t>
            </a:r>
            <a:r>
              <a:rPr lang="en-US" sz="3200" b="1" dirty="0"/>
              <a:t>ONE</a:t>
            </a:r>
            <a:r>
              <a:rPr lang="en-US" sz="3200" dirty="0"/>
              <a:t> person be appointed to contact the DLM Help Desk and not individual teachers. Individual teachers should </a:t>
            </a:r>
            <a:r>
              <a:rPr lang="en-US" sz="3200" b="1" dirty="0"/>
              <a:t>NOT</a:t>
            </a:r>
            <a:r>
              <a:rPr lang="en-US" sz="3200" dirty="0"/>
              <a:t> contact </a:t>
            </a:r>
            <a:r>
              <a:rPr lang="en-US" sz="3200" dirty="0" smtClean="0"/>
              <a:t>DLM</a:t>
            </a:r>
            <a:endParaRPr sz="3200" dirty="0"/>
          </a:p>
          <a:p>
            <a:pPr marL="664617" lvl="1" indent="0">
              <a:lnSpc>
                <a:spcPct val="90000"/>
              </a:lnSpc>
              <a:spcBef>
                <a:spcPts val="533"/>
              </a:spcBef>
              <a:buClr>
                <a:schemeClr val="accent1"/>
              </a:buClr>
              <a:buSzPts val="1630"/>
              <a:buNone/>
            </a:pPr>
            <a:endParaRPr sz="3200" u="sng" dirty="0">
              <a:solidFill>
                <a:schemeClr val="hlink"/>
              </a:solidFill>
              <a:hlinkClick r:id="rId3"/>
            </a:endParaRPr>
          </a:p>
        </p:txBody>
      </p:sp>
      <p:sp>
        <p:nvSpPr>
          <p:cNvPr id="972" name="Google Shape;972;p124"/>
          <p:cNvSpPr txBox="1">
            <a:spLocks noGrp="1"/>
          </p:cNvSpPr>
          <p:nvPr>
            <p:ph type="title"/>
          </p:nvPr>
        </p:nvSpPr>
        <p:spPr>
          <a:xfrm>
            <a:off x="342899" y="975035"/>
            <a:ext cx="11506201" cy="1066800"/>
          </a:xfrm>
          <a:prstGeom prst="rect">
            <a:avLst/>
          </a:prstGeom>
          <a:noFill/>
          <a:ln>
            <a:noFill/>
          </a:ln>
        </p:spPr>
        <p:txBody>
          <a:bodyPr spcFirstLastPara="1" vert="horz" wrap="square" lIns="121900" tIns="60933" rIns="121900" bIns="60933" rtlCol="0" anchor="ctr" anchorCtr="0">
            <a:noAutofit/>
          </a:bodyPr>
          <a:lstStyle/>
          <a:p>
            <a:pPr>
              <a:buSzPts val="3600"/>
            </a:pPr>
            <a:r>
              <a:rPr lang="en-US" sz="4400" dirty="0">
                <a:solidFill>
                  <a:srgbClr val="004B8E"/>
                </a:solidFill>
              </a:rPr>
              <a:t>Resources to Help You</a:t>
            </a:r>
            <a:endParaRPr sz="4400" dirty="0">
              <a:solidFill>
                <a:srgbClr val="004B8E"/>
              </a:solidFill>
            </a:endParaRPr>
          </a:p>
        </p:txBody>
      </p:sp>
      <p:sp>
        <p:nvSpPr>
          <p:cNvPr id="973" name="Google Shape;973;p124"/>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97</a:t>
            </a:fld>
            <a:endParaRPr dirty="0"/>
          </a:p>
        </p:txBody>
      </p:sp>
    </p:spTree>
    <p:extLst>
      <p:ext uri="{BB962C8B-B14F-4D97-AF65-F5344CB8AC3E}">
        <p14:creationId xmlns:p14="http://schemas.microsoft.com/office/powerpoint/2010/main" val="422274209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sp>
        <p:nvSpPr>
          <p:cNvPr id="978" name="Google Shape;978;p125"/>
          <p:cNvSpPr txBox="1">
            <a:spLocks noGrp="1"/>
          </p:cNvSpPr>
          <p:nvPr>
            <p:ph type="title"/>
          </p:nvPr>
        </p:nvSpPr>
        <p:spPr>
          <a:xfrm>
            <a:off x="325233" y="976035"/>
            <a:ext cx="11785600" cy="1066800"/>
          </a:xfrm>
          <a:prstGeom prst="rect">
            <a:avLst/>
          </a:prstGeom>
          <a:noFill/>
          <a:ln>
            <a:noFill/>
          </a:ln>
        </p:spPr>
        <p:txBody>
          <a:bodyPr spcFirstLastPara="1" vert="horz" wrap="square" lIns="121900" tIns="60933" rIns="121900" bIns="60933" rtlCol="0" anchor="ctr" anchorCtr="0">
            <a:noAutofit/>
          </a:bodyPr>
          <a:lstStyle/>
          <a:p>
            <a:pPr>
              <a:buClr>
                <a:schemeClr val="accent1"/>
              </a:buClr>
              <a:buSzPts val="3600"/>
            </a:pPr>
            <a:r>
              <a:rPr lang="en-US" sz="4400" dirty="0">
                <a:solidFill>
                  <a:srgbClr val="004B8E"/>
                </a:solidFill>
              </a:rPr>
              <a:t>Educator Video Resources </a:t>
            </a:r>
            <a:endParaRPr sz="4400" dirty="0">
              <a:solidFill>
                <a:srgbClr val="004B8E"/>
              </a:solidFill>
            </a:endParaRPr>
          </a:p>
        </p:txBody>
      </p:sp>
      <p:sp>
        <p:nvSpPr>
          <p:cNvPr id="979" name="Google Shape;979;p125"/>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98</a:t>
            </a:fld>
            <a:endParaRPr dirty="0"/>
          </a:p>
        </p:txBody>
      </p:sp>
      <p:sp>
        <p:nvSpPr>
          <p:cNvPr id="980" name="Google Shape;980;p125"/>
          <p:cNvSpPr txBox="1"/>
          <p:nvPr/>
        </p:nvSpPr>
        <p:spPr>
          <a:xfrm>
            <a:off x="642933" y="1888533"/>
            <a:ext cx="10671390" cy="615513"/>
          </a:xfrm>
          <a:prstGeom prst="rect">
            <a:avLst/>
          </a:prstGeom>
          <a:noFill/>
          <a:ln>
            <a:noFill/>
          </a:ln>
        </p:spPr>
        <p:txBody>
          <a:bodyPr spcFirstLastPara="1" wrap="square" lIns="121900" tIns="121900" rIns="121900" bIns="121900" anchor="t" anchorCtr="0">
            <a:spAutoFit/>
          </a:bodyPr>
          <a:lstStyle/>
          <a:p>
            <a:endParaRPr sz="2400" dirty="0">
              <a:latin typeface="Calibri"/>
              <a:ea typeface="Calibri"/>
              <a:cs typeface="Calibri"/>
              <a:sym typeface="Calibri"/>
            </a:endParaRPr>
          </a:p>
        </p:txBody>
      </p:sp>
      <p:sp>
        <p:nvSpPr>
          <p:cNvPr id="981" name="Google Shape;981;p125"/>
          <p:cNvSpPr txBox="1"/>
          <p:nvPr/>
        </p:nvSpPr>
        <p:spPr>
          <a:xfrm>
            <a:off x="642933" y="1714836"/>
            <a:ext cx="11010400" cy="738623"/>
          </a:xfrm>
          <a:prstGeom prst="rect">
            <a:avLst/>
          </a:prstGeom>
          <a:noFill/>
          <a:ln>
            <a:noFill/>
          </a:ln>
        </p:spPr>
        <p:txBody>
          <a:bodyPr spcFirstLastPara="1" wrap="square" lIns="121900" tIns="121900" rIns="121900" bIns="121900" anchor="t" anchorCtr="0">
            <a:spAutoFit/>
          </a:bodyPr>
          <a:lstStyle/>
          <a:p>
            <a:r>
              <a:rPr lang="en-US" sz="3200" u="sng" dirty="0">
                <a:solidFill>
                  <a:schemeClr val="hlink"/>
                </a:solidFill>
                <a:latin typeface="Calibri"/>
                <a:ea typeface="Calibri"/>
                <a:cs typeface="Calibri"/>
                <a:sym typeface="Calibri"/>
                <a:hlinkClick r:id="rId3"/>
              </a:rPr>
              <a:t>https://dynamiclearningmaps.org/educator-resource-videos-ie</a:t>
            </a:r>
            <a:endParaRPr sz="3200" dirty="0">
              <a:latin typeface="Calibri"/>
              <a:ea typeface="Calibri"/>
              <a:cs typeface="Calibri"/>
              <a:sym typeface="Calibri"/>
            </a:endParaRPr>
          </a:p>
        </p:txBody>
      </p:sp>
      <p:pic>
        <p:nvPicPr>
          <p:cNvPr id="982" name="Google Shape;982;p125"/>
          <p:cNvPicPr preferRelativeResize="0"/>
          <p:nvPr/>
        </p:nvPicPr>
        <p:blipFill>
          <a:blip r:embed="rId4">
            <a:alphaModFix/>
          </a:blip>
          <a:stretch>
            <a:fillRect/>
          </a:stretch>
        </p:blipFill>
        <p:spPr>
          <a:xfrm>
            <a:off x="342900" y="2504047"/>
            <a:ext cx="11506200" cy="4150754"/>
          </a:xfrm>
          <a:prstGeom prst="rect">
            <a:avLst/>
          </a:prstGeom>
          <a:noFill/>
          <a:ln>
            <a:noFill/>
          </a:ln>
        </p:spPr>
      </p:pic>
    </p:spTree>
    <p:extLst>
      <p:ext uri="{BB962C8B-B14F-4D97-AF65-F5344CB8AC3E}">
        <p14:creationId xmlns:p14="http://schemas.microsoft.com/office/powerpoint/2010/main" val="233695219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sp>
        <p:nvSpPr>
          <p:cNvPr id="979" name="Google Shape;979;p125"/>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99</a:t>
            </a:fld>
            <a:endParaRPr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 y="895350"/>
            <a:ext cx="11506200" cy="5639233"/>
          </a:xfrm>
          <a:prstGeom prst="rect">
            <a:avLst/>
          </a:prstGeom>
        </p:spPr>
      </p:pic>
    </p:spTree>
    <p:extLst>
      <p:ext uri="{BB962C8B-B14F-4D97-AF65-F5344CB8AC3E}">
        <p14:creationId xmlns:p14="http://schemas.microsoft.com/office/powerpoint/2010/main" val="832138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1363</TotalTime>
  <Words>17138</Words>
  <Application>Microsoft Office PowerPoint</Application>
  <PresentationFormat>Widescreen</PresentationFormat>
  <Paragraphs>1282</Paragraphs>
  <Slides>152</Slides>
  <Notes>152</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152</vt:i4>
      </vt:variant>
    </vt:vector>
  </HeadingPairs>
  <TitlesOfParts>
    <vt:vector size="161" baseType="lpstr">
      <vt:lpstr>Arial</vt:lpstr>
      <vt:lpstr>Calibri</vt:lpstr>
      <vt:lpstr>Calibri Light</vt:lpstr>
      <vt:lpstr>Courier New</vt:lpstr>
      <vt:lpstr>Noto Sans Symbols</vt:lpstr>
      <vt:lpstr>Questrial</vt:lpstr>
      <vt:lpstr>Rambla</vt:lpstr>
      <vt:lpstr>Wingdings</vt:lpstr>
      <vt:lpstr>Office Theme</vt:lpstr>
      <vt:lpstr>Resources for Test Administrators IC Training MAP-A  </vt:lpstr>
      <vt:lpstr>Resources for Test Administrators </vt:lpstr>
      <vt:lpstr>Consultants List of Materials Needed </vt:lpstr>
      <vt:lpstr>Consultant Will Need to be Familiar With </vt:lpstr>
      <vt:lpstr>Materials Needed </vt:lpstr>
      <vt:lpstr>Overview MAP-A 2021-22</vt:lpstr>
      <vt:lpstr>Agenda For the Day </vt:lpstr>
      <vt:lpstr>Part 1 Getting Started</vt:lpstr>
      <vt:lpstr>Norms </vt:lpstr>
      <vt:lpstr>Connections</vt:lpstr>
      <vt:lpstr>MAP-A and DLM </vt:lpstr>
      <vt:lpstr>Essential Questions </vt:lpstr>
      <vt:lpstr>Essential Questions </vt:lpstr>
      <vt:lpstr>Part 2 General Information</vt:lpstr>
      <vt:lpstr>Important Roles</vt:lpstr>
      <vt:lpstr>Important Contact Information</vt:lpstr>
      <vt:lpstr>What is MAP-A</vt:lpstr>
      <vt:lpstr>MAP-Alternate</vt:lpstr>
      <vt:lpstr>Important to Note</vt:lpstr>
      <vt:lpstr>Updates to PLAAFP</vt:lpstr>
      <vt:lpstr>MAP-A is Unique</vt:lpstr>
      <vt:lpstr>DESE MAP-A Webpage</vt:lpstr>
      <vt:lpstr>PowerPoint Presentation</vt:lpstr>
      <vt:lpstr>PowerPoint Presentation</vt:lpstr>
      <vt:lpstr>Dynamic Learning Maps (DLM) Website </vt:lpstr>
      <vt:lpstr>Important Dates </vt:lpstr>
      <vt:lpstr>Six Tabs on the MAP-A Webpage</vt:lpstr>
      <vt:lpstr>Administration Tab</vt:lpstr>
      <vt:lpstr>Eligibility Criteria</vt:lpstr>
      <vt:lpstr>PowerPoint Presentation</vt:lpstr>
      <vt:lpstr>Resources for Blueprints and EEs</vt:lpstr>
      <vt:lpstr>Additional Resources</vt:lpstr>
      <vt:lpstr>PowerPoint Presentation</vt:lpstr>
      <vt:lpstr>Parent Information</vt:lpstr>
      <vt:lpstr>Missouri Learning Standards Webpage</vt:lpstr>
      <vt:lpstr>DLM Webpage</vt:lpstr>
      <vt:lpstr>PowerPoint Presentation</vt:lpstr>
      <vt:lpstr>PowerPoint Presentation</vt:lpstr>
      <vt:lpstr>PowerPoint Presentation</vt:lpstr>
      <vt:lpstr>Summary of What is Found on Each Website</vt:lpstr>
      <vt:lpstr>PowerPoint Presentation</vt:lpstr>
      <vt:lpstr>PowerPoint Presentation</vt:lpstr>
      <vt:lpstr>PowerPoint Presentation</vt:lpstr>
      <vt:lpstr>PowerPoint Presentation</vt:lpstr>
      <vt:lpstr>Flow Chart: Step 1 Use copy provided</vt:lpstr>
      <vt:lpstr>Flow Chart: Step 2</vt:lpstr>
      <vt:lpstr>Flow Chart: Step 3</vt:lpstr>
      <vt:lpstr>Flow Chart: Step 4</vt:lpstr>
      <vt:lpstr>Flow Chart: Step 5</vt:lpstr>
      <vt:lpstr>Eligibility Activity</vt:lpstr>
      <vt:lpstr>Update of IEP Form</vt:lpstr>
      <vt:lpstr>Part 3 Dynamic Learning Maps</vt:lpstr>
      <vt:lpstr>PowerPoint Presentation</vt:lpstr>
      <vt:lpstr>Portion of a Learning Map Model</vt:lpstr>
      <vt:lpstr>What is a Learning Map</vt:lpstr>
      <vt:lpstr>Learning Maps (LM) </vt:lpstr>
      <vt:lpstr>Claims, Conceptual Areas and EEs </vt:lpstr>
      <vt:lpstr> Learning Mini-Map </vt:lpstr>
      <vt:lpstr>PowerPoint Presentation</vt:lpstr>
      <vt:lpstr>PowerPoint Presentation</vt:lpstr>
      <vt:lpstr> Linkage Levels for a Tested EE in ELA  </vt:lpstr>
      <vt:lpstr>Claims and Conceptual Areas in Math </vt:lpstr>
      <vt:lpstr>Claims, Conceptual Areas and EEs in Math</vt:lpstr>
      <vt:lpstr>Linkage Levels for a Tested EE in Math </vt:lpstr>
      <vt:lpstr>Science Structure - It is Different </vt:lpstr>
      <vt:lpstr>Science Assessment</vt:lpstr>
      <vt:lpstr>PowerPoint Presentation</vt:lpstr>
      <vt:lpstr>Topic and EE-Blueprint </vt:lpstr>
      <vt:lpstr>Linkage Levels for a Tested EE in Science </vt:lpstr>
      <vt:lpstr> Verbal Paired Fluency Active Processing   </vt:lpstr>
      <vt:lpstr>Part 4 Instructionally Embedded Assessments</vt:lpstr>
      <vt:lpstr>PowerPoint Presentation</vt:lpstr>
      <vt:lpstr>Educator Resource Videos</vt:lpstr>
      <vt:lpstr>Instructionally Embedded Assessments</vt:lpstr>
      <vt:lpstr>Instructionally Embedded Assessments</vt:lpstr>
      <vt:lpstr>Instructionally Embedded Assessments</vt:lpstr>
      <vt:lpstr>Instructionally Embedded Assessments</vt:lpstr>
      <vt:lpstr>A Deeper Look at Assessment</vt:lpstr>
      <vt:lpstr>Engagement Strategies</vt:lpstr>
      <vt:lpstr>Testlet Design</vt:lpstr>
      <vt:lpstr>Five Linkage Levels for ELA and Math</vt:lpstr>
      <vt:lpstr> Three Linkage Levels for Science </vt:lpstr>
      <vt:lpstr>Linkage Level Comparison </vt:lpstr>
      <vt:lpstr>What is the Purpose of Having Linkage Levels</vt:lpstr>
      <vt:lpstr>Linkage Levels for a Tested EE in ELA </vt:lpstr>
      <vt:lpstr>Linkage Levels for a Tested EE in Math</vt:lpstr>
      <vt:lpstr>Linkage Levels for a Tested EE in  Science</vt:lpstr>
      <vt:lpstr>Mini-Map</vt:lpstr>
      <vt:lpstr>To Be Noted: IEP, Mini-Maps, and Goals</vt:lpstr>
      <vt:lpstr>Check-In 3-2-1</vt:lpstr>
      <vt:lpstr>Part 5 Requirements for Test Administration and Kite® Suite</vt:lpstr>
      <vt:lpstr>New User Profile Information</vt:lpstr>
      <vt:lpstr>PowerPoint Presentation</vt:lpstr>
      <vt:lpstr> Training Courses for NEW Test Administrators</vt:lpstr>
      <vt:lpstr>Access to Training Courses</vt:lpstr>
      <vt:lpstr>Security Agreement </vt:lpstr>
      <vt:lpstr>Resources to Help You</vt:lpstr>
      <vt:lpstr>Educator Video Resources </vt:lpstr>
      <vt:lpstr>PowerPoint Presentation</vt:lpstr>
      <vt:lpstr>District Staff Video Resources</vt:lpstr>
      <vt:lpstr>Using Kite® Suite </vt:lpstr>
      <vt:lpstr>Kite® Suite - Two Main Parts </vt:lpstr>
      <vt:lpstr>Kite Student Portal</vt:lpstr>
      <vt:lpstr>Kite® Suite</vt:lpstr>
      <vt:lpstr>PowerPoint Presentation</vt:lpstr>
      <vt:lpstr>Kite Student Portal</vt:lpstr>
      <vt:lpstr>PowerPoint Presentation</vt:lpstr>
      <vt:lpstr>PowerPoint Presentation</vt:lpstr>
      <vt:lpstr>PNP and First Contact Survey </vt:lpstr>
      <vt:lpstr>First Contact Survey (FCS) Drives First Testlet</vt:lpstr>
      <vt:lpstr>Complete a First Contact Survey (FCS)</vt:lpstr>
      <vt:lpstr> Personal Needs and Preferences (PNP) Profile </vt:lpstr>
      <vt:lpstr>Part 6 Instruction and Assessment Planner and Testing</vt:lpstr>
      <vt:lpstr>Educator Portal Sandbox</vt:lpstr>
      <vt:lpstr>Instruction and Assessment Planner</vt:lpstr>
      <vt:lpstr>Instruction and Assessment Planner</vt:lpstr>
      <vt:lpstr>Instruction and Assessment Planner  Student Activity Table</vt:lpstr>
      <vt:lpstr>Instruction and Assessment Planner Navigate to Student View Page</vt:lpstr>
      <vt:lpstr>Create a Plan</vt:lpstr>
      <vt:lpstr>Student View Page</vt:lpstr>
      <vt:lpstr>Instruction and Assessment Planner   Student View Page - Blueprint</vt:lpstr>
      <vt:lpstr>Instruction and Assessment Planner </vt:lpstr>
      <vt:lpstr>Instruction and Assessment Planner </vt:lpstr>
      <vt:lpstr>Instruction and Assessment Planner </vt:lpstr>
      <vt:lpstr>Instruction and Assessment Planner </vt:lpstr>
      <vt:lpstr>Instruction and Assessment Planner </vt:lpstr>
      <vt:lpstr>Strategies for Meeting Blueprint Requirements</vt:lpstr>
      <vt:lpstr>Instruction and Assessment Planner as a Tool</vt:lpstr>
      <vt:lpstr>Creating an Instructional Unit  </vt:lpstr>
      <vt:lpstr>Creating an Instructional Unit  </vt:lpstr>
      <vt:lpstr>Testing </vt:lpstr>
      <vt:lpstr>Students are Tested in Two Ways </vt:lpstr>
      <vt:lpstr>Testlet Information Page (TIP)</vt:lpstr>
      <vt:lpstr>Test Administration Practices</vt:lpstr>
      <vt:lpstr>Remember the Importance of Instruction</vt:lpstr>
      <vt:lpstr>Shared Reading Strategies</vt:lpstr>
      <vt:lpstr>During Testlet, Two Readings of a Text</vt:lpstr>
      <vt:lpstr>Shared Reading with Pictures for Matching</vt:lpstr>
      <vt:lpstr>After the First Reading</vt:lpstr>
      <vt:lpstr>Engagement for Math </vt:lpstr>
      <vt:lpstr>Engagement of Science</vt:lpstr>
      <vt:lpstr>Teacher Administered Writing Testlets</vt:lpstr>
      <vt:lpstr>Engage For Writing</vt:lpstr>
      <vt:lpstr>Substitutions Using Key Features</vt:lpstr>
      <vt:lpstr>Materials for Test Administration</vt:lpstr>
      <vt:lpstr>Transfer Student Information</vt:lpstr>
      <vt:lpstr>Important Dates for Testing Windows</vt:lpstr>
      <vt:lpstr>Summary of What is Found on Educator Portal </vt:lpstr>
      <vt:lpstr>Technical Assistance from RPDC</vt:lpstr>
      <vt:lpstr>PowerPoint Presentation</vt:lpstr>
      <vt:lpstr>Improvement Consultant Contact Information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Hekmat, Susan L</dc:creator>
  <cp:lastModifiedBy>Miller, Regina</cp:lastModifiedBy>
  <cp:revision>593</cp:revision>
  <dcterms:created xsi:type="dcterms:W3CDTF">2021-08-19T17:50:39Z</dcterms:created>
  <dcterms:modified xsi:type="dcterms:W3CDTF">2021-08-25T18:19:41Z</dcterms:modified>
</cp:coreProperties>
</file>