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87" r:id="rId7"/>
    <p:sldId id="261" r:id="rId8"/>
    <p:sldId id="262" r:id="rId9"/>
    <p:sldId id="304" r:id="rId10"/>
    <p:sldId id="263" r:id="rId11"/>
    <p:sldId id="264" r:id="rId12"/>
    <p:sldId id="265" r:id="rId13"/>
    <p:sldId id="266" r:id="rId14"/>
    <p:sldId id="267" r:id="rId15"/>
    <p:sldId id="268" r:id="rId16"/>
    <p:sldId id="301" r:id="rId17"/>
    <p:sldId id="302" r:id="rId18"/>
    <p:sldId id="303" r:id="rId19"/>
    <p:sldId id="269" r:id="rId20"/>
    <p:sldId id="270" r:id="rId21"/>
    <p:sldId id="273" r:id="rId22"/>
    <p:sldId id="299" r:id="rId23"/>
    <p:sldId id="274" r:id="rId24"/>
    <p:sldId id="275" r:id="rId25"/>
    <p:sldId id="300" r:id="rId26"/>
    <p:sldId id="288" r:id="rId27"/>
    <p:sldId id="276" r:id="rId28"/>
    <p:sldId id="277" r:id="rId29"/>
    <p:sldId id="289" r:id="rId30"/>
    <p:sldId id="292" r:id="rId31"/>
    <p:sldId id="278" r:id="rId32"/>
    <p:sldId id="293" r:id="rId33"/>
    <p:sldId id="294" r:id="rId34"/>
    <p:sldId id="280" r:id="rId35"/>
    <p:sldId id="295" r:id="rId36"/>
    <p:sldId id="290" r:id="rId37"/>
    <p:sldId id="281" r:id="rId38"/>
    <p:sldId id="282" r:id="rId39"/>
    <p:sldId id="286" r:id="rId40"/>
    <p:sldId id="296" r:id="rId41"/>
    <p:sldId id="297" r:id="rId42"/>
    <p:sldId id="298" r:id="rId4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DFDFD"/>
    <a:srgbClr val="4F93BA"/>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1788" autoAdjust="0"/>
  </p:normalViewPr>
  <p:slideViewPr>
    <p:cSldViewPr>
      <p:cViewPr varScale="1">
        <p:scale>
          <a:sx n="77" d="100"/>
          <a:sy n="77" d="100"/>
        </p:scale>
        <p:origin x="1546" y="6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6" d="100"/>
          <a:sy n="116"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9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66973"/>
          </a:xfrm>
          <a:prstGeom prst="rect">
            <a:avLst/>
          </a:prstGeom>
        </p:spPr>
        <p:txBody>
          <a:bodyPr vert="horz" lIns="91440" tIns="45720" rIns="91440" bIns="45720" rtlCol="0"/>
          <a:lstStyle>
            <a:lvl1pPr algn="r">
              <a:defRPr sz="1200"/>
            </a:lvl1pPr>
          </a:lstStyle>
          <a:p>
            <a:fld id="{A378DECA-846D-4D51-8A36-43FD5519640A}" type="datetimeFigureOut">
              <a:rPr lang="en-US" smtClean="0"/>
              <a:t>5/14/2021</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5"/>
            <a:ext cx="5486400" cy="366045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431"/>
            <a:ext cx="2971800" cy="46697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829431"/>
            <a:ext cx="2971800" cy="466971"/>
          </a:xfrm>
          <a:prstGeom prst="rect">
            <a:avLst/>
          </a:prstGeom>
        </p:spPr>
        <p:txBody>
          <a:bodyPr vert="horz" lIns="91440" tIns="45720" rIns="91440" bIns="45720" rtlCol="0" anchor="b"/>
          <a:lstStyle>
            <a:lvl1pPr algn="r">
              <a:defRPr sz="1200"/>
            </a:lvl1pPr>
          </a:lstStyle>
          <a:p>
            <a:fld id="{236AC3B6-1795-4758-B82D-AFED88A2894D}" type="slidenum">
              <a:rPr lang="en-US" smtClean="0"/>
              <a:t>‹#›</a:t>
            </a:fld>
            <a:endParaRPr lang="en-US"/>
          </a:p>
        </p:txBody>
      </p:sp>
    </p:spTree>
    <p:extLst>
      <p:ext uri="{BB962C8B-B14F-4D97-AF65-F5344CB8AC3E}">
        <p14:creationId xmlns:p14="http://schemas.microsoft.com/office/powerpoint/2010/main" val="245160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1</a:t>
            </a:fld>
            <a:endParaRPr lang="en-US"/>
          </a:p>
        </p:txBody>
      </p:sp>
    </p:spTree>
    <p:extLst>
      <p:ext uri="{BB962C8B-B14F-4D97-AF65-F5344CB8AC3E}">
        <p14:creationId xmlns:p14="http://schemas.microsoft.com/office/powerpoint/2010/main" val="2600263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10</a:t>
            </a:fld>
            <a:endParaRPr lang="en-US"/>
          </a:p>
        </p:txBody>
      </p:sp>
    </p:spTree>
    <p:extLst>
      <p:ext uri="{BB962C8B-B14F-4D97-AF65-F5344CB8AC3E}">
        <p14:creationId xmlns:p14="http://schemas.microsoft.com/office/powerpoint/2010/main" val="3446027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home page, under Task Menu, you will find the number of unread correspondence (red number) at the LEA level.  Remember if multiple people in the district are working in IMACS 2.0 you need to understand that once a correspondence is opened it will no longer be</a:t>
            </a:r>
            <a:r>
              <a:rPr lang="en-US" baseline="0" dirty="0" smtClean="0"/>
              <a:t> represented as unread in this field </a:t>
            </a:r>
            <a:r>
              <a:rPr lang="en-US" dirty="0" smtClean="0"/>
              <a:t>and it is the responsibility of the person who opened the correspondence to make sure the intended recipient also reads it.</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11</a:t>
            </a:fld>
            <a:endParaRPr lang="en-US"/>
          </a:p>
        </p:txBody>
      </p:sp>
    </p:spTree>
    <p:extLst>
      <p:ext uri="{BB962C8B-B14F-4D97-AF65-F5344CB8AC3E}">
        <p14:creationId xmlns:p14="http://schemas.microsoft.com/office/powerpoint/2010/main" val="853974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a:t>
            </a:r>
            <a:r>
              <a:rPr lang="en-US" i="1" dirty="0" smtClean="0"/>
              <a:t>Correspondence Type </a:t>
            </a:r>
            <a:r>
              <a:rPr lang="en-US" dirty="0" smtClean="0"/>
              <a:t>you will be able to tell if it is a message</a:t>
            </a:r>
            <a:r>
              <a:rPr lang="en-US" baseline="0" dirty="0" smtClean="0"/>
              <a:t>, a notification about a change in status, a document request, or a report.</a:t>
            </a:r>
          </a:p>
          <a:p>
            <a:endParaRPr lang="en-US" baseline="0" dirty="0" smtClean="0"/>
          </a:p>
          <a:p>
            <a:r>
              <a:rPr lang="en-US" i="1" baseline="0" dirty="0" smtClean="0"/>
              <a:t>Review Type </a:t>
            </a:r>
            <a:r>
              <a:rPr lang="en-US" baseline="0" dirty="0" smtClean="0"/>
              <a:t>will let you know if the original communication was sent from main Monitoring module or one of the sub-reviews such as Student File Review, Initial Evaluation, or C to B Transition.</a:t>
            </a:r>
          </a:p>
          <a:p>
            <a:endParaRPr lang="en-US" baseline="0" dirty="0" smtClean="0"/>
          </a:p>
          <a:p>
            <a:r>
              <a:rPr lang="en-US" baseline="0" dirty="0" smtClean="0"/>
              <a:t>The </a:t>
            </a:r>
            <a:r>
              <a:rPr lang="en-US" i="1" baseline="0" dirty="0" smtClean="0"/>
              <a:t>Date</a:t>
            </a:r>
            <a:r>
              <a:rPr lang="en-US" baseline="0" dirty="0" smtClean="0"/>
              <a:t> and </a:t>
            </a:r>
            <a:r>
              <a:rPr lang="en-US" i="1" baseline="0" dirty="0" smtClean="0"/>
              <a:t>By (User) </a:t>
            </a:r>
            <a:r>
              <a:rPr lang="en-US" baseline="0" dirty="0" smtClean="0"/>
              <a:t>columns will list time, date, and from whom the correspondence originated.</a:t>
            </a:r>
          </a:p>
          <a:p>
            <a:endParaRPr lang="en-US" baseline="0" dirty="0" smtClean="0"/>
          </a:p>
          <a:p>
            <a:r>
              <a:rPr lang="en-US" i="1" dirty="0" smtClean="0"/>
              <a:t>For (DESE or LEA) </a:t>
            </a:r>
            <a:r>
              <a:rPr lang="en-US" dirty="0" smtClean="0"/>
              <a:t>column will let you know at a glance whether a compliance supervisor</a:t>
            </a:r>
            <a:r>
              <a:rPr lang="en-US" baseline="0" dirty="0" smtClean="0"/>
              <a:t> at DESE or an agency representative needs to pay attention to the message.</a:t>
            </a:r>
          </a:p>
          <a:p>
            <a:endParaRPr lang="en-US" baseline="0" dirty="0" smtClean="0"/>
          </a:p>
          <a:p>
            <a:r>
              <a:rPr lang="en-US" baseline="0" dirty="0" smtClean="0"/>
              <a:t>The </a:t>
            </a:r>
            <a:r>
              <a:rPr lang="en-US" i="1" baseline="0" dirty="0" smtClean="0"/>
              <a:t>View / Viewed? </a:t>
            </a:r>
            <a:r>
              <a:rPr lang="en-US" i="0" baseline="0" dirty="0" smtClean="0"/>
              <a:t>column </a:t>
            </a:r>
            <a:r>
              <a:rPr lang="en-US" baseline="0" dirty="0" smtClean="0"/>
              <a:t>displays icons that distinguish what kind of message it was and the Y/N help to determine if the message has been viewed.</a:t>
            </a:r>
          </a:p>
          <a:p>
            <a:endParaRPr lang="en-US" baseline="0" dirty="0" smtClean="0"/>
          </a:p>
          <a:p>
            <a:r>
              <a:rPr lang="en-US" baseline="0" dirty="0" smtClean="0"/>
              <a:t>The last column, </a:t>
            </a:r>
            <a:r>
              <a:rPr lang="en-US" i="1" baseline="0" dirty="0" smtClean="0"/>
              <a:t>Action</a:t>
            </a:r>
            <a:r>
              <a:rPr lang="en-US" baseline="0" dirty="0" smtClean="0"/>
              <a:t>, allows you to respond to that message if the conservation balloon icon is available.</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12</a:t>
            </a:fld>
            <a:endParaRPr lang="en-US"/>
          </a:p>
        </p:txBody>
      </p:sp>
    </p:spTree>
    <p:extLst>
      <p:ext uri="{BB962C8B-B14F-4D97-AF65-F5344CB8AC3E}">
        <p14:creationId xmlns:p14="http://schemas.microsoft.com/office/powerpoint/2010/main" val="3710184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13</a:t>
            </a:fld>
            <a:endParaRPr lang="en-US"/>
          </a:p>
        </p:txBody>
      </p:sp>
    </p:spTree>
    <p:extLst>
      <p:ext uri="{BB962C8B-B14F-4D97-AF65-F5344CB8AC3E}">
        <p14:creationId xmlns:p14="http://schemas.microsoft.com/office/powerpoint/2010/main" val="106323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ways to enter students on the Student File Review Summary page.  You can either import student demographic data using a CSV file or you can enter student</a:t>
            </a:r>
            <a:r>
              <a:rPr lang="en-US" baseline="0" dirty="0" smtClean="0"/>
              <a:t> demographic data one by one.  If you want to import a CVS file you will need to click on </a:t>
            </a:r>
            <a:r>
              <a:rPr lang="en-US" b="1" baseline="0" dirty="0" smtClean="0"/>
              <a:t>Import Student Data from CSV file </a:t>
            </a:r>
            <a:r>
              <a:rPr lang="en-US" baseline="0" dirty="0" smtClean="0"/>
              <a:t>and if you want to go one by one then click </a:t>
            </a:r>
            <a:r>
              <a:rPr lang="en-US" b="1" i="1" baseline="0" dirty="0" smtClean="0"/>
              <a:t>Add New Student File Review</a:t>
            </a:r>
            <a:r>
              <a:rPr lang="en-US" b="0" i="0" baseline="0" dirty="0" smtClean="0"/>
              <a:t> for each student record.</a:t>
            </a:r>
            <a:endParaRPr lang="en-US" baseline="0" dirty="0" smtClean="0"/>
          </a:p>
          <a:p>
            <a:endParaRPr lang="en-US" baseline="0" dirty="0" smtClean="0"/>
          </a:p>
          <a:p>
            <a:r>
              <a:rPr lang="en-US" baseline="0" dirty="0" smtClean="0"/>
              <a:t>The LEA can also see their Compliance Areas dashboard on this page. The dashboard has a lot of important information such as how many of the students they are entering are included in compliance areas such as Postsecondary Transition, MAP-A, Discipline, or various areas of eligibility.  If the LEAs is required to include students to meet certain conditional areas it will show up on this dashboard.</a:t>
            </a: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14</a:t>
            </a:fld>
            <a:endParaRPr lang="en-US"/>
          </a:p>
        </p:txBody>
      </p:sp>
    </p:spTree>
    <p:extLst>
      <p:ext uri="{BB962C8B-B14F-4D97-AF65-F5344CB8AC3E}">
        <p14:creationId xmlns:p14="http://schemas.microsoft.com/office/powerpoint/2010/main" val="1502251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Save and Stay</a:t>
            </a:r>
            <a:r>
              <a:rPr lang="en-US" i="1" baseline="0" dirty="0" smtClean="0"/>
              <a:t> </a:t>
            </a:r>
            <a:r>
              <a:rPr lang="en-US" baseline="0" dirty="0" smtClean="0"/>
              <a:t>will keep one this page, </a:t>
            </a:r>
            <a:r>
              <a:rPr lang="en-US" i="1" baseline="0" dirty="0" smtClean="0"/>
              <a:t>Save and Return </a:t>
            </a:r>
            <a:r>
              <a:rPr lang="en-US" baseline="0" dirty="0" smtClean="0"/>
              <a:t>will send you back to the Student File Review Summary, and </a:t>
            </a:r>
            <a:r>
              <a:rPr lang="en-US" i="1" baseline="0" dirty="0" smtClean="0"/>
              <a:t>Cancel and Return </a:t>
            </a:r>
            <a:r>
              <a:rPr lang="en-US" baseline="0" dirty="0" smtClean="0"/>
              <a:t>will wipe off what you have typed and send you back to the Student File Summary.</a:t>
            </a: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15</a:t>
            </a:fld>
            <a:endParaRPr lang="en-US"/>
          </a:p>
        </p:txBody>
      </p:sp>
    </p:spTree>
    <p:extLst>
      <p:ext uri="{BB962C8B-B14F-4D97-AF65-F5344CB8AC3E}">
        <p14:creationId xmlns:p14="http://schemas.microsoft.com/office/powerpoint/2010/main" val="3249613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i="1" dirty="0" smtClean="0"/>
              <a:t>Uploads/</a:t>
            </a:r>
            <a:r>
              <a:rPr lang="en-US" i="1" dirty="0" err="1" smtClean="0"/>
              <a:t>Corresp</a:t>
            </a:r>
            <a:r>
              <a:rPr lang="en-US" i="1" dirty="0" smtClean="0"/>
              <a:t>/Answers</a:t>
            </a:r>
            <a:r>
              <a:rPr lang="en-US" dirty="0" smtClean="0"/>
              <a:t> column shows if all the indicator</a:t>
            </a:r>
            <a:r>
              <a:rPr lang="en-US" baseline="0" dirty="0" smtClean="0"/>
              <a:t> questions have been answered. (yellow circle)</a:t>
            </a:r>
          </a:p>
          <a:p>
            <a:endParaRPr lang="en-US" baseline="0" dirty="0" smtClean="0"/>
          </a:p>
          <a:p>
            <a:r>
              <a:rPr lang="en-US" baseline="0" dirty="0" smtClean="0"/>
              <a:t>Once the LEA is sure that they have entered all the students required and answered all the indicator questions then they need to click on the </a:t>
            </a:r>
            <a:r>
              <a:rPr lang="en-US" i="1" baseline="0" dirty="0" smtClean="0"/>
              <a:t>Submit File Reviews </a:t>
            </a:r>
            <a:r>
              <a:rPr lang="en-US" baseline="0" dirty="0" smtClean="0"/>
              <a:t>(red circle) button. </a:t>
            </a:r>
          </a:p>
          <a:p>
            <a:endParaRPr lang="en-US" baseline="0" dirty="0" smtClean="0"/>
          </a:p>
          <a:p>
            <a:r>
              <a:rPr lang="en-US" baseline="0" dirty="0" smtClean="0"/>
              <a:t>It is important to remember that you only need to submit file reviews with the indicator questions answered by February 1, 2021.  You do not upload any files by that deadline. DESE compliance supervisors will request student files after February 1, 2021.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19</a:t>
            </a:fld>
            <a:endParaRPr lang="en-US"/>
          </a:p>
        </p:txBody>
      </p:sp>
    </p:spTree>
    <p:extLst>
      <p:ext uri="{BB962C8B-B14F-4D97-AF65-F5344CB8AC3E}">
        <p14:creationId xmlns:p14="http://schemas.microsoft.com/office/powerpoint/2010/main" val="3992428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bottom of the Student File Review</a:t>
            </a:r>
            <a:r>
              <a:rPr lang="en-US" baseline="0" dirty="0" smtClean="0"/>
              <a:t> Summary page is the Assignment Uploads area.  When you click on the blue arrow next to the words Assignment Uploads the document requests from DESE will be listed.</a:t>
            </a:r>
          </a:p>
          <a:p>
            <a:endParaRPr lang="en-US" baseline="0" dirty="0" smtClean="0"/>
          </a:p>
          <a:p>
            <a:r>
              <a:rPr lang="en-US" baseline="0" dirty="0" smtClean="0"/>
              <a:t>To open each individual request click on the pencil at the end of the row (green arrow). This will open the Assignment Upload window for that student.</a:t>
            </a: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20</a:t>
            </a:fld>
            <a:endParaRPr lang="en-US"/>
          </a:p>
        </p:txBody>
      </p:sp>
    </p:spTree>
    <p:extLst>
      <p:ext uri="{BB962C8B-B14F-4D97-AF65-F5344CB8AC3E}">
        <p14:creationId xmlns:p14="http://schemas.microsoft.com/office/powerpoint/2010/main" val="387829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21</a:t>
            </a:fld>
            <a:endParaRPr lang="en-US"/>
          </a:p>
        </p:txBody>
      </p:sp>
    </p:spTree>
    <p:extLst>
      <p:ext uri="{BB962C8B-B14F-4D97-AF65-F5344CB8AC3E}">
        <p14:creationId xmlns:p14="http://schemas.microsoft.com/office/powerpoint/2010/main" val="3539829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file is rejected you will</a:t>
            </a:r>
            <a:r>
              <a:rPr lang="en-US" baseline="0" dirty="0" smtClean="0"/>
              <a:t> probably get a phone call or email from your assigned DESE Supervisor.  If you do not hear from them, please reach out to her or him.</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23</a:t>
            </a:fld>
            <a:endParaRPr lang="en-US"/>
          </a:p>
        </p:txBody>
      </p:sp>
    </p:spTree>
    <p:extLst>
      <p:ext uri="{BB962C8B-B14F-4D97-AF65-F5344CB8AC3E}">
        <p14:creationId xmlns:p14="http://schemas.microsoft.com/office/powerpoint/2010/main" val="3712712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Please use IMACS 2.0 for </a:t>
            </a:r>
            <a:r>
              <a:rPr lang="en-US" dirty="0" smtClean="0"/>
              <a:t>all correspondence regarding any</a:t>
            </a:r>
            <a:r>
              <a:rPr lang="en-US" baseline="0" dirty="0" smtClean="0"/>
              <a:t> file review or timeline issue in so that we have a collection of all communications in one safe, secure place.</a:t>
            </a:r>
          </a:p>
          <a:p>
            <a:pPr marL="228600" indent="-228600">
              <a:buAutoNum type="arabicParenR"/>
            </a:pPr>
            <a:r>
              <a:rPr lang="en-US" baseline="0" dirty="0" smtClean="0"/>
              <a:t>You will receive notifications via the email address entered by the LEA in IMACS 2.0.  Pay attention to the notification messages so that you are looking in the right place when you open IMACS 2.0.  You will get notifications when uploads are requested as well as when there is a communication from DESE to read. If multiple people work within IMACS 2.0 at the district level the first person who opens new communication needs to make sure the intended receiver knows about it because it will be marked as </a:t>
            </a:r>
            <a:r>
              <a:rPr lang="en-US" i="1" baseline="0" dirty="0" smtClean="0"/>
              <a:t>Read</a:t>
            </a:r>
            <a:r>
              <a:rPr lang="en-US" i="0" baseline="0" dirty="0" smtClean="0"/>
              <a:t> after it has been opened on the district side</a:t>
            </a:r>
            <a:r>
              <a:rPr lang="en-US" baseline="0" dirty="0" smtClean="0"/>
              <a:t>.  </a:t>
            </a:r>
          </a:p>
          <a:p>
            <a:pPr marL="228600" indent="-228600">
              <a:buAutoNum type="arabicParenR"/>
            </a:pPr>
            <a:r>
              <a:rPr lang="en-US" baseline="0" dirty="0" smtClean="0"/>
              <a:t>In previous versions of IMACS, LEAs could only upload information during certain timeframes when the IMACS system was on their side.  That feature has been expanded so if a Supervisor is missing something they can request a document upload at anytime. </a:t>
            </a:r>
          </a:p>
          <a:p>
            <a:pPr marL="228600" indent="-228600">
              <a:buAutoNum type="arabicParenR"/>
            </a:pPr>
            <a:r>
              <a:rPr lang="en-US" baseline="0" dirty="0" smtClean="0"/>
              <a:t>In previous file reviews LEAS had to answer up to 180 indicators and now the average is closer to 20 depending on the targeted areas for district.</a:t>
            </a:r>
          </a:p>
          <a:p>
            <a:pPr marL="228600" indent="-228600">
              <a:buAutoNum type="arabicParenR"/>
            </a:pPr>
            <a:r>
              <a:rPr lang="en-US" baseline="0" dirty="0" smtClean="0"/>
              <a:t>In prior years you have to click the save button frequently during the review process or you risked losing the answers if the system timed out.  Now IMACS 2.0 automatically saves the information.</a:t>
            </a:r>
          </a:p>
          <a:p>
            <a:pPr marL="228600" indent="-228600">
              <a:buAutoNum type="arabicParenR"/>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a:t>
            </a:fld>
            <a:endParaRPr lang="en-US"/>
          </a:p>
        </p:txBody>
      </p:sp>
    </p:spTree>
    <p:extLst>
      <p:ext uri="{BB962C8B-B14F-4D97-AF65-F5344CB8AC3E}">
        <p14:creationId xmlns:p14="http://schemas.microsoft.com/office/powerpoint/2010/main" val="1528726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24</a:t>
            </a:fld>
            <a:endParaRPr lang="en-US"/>
          </a:p>
        </p:txBody>
      </p:sp>
    </p:spTree>
    <p:extLst>
      <p:ext uri="{BB962C8B-B14F-4D97-AF65-F5344CB8AC3E}">
        <p14:creationId xmlns:p14="http://schemas.microsoft.com/office/powerpoint/2010/main" val="2302555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26</a:t>
            </a:fld>
            <a:endParaRPr lang="en-US"/>
          </a:p>
        </p:txBody>
      </p:sp>
    </p:spTree>
    <p:extLst>
      <p:ext uri="{BB962C8B-B14F-4D97-AF65-F5344CB8AC3E}">
        <p14:creationId xmlns:p14="http://schemas.microsoft.com/office/powerpoint/2010/main" val="2742448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options for entering the Initial</a:t>
            </a:r>
            <a:r>
              <a:rPr lang="en-US" baseline="0" dirty="0" smtClean="0"/>
              <a:t> Evaluation T</a:t>
            </a:r>
            <a:r>
              <a:rPr lang="en-US" dirty="0" smtClean="0"/>
              <a:t>imeline information now in IMACS 2.0.  </a:t>
            </a:r>
          </a:p>
          <a:p>
            <a:endParaRPr lang="en-US" dirty="0" smtClean="0"/>
          </a:p>
          <a:p>
            <a:r>
              <a:rPr lang="en-US" dirty="0" smtClean="0"/>
              <a:t>You can either compile the data collection on a spreadsheet and import that by clicking on </a:t>
            </a:r>
            <a:r>
              <a:rPr lang="en-US" i="1" dirty="0" smtClean="0"/>
              <a:t>Import Initial Evaluation Data from CSV file </a:t>
            </a:r>
            <a:r>
              <a:rPr lang="en-US" dirty="0" smtClean="0"/>
              <a:t>(green arrow) or you can enter each student individually by clicking on </a:t>
            </a:r>
            <a:r>
              <a:rPr lang="en-US" i="1" dirty="0" smtClean="0"/>
              <a:t>Add New Initial Evaluation Timelines Review </a:t>
            </a:r>
            <a:r>
              <a:rPr lang="en-US" dirty="0" smtClean="0"/>
              <a:t>(blue arrow).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27</a:t>
            </a:fld>
            <a:endParaRPr lang="en-US"/>
          </a:p>
        </p:txBody>
      </p:sp>
    </p:spTree>
    <p:extLst>
      <p:ext uri="{BB962C8B-B14F-4D97-AF65-F5344CB8AC3E}">
        <p14:creationId xmlns:p14="http://schemas.microsoft.com/office/powerpoint/2010/main" val="1990788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reminders on the student demographic screen reminding you of important dates.</a:t>
            </a:r>
          </a:p>
          <a:p>
            <a:endParaRPr lang="en-US" dirty="0" smtClean="0"/>
          </a:p>
          <a:p>
            <a:r>
              <a:rPr lang="en-US" dirty="0" smtClean="0"/>
              <a:t>When the timeline is not met (exceeded 60</a:t>
            </a:r>
            <a:r>
              <a:rPr lang="en-US" baseline="0" dirty="0" smtClean="0"/>
              <a:t> days) the LEA will need to make sure that specific dates that the student was absent or school was not in session are put into the “If NO, give reasons:” box.</a:t>
            </a:r>
            <a:endParaRPr lang="en-US" dirty="0" smtClean="0"/>
          </a:p>
          <a:p>
            <a:endParaRPr lang="en-US" dirty="0" smtClean="0"/>
          </a:p>
          <a:p>
            <a:r>
              <a:rPr lang="en-US" dirty="0" smtClean="0"/>
              <a:t>At the bottom of the screen there are many save options.  Save and Stay will keep you on the same page after saving the material. Save and Add Another will save the student you just finished working on and give you a new student demographic screen to begin the next student.  Save and Return will save the student you just finished working on and then take you back out to the main timeline page.</a:t>
            </a:r>
          </a:p>
          <a:p>
            <a:endParaRPr lang="en-US" dirty="0" smtClean="0"/>
          </a:p>
          <a:p>
            <a:r>
              <a:rPr lang="en-US" dirty="0" smtClean="0"/>
              <a:t>As you enter students you do have the option to edit (pencil icon) or delete (red cross) your entry on the right hand side of the main Initial Evaluation Timeline Summary  page.</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28</a:t>
            </a:fld>
            <a:endParaRPr lang="en-US"/>
          </a:p>
        </p:txBody>
      </p:sp>
    </p:spTree>
    <p:extLst>
      <p:ext uri="{BB962C8B-B14F-4D97-AF65-F5344CB8AC3E}">
        <p14:creationId xmlns:p14="http://schemas.microsoft.com/office/powerpoint/2010/main" val="2528795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236AC3B6-1795-4758-B82D-AFED88A2894D}" type="slidenum">
              <a:rPr lang="en-US" smtClean="0"/>
              <a:t>29</a:t>
            </a:fld>
            <a:endParaRPr lang="en-US"/>
          </a:p>
        </p:txBody>
      </p:sp>
    </p:spTree>
    <p:extLst>
      <p:ext uri="{BB962C8B-B14F-4D97-AF65-F5344CB8AC3E}">
        <p14:creationId xmlns:p14="http://schemas.microsoft.com/office/powerpoint/2010/main" val="1112404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When the timeline is not met (exceeded 60 days) the LEA will need to make sure that specific dates that the student was absent or dates school was not in session are put into the “If NO, give reasons:” field. Do NOT use any commas between dates or when describing reasons. No hard returns can be used either. Using commas and hard returns will result in data corruption in your upload because the system</a:t>
            </a:r>
            <a:r>
              <a:rPr lang="en-US" baseline="0" dirty="0" smtClean="0"/>
              <a:t> uses commas to separate the data being reported</a:t>
            </a:r>
            <a:r>
              <a:rPr lang="en-US" dirty="0" smtClean="0"/>
              <a:t>.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system will allow as many CSV/TXT imports as needed. It will take the file and add the data to the existing records with no overwriting</a:t>
            </a:r>
            <a:r>
              <a:rPr lang="en-US" baseline="0" dirty="0" smtClean="0"/>
              <a:t> of previous information. </a:t>
            </a:r>
            <a:r>
              <a:rPr lang="en-US" dirty="0" smtClean="0"/>
              <a:t>Please review records</a:t>
            </a:r>
            <a:r>
              <a:rPr lang="en-US" baseline="0" dirty="0" smtClean="0"/>
              <a:t> in IMACS to make sure that there are no duplicates before submitting the Timelines for review.</a:t>
            </a:r>
            <a:r>
              <a:rPr lang="en-US" dirty="0" smtClean="0"/>
              <a:t>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 student timelines have been</a:t>
            </a:r>
            <a:r>
              <a:rPr lang="en-US" baseline="0" dirty="0" smtClean="0"/>
              <a:t> uploaded,</a:t>
            </a:r>
            <a:r>
              <a:rPr lang="en-US" dirty="0" smtClean="0"/>
              <a:t> you do have the option to edit (pencil icon) or delete (red cross) your entry on the right hand side of the main Initial Evaluation Timeline page.</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30</a:t>
            </a:fld>
            <a:endParaRPr lang="en-US"/>
          </a:p>
        </p:txBody>
      </p:sp>
    </p:spTree>
    <p:extLst>
      <p:ext uri="{BB962C8B-B14F-4D97-AF65-F5344CB8AC3E}">
        <p14:creationId xmlns:p14="http://schemas.microsoft.com/office/powerpoint/2010/main" val="996915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31</a:t>
            </a:fld>
            <a:endParaRPr lang="en-US"/>
          </a:p>
        </p:txBody>
      </p:sp>
    </p:spTree>
    <p:extLst>
      <p:ext uri="{BB962C8B-B14F-4D97-AF65-F5344CB8AC3E}">
        <p14:creationId xmlns:p14="http://schemas.microsoft.com/office/powerpoint/2010/main" val="3186364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32</a:t>
            </a:fld>
            <a:endParaRPr lang="en-US"/>
          </a:p>
        </p:txBody>
      </p:sp>
    </p:spTree>
    <p:extLst>
      <p:ext uri="{BB962C8B-B14F-4D97-AF65-F5344CB8AC3E}">
        <p14:creationId xmlns:p14="http://schemas.microsoft.com/office/powerpoint/2010/main" val="3603388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options for entering the C to B Transition</a:t>
            </a:r>
            <a:r>
              <a:rPr lang="en-US" baseline="0" dirty="0" smtClean="0"/>
              <a:t> </a:t>
            </a:r>
            <a:r>
              <a:rPr lang="en-US" dirty="0" smtClean="0"/>
              <a:t>information now in IMACS 2.0.  </a:t>
            </a:r>
          </a:p>
          <a:p>
            <a:endParaRPr lang="en-US" dirty="0" smtClean="0"/>
          </a:p>
          <a:p>
            <a:r>
              <a:rPr lang="en-US" dirty="0" smtClean="0"/>
              <a:t>You can either compile the data collection on a spreadsheet and import that by clicking on </a:t>
            </a:r>
            <a:r>
              <a:rPr lang="en-US" i="1" dirty="0" smtClean="0"/>
              <a:t>Import C to B Data from CSV file </a:t>
            </a:r>
            <a:r>
              <a:rPr lang="en-US" dirty="0" smtClean="0"/>
              <a:t>(green arrow) or you can enter each student individually by clicking on </a:t>
            </a:r>
            <a:r>
              <a:rPr lang="en-US" i="1" dirty="0" smtClean="0"/>
              <a:t>Add New C to B Review </a:t>
            </a:r>
            <a:r>
              <a:rPr lang="en-US" dirty="0" smtClean="0"/>
              <a:t>(blue arrow).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33</a:t>
            </a:fld>
            <a:endParaRPr lang="en-US"/>
          </a:p>
        </p:txBody>
      </p:sp>
    </p:spTree>
    <p:extLst>
      <p:ext uri="{BB962C8B-B14F-4D97-AF65-F5344CB8AC3E}">
        <p14:creationId xmlns:p14="http://schemas.microsoft.com/office/powerpoint/2010/main" val="2539959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Special Ed Referral Date and First Steps Referral Date are two different</a:t>
            </a:r>
            <a:r>
              <a:rPr lang="en-US" b="1" baseline="0" dirty="0" smtClean="0"/>
              <a:t> dates!</a:t>
            </a:r>
          </a:p>
          <a:p>
            <a:r>
              <a:rPr lang="en-US" dirty="0" smtClean="0"/>
              <a:t> </a:t>
            </a:r>
          </a:p>
          <a:p>
            <a:r>
              <a:rPr lang="en-US" dirty="0" smtClean="0"/>
              <a:t>Special Ed Referral Date is the date the LEA</a:t>
            </a:r>
            <a:r>
              <a:rPr lang="en-US" baseline="0" dirty="0" smtClean="0"/>
              <a:t> received the directory information from First Step.  </a:t>
            </a:r>
          </a:p>
          <a:p>
            <a:endParaRPr lang="en-US" baseline="0" dirty="0" smtClean="0"/>
          </a:p>
          <a:p>
            <a:r>
              <a:rPr lang="en-US" baseline="0" dirty="0" smtClean="0"/>
              <a:t>First Steps Referral Date is the date that the child was first referred for First Steps services.</a:t>
            </a:r>
          </a:p>
          <a:p>
            <a:endParaRPr lang="en-US" baseline="0" dirty="0" smtClean="0"/>
          </a:p>
          <a:p>
            <a:r>
              <a:rPr lang="en-US" dirty="0" smtClean="0"/>
              <a:t>When IEP is not in place by the 3rd birthday, the LEA will need to make sure that specific dates that the student was absent or school was not in session are put into the “If NO, give reasons:” box.</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34</a:t>
            </a:fld>
            <a:endParaRPr lang="en-US"/>
          </a:p>
        </p:txBody>
      </p:sp>
    </p:spTree>
    <p:extLst>
      <p:ext uri="{BB962C8B-B14F-4D97-AF65-F5344CB8AC3E}">
        <p14:creationId xmlns:p14="http://schemas.microsoft.com/office/powerpoint/2010/main" val="74364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DESE homepage (dese.mo.gov) click on the Web Applications link underneath the scrolling banner to go to the Log In page.</a:t>
            </a: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3</a:t>
            </a:fld>
            <a:endParaRPr lang="en-US"/>
          </a:p>
        </p:txBody>
      </p:sp>
    </p:spTree>
    <p:extLst>
      <p:ext uri="{BB962C8B-B14F-4D97-AF65-F5344CB8AC3E}">
        <p14:creationId xmlns:p14="http://schemas.microsoft.com/office/powerpoint/2010/main" val="2232299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236AC3B6-1795-4758-B82D-AFED88A2894D}" type="slidenum">
              <a:rPr lang="en-US" smtClean="0"/>
              <a:t>35</a:t>
            </a:fld>
            <a:endParaRPr lang="en-US"/>
          </a:p>
        </p:txBody>
      </p:sp>
    </p:spTree>
    <p:extLst>
      <p:ext uri="{BB962C8B-B14F-4D97-AF65-F5344CB8AC3E}">
        <p14:creationId xmlns:p14="http://schemas.microsoft.com/office/powerpoint/2010/main" val="279992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will allow as many CSV/TXT imports as needed. It will take the file and add the data to records already uploaded with no overwriting of previous information.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IEP is not in place by the 3rd birthday, the LEA will need to make sure that specific dates that the student was absent or school was not in session are put into the “If NO, give reasons:” box. Do NOT use any commas between dates or when describing reasons. No hard returns can be used either. Using commas and hard returns will result in data corruption in your upload because the system</a:t>
            </a:r>
            <a:r>
              <a:rPr lang="en-US" baseline="0" dirty="0" smtClean="0"/>
              <a:t> uses commas to separate the data being reported</a:t>
            </a:r>
            <a:r>
              <a:rPr lang="en-US" dirty="0" smtClean="0"/>
              <a:t>. </a:t>
            </a:r>
          </a:p>
          <a:p>
            <a:endParaRPr lang="en-US" dirty="0" smtClean="0"/>
          </a:p>
          <a:p>
            <a:r>
              <a:rPr lang="en-US" dirty="0" smtClean="0"/>
              <a:t>Please review records in IMACS to make sure that there are no duplicates before submitting the Timelines for review.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 student C to B transition</a:t>
            </a:r>
            <a:r>
              <a:rPr lang="en-US" baseline="0" dirty="0" smtClean="0"/>
              <a:t> </a:t>
            </a:r>
            <a:r>
              <a:rPr lang="en-US" dirty="0" smtClean="0"/>
              <a:t>timelines have been</a:t>
            </a:r>
            <a:r>
              <a:rPr lang="en-US" baseline="0" dirty="0" smtClean="0"/>
              <a:t> uploaded,</a:t>
            </a:r>
            <a:r>
              <a:rPr lang="en-US" dirty="0" smtClean="0"/>
              <a:t> you do have the option to edit (pencil icon) or delete (red cross) your entry on the right hand side of the main C to B Transition</a:t>
            </a:r>
            <a:r>
              <a:rPr lang="en-US" baseline="0" dirty="0" smtClean="0"/>
              <a:t> </a:t>
            </a:r>
            <a:r>
              <a:rPr lang="en-US" dirty="0" smtClean="0"/>
              <a:t>Timeline page.</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36</a:t>
            </a:fld>
            <a:endParaRPr lang="en-US"/>
          </a:p>
        </p:txBody>
      </p:sp>
    </p:spTree>
    <p:extLst>
      <p:ext uri="{BB962C8B-B14F-4D97-AF65-F5344CB8AC3E}">
        <p14:creationId xmlns:p14="http://schemas.microsoft.com/office/powerpoint/2010/main" val="2678685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37</a:t>
            </a:fld>
            <a:endParaRPr lang="en-US"/>
          </a:p>
        </p:txBody>
      </p:sp>
    </p:spTree>
    <p:extLst>
      <p:ext uri="{BB962C8B-B14F-4D97-AF65-F5344CB8AC3E}">
        <p14:creationId xmlns:p14="http://schemas.microsoft.com/office/powerpoint/2010/main" val="2390117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CAP Year Training &amp;</a:t>
            </a:r>
            <a:r>
              <a:rPr lang="en-US" baseline="0" dirty="0" smtClean="0"/>
              <a:t> Guidance can be found at https://dese.mo.gov/sites/default/files/se-compliance-CAP-Training.pdf if you would like a preview of what it to come.</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38</a:t>
            </a:fld>
            <a:endParaRPr lang="en-US"/>
          </a:p>
        </p:txBody>
      </p:sp>
    </p:spTree>
    <p:extLst>
      <p:ext uri="{BB962C8B-B14F-4D97-AF65-F5344CB8AC3E}">
        <p14:creationId xmlns:p14="http://schemas.microsoft.com/office/powerpoint/2010/main" val="3140259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39</a:t>
            </a:fld>
            <a:endParaRPr lang="en-US"/>
          </a:p>
        </p:txBody>
      </p:sp>
    </p:spTree>
    <p:extLst>
      <p:ext uri="{BB962C8B-B14F-4D97-AF65-F5344CB8AC3E}">
        <p14:creationId xmlns:p14="http://schemas.microsoft.com/office/powerpoint/2010/main" val="2378669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40</a:t>
            </a:fld>
            <a:endParaRPr lang="en-US"/>
          </a:p>
        </p:txBody>
      </p:sp>
    </p:spTree>
    <p:extLst>
      <p:ext uri="{BB962C8B-B14F-4D97-AF65-F5344CB8AC3E}">
        <p14:creationId xmlns:p14="http://schemas.microsoft.com/office/powerpoint/2010/main" val="3145106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49213" y="1000125"/>
            <a:ext cx="2398713" cy="1800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xfrm>
            <a:off x="526257" y="3100953"/>
            <a:ext cx="4205288" cy="85539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200000"/>
              </a:lnSpc>
              <a:spcBef>
                <a:spcPct val="0"/>
              </a:spcBef>
            </a:pPr>
            <a:r>
              <a:rPr lang="en-US" altLang="en-US" b="0" smtClean="0">
                <a:latin typeface="Tw Cen MT" panose="020B0602020104020603" pitchFamily="34" charset="0"/>
              </a:rPr>
              <a:t>This slide shows one of your best resources – the Compliance staff at the Office of Special Education. We encourage you to call or email if you have questions or need assistance.</a:t>
            </a:r>
          </a:p>
        </p:txBody>
      </p:sp>
      <p:sp>
        <p:nvSpPr>
          <p:cNvPr id="5" name="Date Placeholder 4"/>
          <p:cNvSpPr>
            <a:spLocks noGrp="1"/>
          </p:cNvSpPr>
          <p:nvPr>
            <p:ph type="dt" sz="quarter" idx="1"/>
          </p:nvPr>
        </p:nvSpPr>
        <p:spPr/>
        <p:txBody>
          <a:bodyPr/>
          <a:lstStyle/>
          <a:p>
            <a:pPr>
              <a:defRPr/>
            </a:pPr>
            <a:fld id="{075EE4E2-C827-4ADE-960A-84C3CDF2DA53}" type="datetime1">
              <a:rPr lang="en-US"/>
              <a:pPr>
                <a:defRPr/>
              </a:pPr>
              <a:t>5/14/2021</a:t>
            </a:fld>
            <a:endParaRPr lang="en-US" dirty="0"/>
          </a:p>
        </p:txBody>
      </p:sp>
    </p:spTree>
    <p:extLst>
      <p:ext uri="{BB962C8B-B14F-4D97-AF65-F5344CB8AC3E}">
        <p14:creationId xmlns:p14="http://schemas.microsoft.com/office/powerpoint/2010/main" val="8107691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smtClean="0">
              <a:latin typeface="Tw Cen MT" panose="020B0602020104020603" pitchFamily="34" charset="0"/>
            </a:endParaRPr>
          </a:p>
          <a:p>
            <a:endParaRPr lang="en-US" altLang="en-US" sz="1200" smtClean="0">
              <a:latin typeface="Tw Cen MT" panose="020B0602020104020603" pitchFamily="34" charset="0"/>
            </a:endParaRPr>
          </a:p>
        </p:txBody>
      </p:sp>
    </p:spTree>
    <p:extLst>
      <p:ext uri="{BB962C8B-B14F-4D97-AF65-F5344CB8AC3E}">
        <p14:creationId xmlns:p14="http://schemas.microsoft.com/office/powerpoint/2010/main" val="304354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not had previous access to Web Applications you will need to request it before you can use IMACS 2.0 by clicking on the Login .</a:t>
            </a: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4</a:t>
            </a:fld>
            <a:endParaRPr lang="en-US"/>
          </a:p>
        </p:txBody>
      </p:sp>
    </p:spTree>
    <p:extLst>
      <p:ext uri="{BB962C8B-B14F-4D97-AF65-F5344CB8AC3E}">
        <p14:creationId xmlns:p14="http://schemas.microsoft.com/office/powerpoint/2010/main" val="2190630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you have access to Web Applications, ask your agency’s DESE Web Apps User Manager to assign</a:t>
            </a:r>
            <a:r>
              <a:rPr lang="en-US" baseline="0" dirty="0" smtClean="0"/>
              <a:t> permissions so you can use IMACS 2.0.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handout named </a:t>
            </a:r>
            <a:r>
              <a:rPr lang="en-US" sz="1200" b="1" kern="1200" dirty="0" smtClean="0">
                <a:solidFill>
                  <a:schemeClr val="tx1"/>
                </a:solidFill>
                <a:effectLst/>
                <a:latin typeface="+mn-lt"/>
                <a:ea typeface="+mn-ea"/>
                <a:cs typeface="+mn-cs"/>
              </a:rPr>
              <a:t>SELF‐ASSESSMENT PROCEDURES FOR MONITORING </a:t>
            </a:r>
            <a:r>
              <a:rPr lang="en-US" sz="1200" b="0" kern="1200" dirty="0" smtClean="0">
                <a:solidFill>
                  <a:schemeClr val="tx1"/>
                </a:solidFill>
                <a:effectLst/>
                <a:latin typeface="+mn-lt"/>
                <a:ea typeface="+mn-ea"/>
                <a:cs typeface="+mn-cs"/>
              </a:rPr>
              <a:t>includes a step</a:t>
            </a:r>
            <a:r>
              <a:rPr lang="en-US" sz="1200" b="0" kern="1200" baseline="0" dirty="0" smtClean="0">
                <a:solidFill>
                  <a:schemeClr val="tx1"/>
                </a:solidFill>
                <a:effectLst/>
                <a:latin typeface="+mn-lt"/>
                <a:ea typeface="+mn-ea"/>
                <a:cs typeface="+mn-cs"/>
              </a:rPr>
              <a:t> by step description of the process for getting access to IMACS 2.0 and permissions to use it.</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5</a:t>
            </a:fld>
            <a:endParaRPr lang="en-US"/>
          </a:p>
        </p:txBody>
      </p:sp>
    </p:spTree>
    <p:extLst>
      <p:ext uri="{BB962C8B-B14F-4D97-AF65-F5344CB8AC3E}">
        <p14:creationId xmlns:p14="http://schemas.microsoft.com/office/powerpoint/2010/main" val="1695488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AC3B6-1795-4758-B82D-AFED88A2894D}" type="slidenum">
              <a:rPr lang="en-US" smtClean="0"/>
              <a:t>6</a:t>
            </a:fld>
            <a:endParaRPr lang="en-US"/>
          </a:p>
        </p:txBody>
      </p:sp>
    </p:spTree>
    <p:extLst>
      <p:ext uri="{BB962C8B-B14F-4D97-AF65-F5344CB8AC3E}">
        <p14:creationId xmlns:p14="http://schemas.microsoft.com/office/powerpoint/2010/main" val="2950873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list of applications </a:t>
            </a:r>
            <a:r>
              <a:rPr lang="en-US" baseline="0" dirty="0" smtClean="0"/>
              <a:t>is dependent upon </a:t>
            </a:r>
            <a:r>
              <a:rPr lang="en-US" dirty="0" smtClean="0"/>
              <a:t>what User Access level you have been granted.</a:t>
            </a:r>
            <a:r>
              <a:rPr lang="en-US" baseline="0" dirty="0" smtClean="0"/>
              <a:t> If you are not the User Manager for your district you will need to contact that person if you do not see Special Education IMACS 2.0</a:t>
            </a:r>
            <a:endParaRPr lang="en-US" dirty="0" smtClean="0"/>
          </a:p>
          <a:p>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7</a:t>
            </a:fld>
            <a:endParaRPr lang="en-US"/>
          </a:p>
        </p:txBody>
      </p:sp>
    </p:spTree>
    <p:extLst>
      <p:ext uri="{BB962C8B-B14F-4D97-AF65-F5344CB8AC3E}">
        <p14:creationId xmlns:p14="http://schemas.microsoft.com/office/powerpoint/2010/main" val="21986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home page, under </a:t>
            </a:r>
            <a:r>
              <a:rPr lang="en-US" i="1" dirty="0" smtClean="0"/>
              <a:t>Assignment</a:t>
            </a:r>
            <a:r>
              <a:rPr lang="en-US" i="1" baseline="0" dirty="0" smtClean="0"/>
              <a:t> List</a:t>
            </a:r>
            <a:r>
              <a:rPr lang="en-US" baseline="0" dirty="0" smtClean="0"/>
              <a:t>, you will find the links to the over-arching Monitoring Module as well as the Student File Review, Initial Evaluation Timelines, and C to B Transition Timelines.</a:t>
            </a: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8</a:t>
            </a:fld>
            <a:endParaRPr lang="en-US"/>
          </a:p>
        </p:txBody>
      </p:sp>
    </p:spTree>
    <p:extLst>
      <p:ext uri="{BB962C8B-B14F-4D97-AF65-F5344CB8AC3E}">
        <p14:creationId xmlns:p14="http://schemas.microsoft.com/office/powerpoint/2010/main" val="742815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UPLOAD WHEN</a:t>
            </a:r>
            <a:r>
              <a:rPr lang="en-US" baseline="0" dirty="0" smtClean="0"/>
              <a:t> IN THE MONITORING MODULE.  ONLY UPLOAD IN THE STUDENT REVIEW, INITIAL EVALUATION TIMELINES, AND C TO B TRANSITION TIMELINES</a:t>
            </a:r>
            <a:endParaRPr lang="en-US" dirty="0"/>
          </a:p>
        </p:txBody>
      </p:sp>
      <p:sp>
        <p:nvSpPr>
          <p:cNvPr id="4" name="Slide Number Placeholder 3"/>
          <p:cNvSpPr>
            <a:spLocks noGrp="1"/>
          </p:cNvSpPr>
          <p:nvPr>
            <p:ph type="sldNum" sz="quarter" idx="10"/>
          </p:nvPr>
        </p:nvSpPr>
        <p:spPr/>
        <p:txBody>
          <a:bodyPr/>
          <a:lstStyle/>
          <a:p>
            <a:fld id="{236AC3B6-1795-4758-B82D-AFED88A2894D}" type="slidenum">
              <a:rPr lang="en-US" smtClean="0"/>
              <a:t>9</a:t>
            </a:fld>
            <a:endParaRPr lang="en-US"/>
          </a:p>
        </p:txBody>
      </p:sp>
    </p:spTree>
    <p:extLst>
      <p:ext uri="{BB962C8B-B14F-4D97-AF65-F5344CB8AC3E}">
        <p14:creationId xmlns:p14="http://schemas.microsoft.com/office/powerpoint/2010/main" val="1922801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829B"/>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2900" b="0" i="0">
                <a:solidFill>
                  <a:schemeClr val="tx1"/>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829B"/>
                </a:solidFill>
                <a:latin typeface="Cambria"/>
                <a:cs typeface="Cambr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829B"/>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cSld name="Section Header">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Rectangle 3"/>
          <p:cNvSpPr/>
          <p:nvPr>
            <p:custDataLst>
              <p:tags r:id="rId1"/>
            </p:custDataLst>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custDataLst>
              <p:tags r:id="rId2"/>
            </p:custDataLst>
          </p:nvPr>
        </p:nvSpPr>
        <p:spPr>
          <a:xfrm>
            <a:off x="0" y="1600200"/>
            <a:ext cx="1295400" cy="990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custDataLst>
              <p:tags r:id="rId3"/>
            </p:custDataLst>
          </p:nvPr>
        </p:nvSpPr>
        <p:spPr>
          <a:xfrm>
            <a:off x="1371600" y="1600200"/>
            <a:ext cx="7772400" cy="990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descr="torch-color.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382000" y="5562600"/>
            <a:ext cx="25241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latin typeface="Cambria"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8" name="Slide Number Placeholder 12"/>
          <p:cNvSpPr>
            <a:spLocks noGrp="1"/>
          </p:cNvSpPr>
          <p:nvPr>
            <p:ph type="sldNum" sz="quarter" idx="10"/>
            <p:custDataLst>
              <p:tags r:id="rId4"/>
            </p:custDataLst>
          </p:nvPr>
        </p:nvSpPr>
        <p:spPr>
          <a:xfrm>
            <a:off x="0" y="1752600"/>
            <a:ext cx="1295400" cy="701675"/>
          </a:xfrm>
        </p:spPr>
        <p:txBody>
          <a:bodyPr>
            <a:noAutofit/>
          </a:bodyPr>
          <a:lstStyle>
            <a:lvl1pPr>
              <a:defRPr sz="2400"/>
            </a:lvl1pPr>
          </a:lstStyle>
          <a:p>
            <a:pPr>
              <a:defRPr/>
            </a:pPr>
            <a:fld id="{E60B748C-17E2-467D-AE07-E8F814EBE212}" type="slidenum">
              <a:rPr lang="en-US" altLang="en-US"/>
              <a:pPr>
                <a:defRPr/>
              </a:pPr>
              <a:t>‹#›</a:t>
            </a:fld>
            <a:endParaRPr lang="en-US" altLang="en-US"/>
          </a:p>
        </p:txBody>
      </p:sp>
    </p:spTree>
    <p:extLst>
      <p:ext uri="{BB962C8B-B14F-4D97-AF65-F5344CB8AC3E}">
        <p14:creationId xmlns:p14="http://schemas.microsoft.com/office/powerpoint/2010/main" val="401323169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80160"/>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3D9833"/>
          </a:solidFill>
        </p:spPr>
        <p:txBody>
          <a:bodyPr wrap="square" lIns="0" tIns="0" rIns="0" bIns="0" rtlCol="0"/>
          <a:lstStyle/>
          <a:p>
            <a:endParaRPr/>
          </a:p>
        </p:txBody>
      </p:sp>
      <p:sp>
        <p:nvSpPr>
          <p:cNvPr id="17" name="bk object 17"/>
          <p:cNvSpPr/>
          <p:nvPr/>
        </p:nvSpPr>
        <p:spPr>
          <a:xfrm>
            <a:off x="591312" y="1280160"/>
            <a:ext cx="8552815" cy="228600"/>
          </a:xfrm>
          <a:custGeom>
            <a:avLst/>
            <a:gdLst/>
            <a:ahLst/>
            <a:cxnLst/>
            <a:rect l="l" t="t" r="r" b="b"/>
            <a:pathLst>
              <a:path w="8552815" h="228600">
                <a:moveTo>
                  <a:pt x="0" y="228600"/>
                </a:moveTo>
                <a:lnTo>
                  <a:pt x="8552688" y="228600"/>
                </a:lnTo>
                <a:lnTo>
                  <a:pt x="8552688" y="0"/>
                </a:lnTo>
                <a:lnTo>
                  <a:pt x="0" y="0"/>
                </a:lnTo>
                <a:lnTo>
                  <a:pt x="0" y="228600"/>
                </a:lnTo>
                <a:close/>
              </a:path>
            </a:pathLst>
          </a:custGeom>
          <a:solidFill>
            <a:srgbClr val="00337F"/>
          </a:solidFill>
        </p:spPr>
        <p:txBody>
          <a:bodyPr wrap="square" lIns="0" tIns="0" rIns="0" bIns="0" rtlCol="0"/>
          <a:lstStyle/>
          <a:p>
            <a:endParaRPr/>
          </a:p>
        </p:txBody>
      </p:sp>
      <p:sp>
        <p:nvSpPr>
          <p:cNvPr id="2" name="Holder 2"/>
          <p:cNvSpPr>
            <a:spLocks noGrp="1"/>
          </p:cNvSpPr>
          <p:nvPr>
            <p:ph type="title"/>
          </p:nvPr>
        </p:nvSpPr>
        <p:spPr>
          <a:xfrm>
            <a:off x="610584" y="474980"/>
            <a:ext cx="7922831" cy="696594"/>
          </a:xfrm>
          <a:prstGeom prst="rect">
            <a:avLst/>
          </a:prstGeom>
        </p:spPr>
        <p:txBody>
          <a:bodyPr wrap="square" lIns="0" tIns="0" rIns="0" bIns="0">
            <a:spAutoFit/>
          </a:bodyPr>
          <a:lstStyle>
            <a:lvl1pPr>
              <a:defRPr sz="4400" b="0" i="0">
                <a:solidFill>
                  <a:srgbClr val="00829B"/>
                </a:solidFill>
                <a:latin typeface="Cambria"/>
                <a:cs typeface="Cambria"/>
              </a:defRPr>
            </a:lvl1pPr>
          </a:lstStyle>
          <a:p>
            <a:endParaRPr/>
          </a:p>
        </p:txBody>
      </p:sp>
      <p:sp>
        <p:nvSpPr>
          <p:cNvPr id="3" name="Holder 3"/>
          <p:cNvSpPr>
            <a:spLocks noGrp="1"/>
          </p:cNvSpPr>
          <p:nvPr>
            <p:ph type="body" idx="1"/>
          </p:nvPr>
        </p:nvSpPr>
        <p:spPr>
          <a:xfrm>
            <a:off x="691515" y="1622551"/>
            <a:ext cx="7760969" cy="2235835"/>
          </a:xfrm>
          <a:prstGeom prst="rect">
            <a:avLst/>
          </a:prstGeom>
        </p:spPr>
        <p:txBody>
          <a:bodyPr wrap="square" lIns="0" tIns="0" rIns="0" bIns="0">
            <a:spAutoFit/>
          </a:bodyPr>
          <a:lstStyle>
            <a:lvl1pPr>
              <a:defRPr sz="2900" b="0" i="0">
                <a:solidFill>
                  <a:schemeClr val="tx1"/>
                </a:solidFill>
                <a:latin typeface="Cambria"/>
                <a:cs typeface="Cambri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5/14/2021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4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hyperlink" Target="mailto:secompliance@dese.mo.gov" TargetMode="External"/><Relationship Id="rId5" Type="http://schemas.openxmlformats.org/officeDocument/2006/relationships/notesSlide" Target="../notesSlides/notesSlide36.xml"/><Relationship Id="rId4"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46.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971540"/>
          </a:xfrm>
          <a:custGeom>
            <a:avLst/>
            <a:gdLst/>
            <a:ahLst/>
            <a:cxnLst/>
            <a:rect l="l" t="t" r="r" b="b"/>
            <a:pathLst>
              <a:path w="9144000" h="5971540">
                <a:moveTo>
                  <a:pt x="0" y="5971032"/>
                </a:moveTo>
                <a:lnTo>
                  <a:pt x="9144000" y="5971032"/>
                </a:lnTo>
                <a:lnTo>
                  <a:pt x="9144000" y="0"/>
                </a:lnTo>
                <a:lnTo>
                  <a:pt x="0" y="0"/>
                </a:lnTo>
                <a:lnTo>
                  <a:pt x="0" y="5971032"/>
                </a:lnTo>
                <a:close/>
              </a:path>
            </a:pathLst>
          </a:custGeom>
          <a:solidFill>
            <a:srgbClr val="00337F"/>
          </a:solidFill>
        </p:spPr>
        <p:txBody>
          <a:bodyPr wrap="square" lIns="0" tIns="0" rIns="0" bIns="0" rtlCol="0"/>
          <a:lstStyle/>
          <a:p>
            <a:endParaRPr/>
          </a:p>
        </p:txBody>
      </p:sp>
      <p:sp>
        <p:nvSpPr>
          <p:cNvPr id="3" name="object 3"/>
          <p:cNvSpPr/>
          <p:nvPr/>
        </p:nvSpPr>
        <p:spPr>
          <a:xfrm>
            <a:off x="0" y="5971032"/>
            <a:ext cx="9144000" cy="887094"/>
          </a:xfrm>
          <a:custGeom>
            <a:avLst/>
            <a:gdLst/>
            <a:ahLst/>
            <a:cxnLst/>
            <a:rect l="l" t="t" r="r" b="b"/>
            <a:pathLst>
              <a:path w="9144000" h="887095">
                <a:moveTo>
                  <a:pt x="0" y="886968"/>
                </a:moveTo>
                <a:lnTo>
                  <a:pt x="9144000" y="886968"/>
                </a:lnTo>
                <a:lnTo>
                  <a:pt x="9144000" y="0"/>
                </a:lnTo>
                <a:lnTo>
                  <a:pt x="0" y="0"/>
                </a:lnTo>
                <a:lnTo>
                  <a:pt x="0" y="886968"/>
                </a:lnTo>
                <a:close/>
              </a:path>
            </a:pathLst>
          </a:custGeom>
          <a:solidFill>
            <a:srgbClr val="FFFFFF"/>
          </a:solidFill>
        </p:spPr>
        <p:txBody>
          <a:bodyPr wrap="square" lIns="0" tIns="0" rIns="0" bIns="0" rtlCol="0"/>
          <a:lstStyle/>
          <a:p>
            <a:endParaRPr/>
          </a:p>
        </p:txBody>
      </p:sp>
      <p:sp>
        <p:nvSpPr>
          <p:cNvPr id="4" name="object 4"/>
          <p:cNvSpPr/>
          <p:nvPr/>
        </p:nvSpPr>
        <p:spPr>
          <a:xfrm>
            <a:off x="0" y="6053328"/>
            <a:ext cx="2240280" cy="713740"/>
          </a:xfrm>
          <a:custGeom>
            <a:avLst/>
            <a:gdLst/>
            <a:ahLst/>
            <a:cxnLst/>
            <a:rect l="l" t="t" r="r" b="b"/>
            <a:pathLst>
              <a:path w="2240280" h="713740">
                <a:moveTo>
                  <a:pt x="0" y="713232"/>
                </a:moveTo>
                <a:lnTo>
                  <a:pt x="2240280" y="713232"/>
                </a:lnTo>
                <a:lnTo>
                  <a:pt x="2240280" y="0"/>
                </a:lnTo>
                <a:lnTo>
                  <a:pt x="0" y="0"/>
                </a:lnTo>
                <a:lnTo>
                  <a:pt x="0" y="713232"/>
                </a:lnTo>
                <a:close/>
              </a:path>
            </a:pathLst>
          </a:custGeom>
          <a:solidFill>
            <a:srgbClr val="94664B"/>
          </a:solidFill>
        </p:spPr>
        <p:txBody>
          <a:bodyPr wrap="square" lIns="0" tIns="0" rIns="0" bIns="0" rtlCol="0"/>
          <a:lstStyle/>
          <a:p>
            <a:endParaRPr/>
          </a:p>
        </p:txBody>
      </p:sp>
      <p:sp>
        <p:nvSpPr>
          <p:cNvPr id="5" name="object 5"/>
          <p:cNvSpPr/>
          <p:nvPr/>
        </p:nvSpPr>
        <p:spPr>
          <a:xfrm>
            <a:off x="2359151" y="6044184"/>
            <a:ext cx="6784975" cy="713740"/>
          </a:xfrm>
          <a:custGeom>
            <a:avLst/>
            <a:gdLst/>
            <a:ahLst/>
            <a:cxnLst/>
            <a:rect l="l" t="t" r="r" b="b"/>
            <a:pathLst>
              <a:path w="6784975" h="713740">
                <a:moveTo>
                  <a:pt x="0" y="713231"/>
                </a:moveTo>
                <a:lnTo>
                  <a:pt x="6784848" y="713231"/>
                </a:lnTo>
                <a:lnTo>
                  <a:pt x="6784848" y="0"/>
                </a:lnTo>
                <a:lnTo>
                  <a:pt x="0" y="0"/>
                </a:lnTo>
                <a:lnTo>
                  <a:pt x="0" y="713231"/>
                </a:lnTo>
                <a:close/>
              </a:path>
            </a:pathLst>
          </a:custGeom>
          <a:solidFill>
            <a:srgbClr val="3D9833"/>
          </a:solidFill>
        </p:spPr>
        <p:txBody>
          <a:bodyPr wrap="square" lIns="0" tIns="0" rIns="0" bIns="0" rtlCol="0"/>
          <a:lstStyle/>
          <a:p>
            <a:endParaRPr/>
          </a:p>
        </p:txBody>
      </p:sp>
      <p:sp>
        <p:nvSpPr>
          <p:cNvPr id="6" name="object 6"/>
          <p:cNvSpPr txBox="1">
            <a:spLocks noGrp="1"/>
          </p:cNvSpPr>
          <p:nvPr>
            <p:ph type="title"/>
          </p:nvPr>
        </p:nvSpPr>
        <p:spPr>
          <a:xfrm>
            <a:off x="1638299" y="1371600"/>
            <a:ext cx="7391401" cy="2475037"/>
          </a:xfrm>
          <a:prstGeom prst="rect">
            <a:avLst/>
          </a:prstGeom>
        </p:spPr>
        <p:txBody>
          <a:bodyPr vert="horz" wrap="square" lIns="0" tIns="12700" rIns="0" bIns="0" rtlCol="0">
            <a:spAutoFit/>
          </a:bodyPr>
          <a:lstStyle/>
          <a:p>
            <a:pPr marL="12700" marR="5080" algn="ctr">
              <a:lnSpc>
                <a:spcPct val="100000"/>
              </a:lnSpc>
              <a:spcBef>
                <a:spcPts val="100"/>
              </a:spcBef>
            </a:pPr>
            <a:r>
              <a:rPr lang="en-US" sz="3200" b="1" i="1" spc="-25" dirty="0" smtClean="0">
                <a:solidFill>
                  <a:srgbClr val="EEECE1"/>
                </a:solidFill>
                <a:latin typeface="Times New Roman" panose="02020603050405020304" pitchFamily="18" charset="0"/>
                <a:cs typeface="Times New Roman" panose="02020603050405020304" pitchFamily="18" charset="0"/>
              </a:rPr>
              <a:t>SPECIAL EDUCATION COMPLIANCE  </a:t>
            </a:r>
            <a:br>
              <a:rPr lang="en-US" sz="3200" b="1" i="1" spc="-25" dirty="0" smtClean="0">
                <a:solidFill>
                  <a:srgbClr val="EEECE1"/>
                </a:solidFill>
                <a:latin typeface="Times New Roman" panose="02020603050405020304" pitchFamily="18" charset="0"/>
                <a:cs typeface="Times New Roman" panose="02020603050405020304" pitchFamily="18" charset="0"/>
              </a:rPr>
            </a:br>
            <a:r>
              <a:rPr lang="en-US" sz="3200" b="1" i="1" spc="-25" dirty="0" smtClean="0">
                <a:solidFill>
                  <a:srgbClr val="EEECE1"/>
                </a:solidFill>
                <a:latin typeface="Times New Roman" panose="02020603050405020304" pitchFamily="18" charset="0"/>
                <a:cs typeface="Times New Roman" panose="02020603050405020304" pitchFamily="18" charset="0"/>
              </a:rPr>
              <a:t>TIERED MONITORING </a:t>
            </a:r>
            <a:r>
              <a:rPr lang="en-US" sz="3200" b="1" i="1" spc="-25" dirty="0">
                <a:solidFill>
                  <a:srgbClr val="EEECE1"/>
                </a:solidFill>
                <a:latin typeface="Times New Roman" panose="02020603050405020304" pitchFamily="18" charset="0"/>
                <a:cs typeface="Times New Roman" panose="02020603050405020304" pitchFamily="18" charset="0"/>
              </a:rPr>
              <a:t/>
            </a:r>
            <a:br>
              <a:rPr lang="en-US" sz="3200" b="1" i="1" spc="-25" dirty="0">
                <a:solidFill>
                  <a:srgbClr val="EEECE1"/>
                </a:solidFill>
                <a:latin typeface="Times New Roman" panose="02020603050405020304" pitchFamily="18" charset="0"/>
                <a:cs typeface="Times New Roman" panose="02020603050405020304" pitchFamily="18" charset="0"/>
              </a:rPr>
            </a:br>
            <a:r>
              <a:rPr lang="en-US" sz="3200" b="1" i="1" spc="-25" dirty="0">
                <a:solidFill>
                  <a:srgbClr val="EEECE1"/>
                </a:solidFill>
                <a:latin typeface="Times New Roman" panose="02020603050405020304" pitchFamily="18" charset="0"/>
                <a:cs typeface="Times New Roman" panose="02020603050405020304" pitchFamily="18" charset="0"/>
              </a:rPr>
              <a:t/>
            </a:r>
            <a:br>
              <a:rPr lang="en-US" sz="3200" b="1" i="1" spc="-25" dirty="0">
                <a:solidFill>
                  <a:srgbClr val="EEECE1"/>
                </a:solidFill>
                <a:latin typeface="Times New Roman" panose="02020603050405020304" pitchFamily="18" charset="0"/>
                <a:cs typeface="Times New Roman" panose="02020603050405020304" pitchFamily="18" charset="0"/>
              </a:rPr>
            </a:br>
            <a:r>
              <a:rPr lang="en-US" sz="3200" b="1" i="1" spc="-25" dirty="0" smtClean="0">
                <a:solidFill>
                  <a:srgbClr val="EEECE1"/>
                </a:solidFill>
                <a:latin typeface="Times New Roman" panose="02020603050405020304" pitchFamily="18" charset="0"/>
                <a:cs typeface="Times New Roman" panose="02020603050405020304" pitchFamily="18" charset="0"/>
              </a:rPr>
              <a:t>SELF-ASSESSMENT YEAR </a:t>
            </a:r>
            <a:br>
              <a:rPr lang="en-US" sz="3200" b="1" i="1" spc="-25" dirty="0" smtClean="0">
                <a:solidFill>
                  <a:srgbClr val="EEECE1"/>
                </a:solidFill>
                <a:latin typeface="Times New Roman" panose="02020603050405020304" pitchFamily="18" charset="0"/>
                <a:cs typeface="Times New Roman" panose="02020603050405020304" pitchFamily="18" charset="0"/>
              </a:rPr>
            </a:br>
            <a:r>
              <a:rPr lang="en-US" sz="3200" b="1" i="1" spc="-25" dirty="0" smtClean="0">
                <a:solidFill>
                  <a:srgbClr val="EEECE1"/>
                </a:solidFill>
                <a:latin typeface="Times New Roman" panose="02020603050405020304" pitchFamily="18" charset="0"/>
                <a:cs typeface="Times New Roman" panose="02020603050405020304" pitchFamily="18" charset="0"/>
              </a:rPr>
              <a:t>IMACS TRAINING </a:t>
            </a:r>
            <a:r>
              <a:rPr lang="en-US" sz="3200" b="1" i="1" spc="-25" dirty="0">
                <a:solidFill>
                  <a:srgbClr val="EEECE1"/>
                </a:solidFill>
                <a:latin typeface="Times New Roman" panose="02020603050405020304" pitchFamily="18" charset="0"/>
                <a:cs typeface="Times New Roman" panose="02020603050405020304" pitchFamily="18" charset="0"/>
              </a:rPr>
              <a:t>&amp; </a:t>
            </a:r>
            <a:r>
              <a:rPr lang="en-US" sz="3200" b="1" i="1" spc="-25" dirty="0" smtClean="0">
                <a:solidFill>
                  <a:srgbClr val="EEECE1"/>
                </a:solidFill>
                <a:latin typeface="Times New Roman" panose="02020603050405020304" pitchFamily="18" charset="0"/>
                <a:cs typeface="Times New Roman" panose="02020603050405020304" pitchFamily="18" charset="0"/>
              </a:rPr>
              <a:t>GUIDANCE</a:t>
            </a:r>
            <a:endParaRPr sz="3200" dirty="0">
              <a:latin typeface="Times New Roman" panose="02020603050405020304" pitchFamily="18" charset="0"/>
              <a:cs typeface="Times New Roman" panose="02020603050405020304" pitchFamily="18" charset="0"/>
            </a:endParaRPr>
          </a:p>
        </p:txBody>
      </p:sp>
      <p:sp>
        <p:nvSpPr>
          <p:cNvPr id="7" name="object 7"/>
          <p:cNvSpPr txBox="1"/>
          <p:nvPr/>
        </p:nvSpPr>
        <p:spPr>
          <a:xfrm>
            <a:off x="2440939" y="6099746"/>
            <a:ext cx="3923665" cy="519430"/>
          </a:xfrm>
          <a:prstGeom prst="rect">
            <a:avLst/>
          </a:prstGeom>
        </p:spPr>
        <p:txBody>
          <a:bodyPr vert="horz" wrap="square" lIns="0" tIns="12700" rIns="0" bIns="0" rtlCol="0">
            <a:spAutoFit/>
          </a:bodyPr>
          <a:lstStyle/>
          <a:p>
            <a:pPr marL="12700">
              <a:lnSpc>
                <a:spcPts val="1945"/>
              </a:lnSpc>
              <a:spcBef>
                <a:spcPts val="100"/>
              </a:spcBef>
            </a:pPr>
            <a:r>
              <a:rPr sz="1800" spc="-5" dirty="0">
                <a:solidFill>
                  <a:srgbClr val="FFFFFF"/>
                </a:solidFill>
                <a:latin typeface="Cambria"/>
                <a:cs typeface="Cambria"/>
              </a:rPr>
              <a:t>Missouri</a:t>
            </a:r>
            <a:r>
              <a:rPr sz="1800" spc="5" dirty="0">
                <a:solidFill>
                  <a:srgbClr val="FFFFFF"/>
                </a:solidFill>
                <a:latin typeface="Cambria"/>
                <a:cs typeface="Cambria"/>
              </a:rPr>
              <a:t> </a:t>
            </a:r>
            <a:r>
              <a:rPr sz="1800" spc="-5" dirty="0">
                <a:solidFill>
                  <a:srgbClr val="FFFFFF"/>
                </a:solidFill>
                <a:latin typeface="Cambria"/>
                <a:cs typeface="Cambria"/>
              </a:rPr>
              <a:t>Department</a:t>
            </a:r>
            <a:endParaRPr sz="1800">
              <a:latin typeface="Cambria"/>
              <a:cs typeface="Cambria"/>
            </a:endParaRPr>
          </a:p>
          <a:p>
            <a:pPr marL="12700">
              <a:lnSpc>
                <a:spcPts val="1945"/>
              </a:lnSpc>
            </a:pPr>
            <a:r>
              <a:rPr sz="1800" dirty="0">
                <a:solidFill>
                  <a:srgbClr val="FFFFFF"/>
                </a:solidFill>
                <a:latin typeface="Cambria"/>
                <a:cs typeface="Cambria"/>
              </a:rPr>
              <a:t>of </a:t>
            </a:r>
            <a:r>
              <a:rPr sz="1800" spc="-5" dirty="0">
                <a:solidFill>
                  <a:srgbClr val="FFFFFF"/>
                </a:solidFill>
                <a:latin typeface="Cambria"/>
                <a:cs typeface="Cambria"/>
              </a:rPr>
              <a:t>Elementary and Secondary</a:t>
            </a:r>
            <a:r>
              <a:rPr sz="1800" spc="-50" dirty="0">
                <a:solidFill>
                  <a:srgbClr val="FFFFFF"/>
                </a:solidFill>
                <a:latin typeface="Cambria"/>
                <a:cs typeface="Cambria"/>
              </a:rPr>
              <a:t> </a:t>
            </a:r>
            <a:r>
              <a:rPr sz="1800" spc="-5" dirty="0">
                <a:solidFill>
                  <a:srgbClr val="FFFFFF"/>
                </a:solidFill>
                <a:latin typeface="Cambria"/>
                <a:cs typeface="Cambria"/>
              </a:rPr>
              <a:t>Education</a:t>
            </a:r>
            <a:endParaRPr sz="1800">
              <a:latin typeface="Cambria"/>
              <a:cs typeface="Cambria"/>
            </a:endParaRPr>
          </a:p>
        </p:txBody>
      </p:sp>
      <p:sp>
        <p:nvSpPr>
          <p:cNvPr id="8" name="object 8"/>
          <p:cNvSpPr/>
          <p:nvPr/>
        </p:nvSpPr>
        <p:spPr>
          <a:xfrm>
            <a:off x="228600" y="533400"/>
            <a:ext cx="1295399" cy="5108447"/>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154939" y="6199123"/>
            <a:ext cx="1358900"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85" dirty="0" smtClean="0">
                <a:solidFill>
                  <a:srgbClr val="FFFFFF"/>
                </a:solidFill>
                <a:latin typeface="Times New Roman" panose="02020603050405020304" pitchFamily="18" charset="0"/>
                <a:cs typeface="Times New Roman" panose="02020603050405020304" pitchFamily="18" charset="0"/>
              </a:rPr>
              <a:t>Fall </a:t>
            </a:r>
            <a:r>
              <a:rPr lang="en-US" sz="2400" spc="-5" dirty="0" smtClean="0">
                <a:solidFill>
                  <a:srgbClr val="FFFFFF"/>
                </a:solidFill>
                <a:latin typeface="Times New Roman" panose="02020603050405020304" pitchFamily="18" charset="0"/>
                <a:cs typeface="Times New Roman" panose="02020603050405020304" pitchFamily="18" charset="0"/>
              </a:rPr>
              <a:t>2020</a:t>
            </a:r>
            <a:endParaRPr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600" y="446912"/>
            <a:ext cx="4082415" cy="696595"/>
          </a:xfrm>
          <a:prstGeom prst="rect">
            <a:avLst/>
          </a:prstGeom>
        </p:spPr>
        <p:txBody>
          <a:bodyPr vert="horz" wrap="square" lIns="0" tIns="13335" rIns="0" bIns="0" rtlCol="0">
            <a:spAutoFit/>
          </a:bodyPr>
          <a:lstStyle/>
          <a:p>
            <a:pPr marL="12700">
              <a:lnSpc>
                <a:spcPct val="100000"/>
              </a:lnSpc>
              <a:spcBef>
                <a:spcPts val="105"/>
              </a:spcBef>
            </a:pPr>
            <a:r>
              <a:rPr dirty="0">
                <a:latin typeface="Times New Roman" panose="02020603050405020304" pitchFamily="18" charset="0"/>
                <a:cs typeface="Times New Roman" panose="02020603050405020304" pitchFamily="18" charset="0"/>
              </a:rPr>
              <a:t>Assignments</a:t>
            </a:r>
            <a:r>
              <a:rPr spc="-12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List</a:t>
            </a:r>
          </a:p>
        </p:txBody>
      </p:sp>
      <p:sp>
        <p:nvSpPr>
          <p:cNvPr id="3" name="object 3"/>
          <p:cNvSpPr txBox="1"/>
          <p:nvPr/>
        </p:nvSpPr>
        <p:spPr>
          <a:xfrm>
            <a:off x="685800" y="1524000"/>
            <a:ext cx="7614285" cy="752129"/>
          </a:xfrm>
          <a:prstGeom prst="rect">
            <a:avLst/>
          </a:prstGeom>
        </p:spPr>
        <p:txBody>
          <a:bodyPr vert="horz" wrap="square" lIns="0" tIns="13335" rIns="0" bIns="0" rtlCol="0">
            <a:spAutoFit/>
          </a:bodyPr>
          <a:lstStyle/>
          <a:p>
            <a:pPr marL="12700" marR="5080">
              <a:lnSpc>
                <a:spcPct val="100000"/>
              </a:lnSpc>
              <a:spcBef>
                <a:spcPts val="105"/>
              </a:spcBef>
            </a:pPr>
            <a:r>
              <a:rPr sz="2400" spc="-5" dirty="0">
                <a:latin typeface="Times New Roman" panose="02020603050405020304" pitchFamily="18" charset="0"/>
                <a:cs typeface="Times New Roman" panose="02020603050405020304" pitchFamily="18" charset="0"/>
              </a:rPr>
              <a:t>The </a:t>
            </a:r>
            <a:r>
              <a:rPr sz="2400" spc="-20" dirty="0">
                <a:latin typeface="Times New Roman" panose="02020603050405020304" pitchFamily="18" charset="0"/>
                <a:cs typeface="Times New Roman" panose="02020603050405020304" pitchFamily="18" charset="0"/>
              </a:rPr>
              <a:t>Part </a:t>
            </a:r>
            <a:r>
              <a:rPr sz="2400" dirty="0">
                <a:latin typeface="Times New Roman" panose="02020603050405020304" pitchFamily="18" charset="0"/>
                <a:cs typeface="Times New Roman" panose="02020603050405020304" pitchFamily="18" charset="0"/>
              </a:rPr>
              <a:t>B </a:t>
            </a:r>
            <a:r>
              <a:rPr sz="2400" spc="-10" dirty="0">
                <a:latin typeface="Times New Roman" panose="02020603050405020304" pitchFamily="18" charset="0"/>
                <a:cs typeface="Times New Roman" panose="02020603050405020304" pitchFamily="18" charset="0"/>
              </a:rPr>
              <a:t>monitoring process </a:t>
            </a:r>
            <a:r>
              <a:rPr sz="2400" spc="-5" dirty="0">
                <a:latin typeface="Times New Roman" panose="02020603050405020304" pitchFamily="18" charset="0"/>
                <a:cs typeface="Times New Roman" panose="02020603050405020304" pitchFamily="18" charset="0"/>
              </a:rPr>
              <a:t>is </a:t>
            </a:r>
            <a:r>
              <a:rPr sz="2400" spc="-20" dirty="0">
                <a:latin typeface="Times New Roman" panose="02020603050405020304" pitchFamily="18" charset="0"/>
                <a:cs typeface="Times New Roman" panose="02020603050405020304" pitchFamily="18" charset="0"/>
              </a:rPr>
              <a:t>broken </a:t>
            </a:r>
            <a:r>
              <a:rPr sz="2400" spc="-10" dirty="0">
                <a:latin typeface="Times New Roman" panose="02020603050405020304" pitchFamily="18" charset="0"/>
                <a:cs typeface="Times New Roman" panose="02020603050405020304" pitchFamily="18" charset="0"/>
              </a:rPr>
              <a:t>down </a:t>
            </a:r>
            <a:r>
              <a:rPr sz="2400" spc="-10" dirty="0" smtClean="0">
                <a:latin typeface="Times New Roman" panose="02020603050405020304" pitchFamily="18" charset="0"/>
                <a:cs typeface="Times New Roman" panose="02020603050405020304" pitchFamily="18" charset="0"/>
              </a:rPr>
              <a:t>into </a:t>
            </a:r>
            <a:r>
              <a:rPr sz="2400" spc="-15" dirty="0">
                <a:latin typeface="Times New Roman" panose="02020603050405020304" pitchFamily="18" charset="0"/>
                <a:cs typeface="Times New Roman" panose="02020603050405020304" pitchFamily="18" charset="0"/>
              </a:rPr>
              <a:t>different </a:t>
            </a:r>
            <a:r>
              <a:rPr sz="2400" spc="-5" dirty="0">
                <a:latin typeface="Times New Roman" panose="02020603050405020304" pitchFamily="18" charset="0"/>
                <a:cs typeface="Times New Roman" panose="02020603050405020304" pitchFamily="18" charset="0"/>
              </a:rPr>
              <a:t>categories </a:t>
            </a:r>
            <a:r>
              <a:rPr sz="2400" spc="-30" dirty="0">
                <a:latin typeface="Times New Roman" panose="02020603050405020304" pitchFamily="18" charset="0"/>
                <a:cs typeface="Times New Roman" panose="02020603050405020304" pitchFamily="18" charset="0"/>
              </a:rPr>
              <a:t>by </a:t>
            </a:r>
            <a:r>
              <a:rPr sz="2400" spc="-15" dirty="0">
                <a:latin typeface="Times New Roman" panose="02020603050405020304" pitchFamily="18" charset="0"/>
                <a:cs typeface="Times New Roman" panose="02020603050405020304" pitchFamily="18" charset="0"/>
              </a:rPr>
              <a:t>review</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type.</a:t>
            </a:r>
          </a:p>
        </p:txBody>
      </p:sp>
      <p:sp>
        <p:nvSpPr>
          <p:cNvPr id="4" name="object 4"/>
          <p:cNvSpPr txBox="1"/>
          <p:nvPr/>
        </p:nvSpPr>
        <p:spPr>
          <a:xfrm>
            <a:off x="8610600" y="258947"/>
            <a:ext cx="106680" cy="394980"/>
          </a:xfrm>
          <a:prstGeom prst="rect">
            <a:avLst/>
          </a:prstGeom>
        </p:spPr>
        <p:txBody>
          <a:bodyPr vert="horz" wrap="square" lIns="0" tIns="12700" rIns="0" bIns="0" rtlCol="0">
            <a:spAutoFit/>
          </a:bodyPr>
          <a:lstStyle/>
          <a:p>
            <a:pPr marL="12700">
              <a:lnSpc>
                <a:spcPct val="100000"/>
              </a:lnSpc>
              <a:spcBef>
                <a:spcPts val="100"/>
              </a:spcBef>
            </a:pPr>
            <a:r>
              <a:rPr lang="en-US" sz="1200" b="1" dirty="0" smtClean="0">
                <a:latin typeface="Times New Roman" panose="02020603050405020304" pitchFamily="18" charset="0"/>
                <a:cs typeface="Times New Roman" panose="02020603050405020304" pitchFamily="18" charset="0"/>
              </a:rPr>
              <a:t>9</a:t>
            </a:r>
          </a:p>
          <a:p>
            <a:pPr marL="12700">
              <a:lnSpc>
                <a:spcPct val="100000"/>
              </a:lnSpc>
              <a:spcBef>
                <a:spcPts val="100"/>
              </a:spcBef>
            </a:pPr>
            <a:endParaRPr sz="1200" dirty="0">
              <a:latin typeface="Times New Roman" panose="02020603050405020304" pitchFamily="18" charset="0"/>
              <a:cs typeface="Times New Roman" panose="02020603050405020304" pitchFamily="18" charset="0"/>
            </a:endParaRPr>
          </a:p>
        </p:txBody>
      </p:sp>
      <p:graphicFrame>
        <p:nvGraphicFramePr>
          <p:cNvPr id="5" name="object 5"/>
          <p:cNvGraphicFramePr>
            <a:graphicFrameLocks noGrp="1"/>
          </p:cNvGraphicFramePr>
          <p:nvPr>
            <p:extLst>
              <p:ext uri="{D42A27DB-BD31-4B8C-83A1-F6EECF244321}">
                <p14:modId xmlns:p14="http://schemas.microsoft.com/office/powerpoint/2010/main" val="1383550913"/>
              </p:ext>
            </p:extLst>
          </p:nvPr>
        </p:nvGraphicFramePr>
        <p:xfrm>
          <a:off x="228600" y="2276131"/>
          <a:ext cx="8680450" cy="4383529"/>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6242050">
                  <a:extLst>
                    <a:ext uri="{9D8B030D-6E8A-4147-A177-3AD203B41FA5}">
                      <a16:colId xmlns:a16="http://schemas.microsoft.com/office/drawing/2014/main" val="20001"/>
                    </a:ext>
                  </a:extLst>
                </a:gridCol>
              </a:tblGrid>
              <a:tr h="519093">
                <a:tc>
                  <a:txBody>
                    <a:bodyPr/>
                    <a:lstStyle/>
                    <a:p>
                      <a:pPr marL="97790">
                        <a:lnSpc>
                          <a:spcPct val="100000"/>
                        </a:lnSpc>
                        <a:spcBef>
                          <a:spcPts val="300"/>
                        </a:spcBef>
                      </a:pPr>
                      <a:r>
                        <a:rPr sz="2000" b="1" spc="-15" dirty="0">
                          <a:solidFill>
                            <a:srgbClr val="FFFFFF"/>
                          </a:solidFill>
                          <a:latin typeface="Times New Roman" panose="02020603050405020304" pitchFamily="18" charset="0"/>
                          <a:cs typeface="Times New Roman" panose="02020603050405020304" pitchFamily="18" charset="0"/>
                        </a:rPr>
                        <a:t>Review</a:t>
                      </a:r>
                      <a:r>
                        <a:rPr sz="2000" b="1" spc="-35" dirty="0">
                          <a:solidFill>
                            <a:srgbClr val="FFFFFF"/>
                          </a:solidFill>
                          <a:latin typeface="Times New Roman" panose="02020603050405020304" pitchFamily="18" charset="0"/>
                          <a:cs typeface="Times New Roman" panose="02020603050405020304" pitchFamily="18" charset="0"/>
                        </a:rPr>
                        <a:t> </a:t>
                      </a:r>
                      <a:r>
                        <a:rPr sz="2000" b="1" spc="-10" dirty="0">
                          <a:solidFill>
                            <a:srgbClr val="FFFFFF"/>
                          </a:solidFill>
                          <a:latin typeface="Times New Roman" panose="02020603050405020304" pitchFamily="18" charset="0"/>
                          <a:cs typeface="Times New Roman" panose="02020603050405020304" pitchFamily="18" charset="0"/>
                        </a:rPr>
                        <a:t>Type</a:t>
                      </a:r>
                      <a:endParaRPr sz="2000" dirty="0">
                        <a:latin typeface="Times New Roman" panose="02020603050405020304" pitchFamily="18" charset="0"/>
                        <a:cs typeface="Times New Roman" panose="02020603050405020304" pitchFamily="18" charset="0"/>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D9833"/>
                    </a:solidFill>
                  </a:tcPr>
                </a:tc>
                <a:tc>
                  <a:txBody>
                    <a:bodyPr/>
                    <a:lstStyle/>
                    <a:p>
                      <a:pPr marL="152400">
                        <a:lnSpc>
                          <a:spcPct val="100000"/>
                        </a:lnSpc>
                        <a:spcBef>
                          <a:spcPts val="300"/>
                        </a:spcBef>
                      </a:pPr>
                      <a:r>
                        <a:rPr sz="2000" b="1" dirty="0">
                          <a:solidFill>
                            <a:srgbClr val="FFFFFF"/>
                          </a:solidFill>
                          <a:latin typeface="Times New Roman" panose="02020603050405020304" pitchFamily="18" charset="0"/>
                          <a:cs typeface="Times New Roman" panose="02020603050405020304" pitchFamily="18" charset="0"/>
                        </a:rPr>
                        <a:t>What is</a:t>
                      </a:r>
                      <a:r>
                        <a:rPr sz="2000" b="1" spc="-50" dirty="0">
                          <a:solidFill>
                            <a:srgbClr val="FFFFFF"/>
                          </a:solidFill>
                          <a:latin typeface="Times New Roman" panose="02020603050405020304" pitchFamily="18" charset="0"/>
                          <a:cs typeface="Times New Roman" panose="02020603050405020304" pitchFamily="18" charset="0"/>
                        </a:rPr>
                        <a:t> </a:t>
                      </a:r>
                      <a:r>
                        <a:rPr sz="2000" b="1" spc="-5" dirty="0">
                          <a:solidFill>
                            <a:srgbClr val="FFFFFF"/>
                          </a:solidFill>
                          <a:latin typeface="Times New Roman" panose="02020603050405020304" pitchFamily="18" charset="0"/>
                          <a:cs typeface="Times New Roman" panose="02020603050405020304" pitchFamily="18" charset="0"/>
                        </a:rPr>
                        <a:t>it?</a:t>
                      </a:r>
                      <a:endParaRPr sz="2000">
                        <a:latin typeface="Times New Roman" panose="02020603050405020304" pitchFamily="18" charset="0"/>
                        <a:cs typeface="Times New Roman" panose="02020603050405020304" pitchFamily="18" charset="0"/>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D9833"/>
                    </a:solidFill>
                  </a:tcPr>
                </a:tc>
                <a:extLst>
                  <a:ext uri="{0D108BD9-81ED-4DB2-BD59-A6C34878D82A}">
                    <a16:rowId xmlns:a16="http://schemas.microsoft.com/office/drawing/2014/main" val="10000"/>
                  </a:ext>
                </a:extLst>
              </a:tr>
              <a:tr h="926411">
                <a:tc>
                  <a:txBody>
                    <a:bodyPr/>
                    <a:lstStyle/>
                    <a:p>
                      <a:pPr marL="97790">
                        <a:lnSpc>
                          <a:spcPct val="100000"/>
                        </a:lnSpc>
                        <a:spcBef>
                          <a:spcPts val="305"/>
                        </a:spcBef>
                      </a:pPr>
                      <a:r>
                        <a:rPr sz="1600" b="0" spc="-5" dirty="0">
                          <a:latin typeface="Times New Roman" panose="02020603050405020304" pitchFamily="18" charset="0"/>
                          <a:cs typeface="Times New Roman" panose="02020603050405020304" pitchFamily="18" charset="0"/>
                        </a:rPr>
                        <a:t>Monitoring</a:t>
                      </a:r>
                      <a:r>
                        <a:rPr sz="1600" b="0" spc="-60" dirty="0">
                          <a:latin typeface="Times New Roman" panose="02020603050405020304" pitchFamily="18" charset="0"/>
                          <a:cs typeface="Times New Roman" panose="02020603050405020304" pitchFamily="18" charset="0"/>
                        </a:rPr>
                        <a:t> </a:t>
                      </a:r>
                      <a:r>
                        <a:rPr sz="1600" b="0" spc="-5" dirty="0">
                          <a:latin typeface="Times New Roman" panose="02020603050405020304" pitchFamily="18" charset="0"/>
                          <a:cs typeface="Times New Roman" panose="02020603050405020304" pitchFamily="18" charset="0"/>
                        </a:rPr>
                        <a:t>Module</a:t>
                      </a:r>
                      <a:endParaRPr sz="1600" b="0" dirty="0">
                        <a:latin typeface="Times New Roman" panose="02020603050405020304" pitchFamily="18" charset="0"/>
                        <a:cs typeface="Times New Roman" panose="02020603050405020304" pitchFamily="18" charset="0"/>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DDCD"/>
                    </a:solidFill>
                  </a:tcPr>
                </a:tc>
                <a:tc>
                  <a:txBody>
                    <a:bodyPr/>
                    <a:lstStyle/>
                    <a:p>
                      <a:pPr marL="97790" marR="90805">
                        <a:lnSpc>
                          <a:spcPct val="100000"/>
                        </a:lnSpc>
                        <a:spcBef>
                          <a:spcPts val="305"/>
                        </a:spcBef>
                      </a:pPr>
                      <a:r>
                        <a:rPr sz="1600" dirty="0">
                          <a:latin typeface="Times New Roman" panose="02020603050405020304" pitchFamily="18" charset="0"/>
                          <a:cs typeface="Times New Roman" panose="02020603050405020304" pitchFamily="18" charset="0"/>
                        </a:rPr>
                        <a:t>The </a:t>
                      </a:r>
                      <a:r>
                        <a:rPr sz="1600" spc="-15" dirty="0" smtClean="0">
                          <a:latin typeface="Times New Roman" panose="02020603050405020304" pitchFamily="18" charset="0"/>
                          <a:cs typeface="Times New Roman" panose="02020603050405020304" pitchFamily="18" charset="0"/>
                        </a:rPr>
                        <a:t>over</a:t>
                      </a:r>
                      <a:r>
                        <a:rPr lang="en-US" sz="1600" spc="-15" dirty="0" smtClean="0">
                          <a:latin typeface="Times New Roman" panose="02020603050405020304" pitchFamily="18" charset="0"/>
                          <a:cs typeface="Times New Roman" panose="02020603050405020304" pitchFamily="18" charset="0"/>
                        </a:rPr>
                        <a:t>-</a:t>
                      </a:r>
                      <a:r>
                        <a:rPr sz="1600" spc="-15" dirty="0" smtClean="0">
                          <a:latin typeface="Times New Roman" panose="02020603050405020304" pitchFamily="18" charset="0"/>
                          <a:cs typeface="Times New Roman" panose="02020603050405020304" pitchFamily="18" charset="0"/>
                        </a:rPr>
                        <a:t>arching </a:t>
                      </a:r>
                      <a:r>
                        <a:rPr sz="1600" spc="-20" dirty="0">
                          <a:latin typeface="Times New Roman" panose="02020603050405020304" pitchFamily="18" charset="0"/>
                          <a:cs typeface="Times New Roman" panose="02020603050405020304" pitchFamily="18" charset="0"/>
                        </a:rPr>
                        <a:t>layer </a:t>
                      </a:r>
                      <a:r>
                        <a:rPr sz="1600" dirty="0">
                          <a:latin typeface="Times New Roman" panose="02020603050405020304" pitchFamily="18" charset="0"/>
                          <a:cs typeface="Times New Roman" panose="02020603050405020304" pitchFamily="18" charset="0"/>
                        </a:rPr>
                        <a:t>of the </a:t>
                      </a:r>
                      <a:r>
                        <a:rPr lang="en-US" sz="1600" dirty="0" smtClean="0">
                          <a:latin typeface="Times New Roman" panose="02020603050405020304" pitchFamily="18" charset="0"/>
                          <a:cs typeface="Times New Roman" panose="02020603050405020304" pitchFamily="18" charset="0"/>
                        </a:rPr>
                        <a:t>tiered </a:t>
                      </a:r>
                      <a:r>
                        <a:rPr sz="1600" spc="-5" dirty="0" smtClean="0">
                          <a:latin typeface="Times New Roman" panose="02020603050405020304" pitchFamily="18" charset="0"/>
                          <a:cs typeface="Times New Roman" panose="02020603050405020304" pitchFamily="18" charset="0"/>
                        </a:rPr>
                        <a:t>monitoring </a:t>
                      </a:r>
                      <a:r>
                        <a:rPr lang="en-US" sz="1600" spc="-5" dirty="0" smtClean="0">
                          <a:latin typeface="Times New Roman" panose="02020603050405020304" pitchFamily="18" charset="0"/>
                          <a:cs typeface="Times New Roman" panose="02020603050405020304" pitchFamily="18" charset="0"/>
                        </a:rPr>
                        <a:t>process </a:t>
                      </a:r>
                      <a:r>
                        <a:rPr sz="1600" dirty="0" smtClean="0">
                          <a:latin typeface="Times New Roman" panose="02020603050405020304" pitchFamily="18" charset="0"/>
                          <a:cs typeface="Times New Roman" panose="02020603050405020304" pitchFamily="18" charset="0"/>
                        </a:rPr>
                        <a:t>that</a:t>
                      </a:r>
                      <a:r>
                        <a:rPr sz="1600" spc="-125" dirty="0" smtClean="0">
                          <a:latin typeface="Times New Roman" panose="02020603050405020304" pitchFamily="18" charset="0"/>
                          <a:cs typeface="Times New Roman" panose="02020603050405020304" pitchFamily="18" charset="0"/>
                        </a:rPr>
                        <a:t> </a:t>
                      </a:r>
                      <a:r>
                        <a:rPr lang="en-US" sz="1600" spc="-5" dirty="0" smtClean="0">
                          <a:latin typeface="Times New Roman" panose="02020603050405020304" pitchFamily="18" charset="0"/>
                          <a:cs typeface="Times New Roman" panose="02020603050405020304" pitchFamily="18" charset="0"/>
                        </a:rPr>
                        <a:t>encompasses the Student File review, Initial Evaluation timelines, and the C</a:t>
                      </a:r>
                      <a:r>
                        <a:rPr lang="en-US" sz="1600" spc="-5" baseline="0" dirty="0" smtClean="0">
                          <a:latin typeface="Times New Roman" panose="02020603050405020304" pitchFamily="18" charset="0"/>
                          <a:cs typeface="Times New Roman" panose="02020603050405020304" pitchFamily="18" charset="0"/>
                        </a:rPr>
                        <a:t> to B Transition Timelines. All communication and uploads can be viewed here.</a:t>
                      </a:r>
                      <a:endParaRPr sz="1600" dirty="0">
                        <a:latin typeface="Times New Roman" panose="02020603050405020304" pitchFamily="18" charset="0"/>
                        <a:cs typeface="Times New Roman" panose="02020603050405020304" pitchFamily="18" charset="0"/>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DDCD"/>
                    </a:solidFill>
                  </a:tcPr>
                </a:tc>
                <a:extLst>
                  <a:ext uri="{0D108BD9-81ED-4DB2-BD59-A6C34878D82A}">
                    <a16:rowId xmlns:a16="http://schemas.microsoft.com/office/drawing/2014/main" val="10001"/>
                  </a:ext>
                </a:extLst>
              </a:tr>
              <a:tr h="890493">
                <a:tc>
                  <a:txBody>
                    <a:bodyPr/>
                    <a:lstStyle/>
                    <a:p>
                      <a:pPr marL="97790" marR="831215" indent="0">
                        <a:lnSpc>
                          <a:spcPct val="100000"/>
                        </a:lnSpc>
                        <a:spcBef>
                          <a:spcPts val="305"/>
                        </a:spcBef>
                        <a:buNone/>
                        <a:tabLst>
                          <a:tab pos="293370" algn="l"/>
                        </a:tabLst>
                      </a:pPr>
                      <a:r>
                        <a:rPr sz="1600" spc="-5" dirty="0" smtClean="0">
                          <a:latin typeface="Times New Roman" panose="02020603050405020304" pitchFamily="18" charset="0"/>
                          <a:cs typeface="Times New Roman" panose="02020603050405020304" pitchFamily="18" charset="0"/>
                        </a:rPr>
                        <a:t>Student</a:t>
                      </a:r>
                      <a:r>
                        <a:rPr lang="en-US" sz="1600" spc="-85" baseline="0" dirty="0" smtClean="0">
                          <a:latin typeface="Times New Roman" panose="02020603050405020304" pitchFamily="18" charset="0"/>
                          <a:cs typeface="Times New Roman" panose="02020603050405020304" pitchFamily="18" charset="0"/>
                        </a:rPr>
                        <a:t> </a:t>
                      </a:r>
                      <a:r>
                        <a:rPr lang="en-US" sz="1600" spc="-85" dirty="0" smtClean="0">
                          <a:latin typeface="Times New Roman" panose="02020603050405020304" pitchFamily="18" charset="0"/>
                          <a:cs typeface="Times New Roman" panose="02020603050405020304" pitchFamily="18" charset="0"/>
                        </a:rPr>
                        <a:t>F</a:t>
                      </a:r>
                      <a:r>
                        <a:rPr sz="1600" spc="-5" dirty="0" smtClean="0">
                          <a:latin typeface="Times New Roman" panose="02020603050405020304" pitchFamily="18" charset="0"/>
                          <a:cs typeface="Times New Roman" panose="02020603050405020304" pitchFamily="18" charset="0"/>
                        </a:rPr>
                        <a:t>ile  </a:t>
                      </a:r>
                      <a:r>
                        <a:rPr sz="1600" spc="-15" dirty="0" smtClean="0">
                          <a:latin typeface="Times New Roman" panose="02020603050405020304" pitchFamily="18" charset="0"/>
                          <a:cs typeface="Times New Roman" panose="02020603050405020304" pitchFamily="18" charset="0"/>
                        </a:rPr>
                        <a:t>Review</a:t>
                      </a:r>
                      <a:endParaRPr sz="1600" dirty="0">
                        <a:latin typeface="Times New Roman" panose="02020603050405020304" pitchFamily="18" charset="0"/>
                        <a:cs typeface="Times New Roman" panose="02020603050405020304" pitchFamily="18" charset="0"/>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8EFE8"/>
                    </a:solidFill>
                  </a:tcPr>
                </a:tc>
                <a:tc>
                  <a:txBody>
                    <a:bodyPr/>
                    <a:lstStyle/>
                    <a:p>
                      <a:pPr marL="97790" marR="141605">
                        <a:lnSpc>
                          <a:spcPct val="100000"/>
                        </a:lnSpc>
                        <a:spcBef>
                          <a:spcPts val="305"/>
                        </a:spcBef>
                      </a:pPr>
                      <a:r>
                        <a:rPr lang="en-US" sz="1600" dirty="0" smtClean="0">
                          <a:latin typeface="Times New Roman" panose="02020603050405020304" pitchFamily="18" charset="0"/>
                          <a:cs typeface="Times New Roman" panose="02020603050405020304" pitchFamily="18" charset="0"/>
                        </a:rPr>
                        <a:t>Contains s</a:t>
                      </a:r>
                      <a:r>
                        <a:rPr sz="1600" spc="-5" dirty="0" smtClean="0">
                          <a:latin typeface="Times New Roman" panose="02020603050405020304" pitchFamily="18" charset="0"/>
                          <a:cs typeface="Times New Roman" panose="02020603050405020304" pitchFamily="18" charset="0"/>
                        </a:rPr>
                        <a:t>tudent </a:t>
                      </a:r>
                      <a:r>
                        <a:rPr sz="1600" spc="-5" dirty="0">
                          <a:latin typeface="Times New Roman" panose="02020603050405020304" pitchFamily="18" charset="0"/>
                          <a:cs typeface="Times New Roman" panose="02020603050405020304" pitchFamily="18" charset="0"/>
                        </a:rPr>
                        <a:t>files selected </a:t>
                      </a:r>
                      <a:r>
                        <a:rPr sz="1600" spc="-10" dirty="0">
                          <a:latin typeface="Times New Roman" panose="02020603050405020304" pitchFamily="18" charset="0"/>
                          <a:cs typeface="Times New Roman" panose="02020603050405020304" pitchFamily="18" charset="0"/>
                        </a:rPr>
                        <a:t>for </a:t>
                      </a:r>
                      <a:r>
                        <a:rPr sz="1600" spc="-5" dirty="0" smtClean="0">
                          <a:latin typeface="Times New Roman" panose="02020603050405020304" pitchFamily="18" charset="0"/>
                          <a:cs typeface="Times New Roman" panose="02020603050405020304" pitchFamily="18" charset="0"/>
                        </a:rPr>
                        <a:t>monitoring</a:t>
                      </a:r>
                      <a:r>
                        <a:rPr lang="en-US" sz="1600" spc="-5" dirty="0" smtClean="0">
                          <a:latin typeface="Times New Roman" panose="02020603050405020304" pitchFamily="18" charset="0"/>
                          <a:cs typeface="Times New Roman" panose="02020603050405020304" pitchFamily="18" charset="0"/>
                        </a:rPr>
                        <a:t> by the LEA and the</a:t>
                      </a:r>
                      <a:r>
                        <a:rPr sz="1600" spc="-5" dirty="0" smtClean="0">
                          <a:latin typeface="Times New Roman" panose="02020603050405020304" pitchFamily="18" charset="0"/>
                          <a:cs typeface="Times New Roman" panose="02020603050405020304" pitchFamily="18" charset="0"/>
                        </a:rPr>
                        <a:t> </a:t>
                      </a:r>
                      <a:r>
                        <a:rPr lang="en-US" sz="1600" spc="-5" dirty="0" smtClean="0">
                          <a:latin typeface="Times New Roman" panose="02020603050405020304" pitchFamily="18" charset="0"/>
                          <a:cs typeface="Times New Roman" panose="02020603050405020304" pitchFamily="18" charset="0"/>
                        </a:rPr>
                        <a:t>student file </a:t>
                      </a:r>
                      <a:r>
                        <a:rPr sz="1600" spc="-5" dirty="0" smtClean="0">
                          <a:latin typeface="Times New Roman" panose="02020603050405020304" pitchFamily="18" charset="0"/>
                          <a:cs typeface="Times New Roman" panose="02020603050405020304" pitchFamily="18" charset="0"/>
                        </a:rPr>
                        <a:t>documentation </a:t>
                      </a:r>
                      <a:r>
                        <a:rPr sz="1600" spc="-5" dirty="0">
                          <a:latin typeface="Times New Roman" panose="02020603050405020304" pitchFamily="18" charset="0"/>
                          <a:cs typeface="Times New Roman" panose="02020603050405020304" pitchFamily="18" charset="0"/>
                        </a:rPr>
                        <a:t>uploaded </a:t>
                      </a:r>
                      <a:r>
                        <a:rPr sz="1600" spc="-15" dirty="0">
                          <a:latin typeface="Times New Roman" panose="02020603050405020304" pitchFamily="18" charset="0"/>
                          <a:cs typeface="Times New Roman" panose="02020603050405020304" pitchFamily="18" charset="0"/>
                        </a:rPr>
                        <a:t>by </a:t>
                      </a:r>
                      <a:r>
                        <a:rPr sz="1600" dirty="0">
                          <a:latin typeface="Times New Roman" panose="02020603050405020304" pitchFamily="18" charset="0"/>
                          <a:cs typeface="Times New Roman" panose="02020603050405020304" pitchFamily="18" charset="0"/>
                        </a:rPr>
                        <a:t>the </a:t>
                      </a:r>
                      <a:r>
                        <a:rPr sz="1600" spc="-5" dirty="0" smtClean="0">
                          <a:latin typeface="Times New Roman" panose="02020603050405020304" pitchFamily="18" charset="0"/>
                          <a:cs typeface="Times New Roman" panose="02020603050405020304" pitchFamily="18" charset="0"/>
                        </a:rPr>
                        <a:t>district</a:t>
                      </a:r>
                      <a:r>
                        <a:rPr lang="en-US" sz="1600" spc="-5" dirty="0" smtClean="0">
                          <a:latin typeface="Times New Roman" panose="02020603050405020304" pitchFamily="18" charset="0"/>
                          <a:cs typeface="Times New Roman" panose="02020603050405020304" pitchFamily="18" charset="0"/>
                        </a:rPr>
                        <a:t>. Any communication and uploads regarding student files can be viewed here.</a:t>
                      </a:r>
                      <a:endParaRPr lang="en-US" sz="1600" spc="-15" dirty="0" smtClean="0">
                        <a:latin typeface="Times New Roman" panose="02020603050405020304" pitchFamily="18" charset="0"/>
                        <a:cs typeface="Times New Roman" panose="02020603050405020304" pitchFamily="18" charset="0"/>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8EFE8"/>
                    </a:solidFill>
                  </a:tcPr>
                </a:tc>
                <a:extLst>
                  <a:ext uri="{0D108BD9-81ED-4DB2-BD59-A6C34878D82A}">
                    <a16:rowId xmlns:a16="http://schemas.microsoft.com/office/drawing/2014/main" val="10002"/>
                  </a:ext>
                </a:extLst>
              </a:tr>
              <a:tr h="1033437">
                <a:tc>
                  <a:txBody>
                    <a:bodyPr/>
                    <a:lstStyle/>
                    <a:p>
                      <a:pPr marL="153035" indent="0">
                        <a:lnSpc>
                          <a:spcPct val="100000"/>
                        </a:lnSpc>
                        <a:spcBef>
                          <a:spcPts val="5"/>
                        </a:spcBef>
                        <a:buNone/>
                        <a:tabLst>
                          <a:tab pos="294005" algn="l"/>
                        </a:tabLst>
                      </a:pPr>
                      <a:r>
                        <a:rPr lang="en-US" sz="1600" dirty="0" smtClean="0">
                          <a:latin typeface="Times New Roman" panose="02020603050405020304" pitchFamily="18" charset="0"/>
                          <a:cs typeface="Times New Roman" panose="02020603050405020304" pitchFamily="18" charset="0"/>
                        </a:rPr>
                        <a:t>Initial Evaluation</a:t>
                      </a:r>
                      <a:r>
                        <a:rPr lang="en-US" sz="1600" baseline="0" dirty="0" smtClean="0">
                          <a:latin typeface="Times New Roman" panose="02020603050405020304" pitchFamily="18" charset="0"/>
                          <a:cs typeface="Times New Roman" panose="02020603050405020304" pitchFamily="18" charset="0"/>
                        </a:rPr>
                        <a:t> Timelines</a:t>
                      </a:r>
                      <a:endParaRPr sz="1600" dirty="0">
                        <a:latin typeface="Times New Roman" panose="02020603050405020304" pitchFamily="18" charset="0"/>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E8"/>
                    </a:solidFill>
                  </a:tcPr>
                </a:tc>
                <a:tc>
                  <a:txBody>
                    <a:bodyPr/>
                    <a:lstStyle/>
                    <a:p>
                      <a:r>
                        <a:rPr lang="en-US" sz="1600" dirty="0" smtClean="0">
                          <a:latin typeface="Times New Roman" panose="02020603050405020304" pitchFamily="18" charset="0"/>
                          <a:cs typeface="Times New Roman" panose="02020603050405020304" pitchFamily="18" charset="0"/>
                        </a:rPr>
                        <a:t>Contains student</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demographics &amp; important dates for all initial evaluations </a:t>
                      </a:r>
                      <a:r>
                        <a:rPr lang="en-US" sz="1600" baseline="0" dirty="0" smtClean="0">
                          <a:latin typeface="Times New Roman" panose="02020603050405020304" pitchFamily="18" charset="0"/>
                          <a:cs typeface="Times New Roman" panose="02020603050405020304" pitchFamily="18" charset="0"/>
                        </a:rPr>
                        <a:t>     done between July 1, 2020 and April 30, 2021. Any communication and uploads regarding initial evaluation timelines files can be viewed here.</a:t>
                      </a:r>
                    </a:p>
                    <a:p>
                      <a:endParaRPr lang="en-US" sz="1600" dirty="0">
                        <a:latin typeface="Times New Roman" panose="02020603050405020304" pitchFamily="18" charset="0"/>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FE8"/>
                    </a:solidFill>
                  </a:tcPr>
                </a:tc>
                <a:extLst>
                  <a:ext uri="{0D108BD9-81ED-4DB2-BD59-A6C34878D82A}">
                    <a16:rowId xmlns:a16="http://schemas.microsoft.com/office/drawing/2014/main" val="3043239112"/>
                  </a:ext>
                </a:extLst>
              </a:tr>
              <a:tr h="983836">
                <a:tc>
                  <a:txBody>
                    <a:bodyPr/>
                    <a:lstStyle/>
                    <a:p>
                      <a:pPr marL="153035" indent="0">
                        <a:lnSpc>
                          <a:spcPct val="100000"/>
                        </a:lnSpc>
                        <a:spcBef>
                          <a:spcPts val="5"/>
                        </a:spcBef>
                        <a:buNone/>
                        <a:tabLst>
                          <a:tab pos="294005" algn="l"/>
                        </a:tabLst>
                      </a:pPr>
                      <a:r>
                        <a:rPr lang="en-US" sz="1600" dirty="0" smtClean="0">
                          <a:latin typeface="Times New Roman" panose="02020603050405020304" pitchFamily="18" charset="0"/>
                          <a:cs typeface="Times New Roman" panose="02020603050405020304" pitchFamily="18" charset="0"/>
                        </a:rPr>
                        <a:t>C to B Transition Timelines</a:t>
                      </a:r>
                      <a:endParaRPr sz="1600" dirty="0">
                        <a:latin typeface="Times New Roman" panose="02020603050405020304" pitchFamily="18" charset="0"/>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8EFE8"/>
                    </a:solidFill>
                  </a:tcPr>
                </a:tc>
                <a:tc>
                  <a:txBody>
                    <a:bodyPr/>
                    <a:lstStyle/>
                    <a:p>
                      <a:r>
                        <a:rPr lang="en-US" sz="1600" dirty="0" smtClean="0">
                          <a:latin typeface="Times New Roman" panose="02020603050405020304" pitchFamily="18" charset="0"/>
                          <a:cs typeface="Times New Roman" panose="02020603050405020304" pitchFamily="18" charset="0"/>
                        </a:rPr>
                        <a:t>Contains student demographics &amp; important dates for all C to B Transitions done between July 1, 2020 and April 30, 2021. Any communication and uploads regarding C to B transitions timelines files can be viewed here.</a:t>
                      </a:r>
                    </a:p>
                    <a:p>
                      <a:endParaRPr lang="en-US" sz="1600" dirty="0">
                        <a:latin typeface="Times New Roman" panose="02020603050405020304" pitchFamily="18" charset="0"/>
                        <a:cs typeface="Times New Roman" panose="02020603050405020304" pitchFamily="18" charset="0"/>
                      </a:endParaRPr>
                    </a:p>
                  </a:txBody>
                  <a:tcPr marL="0" marR="0" marT="387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8EFE8"/>
                    </a:solidFill>
                  </a:tcPr>
                </a:tc>
                <a:extLst>
                  <a:ext uri="{0D108BD9-81ED-4DB2-BD59-A6C34878D82A}">
                    <a16:rowId xmlns:a16="http://schemas.microsoft.com/office/drawing/2014/main" val="3873273931"/>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4429" y="537463"/>
            <a:ext cx="5549900" cy="635000"/>
          </a:xfrm>
          <a:prstGeom prst="rect">
            <a:avLst/>
          </a:prstGeom>
        </p:spPr>
        <p:txBody>
          <a:bodyPr vert="horz" wrap="square" lIns="0" tIns="12065" rIns="0" bIns="0" rtlCol="0">
            <a:spAutoFit/>
          </a:bodyPr>
          <a:lstStyle/>
          <a:p>
            <a:pPr marL="12700">
              <a:lnSpc>
                <a:spcPct val="100000"/>
              </a:lnSpc>
              <a:spcBef>
                <a:spcPts val="95"/>
              </a:spcBef>
            </a:pPr>
            <a:r>
              <a:rPr sz="4000" spc="-5" dirty="0">
                <a:latin typeface="Times New Roman" panose="02020603050405020304" pitchFamily="18" charset="0"/>
                <a:cs typeface="Times New Roman" panose="02020603050405020304" pitchFamily="18" charset="0"/>
              </a:rPr>
              <a:t>Locating</a:t>
            </a:r>
            <a:r>
              <a:rPr sz="4000" spc="-60" dirty="0">
                <a:latin typeface="Times New Roman" panose="02020603050405020304" pitchFamily="18" charset="0"/>
                <a:cs typeface="Times New Roman" panose="02020603050405020304" pitchFamily="18" charset="0"/>
              </a:rPr>
              <a:t> </a:t>
            </a:r>
            <a:r>
              <a:rPr sz="4000" spc="-10" dirty="0">
                <a:latin typeface="Times New Roman" panose="02020603050405020304" pitchFamily="18" charset="0"/>
                <a:cs typeface="Times New Roman" panose="02020603050405020304" pitchFamily="18" charset="0"/>
              </a:rPr>
              <a:t>Correspondence</a:t>
            </a:r>
            <a:endParaRPr sz="4000" dirty="0">
              <a:latin typeface="Times New Roman" panose="02020603050405020304" pitchFamily="18" charset="0"/>
              <a:cs typeface="Times New Roman" panose="02020603050405020304" pitchFamily="18" charset="0"/>
            </a:endParaRPr>
          </a:p>
        </p:txBody>
      </p:sp>
      <p:sp>
        <p:nvSpPr>
          <p:cNvPr id="3" name="object 3"/>
          <p:cNvSpPr txBox="1">
            <a:spLocks noGrp="1"/>
          </p:cNvSpPr>
          <p:nvPr>
            <p:ph type="body" idx="1"/>
          </p:nvPr>
        </p:nvSpPr>
        <p:spPr>
          <a:xfrm>
            <a:off x="1185591" y="1600200"/>
            <a:ext cx="6772814" cy="752129"/>
          </a:xfrm>
          <a:prstGeom prst="rect">
            <a:avLst/>
          </a:prstGeom>
        </p:spPr>
        <p:txBody>
          <a:bodyPr vert="horz" wrap="square" lIns="0" tIns="13335" rIns="0" bIns="0" rtlCol="0">
            <a:spAutoFit/>
          </a:bodyPr>
          <a:lstStyle/>
          <a:p>
            <a:pPr marL="12700" marR="5080">
              <a:lnSpc>
                <a:spcPct val="100000"/>
              </a:lnSpc>
              <a:spcBef>
                <a:spcPts val="105"/>
              </a:spcBef>
            </a:pPr>
            <a:r>
              <a:rPr sz="2400" spc="-135" dirty="0">
                <a:latin typeface="Times New Roman" panose="02020603050405020304" pitchFamily="18" charset="0"/>
                <a:cs typeface="Times New Roman" panose="02020603050405020304" pitchFamily="18" charset="0"/>
              </a:rPr>
              <a:t>To </a:t>
            </a:r>
            <a:r>
              <a:rPr sz="2400" spc="-5" dirty="0">
                <a:latin typeface="Times New Roman" panose="02020603050405020304" pitchFamily="18" charset="0"/>
                <a:cs typeface="Times New Roman" panose="02020603050405020304" pitchFamily="18" charset="0"/>
              </a:rPr>
              <a:t>locate </a:t>
            </a:r>
            <a:r>
              <a:rPr sz="2400" spc="-10" dirty="0" smtClean="0">
                <a:latin typeface="Times New Roman" panose="02020603050405020304" pitchFamily="18" charset="0"/>
                <a:cs typeface="Times New Roman" panose="02020603050405020304" pitchFamily="18" charset="0"/>
              </a:rPr>
              <a:t>letters</a:t>
            </a:r>
            <a:r>
              <a:rPr sz="2400" spc="-10" dirty="0">
                <a:latin typeface="Times New Roman" panose="02020603050405020304" pitchFamily="18" charset="0"/>
                <a:cs typeface="Times New Roman" panose="02020603050405020304" pitchFamily="18" charset="0"/>
              </a:rPr>
              <a:t>, </a:t>
            </a:r>
            <a:r>
              <a:rPr sz="2400" spc="-15" dirty="0">
                <a:latin typeface="Times New Roman" panose="02020603050405020304" pitchFamily="18" charset="0"/>
                <a:cs typeface="Times New Roman" panose="02020603050405020304" pitchFamily="18" charset="0"/>
              </a:rPr>
              <a:t>from </a:t>
            </a:r>
            <a:r>
              <a:rPr sz="2400" spc="-5" dirty="0">
                <a:latin typeface="Times New Roman" panose="02020603050405020304" pitchFamily="18" charset="0"/>
                <a:cs typeface="Times New Roman" panose="02020603050405020304" pitchFamily="18" charset="0"/>
              </a:rPr>
              <a:t>the </a:t>
            </a:r>
            <a:r>
              <a:rPr lang="en-US" sz="2400" spc="-5" dirty="0" smtClean="0">
                <a:latin typeface="Times New Roman" panose="02020603050405020304" pitchFamily="18" charset="0"/>
                <a:cs typeface="Times New Roman" panose="02020603050405020304" pitchFamily="18" charset="0"/>
              </a:rPr>
              <a:t>LEA h</a:t>
            </a:r>
            <a:r>
              <a:rPr sz="2400" dirty="0" smtClean="0">
                <a:latin typeface="Times New Roman" panose="02020603050405020304" pitchFamily="18" charset="0"/>
                <a:cs typeface="Times New Roman" panose="02020603050405020304" pitchFamily="18" charset="0"/>
              </a:rPr>
              <a:t>ome </a:t>
            </a:r>
            <a:r>
              <a:rPr lang="en-US" sz="2400" dirty="0" smtClean="0">
                <a:latin typeface="Times New Roman" panose="02020603050405020304" pitchFamily="18" charset="0"/>
                <a:cs typeface="Times New Roman" panose="02020603050405020304" pitchFamily="18" charset="0"/>
              </a:rPr>
              <a:t>p</a:t>
            </a:r>
            <a:r>
              <a:rPr sz="2400" spc="-15" dirty="0" smtClean="0">
                <a:latin typeface="Times New Roman" panose="02020603050405020304" pitchFamily="18" charset="0"/>
                <a:cs typeface="Times New Roman" panose="02020603050405020304" pitchFamily="18" charset="0"/>
              </a:rPr>
              <a:t>age </a:t>
            </a:r>
            <a:r>
              <a:rPr sz="2400" spc="-5" dirty="0" smtClean="0">
                <a:latin typeface="Times New Roman" panose="02020603050405020304" pitchFamily="18" charset="0"/>
                <a:cs typeface="Times New Roman" panose="02020603050405020304" pitchFamily="18" charset="0"/>
              </a:rPr>
              <a:t>click </a:t>
            </a:r>
            <a:r>
              <a:rPr sz="2400" dirty="0">
                <a:latin typeface="Times New Roman" panose="02020603050405020304" pitchFamily="18" charset="0"/>
                <a:cs typeface="Times New Roman" panose="02020603050405020304" pitchFamily="18" charset="0"/>
              </a:rPr>
              <a:t>on </a:t>
            </a:r>
            <a:r>
              <a:rPr sz="2400" i="1" spc="-20" dirty="0" smtClean="0">
                <a:latin typeface="Times New Roman" panose="02020603050405020304" pitchFamily="18" charset="0"/>
                <a:cs typeface="Times New Roman" panose="02020603050405020304" pitchFamily="18" charset="0"/>
              </a:rPr>
              <a:t>Correspondence</a:t>
            </a:r>
            <a:r>
              <a:rPr lang="en-US" sz="2400" spc="-20" dirty="0" smtClean="0">
                <a:latin typeface="Times New Roman" panose="02020603050405020304" pitchFamily="18" charset="0"/>
                <a:cs typeface="Times New Roman" panose="02020603050405020304" pitchFamily="18" charset="0"/>
              </a:rPr>
              <a:t> under </a:t>
            </a:r>
            <a:r>
              <a:rPr lang="en-US" sz="2400" i="1" spc="-20" dirty="0" smtClean="0">
                <a:latin typeface="Times New Roman" panose="02020603050405020304" pitchFamily="18" charset="0"/>
                <a:cs typeface="Times New Roman" panose="02020603050405020304" pitchFamily="18" charset="0"/>
              </a:rPr>
              <a:t>Task Menu</a:t>
            </a:r>
            <a:r>
              <a:rPr lang="en-US" sz="2400" spc="-20" dirty="0" smtClean="0">
                <a:latin typeface="Times New Roman" panose="02020603050405020304" pitchFamily="18" charset="0"/>
                <a:cs typeface="Times New Roman" panose="02020603050405020304" pitchFamily="18" charset="0"/>
              </a:rPr>
              <a:t>.</a:t>
            </a:r>
            <a:r>
              <a:rPr sz="2400" spc="-20" dirty="0" smtClean="0">
                <a:latin typeface="Times New Roman" panose="02020603050405020304" pitchFamily="18" charset="0"/>
                <a:cs typeface="Times New Roman" panose="02020603050405020304" pitchFamily="18" charset="0"/>
              </a:rPr>
              <a:t> </a:t>
            </a:r>
            <a:endParaRPr sz="24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8471534" y="274186"/>
            <a:ext cx="319882" cy="197490"/>
          </a:xfrm>
          <a:prstGeom prst="rect">
            <a:avLst/>
          </a:prstGeom>
        </p:spPr>
        <p:txBody>
          <a:bodyPr vert="horz" wrap="square" lIns="0" tIns="12700" rIns="0" bIns="0" rtlCol="0">
            <a:spAutoFit/>
          </a:bodyPr>
          <a:lstStyle/>
          <a:p>
            <a:pPr marL="12700">
              <a:lnSpc>
                <a:spcPct val="100000"/>
              </a:lnSpc>
              <a:spcBef>
                <a:spcPts val="100"/>
              </a:spcBef>
            </a:pPr>
            <a:r>
              <a:rPr lang="en-US" sz="1200" b="1" dirty="0" smtClean="0">
                <a:latin typeface="Tw Cen MT"/>
                <a:cs typeface="Tw Cen MT"/>
              </a:rPr>
              <a:t>10</a:t>
            </a:r>
            <a:endParaRPr sz="1200" dirty="0">
              <a:latin typeface="Tw Cen MT"/>
              <a:cs typeface="Tw Cen MT"/>
            </a:endParaRPr>
          </a:p>
        </p:txBody>
      </p:sp>
      <p:pic>
        <p:nvPicPr>
          <p:cNvPr id="6" name="Picture 5"/>
          <p:cNvPicPr>
            <a:picLocks noChangeAspect="1"/>
          </p:cNvPicPr>
          <p:nvPr/>
        </p:nvPicPr>
        <p:blipFill>
          <a:blip r:embed="rId3"/>
          <a:stretch>
            <a:fillRect/>
          </a:stretch>
        </p:blipFill>
        <p:spPr>
          <a:xfrm>
            <a:off x="449934" y="2352329"/>
            <a:ext cx="8181541" cy="4346825"/>
          </a:xfrm>
          <a:prstGeom prst="rect">
            <a:avLst/>
          </a:prstGeom>
        </p:spPr>
      </p:pic>
      <p:sp>
        <p:nvSpPr>
          <p:cNvPr id="7" name="Oval 6"/>
          <p:cNvSpPr/>
          <p:nvPr/>
        </p:nvSpPr>
        <p:spPr>
          <a:xfrm>
            <a:off x="6795134" y="2352329"/>
            <a:ext cx="1676400" cy="7559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8797" y="599947"/>
            <a:ext cx="7282815" cy="574040"/>
          </a:xfrm>
          <a:prstGeom prst="rect">
            <a:avLst/>
          </a:prstGeom>
        </p:spPr>
        <p:txBody>
          <a:bodyPr vert="horz" wrap="square" lIns="0" tIns="12700" rIns="0" bIns="0" rtlCol="0">
            <a:spAutoFit/>
          </a:bodyPr>
          <a:lstStyle/>
          <a:p>
            <a:pPr marL="12700">
              <a:lnSpc>
                <a:spcPct val="100000"/>
              </a:lnSpc>
              <a:spcBef>
                <a:spcPts val="100"/>
              </a:spcBef>
            </a:pPr>
            <a:r>
              <a:rPr sz="3600" spc="-5" dirty="0"/>
              <a:t>Locating </a:t>
            </a:r>
            <a:r>
              <a:rPr sz="3600" spc="-15" dirty="0"/>
              <a:t>Individual</a:t>
            </a:r>
            <a:r>
              <a:rPr sz="3600" spc="25" dirty="0"/>
              <a:t> </a:t>
            </a:r>
            <a:r>
              <a:rPr sz="3600" spc="-10" dirty="0" smtClean="0"/>
              <a:t>Correspondence</a:t>
            </a:r>
            <a:endParaRPr sz="3600" dirty="0"/>
          </a:p>
        </p:txBody>
      </p:sp>
      <p:sp>
        <p:nvSpPr>
          <p:cNvPr id="3" name="object 3"/>
          <p:cNvSpPr txBox="1"/>
          <p:nvPr/>
        </p:nvSpPr>
        <p:spPr>
          <a:xfrm>
            <a:off x="8578722" y="228600"/>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11</a:t>
            </a:r>
            <a:endParaRPr sz="1200" dirty="0">
              <a:latin typeface="Tw Cen MT"/>
              <a:cs typeface="Tw Cen MT"/>
            </a:endParaRPr>
          </a:p>
        </p:txBody>
      </p:sp>
      <p:pic>
        <p:nvPicPr>
          <p:cNvPr id="4" name="Picture 3"/>
          <p:cNvPicPr>
            <a:picLocks noChangeAspect="1"/>
          </p:cNvPicPr>
          <p:nvPr/>
        </p:nvPicPr>
        <p:blipFill>
          <a:blip r:embed="rId3"/>
          <a:stretch>
            <a:fillRect/>
          </a:stretch>
        </p:blipFill>
        <p:spPr>
          <a:xfrm>
            <a:off x="949737" y="1600200"/>
            <a:ext cx="7381875" cy="4824316"/>
          </a:xfrm>
          <a:prstGeom prst="rect">
            <a:avLst/>
          </a:prstGeom>
        </p:spPr>
      </p:pic>
      <p:pic>
        <p:nvPicPr>
          <p:cNvPr id="6" name="Picture 5"/>
          <p:cNvPicPr>
            <a:picLocks noChangeAspect="1"/>
          </p:cNvPicPr>
          <p:nvPr/>
        </p:nvPicPr>
        <p:blipFill>
          <a:blip r:embed="rId4"/>
          <a:stretch>
            <a:fillRect/>
          </a:stretch>
        </p:blipFill>
        <p:spPr>
          <a:xfrm>
            <a:off x="1048798" y="6019800"/>
            <a:ext cx="7180802" cy="35315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6741" y="537463"/>
            <a:ext cx="7664450" cy="635000"/>
          </a:xfrm>
          <a:prstGeom prst="rect">
            <a:avLst/>
          </a:prstGeom>
        </p:spPr>
        <p:txBody>
          <a:bodyPr vert="horz" wrap="square" lIns="0" tIns="12065" rIns="0" bIns="0" rtlCol="0">
            <a:spAutoFit/>
          </a:bodyPr>
          <a:lstStyle/>
          <a:p>
            <a:pPr marL="12700">
              <a:lnSpc>
                <a:spcPct val="100000"/>
              </a:lnSpc>
              <a:spcBef>
                <a:spcPts val="95"/>
              </a:spcBef>
            </a:pPr>
            <a:r>
              <a:rPr sz="4000" spc="-5" dirty="0">
                <a:latin typeface="Times New Roman" panose="02020603050405020304" pitchFamily="18" charset="0"/>
                <a:cs typeface="Times New Roman" panose="02020603050405020304" pitchFamily="18" charset="0"/>
              </a:rPr>
              <a:t>Student File </a:t>
            </a:r>
            <a:r>
              <a:rPr sz="4000" spc="-25" dirty="0">
                <a:latin typeface="Times New Roman" panose="02020603050405020304" pitchFamily="18" charset="0"/>
                <a:cs typeface="Times New Roman" panose="02020603050405020304" pitchFamily="18" charset="0"/>
              </a:rPr>
              <a:t>Review </a:t>
            </a:r>
            <a:r>
              <a:rPr sz="4000" spc="-5" dirty="0">
                <a:latin typeface="Times New Roman" panose="02020603050405020304" pitchFamily="18" charset="0"/>
                <a:cs typeface="Times New Roman" panose="02020603050405020304" pitchFamily="18" charset="0"/>
              </a:rPr>
              <a:t>Summary</a:t>
            </a:r>
            <a:r>
              <a:rPr sz="4000" spc="-10" dirty="0">
                <a:latin typeface="Times New Roman" panose="02020603050405020304" pitchFamily="18" charset="0"/>
                <a:cs typeface="Times New Roman" panose="02020603050405020304" pitchFamily="18" charset="0"/>
              </a:rPr>
              <a:t> </a:t>
            </a:r>
            <a:r>
              <a:rPr sz="4000" spc="-25" dirty="0">
                <a:latin typeface="Times New Roman" panose="02020603050405020304" pitchFamily="18" charset="0"/>
                <a:cs typeface="Times New Roman" panose="02020603050405020304" pitchFamily="18" charset="0"/>
              </a:rPr>
              <a:t>Page</a:t>
            </a:r>
            <a:endParaRPr sz="40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533400" y="1700276"/>
            <a:ext cx="8077200" cy="629018"/>
          </a:xfrm>
          <a:prstGeom prst="rect">
            <a:avLst/>
          </a:prstGeom>
        </p:spPr>
        <p:txBody>
          <a:bodyPr vert="horz" wrap="square" lIns="0" tIns="13335" rIns="0" bIns="0" rtlCol="0">
            <a:spAutoFit/>
          </a:bodyPr>
          <a:lstStyle/>
          <a:p>
            <a:pPr marL="12700" marR="5080">
              <a:lnSpc>
                <a:spcPct val="100000"/>
              </a:lnSpc>
              <a:spcBef>
                <a:spcPts val="105"/>
              </a:spcBef>
            </a:pPr>
            <a:r>
              <a:rPr lang="en-US" sz="2000" dirty="0" smtClean="0">
                <a:latin typeface="Times New Roman" panose="02020603050405020304" pitchFamily="18" charset="0"/>
                <a:cs typeface="Times New Roman" panose="02020603050405020304" pitchFamily="18" charset="0"/>
              </a:rPr>
              <a:t>A</a:t>
            </a:r>
            <a:r>
              <a:rPr sz="2000" dirty="0" smtClean="0">
                <a:latin typeface="Times New Roman" panose="02020603050405020304" pitchFamily="18" charset="0"/>
                <a:cs typeface="Times New Roman" panose="02020603050405020304" pitchFamily="18" charset="0"/>
              </a:rPr>
              <a:t>dd </a:t>
            </a:r>
            <a:r>
              <a:rPr sz="2000" spc="-5" dirty="0">
                <a:latin typeface="Times New Roman" panose="02020603050405020304" pitchFamily="18" charset="0"/>
                <a:cs typeface="Times New Roman" panose="02020603050405020304" pitchFamily="18" charset="0"/>
              </a:rPr>
              <a:t>the </a:t>
            </a:r>
            <a:r>
              <a:rPr sz="2000" dirty="0">
                <a:latin typeface="Times New Roman" panose="02020603050405020304" pitchFamily="18" charset="0"/>
                <a:cs typeface="Times New Roman" panose="02020603050405020304" pitchFamily="18" charset="0"/>
              </a:rPr>
              <a:t>names </a:t>
            </a:r>
            <a:r>
              <a:rPr sz="2000" spc="-5" dirty="0">
                <a:latin typeface="Times New Roman" panose="02020603050405020304" pitchFamily="18" charset="0"/>
                <a:cs typeface="Times New Roman" panose="02020603050405020304" pitchFamily="18" charset="0"/>
              </a:rPr>
              <a:t>of </a:t>
            </a:r>
            <a:r>
              <a:rPr sz="2000" spc="-5" dirty="0" smtClean="0">
                <a:latin typeface="Times New Roman" panose="02020603050405020304" pitchFamily="18" charset="0"/>
                <a:cs typeface="Times New Roman" panose="02020603050405020304" pitchFamily="18" charset="0"/>
              </a:rPr>
              <a:t>students </a:t>
            </a:r>
            <a:r>
              <a:rPr sz="2000" spc="-5" dirty="0">
                <a:latin typeface="Times New Roman" panose="02020603050405020304" pitchFamily="18" charset="0"/>
                <a:cs typeface="Times New Roman" panose="02020603050405020304" pitchFamily="18" charset="0"/>
              </a:rPr>
              <a:t>whose files </a:t>
            </a:r>
            <a:r>
              <a:rPr sz="2000" spc="-10" dirty="0">
                <a:latin typeface="Times New Roman" panose="02020603050405020304" pitchFamily="18" charset="0"/>
                <a:cs typeface="Times New Roman" panose="02020603050405020304" pitchFamily="18" charset="0"/>
              </a:rPr>
              <a:t>are </a:t>
            </a:r>
            <a:r>
              <a:rPr sz="2000" spc="-5" dirty="0">
                <a:latin typeface="Times New Roman" panose="02020603050405020304" pitchFamily="18" charset="0"/>
                <a:cs typeface="Times New Roman" panose="02020603050405020304" pitchFamily="18" charset="0"/>
              </a:rPr>
              <a:t>being </a:t>
            </a:r>
            <a:r>
              <a:rPr sz="2000" spc="-5" dirty="0" smtClean="0">
                <a:latin typeface="Times New Roman" panose="02020603050405020304" pitchFamily="18" charset="0"/>
                <a:cs typeface="Times New Roman" panose="02020603050405020304" pitchFamily="18" charset="0"/>
              </a:rPr>
              <a:t>selected </a:t>
            </a:r>
            <a:r>
              <a:rPr lang="en-US" sz="2000" spc="-5" dirty="0" smtClean="0">
                <a:latin typeface="Times New Roman" panose="02020603050405020304" pitchFamily="18" charset="0"/>
                <a:cs typeface="Times New Roman" panose="02020603050405020304" pitchFamily="18" charset="0"/>
              </a:rPr>
              <a:t>by the LEA </a:t>
            </a:r>
            <a:r>
              <a:rPr sz="2000" spc="-15" dirty="0" smtClean="0">
                <a:latin typeface="Times New Roman" panose="02020603050405020304" pitchFamily="18" charset="0"/>
                <a:cs typeface="Times New Roman" panose="02020603050405020304" pitchFamily="18" charset="0"/>
              </a:rPr>
              <a:t>for </a:t>
            </a:r>
            <a:r>
              <a:rPr sz="2000" spc="-10" dirty="0">
                <a:latin typeface="Times New Roman" panose="02020603050405020304" pitchFamily="18" charset="0"/>
                <a:cs typeface="Times New Roman" panose="02020603050405020304" pitchFamily="18" charset="0"/>
              </a:rPr>
              <a:t>review </a:t>
            </a:r>
            <a:r>
              <a:rPr lang="en-US" sz="2000" spc="-10" dirty="0" smtClean="0">
                <a:latin typeface="Times New Roman" panose="02020603050405020304" pitchFamily="18" charset="0"/>
                <a:cs typeface="Times New Roman" panose="02020603050405020304" pitchFamily="18" charset="0"/>
              </a:rPr>
              <a:t>by going to </a:t>
            </a:r>
            <a:r>
              <a:rPr lang="en-US" sz="2000" spc="-10" dirty="0">
                <a:latin typeface="Times New Roman" panose="02020603050405020304" pitchFamily="18" charset="0"/>
                <a:cs typeface="Times New Roman" panose="02020603050405020304" pitchFamily="18" charset="0"/>
              </a:rPr>
              <a:t>t</a:t>
            </a:r>
            <a:r>
              <a:rPr sz="2000" spc="-5" dirty="0" smtClean="0">
                <a:latin typeface="Times New Roman" panose="02020603050405020304" pitchFamily="18" charset="0"/>
                <a:cs typeface="Times New Roman" panose="02020603050405020304" pitchFamily="18" charset="0"/>
              </a:rPr>
              <a:t>he </a:t>
            </a:r>
            <a:r>
              <a:rPr lang="en-US" sz="2000" spc="-5" dirty="0" smtClean="0">
                <a:latin typeface="Times New Roman" panose="02020603050405020304" pitchFamily="18" charset="0"/>
                <a:cs typeface="Times New Roman" panose="02020603050405020304" pitchFamily="18" charset="0"/>
              </a:rPr>
              <a:t>LEA</a:t>
            </a:r>
            <a:r>
              <a:rPr sz="2000" spc="-5" dirty="0" smtClean="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home </a:t>
            </a:r>
            <a:r>
              <a:rPr sz="2000" dirty="0" smtClean="0">
                <a:latin typeface="Times New Roman" panose="02020603050405020304" pitchFamily="18" charset="0"/>
                <a:cs typeface="Times New Roman" panose="02020603050405020304" pitchFamily="18" charset="0"/>
              </a:rPr>
              <a:t>page </a:t>
            </a:r>
            <a:r>
              <a:rPr lang="en-US" sz="2000" dirty="0" smtClean="0">
                <a:latin typeface="Times New Roman" panose="02020603050405020304" pitchFamily="18" charset="0"/>
                <a:cs typeface="Times New Roman" panose="02020603050405020304" pitchFamily="18" charset="0"/>
              </a:rPr>
              <a:t>and clicking on </a:t>
            </a:r>
            <a:r>
              <a:rPr sz="2000" i="1" spc="-5" dirty="0" smtClean="0">
                <a:latin typeface="Times New Roman" panose="02020603050405020304" pitchFamily="18" charset="0"/>
                <a:cs typeface="Times New Roman" panose="02020603050405020304" pitchFamily="18" charset="0"/>
              </a:rPr>
              <a:t>Student </a:t>
            </a:r>
            <a:r>
              <a:rPr sz="2000" i="1" spc="-5" dirty="0">
                <a:latin typeface="Times New Roman" panose="02020603050405020304" pitchFamily="18" charset="0"/>
                <a:cs typeface="Times New Roman" panose="02020603050405020304" pitchFamily="18" charset="0"/>
              </a:rPr>
              <a:t>File</a:t>
            </a:r>
            <a:r>
              <a:rPr sz="2000" i="1" spc="-55" dirty="0">
                <a:latin typeface="Times New Roman" panose="02020603050405020304" pitchFamily="18" charset="0"/>
                <a:cs typeface="Times New Roman" panose="02020603050405020304" pitchFamily="18" charset="0"/>
              </a:rPr>
              <a:t> </a:t>
            </a:r>
            <a:r>
              <a:rPr sz="2000" i="1" spc="-60" dirty="0" smtClean="0">
                <a:latin typeface="Times New Roman" panose="02020603050405020304" pitchFamily="18" charset="0"/>
                <a:cs typeface="Times New Roman" panose="02020603050405020304" pitchFamily="18" charset="0"/>
              </a:rPr>
              <a:t>Review</a:t>
            </a:r>
            <a:r>
              <a:rPr lang="en-US" sz="2000" spc="-60" dirty="0" smtClean="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8537574" y="228600"/>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12</a:t>
            </a:r>
            <a:endParaRPr sz="1200" dirty="0">
              <a:latin typeface="Tw Cen MT"/>
              <a:cs typeface="Tw Cen MT"/>
            </a:endParaRPr>
          </a:p>
        </p:txBody>
      </p:sp>
      <p:pic>
        <p:nvPicPr>
          <p:cNvPr id="6" name="Picture 5"/>
          <p:cNvPicPr>
            <a:picLocks noChangeAspect="1"/>
          </p:cNvPicPr>
          <p:nvPr/>
        </p:nvPicPr>
        <p:blipFill>
          <a:blip r:embed="rId3"/>
          <a:stretch>
            <a:fillRect/>
          </a:stretch>
        </p:blipFill>
        <p:spPr>
          <a:xfrm>
            <a:off x="666281" y="2446649"/>
            <a:ext cx="7811437" cy="4024313"/>
          </a:xfrm>
          <a:prstGeom prst="rect">
            <a:avLst/>
          </a:prstGeom>
        </p:spPr>
      </p:pic>
      <p:sp>
        <p:nvSpPr>
          <p:cNvPr id="7" name="Oval 6"/>
          <p:cNvSpPr/>
          <p:nvPr/>
        </p:nvSpPr>
        <p:spPr>
          <a:xfrm>
            <a:off x="3657600" y="5562600"/>
            <a:ext cx="1371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5749" y="567944"/>
            <a:ext cx="7287895" cy="605155"/>
          </a:xfrm>
          <a:prstGeom prst="rect">
            <a:avLst/>
          </a:prstGeom>
        </p:spPr>
        <p:txBody>
          <a:bodyPr vert="horz" wrap="square" lIns="0" tIns="13335" rIns="0" bIns="0" rtlCol="0">
            <a:spAutoFit/>
          </a:bodyPr>
          <a:lstStyle/>
          <a:p>
            <a:pPr marL="12700">
              <a:lnSpc>
                <a:spcPct val="100000"/>
              </a:lnSpc>
              <a:spcBef>
                <a:spcPts val="105"/>
              </a:spcBef>
            </a:pPr>
            <a:r>
              <a:rPr sz="3800" spc="-5" dirty="0">
                <a:latin typeface="Times New Roman" panose="02020603050405020304" pitchFamily="18" charset="0"/>
                <a:cs typeface="Times New Roman" panose="02020603050405020304" pitchFamily="18" charset="0"/>
              </a:rPr>
              <a:t>Student File </a:t>
            </a:r>
            <a:r>
              <a:rPr sz="3800" spc="-20" dirty="0">
                <a:latin typeface="Times New Roman" panose="02020603050405020304" pitchFamily="18" charset="0"/>
                <a:cs typeface="Times New Roman" panose="02020603050405020304" pitchFamily="18" charset="0"/>
              </a:rPr>
              <a:t>Review </a:t>
            </a:r>
            <a:r>
              <a:rPr sz="3800" dirty="0">
                <a:latin typeface="Times New Roman" panose="02020603050405020304" pitchFamily="18" charset="0"/>
                <a:cs typeface="Times New Roman" panose="02020603050405020304" pitchFamily="18" charset="0"/>
              </a:rPr>
              <a:t>Summary</a:t>
            </a:r>
            <a:r>
              <a:rPr sz="3800" spc="-60" dirty="0">
                <a:latin typeface="Times New Roman" panose="02020603050405020304" pitchFamily="18" charset="0"/>
                <a:cs typeface="Times New Roman" panose="02020603050405020304" pitchFamily="18" charset="0"/>
              </a:rPr>
              <a:t> </a:t>
            </a:r>
            <a:r>
              <a:rPr sz="3800" spc="-20" dirty="0">
                <a:latin typeface="Times New Roman" panose="02020603050405020304" pitchFamily="18" charset="0"/>
                <a:cs typeface="Times New Roman" panose="02020603050405020304" pitchFamily="18" charset="0"/>
              </a:rPr>
              <a:t>Page</a:t>
            </a:r>
            <a:endParaRPr sz="38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469265" y="1546351"/>
            <a:ext cx="7664450" cy="629018"/>
          </a:xfrm>
          <a:prstGeom prst="rect">
            <a:avLst/>
          </a:prstGeom>
        </p:spPr>
        <p:txBody>
          <a:bodyPr vert="horz" wrap="square" lIns="0" tIns="13335" rIns="0" bIns="0" rtlCol="0">
            <a:spAutoFit/>
          </a:bodyPr>
          <a:lstStyle/>
          <a:p>
            <a:pPr marL="12700" marR="5080">
              <a:lnSpc>
                <a:spcPct val="100000"/>
              </a:lnSpc>
              <a:spcBef>
                <a:spcPts val="105"/>
              </a:spcBef>
            </a:pPr>
            <a:r>
              <a:rPr sz="2000" spc="-5" dirty="0">
                <a:latin typeface="Times New Roman" panose="02020603050405020304" pitchFamily="18" charset="0"/>
                <a:cs typeface="Times New Roman" panose="02020603050405020304" pitchFamily="18" charset="0"/>
              </a:rPr>
              <a:t>The </a:t>
            </a:r>
            <a:r>
              <a:rPr sz="2000" dirty="0">
                <a:latin typeface="Times New Roman" panose="02020603050405020304" pitchFamily="18" charset="0"/>
                <a:cs typeface="Times New Roman" panose="02020603050405020304" pitchFamily="18" charset="0"/>
              </a:rPr>
              <a:t>Student File </a:t>
            </a:r>
            <a:r>
              <a:rPr sz="2000" spc="-15" dirty="0">
                <a:latin typeface="Times New Roman" panose="02020603050405020304" pitchFamily="18" charset="0"/>
                <a:cs typeface="Times New Roman" panose="02020603050405020304" pitchFamily="18" charset="0"/>
              </a:rPr>
              <a:t>Review </a:t>
            </a:r>
            <a:r>
              <a:rPr sz="2000" spc="-5" dirty="0">
                <a:latin typeface="Times New Roman" panose="02020603050405020304" pitchFamily="18" charset="0"/>
                <a:cs typeface="Times New Roman" panose="02020603050405020304" pitchFamily="18" charset="0"/>
              </a:rPr>
              <a:t>Summary </a:t>
            </a:r>
            <a:r>
              <a:rPr sz="2000" dirty="0">
                <a:latin typeface="Times New Roman" panose="02020603050405020304" pitchFamily="18" charset="0"/>
                <a:cs typeface="Times New Roman" panose="02020603050405020304" pitchFamily="18" charset="0"/>
              </a:rPr>
              <a:t>page </a:t>
            </a:r>
            <a:r>
              <a:rPr sz="2000" spc="-5" dirty="0">
                <a:latin typeface="Times New Roman" panose="02020603050405020304" pitchFamily="18" charset="0"/>
                <a:cs typeface="Times New Roman" panose="02020603050405020304" pitchFamily="18" charset="0"/>
              </a:rPr>
              <a:t>is </a:t>
            </a:r>
            <a:r>
              <a:rPr sz="2000" spc="-15" dirty="0">
                <a:latin typeface="Times New Roman" panose="02020603050405020304" pitchFamily="18" charset="0"/>
                <a:cs typeface="Times New Roman" panose="02020603050405020304" pitchFamily="18" charset="0"/>
              </a:rPr>
              <a:t>where </a:t>
            </a:r>
            <a:r>
              <a:rPr lang="en-US" sz="2000" spc="-15" dirty="0" smtClean="0">
                <a:latin typeface="Times New Roman" panose="02020603050405020304" pitchFamily="18" charset="0"/>
                <a:cs typeface="Times New Roman" panose="02020603050405020304" pitchFamily="18" charset="0"/>
              </a:rPr>
              <a:t>LEAs</a:t>
            </a:r>
            <a:r>
              <a:rPr sz="2000" spc="-5" dirty="0" smtClean="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add </a:t>
            </a:r>
            <a:r>
              <a:rPr lang="en-US" sz="2000" spc="-5" dirty="0" smtClean="0">
                <a:latin typeface="Times New Roman" panose="02020603050405020304" pitchFamily="18" charset="0"/>
                <a:cs typeface="Times New Roman" panose="02020603050405020304" pitchFamily="18" charset="0"/>
              </a:rPr>
              <a:t>student names and demographic information</a:t>
            </a:r>
            <a:r>
              <a:rPr sz="2000" spc="-15" dirty="0" smtClean="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8520810" y="304800"/>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13</a:t>
            </a:r>
            <a:endParaRPr sz="1200" dirty="0">
              <a:latin typeface="Tw Cen MT"/>
              <a:cs typeface="Tw Cen MT"/>
            </a:endParaRPr>
          </a:p>
        </p:txBody>
      </p:sp>
      <p:pic>
        <p:nvPicPr>
          <p:cNvPr id="7" name="Picture 6"/>
          <p:cNvPicPr>
            <a:picLocks noChangeAspect="1"/>
          </p:cNvPicPr>
          <p:nvPr/>
        </p:nvPicPr>
        <p:blipFill>
          <a:blip r:embed="rId3"/>
          <a:stretch>
            <a:fillRect/>
          </a:stretch>
        </p:blipFill>
        <p:spPr>
          <a:xfrm>
            <a:off x="990600" y="2175369"/>
            <a:ext cx="7010400" cy="438150"/>
          </a:xfrm>
          <a:prstGeom prst="rect">
            <a:avLst/>
          </a:prstGeom>
        </p:spPr>
      </p:pic>
      <p:pic>
        <p:nvPicPr>
          <p:cNvPr id="9" name="Picture 8"/>
          <p:cNvPicPr>
            <a:picLocks noChangeAspect="1"/>
          </p:cNvPicPr>
          <p:nvPr/>
        </p:nvPicPr>
        <p:blipFill>
          <a:blip r:embed="rId4"/>
          <a:stretch>
            <a:fillRect/>
          </a:stretch>
        </p:blipFill>
        <p:spPr>
          <a:xfrm>
            <a:off x="990600" y="2623044"/>
            <a:ext cx="6981825" cy="4057389"/>
          </a:xfrm>
          <a:prstGeom prst="rect">
            <a:avLst/>
          </a:prstGeom>
        </p:spPr>
      </p:pic>
      <p:sp>
        <p:nvSpPr>
          <p:cNvPr id="10" name="Rectangle 9"/>
          <p:cNvSpPr/>
          <p:nvPr/>
        </p:nvSpPr>
        <p:spPr>
          <a:xfrm>
            <a:off x="990600" y="4953000"/>
            <a:ext cx="15240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1005092" y="2645547"/>
            <a:ext cx="3192920" cy="1564027"/>
          </a:xfrm>
          <a:prstGeom prst="rect">
            <a:avLst/>
          </a:prstGeom>
        </p:spPr>
      </p:pic>
      <p:pic>
        <p:nvPicPr>
          <p:cNvPr id="6" name="Picture 5"/>
          <p:cNvPicPr>
            <a:picLocks noChangeAspect="1"/>
          </p:cNvPicPr>
          <p:nvPr/>
        </p:nvPicPr>
        <p:blipFill>
          <a:blip r:embed="rId6"/>
          <a:stretch>
            <a:fillRect/>
          </a:stretch>
        </p:blipFill>
        <p:spPr>
          <a:xfrm>
            <a:off x="838200" y="4650777"/>
            <a:ext cx="2194767" cy="627076"/>
          </a:xfrm>
          <a:prstGeom prst="rect">
            <a:avLst/>
          </a:prstGeom>
        </p:spPr>
      </p:pic>
      <p:sp>
        <p:nvSpPr>
          <p:cNvPr id="8" name="Right Arrow 7"/>
          <p:cNvSpPr/>
          <p:nvPr/>
        </p:nvSpPr>
        <p:spPr>
          <a:xfrm rot="10800000">
            <a:off x="2842467" y="4726977"/>
            <a:ext cx="685800" cy="226023"/>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7"/>
          <a:stretch>
            <a:fillRect/>
          </a:stretch>
        </p:blipFill>
        <p:spPr>
          <a:xfrm>
            <a:off x="2647059" y="4991733"/>
            <a:ext cx="719390" cy="292633"/>
          </a:xfrm>
          <a:prstGeom prst="rect">
            <a:avLst/>
          </a:prstGeom>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7564" y="398780"/>
            <a:ext cx="7315200" cy="505908"/>
          </a:xfrm>
          <a:prstGeom prst="rect">
            <a:avLst/>
          </a:prstGeom>
        </p:spPr>
        <p:txBody>
          <a:bodyPr vert="horz" wrap="square" lIns="0" tIns="13335" rIns="0" bIns="0" rtlCol="0">
            <a:spAutoFit/>
          </a:bodyPr>
          <a:lstStyle/>
          <a:p>
            <a:pPr marL="12700" algn="ctr">
              <a:lnSpc>
                <a:spcPct val="100000"/>
              </a:lnSpc>
              <a:spcBef>
                <a:spcPts val="105"/>
              </a:spcBef>
            </a:pPr>
            <a:r>
              <a:rPr lang="en-US" sz="3200" dirty="0">
                <a:latin typeface="Times New Roman" panose="02020603050405020304" pitchFamily="18" charset="0"/>
                <a:cs typeface="Times New Roman" panose="02020603050405020304" pitchFamily="18" charset="0"/>
              </a:rPr>
              <a:t>Adding New Student </a:t>
            </a:r>
            <a:r>
              <a:rPr lang="en-US" sz="3200" dirty="0" smtClean="0">
                <a:latin typeface="Times New Roman" panose="02020603050405020304" pitchFamily="18" charset="0"/>
                <a:cs typeface="Times New Roman" panose="02020603050405020304" pitchFamily="18" charset="0"/>
              </a:rPr>
              <a:t>Reviews Individually </a:t>
            </a:r>
            <a:endParaRPr spc="-10" dirty="0"/>
          </a:p>
        </p:txBody>
      </p:sp>
      <p:sp>
        <p:nvSpPr>
          <p:cNvPr id="4" name="object 4"/>
          <p:cNvSpPr txBox="1"/>
          <p:nvPr/>
        </p:nvSpPr>
        <p:spPr>
          <a:xfrm>
            <a:off x="8534400" y="300035"/>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14</a:t>
            </a:r>
            <a:endParaRPr sz="1200" dirty="0">
              <a:latin typeface="Tw Cen MT"/>
              <a:cs typeface="Tw Cen MT"/>
            </a:endParaRPr>
          </a:p>
        </p:txBody>
      </p:sp>
      <p:sp>
        <p:nvSpPr>
          <p:cNvPr id="5" name="object 5"/>
          <p:cNvSpPr txBox="1"/>
          <p:nvPr/>
        </p:nvSpPr>
        <p:spPr>
          <a:xfrm>
            <a:off x="608583" y="1622551"/>
            <a:ext cx="7639050" cy="844462"/>
          </a:xfrm>
          <a:prstGeom prst="rect">
            <a:avLst/>
          </a:prstGeom>
        </p:spPr>
        <p:txBody>
          <a:bodyPr vert="horz" wrap="square" lIns="0" tIns="13335" rIns="0" bIns="0" rtlCol="0">
            <a:spAutoFit/>
          </a:bodyPr>
          <a:lstStyle/>
          <a:p>
            <a:pPr marL="12700" marR="5080">
              <a:lnSpc>
                <a:spcPct val="100000"/>
              </a:lnSpc>
              <a:spcBef>
                <a:spcPts val="105"/>
              </a:spcBef>
            </a:pPr>
            <a:r>
              <a:rPr lang="en-US" spc="-5" dirty="0">
                <a:latin typeface="Times New Roman" panose="02020603050405020304" pitchFamily="18" charset="0"/>
                <a:cs typeface="Times New Roman" panose="02020603050405020304" pitchFamily="18" charset="0"/>
              </a:rPr>
              <a:t>If you decide to enter your </a:t>
            </a:r>
            <a:r>
              <a:rPr lang="en-US" spc="-5" dirty="0" smtClean="0">
                <a:latin typeface="Times New Roman" panose="02020603050405020304" pitchFamily="18" charset="0"/>
                <a:cs typeface="Times New Roman" panose="02020603050405020304" pitchFamily="18" charset="0"/>
              </a:rPr>
              <a:t>student demographics for the reviews one </a:t>
            </a:r>
            <a:r>
              <a:rPr lang="en-US" spc="-5" dirty="0">
                <a:latin typeface="Times New Roman" panose="02020603050405020304" pitchFamily="18" charset="0"/>
                <a:cs typeface="Times New Roman" panose="02020603050405020304" pitchFamily="18" charset="0"/>
              </a:rPr>
              <a:t>student at a time in IMACS </a:t>
            </a:r>
            <a:r>
              <a:rPr lang="en-US" spc="-5" dirty="0" smtClean="0">
                <a:latin typeface="Times New Roman" panose="02020603050405020304" pitchFamily="18" charset="0"/>
                <a:cs typeface="Times New Roman" panose="02020603050405020304" pitchFamily="18" charset="0"/>
              </a:rPr>
              <a:t>2.0 then you will do so </a:t>
            </a:r>
            <a:r>
              <a:rPr lang="en-US" spc="-5" dirty="0">
                <a:latin typeface="Times New Roman" panose="02020603050405020304" pitchFamily="18" charset="0"/>
                <a:cs typeface="Times New Roman" panose="02020603050405020304" pitchFamily="18" charset="0"/>
              </a:rPr>
              <a:t>by clicking on </a:t>
            </a:r>
            <a:r>
              <a:rPr lang="en-US" i="1" spc="-5" dirty="0">
                <a:latin typeface="Times New Roman" panose="02020603050405020304" pitchFamily="18" charset="0"/>
                <a:cs typeface="Times New Roman" panose="02020603050405020304" pitchFamily="18" charset="0"/>
              </a:rPr>
              <a:t>Add New </a:t>
            </a:r>
            <a:r>
              <a:rPr lang="en-US" i="1" spc="-5" dirty="0" smtClean="0">
                <a:latin typeface="Times New Roman" panose="02020603050405020304" pitchFamily="18" charset="0"/>
                <a:cs typeface="Times New Roman" panose="02020603050405020304" pitchFamily="18" charset="0"/>
              </a:rPr>
              <a:t>Student File Review</a:t>
            </a:r>
            <a:r>
              <a:rPr lang="en-US" spc="-5" dirty="0" smtClean="0">
                <a:latin typeface="Times New Roman" panose="02020603050405020304" pitchFamily="18" charset="0"/>
                <a:cs typeface="Times New Roman" panose="02020603050405020304" pitchFamily="18" charset="0"/>
              </a:rPr>
              <a:t>. It will bring up the </a:t>
            </a:r>
            <a:r>
              <a:rPr lang="en-US" spc="-5" dirty="0">
                <a:latin typeface="Times New Roman" panose="02020603050405020304" pitchFamily="18" charset="0"/>
                <a:cs typeface="Times New Roman" panose="02020603050405020304" pitchFamily="18" charset="0"/>
              </a:rPr>
              <a:t>familiar student demographic screen below</a:t>
            </a:r>
            <a:r>
              <a:rPr lang="en-US" spc="-5" dirty="0" smtClean="0">
                <a:latin typeface="Times New Roman" panose="02020603050405020304" pitchFamily="18" charset="0"/>
                <a:cs typeface="Times New Roman" panose="02020603050405020304" pitchFamily="18" charset="0"/>
              </a:rPr>
              <a:t>.</a:t>
            </a:r>
            <a:endParaRPr lang="en-US" spc="-5"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219200" y="2467013"/>
            <a:ext cx="6248400" cy="3419823"/>
          </a:xfrm>
          <a:prstGeom prst="rect">
            <a:avLst/>
          </a:prstGeom>
        </p:spPr>
      </p:pic>
      <p:sp>
        <p:nvSpPr>
          <p:cNvPr id="3" name="TextBox 2"/>
          <p:cNvSpPr txBox="1"/>
          <p:nvPr/>
        </p:nvSpPr>
        <p:spPr>
          <a:xfrm>
            <a:off x="608583" y="5943600"/>
            <a:ext cx="7639051"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After the LEA has completed filling in the boxes, they need to select either the Save and Stay, Save and Return, or Cancel and Return buttons.</a:t>
            </a:r>
          </a:p>
        </p:txBody>
      </p:sp>
      <p:sp>
        <p:nvSpPr>
          <p:cNvPr id="8" name="Rectangle 7"/>
          <p:cNvSpPr/>
          <p:nvPr/>
        </p:nvSpPr>
        <p:spPr>
          <a:xfrm>
            <a:off x="2895600" y="5562600"/>
            <a:ext cx="2895600" cy="3242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491" y="304800"/>
            <a:ext cx="6857016" cy="696594"/>
          </a:xfrm>
        </p:spPr>
        <p:txBody>
          <a:bodyPr/>
          <a:lstStyle/>
          <a:p>
            <a:r>
              <a:rPr lang="en-US" dirty="0">
                <a:latin typeface="Times New Roman" panose="02020603050405020304" pitchFamily="18" charset="0"/>
                <a:cs typeface="Times New Roman" panose="02020603050405020304" pitchFamily="18" charset="0"/>
              </a:rPr>
              <a:t>Importing Data from CSV file </a:t>
            </a:r>
          </a:p>
        </p:txBody>
      </p:sp>
      <p:pic>
        <p:nvPicPr>
          <p:cNvPr id="4" name="Picture 3"/>
          <p:cNvPicPr>
            <a:picLocks noChangeAspect="1"/>
          </p:cNvPicPr>
          <p:nvPr/>
        </p:nvPicPr>
        <p:blipFill>
          <a:blip r:embed="rId2"/>
          <a:stretch>
            <a:fillRect/>
          </a:stretch>
        </p:blipFill>
        <p:spPr>
          <a:xfrm>
            <a:off x="2197317" y="1676400"/>
            <a:ext cx="4749361" cy="2286000"/>
          </a:xfrm>
          <a:prstGeom prst="rect">
            <a:avLst/>
          </a:prstGeom>
        </p:spPr>
      </p:pic>
      <p:sp>
        <p:nvSpPr>
          <p:cNvPr id="5" name="Right Arrow 4"/>
          <p:cNvSpPr/>
          <p:nvPr/>
        </p:nvSpPr>
        <p:spPr>
          <a:xfrm>
            <a:off x="3048000" y="2941383"/>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306983">
            <a:off x="5739059" y="2571990"/>
            <a:ext cx="457200" cy="152400"/>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419083">
            <a:off x="5493371" y="3119539"/>
            <a:ext cx="474288" cy="152400"/>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5798" y="4154261"/>
            <a:ext cx="7772400" cy="1754326"/>
          </a:xfrm>
          <a:prstGeom prst="rect">
            <a:avLst/>
          </a:prstGeom>
          <a:noFill/>
        </p:spPr>
        <p:txBody>
          <a:bodyPr wrap="square" rtlCol="0">
            <a:spAutoFit/>
          </a:bodyPr>
          <a:lstStyle/>
          <a:p>
            <a:pPr lvl="0" eaLnBrk="0" fontAlgn="base" hangingPunct="0">
              <a:spcBef>
                <a:spcPct val="0"/>
              </a:spcBef>
              <a:spcAft>
                <a:spcPct val="0"/>
              </a:spcAft>
            </a:pPr>
            <a:r>
              <a:rPr lang="en-US" altLang="en-US" dirty="0" smtClean="0">
                <a:solidFill>
                  <a:prstClr val="black"/>
                </a:solidFill>
                <a:latin typeface="Times New Roman" panose="02020603050405020304" pitchFamily="18" charset="0"/>
                <a:cs typeface="Times New Roman" panose="02020603050405020304" pitchFamily="18" charset="0"/>
              </a:rPr>
              <a:t>Click </a:t>
            </a:r>
            <a:r>
              <a:rPr lang="en-US" altLang="en-US" dirty="0">
                <a:solidFill>
                  <a:prstClr val="black"/>
                </a:solidFill>
                <a:latin typeface="Times New Roman" panose="02020603050405020304" pitchFamily="18" charset="0"/>
                <a:cs typeface="Times New Roman" panose="02020603050405020304" pitchFamily="18" charset="0"/>
              </a:rPr>
              <a:t>on the </a:t>
            </a:r>
            <a:r>
              <a:rPr lang="en-US" altLang="en-US" i="1" dirty="0" smtClean="0">
                <a:solidFill>
                  <a:prstClr val="black"/>
                </a:solidFill>
                <a:latin typeface="Times New Roman" panose="02020603050405020304" pitchFamily="18" charset="0"/>
                <a:cs typeface="Times New Roman" panose="02020603050405020304" pitchFamily="18" charset="0"/>
              </a:rPr>
              <a:t>Help</a:t>
            </a:r>
            <a:r>
              <a:rPr lang="en-US" altLang="en-US" dirty="0" smtClean="0">
                <a:solidFill>
                  <a:prstClr val="black"/>
                </a:solidFill>
                <a:latin typeface="Times New Roman" panose="02020603050405020304" pitchFamily="18" charset="0"/>
                <a:cs typeface="Times New Roman" panose="02020603050405020304" pitchFamily="18" charset="0"/>
              </a:rPr>
              <a:t> </a:t>
            </a:r>
            <a:r>
              <a:rPr lang="en-US" altLang="en-US" dirty="0">
                <a:solidFill>
                  <a:prstClr val="black"/>
                </a:solidFill>
                <a:latin typeface="Times New Roman" panose="02020603050405020304" pitchFamily="18" charset="0"/>
                <a:cs typeface="Times New Roman" panose="02020603050405020304" pitchFamily="18" charset="0"/>
              </a:rPr>
              <a:t>to read the directions for preparing the CSV/TXT upload. </a:t>
            </a:r>
          </a:p>
          <a:p>
            <a:pPr lvl="0" eaLnBrk="0" fontAlgn="base" hangingPunct="0">
              <a:spcBef>
                <a:spcPct val="0"/>
              </a:spcBef>
              <a:spcAft>
                <a:spcPct val="0"/>
              </a:spcAft>
            </a:pPr>
            <a:endParaRPr lang="en-US" altLang="en-US" dirty="0">
              <a:solidFill>
                <a:prstClr val="black"/>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Click on </a:t>
            </a:r>
            <a:r>
              <a:rPr lang="en-US" altLang="en-US" i="1" dirty="0">
                <a:solidFill>
                  <a:prstClr val="black"/>
                </a:solidFill>
                <a:latin typeface="Times New Roman" panose="02020603050405020304" pitchFamily="18" charset="0"/>
                <a:cs typeface="Times New Roman" panose="02020603050405020304" pitchFamily="18" charset="0"/>
              </a:rPr>
              <a:t>Choose File</a:t>
            </a:r>
            <a:r>
              <a:rPr lang="en-US" altLang="en-US" dirty="0">
                <a:solidFill>
                  <a:prstClr val="black"/>
                </a:solidFill>
                <a:latin typeface="Times New Roman" panose="02020603050405020304" pitchFamily="18" charset="0"/>
                <a:cs typeface="Times New Roman" panose="02020603050405020304" pitchFamily="18" charset="0"/>
              </a:rPr>
              <a:t> to locate the CSV/TXT document and to upload from your computer.</a:t>
            </a:r>
          </a:p>
          <a:p>
            <a:pPr lvl="0" eaLnBrk="0" fontAlgn="base" hangingPunct="0">
              <a:spcBef>
                <a:spcPct val="0"/>
              </a:spcBef>
              <a:spcAft>
                <a:spcPct val="0"/>
              </a:spcAft>
            </a:pPr>
            <a:endParaRPr lang="en-US" altLang="en-US" dirty="0">
              <a:solidFill>
                <a:prstClr val="black"/>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dirty="0">
                <a:solidFill>
                  <a:prstClr val="black"/>
                </a:solidFill>
                <a:latin typeface="Times New Roman" panose="02020603050405020304" pitchFamily="18" charset="0"/>
                <a:cs typeface="Times New Roman" panose="02020603050405020304" pitchFamily="18" charset="0"/>
              </a:rPr>
              <a:t>Click on </a:t>
            </a:r>
            <a:r>
              <a:rPr lang="en-US" altLang="en-US" i="1" dirty="0">
                <a:solidFill>
                  <a:prstClr val="black"/>
                </a:solidFill>
                <a:latin typeface="Times New Roman" panose="02020603050405020304" pitchFamily="18" charset="0"/>
                <a:cs typeface="Times New Roman" panose="02020603050405020304" pitchFamily="18" charset="0"/>
              </a:rPr>
              <a:t>Validate and Commit Data from File </a:t>
            </a:r>
            <a:r>
              <a:rPr lang="en-US" altLang="en-US" dirty="0">
                <a:solidFill>
                  <a:prstClr val="black"/>
                </a:solidFill>
                <a:latin typeface="Times New Roman" panose="02020603050405020304" pitchFamily="18" charset="0"/>
                <a:cs typeface="Times New Roman" panose="02020603050405020304" pitchFamily="18" charset="0"/>
              </a:rPr>
              <a:t>once you are done with everything.</a:t>
            </a:r>
          </a:p>
        </p:txBody>
      </p:sp>
    </p:spTree>
    <p:extLst>
      <p:ext uri="{BB962C8B-B14F-4D97-AF65-F5344CB8AC3E}">
        <p14:creationId xmlns:p14="http://schemas.microsoft.com/office/powerpoint/2010/main" val="3662161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891" y="533400"/>
            <a:ext cx="7314216" cy="369332"/>
          </a:xfrm>
        </p:spPr>
        <p:txBody>
          <a:bodyPr/>
          <a:lstStyle/>
          <a:p>
            <a:pPr algn="ctr"/>
            <a:r>
              <a:rPr lang="en-US" sz="2400" dirty="0"/>
              <a:t>Importing Student Data for </a:t>
            </a:r>
            <a:r>
              <a:rPr lang="en-US" sz="2400" dirty="0" smtClean="0"/>
              <a:t>Student File Review</a:t>
            </a:r>
            <a:endParaRPr lang="en-US" sz="2400" dirty="0"/>
          </a:p>
        </p:txBody>
      </p:sp>
      <p:sp>
        <p:nvSpPr>
          <p:cNvPr id="3" name="Text Placeholder 2"/>
          <p:cNvSpPr>
            <a:spLocks noGrp="1"/>
          </p:cNvSpPr>
          <p:nvPr>
            <p:ph type="body" idx="1"/>
          </p:nvPr>
        </p:nvSpPr>
        <p:spPr>
          <a:xfrm>
            <a:off x="381001" y="1524001"/>
            <a:ext cx="8458200" cy="4154984"/>
          </a:xfrm>
        </p:spPr>
        <p:txBody>
          <a:bodyPr/>
          <a:lstStyle/>
          <a:p>
            <a:pPr lvl="0" algn="l" rtl="0" eaLnBrk="0" fontAlgn="base" hangingPunct="0">
              <a:spcBef>
                <a:spcPts val="700"/>
              </a:spcBef>
              <a:spcAft>
                <a:spcPct val="0"/>
              </a:spcAft>
              <a:buClr>
                <a:srgbClr val="843F0F"/>
              </a:buClr>
              <a:buSzPct val="60000"/>
              <a:defRPr/>
            </a:pPr>
            <a:r>
              <a:rPr lang="en-US" sz="1800" b="1" kern="1200" dirty="0">
                <a:solidFill>
                  <a:prstClr val="black"/>
                </a:solidFill>
                <a:latin typeface="Times New Roman" panose="02020603050405020304" pitchFamily="18" charset="0"/>
                <a:cs typeface="Times New Roman" panose="02020603050405020304" pitchFamily="18" charset="0"/>
              </a:rPr>
              <a:t>IMACS 2.0 Student Information Upload for </a:t>
            </a:r>
            <a:r>
              <a:rPr lang="en-US" sz="1800" b="1" kern="1200" dirty="0" smtClean="0">
                <a:solidFill>
                  <a:prstClr val="black"/>
                </a:solidFill>
                <a:latin typeface="Times New Roman" panose="02020603050405020304" pitchFamily="18" charset="0"/>
                <a:cs typeface="Times New Roman" panose="02020603050405020304" pitchFamily="18" charset="0"/>
              </a:rPr>
              <a:t>Student File Review</a:t>
            </a:r>
          </a:p>
          <a:p>
            <a:pPr lvl="0" algn="l" rtl="0" eaLnBrk="0" fontAlgn="base" hangingPunct="0">
              <a:spcAft>
                <a:spcPct val="0"/>
              </a:spcAft>
              <a:buClr>
                <a:srgbClr val="843F0F"/>
              </a:buClr>
              <a:buSzPct val="60000"/>
              <a:defRPr/>
            </a:pPr>
            <a:r>
              <a:rPr lang="en-US" sz="1800" kern="1200" dirty="0" smtClean="0">
                <a:solidFill>
                  <a:prstClr val="black"/>
                </a:solidFill>
                <a:latin typeface="Times New Roman" panose="02020603050405020304" pitchFamily="18" charset="0"/>
                <a:cs typeface="Times New Roman" panose="02020603050405020304" pitchFamily="18" charset="0"/>
              </a:rPr>
              <a:t>The </a:t>
            </a:r>
            <a:r>
              <a:rPr lang="en-US" sz="1800" kern="1200" dirty="0">
                <a:solidFill>
                  <a:prstClr val="black"/>
                </a:solidFill>
                <a:latin typeface="Times New Roman" panose="02020603050405020304" pitchFamily="18" charset="0"/>
                <a:cs typeface="Times New Roman" panose="02020603050405020304" pitchFamily="18" charset="0"/>
              </a:rPr>
              <a:t>file can have an extension of .csv or .txt.</a:t>
            </a:r>
          </a:p>
          <a:p>
            <a:pPr lvl="0" algn="l" rtl="0" eaLnBrk="0" fontAlgn="base" hangingPunct="0">
              <a:spcAft>
                <a:spcPct val="0"/>
              </a:spcAft>
              <a:buClr>
                <a:srgbClr val="843F0F"/>
              </a:buClr>
              <a:buSzPct val="60000"/>
              <a:defRPr/>
            </a:pPr>
            <a:r>
              <a:rPr lang="en-US" sz="1800" kern="1200" dirty="0" smtClean="0">
                <a:solidFill>
                  <a:prstClr val="black"/>
                </a:solidFill>
                <a:latin typeface="Times New Roman" panose="02020603050405020304" pitchFamily="18" charset="0"/>
                <a:cs typeface="Times New Roman" panose="02020603050405020304" pitchFamily="18" charset="0"/>
              </a:rPr>
              <a:t>Upon </a:t>
            </a:r>
            <a:r>
              <a:rPr lang="en-US" sz="1800" kern="1200" dirty="0">
                <a:solidFill>
                  <a:prstClr val="black"/>
                </a:solidFill>
                <a:latin typeface="Times New Roman" panose="02020603050405020304" pitchFamily="18" charset="0"/>
                <a:cs typeface="Times New Roman" panose="02020603050405020304" pitchFamily="18" charset="0"/>
              </a:rPr>
              <a:t>submitting a file, the website will first validate the file, and if valid will then prompt the user to commit the </a:t>
            </a:r>
            <a:r>
              <a:rPr lang="en-US" sz="1800" kern="1200" dirty="0" smtClean="0">
                <a:solidFill>
                  <a:prstClr val="black"/>
                </a:solidFill>
                <a:latin typeface="Times New Roman" panose="02020603050405020304" pitchFamily="18" charset="0"/>
                <a:cs typeface="Times New Roman" panose="02020603050405020304" pitchFamily="18" charset="0"/>
              </a:rPr>
              <a:t>data.</a:t>
            </a:r>
          </a:p>
          <a:p>
            <a:pPr lvl="0" algn="l" rtl="0" eaLnBrk="0" fontAlgn="base" hangingPunct="0">
              <a:spcAft>
                <a:spcPct val="0"/>
              </a:spcAft>
              <a:buClr>
                <a:srgbClr val="843F0F"/>
              </a:buClr>
              <a:buSzPct val="60000"/>
              <a:defRPr/>
            </a:pPr>
            <a:r>
              <a:rPr lang="en-US" sz="1800" kern="1200" dirty="0" smtClean="0">
                <a:solidFill>
                  <a:prstClr val="black"/>
                </a:solidFill>
                <a:latin typeface="Times New Roman" panose="02020603050405020304" pitchFamily="18" charset="0"/>
                <a:cs typeface="Times New Roman" panose="02020603050405020304" pitchFamily="18" charset="0"/>
              </a:rPr>
              <a:t>The </a:t>
            </a:r>
            <a:r>
              <a:rPr lang="en-US" sz="1800" kern="1200" dirty="0">
                <a:solidFill>
                  <a:prstClr val="black"/>
                </a:solidFill>
                <a:latin typeface="Times New Roman" panose="02020603050405020304" pitchFamily="18" charset="0"/>
                <a:cs typeface="Times New Roman" panose="02020603050405020304" pitchFamily="18" charset="0"/>
              </a:rPr>
              <a:t>file must contain column headings at row 1.</a:t>
            </a:r>
          </a:p>
          <a:p>
            <a:pPr lvl="0" algn="l" rtl="0" eaLnBrk="0" fontAlgn="base" hangingPunct="0">
              <a:spcAft>
                <a:spcPct val="0"/>
              </a:spcAft>
              <a:buClr>
                <a:srgbClr val="843F0F"/>
              </a:buClr>
              <a:buSzPct val="60000"/>
              <a:defRPr/>
            </a:pPr>
            <a:r>
              <a:rPr lang="en-US" sz="1800" kern="1200" dirty="0" smtClean="0">
                <a:solidFill>
                  <a:prstClr val="black"/>
                </a:solidFill>
                <a:latin typeface="Times New Roman" panose="02020603050405020304" pitchFamily="18" charset="0"/>
                <a:cs typeface="Times New Roman" panose="02020603050405020304" pitchFamily="18" charset="0"/>
              </a:rPr>
              <a:t>Data </a:t>
            </a:r>
            <a:r>
              <a:rPr lang="en-US" sz="1800" kern="1200" dirty="0">
                <a:solidFill>
                  <a:prstClr val="black"/>
                </a:solidFill>
                <a:latin typeface="Times New Roman" panose="02020603050405020304" pitchFamily="18" charset="0"/>
                <a:cs typeface="Times New Roman" panose="02020603050405020304" pitchFamily="18" charset="0"/>
              </a:rPr>
              <a:t>rows should contain only information intended for Student File Reviews:</a:t>
            </a:r>
          </a:p>
          <a:p>
            <a:pPr lvl="0" algn="l" rtl="0" eaLnBrk="0" fontAlgn="base" hangingPunct="0">
              <a:spcAft>
                <a:spcPct val="0"/>
              </a:spcAft>
              <a:buClr>
                <a:srgbClr val="843F0F"/>
              </a:buClr>
              <a:buSzPct val="60000"/>
              <a:defRPr/>
            </a:pPr>
            <a:r>
              <a:rPr lang="en-US" sz="1800" kern="1200" dirty="0" smtClean="0">
                <a:solidFill>
                  <a:prstClr val="black"/>
                </a:solidFill>
                <a:latin typeface="Times New Roman" panose="02020603050405020304" pitchFamily="18" charset="0"/>
                <a:cs typeface="Times New Roman" panose="02020603050405020304" pitchFamily="18" charset="0"/>
              </a:rPr>
              <a:t>'DOB</a:t>
            </a:r>
            <a:r>
              <a:rPr lang="en-US" sz="1800" kern="1200" dirty="0">
                <a:solidFill>
                  <a:prstClr val="black"/>
                </a:solidFill>
                <a:latin typeface="Times New Roman" panose="02020603050405020304" pitchFamily="18" charset="0"/>
                <a:cs typeface="Times New Roman" panose="02020603050405020304" pitchFamily="18" charset="0"/>
              </a:rPr>
              <a:t>' must be a Valid Date: 'mm/</a:t>
            </a:r>
            <a:r>
              <a:rPr lang="en-US" sz="1800" kern="1200" dirty="0" err="1">
                <a:solidFill>
                  <a:prstClr val="black"/>
                </a:solidFill>
                <a:latin typeface="Times New Roman" panose="02020603050405020304" pitchFamily="18" charset="0"/>
                <a:cs typeface="Times New Roman" panose="02020603050405020304" pitchFamily="18" charset="0"/>
              </a:rPr>
              <a:t>dd</a:t>
            </a:r>
            <a:r>
              <a:rPr lang="en-US" sz="1800" kern="1200" dirty="0">
                <a:solidFill>
                  <a:prstClr val="black"/>
                </a:solidFill>
                <a:latin typeface="Times New Roman" panose="02020603050405020304" pitchFamily="18" charset="0"/>
                <a:cs typeface="Times New Roman" panose="02020603050405020304" pitchFamily="18" charset="0"/>
              </a:rPr>
              <a:t>/</a:t>
            </a:r>
            <a:r>
              <a:rPr lang="en-US" sz="1800" kern="1200" dirty="0" err="1">
                <a:solidFill>
                  <a:prstClr val="black"/>
                </a:solidFill>
                <a:latin typeface="Times New Roman" panose="02020603050405020304" pitchFamily="18" charset="0"/>
                <a:cs typeface="Times New Roman" panose="02020603050405020304" pitchFamily="18" charset="0"/>
              </a:rPr>
              <a:t>yyyy</a:t>
            </a:r>
            <a:r>
              <a:rPr lang="en-US" sz="1800" kern="1200" dirty="0">
                <a:solidFill>
                  <a:prstClr val="black"/>
                </a:solidFill>
                <a:latin typeface="Times New Roman" panose="02020603050405020304" pitchFamily="18" charset="0"/>
                <a:cs typeface="Times New Roman" panose="02020603050405020304" pitchFamily="18" charset="0"/>
              </a:rPr>
              <a:t>'.</a:t>
            </a:r>
          </a:p>
          <a:p>
            <a:pPr lvl="0" algn="l" rtl="0" eaLnBrk="0" fontAlgn="base" hangingPunct="0">
              <a:spcAft>
                <a:spcPct val="0"/>
              </a:spcAft>
              <a:buClr>
                <a:srgbClr val="843F0F"/>
              </a:buClr>
              <a:buSzPct val="60000"/>
              <a:defRPr/>
            </a:pPr>
            <a:r>
              <a:rPr lang="en-US" sz="1800" kern="1200" dirty="0" smtClean="0">
                <a:solidFill>
                  <a:prstClr val="black"/>
                </a:solidFill>
                <a:latin typeface="Times New Roman" panose="02020603050405020304" pitchFamily="18" charset="0"/>
                <a:cs typeface="Times New Roman" panose="02020603050405020304" pitchFamily="18" charset="0"/>
              </a:rPr>
              <a:t> 'Placement </a:t>
            </a:r>
            <a:r>
              <a:rPr lang="en-US" sz="1800" kern="1200" dirty="0">
                <a:solidFill>
                  <a:prstClr val="black"/>
                </a:solidFill>
                <a:latin typeface="Times New Roman" panose="02020603050405020304" pitchFamily="18" charset="0"/>
                <a:cs typeface="Times New Roman" panose="02020603050405020304" pitchFamily="18" charset="0"/>
              </a:rPr>
              <a:t>Category' must be a Valid Value: 1100= Inside regular class at least 80% of time,1201= Inside regular class 40% to 79% of time,1301= Inside regular class less than 40% of time,1403= Public separate school (day) facility,1402= Private separate school (day) facility,1401= Public residential facility,1701= Private residential facility,1601= Homebound/hospital,5100= Early childhood setting,5200= Early childhood special education,5300= Home,5400= Part-time early childhood/Part-time early childhood special education,5500= Residential facility,5600= Separate school,5700= Itinerant service outside the </a:t>
            </a:r>
            <a:r>
              <a:rPr lang="en-US" sz="1800" kern="1200" dirty="0" smtClean="0">
                <a:solidFill>
                  <a:prstClr val="black"/>
                </a:solidFill>
                <a:latin typeface="Times New Roman" panose="02020603050405020304" pitchFamily="18" charset="0"/>
                <a:cs typeface="Times New Roman" panose="02020603050405020304" pitchFamily="18" charset="0"/>
              </a:rPr>
              <a:t>home</a:t>
            </a:r>
            <a:endParaRPr lang="en-US" sz="1800" kern="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229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891" y="457200"/>
            <a:ext cx="7314216" cy="369332"/>
          </a:xfrm>
        </p:spPr>
        <p:txBody>
          <a:bodyPr/>
          <a:lstStyle/>
          <a:p>
            <a:pPr algn="ctr"/>
            <a:r>
              <a:rPr lang="nn-NO" sz="2400" dirty="0"/>
              <a:t>Importing Student Data for Student File Review</a:t>
            </a:r>
            <a:endParaRPr lang="en-US" dirty="0"/>
          </a:p>
        </p:txBody>
      </p:sp>
      <p:sp>
        <p:nvSpPr>
          <p:cNvPr id="3" name="Text Placeholder 2"/>
          <p:cNvSpPr>
            <a:spLocks noGrp="1"/>
          </p:cNvSpPr>
          <p:nvPr>
            <p:ph type="body" idx="1"/>
          </p:nvPr>
        </p:nvSpPr>
        <p:spPr>
          <a:xfrm>
            <a:off x="691515" y="1622551"/>
            <a:ext cx="7760969" cy="3770263"/>
          </a:xfrm>
        </p:spPr>
        <p:txBody>
          <a:bodyPr/>
          <a:lstStyle/>
          <a:p>
            <a:pPr algn="l" rtl="0" eaLnBrk="0" fontAlgn="base" hangingPunct="0">
              <a:spcAft>
                <a:spcPct val="0"/>
              </a:spcAft>
              <a:buClr>
                <a:srgbClr val="843F0F"/>
              </a:buClr>
              <a:buSzPct val="60000"/>
              <a:defRPr/>
            </a:pPr>
            <a:r>
              <a:rPr lang="en-US" sz="1800" b="1" kern="1200" dirty="0">
                <a:solidFill>
                  <a:prstClr val="black"/>
                </a:solidFill>
                <a:latin typeface="Times New Roman" panose="02020603050405020304" pitchFamily="18" charset="0"/>
                <a:cs typeface="Times New Roman" panose="02020603050405020304" pitchFamily="18" charset="0"/>
              </a:rPr>
              <a:t>IMACS 2.0 Student Information Upload for Student File Review</a:t>
            </a:r>
          </a:p>
          <a:p>
            <a:pPr lvl="0" algn="l" rtl="0" eaLnBrk="0" fontAlgn="base" hangingPunct="0">
              <a:spcAft>
                <a:spcPct val="0"/>
              </a:spcAft>
              <a:buClr>
                <a:srgbClr val="843F0F"/>
              </a:buClr>
              <a:buSzPct val="60000"/>
              <a:defRPr/>
            </a:pPr>
            <a:r>
              <a:rPr lang="en-US" sz="1800" kern="1200" dirty="0" smtClean="0">
                <a:solidFill>
                  <a:prstClr val="black"/>
                </a:solidFill>
                <a:latin typeface="Times New Roman" panose="02020603050405020304" pitchFamily="18" charset="0"/>
                <a:cs typeface="Times New Roman" panose="02020603050405020304" pitchFamily="18" charset="0"/>
              </a:rPr>
              <a:t>* </a:t>
            </a:r>
            <a:r>
              <a:rPr lang="en-US" sz="1800" kern="1200" dirty="0">
                <a:solidFill>
                  <a:prstClr val="black"/>
                </a:solidFill>
                <a:latin typeface="Times New Roman" panose="02020603050405020304" pitchFamily="18" charset="0"/>
                <a:cs typeface="Times New Roman" panose="02020603050405020304" pitchFamily="18" charset="0"/>
              </a:rPr>
              <a:t>'Disability Category' must be a Valid Value: 13= Autism,11= Deaf/Blind,02= Emotional Disturbance,08= Hearing Impairment/Deafness,01= Intellectual Disability,12= Multiple Disabilities,04= Orthopedic Impairment,10= Other Health Impairments,09= Learning Disability,17= Language Impairment,20= Sound System Disorder,21= Speech/Fluency,22= Speech/Voice,14= Traumatic Brain Injury,06= Vision Impairment,16= Young Child with Developmental Delay</a:t>
            </a:r>
          </a:p>
          <a:p>
            <a:pPr lvl="0" algn="l" rtl="0" eaLnBrk="0" fontAlgn="base" hangingPunct="0">
              <a:spcAft>
                <a:spcPct val="0"/>
              </a:spcAft>
              <a:buClr>
                <a:srgbClr val="843F0F"/>
              </a:buClr>
              <a:buSzPct val="60000"/>
              <a:defRPr/>
            </a:pPr>
            <a:r>
              <a:rPr lang="en-US" sz="1800" kern="1200" dirty="0">
                <a:solidFill>
                  <a:prstClr val="black"/>
                </a:solidFill>
                <a:latin typeface="Times New Roman" panose="02020603050405020304" pitchFamily="18" charset="0"/>
                <a:cs typeface="Times New Roman" panose="02020603050405020304" pitchFamily="18" charset="0"/>
              </a:rPr>
              <a:t>* 'is_initial_eval_review' must be a 'Y' or 'N' value.</a:t>
            </a:r>
          </a:p>
          <a:p>
            <a:pPr lvl="0" algn="l" rtl="0" eaLnBrk="0" fontAlgn="base" hangingPunct="0">
              <a:spcAft>
                <a:spcPct val="0"/>
              </a:spcAft>
              <a:buClr>
                <a:srgbClr val="843F0F"/>
              </a:buClr>
              <a:buSzPct val="60000"/>
              <a:defRPr/>
            </a:pPr>
            <a:r>
              <a:rPr lang="en-US" sz="1800" kern="1200" dirty="0">
                <a:solidFill>
                  <a:prstClr val="black"/>
                </a:solidFill>
                <a:latin typeface="Times New Roman" panose="02020603050405020304" pitchFamily="18" charset="0"/>
                <a:cs typeface="Times New Roman" panose="02020603050405020304" pitchFamily="18" charset="0"/>
              </a:rPr>
              <a:t>* 'is_reeval_review' must be a 'Y' or 'N' value.</a:t>
            </a:r>
          </a:p>
          <a:p>
            <a:pPr lvl="0" algn="l" rtl="0" eaLnBrk="0" fontAlgn="base" hangingPunct="0">
              <a:spcAft>
                <a:spcPct val="0"/>
              </a:spcAft>
              <a:buClr>
                <a:srgbClr val="843F0F"/>
              </a:buClr>
              <a:buSzPct val="60000"/>
              <a:defRPr/>
            </a:pPr>
            <a:r>
              <a:rPr lang="en-US" sz="1800" kern="1200" dirty="0">
                <a:solidFill>
                  <a:prstClr val="black"/>
                </a:solidFill>
                <a:latin typeface="Times New Roman" panose="02020603050405020304" pitchFamily="18" charset="0"/>
                <a:cs typeface="Times New Roman" panose="02020603050405020304" pitchFamily="18" charset="0"/>
              </a:rPr>
              <a:t>* 'is_reeval_with_assessment' must be a 'Y' or 'N' value.</a:t>
            </a:r>
          </a:p>
          <a:p>
            <a:pPr lvl="0" algn="l" rtl="0" eaLnBrk="0" fontAlgn="base" hangingPunct="0">
              <a:spcAft>
                <a:spcPct val="0"/>
              </a:spcAft>
              <a:buClr>
                <a:srgbClr val="843F0F"/>
              </a:buClr>
              <a:buSzPct val="60000"/>
              <a:defRPr/>
            </a:pPr>
            <a:r>
              <a:rPr lang="en-US" sz="1800" kern="1200" dirty="0">
                <a:solidFill>
                  <a:prstClr val="black"/>
                </a:solidFill>
                <a:latin typeface="Times New Roman" panose="02020603050405020304" pitchFamily="18" charset="0"/>
                <a:cs typeface="Times New Roman" panose="02020603050405020304" pitchFamily="18" charset="0"/>
              </a:rPr>
              <a:t>* 'is_reeval_without_assessment' must be a 'Y' or 'N' value.</a:t>
            </a:r>
          </a:p>
          <a:p>
            <a:pPr lvl="0" algn="l" rtl="0" eaLnBrk="0" fontAlgn="base" hangingPunct="0">
              <a:spcAft>
                <a:spcPct val="0"/>
              </a:spcAft>
              <a:buClr>
                <a:srgbClr val="843F0F"/>
              </a:buClr>
              <a:buSzPct val="60000"/>
              <a:defRPr/>
            </a:pPr>
            <a:r>
              <a:rPr lang="en-US" sz="1800" kern="1200" dirty="0">
                <a:solidFill>
                  <a:prstClr val="black"/>
                </a:solidFill>
                <a:latin typeface="Times New Roman" panose="02020603050405020304" pitchFamily="18" charset="0"/>
                <a:cs typeface="Times New Roman" panose="02020603050405020304" pitchFamily="18" charset="0"/>
              </a:rPr>
              <a:t>* '</a:t>
            </a:r>
            <a:r>
              <a:rPr lang="en-US" sz="1800" kern="1200" dirty="0" err="1">
                <a:solidFill>
                  <a:prstClr val="black"/>
                </a:solidFill>
                <a:latin typeface="Times New Roman" panose="02020603050405020304" pitchFamily="18" charset="0"/>
                <a:cs typeface="Times New Roman" panose="02020603050405020304" pitchFamily="18" charset="0"/>
              </a:rPr>
              <a:t>is_transition_only</a:t>
            </a:r>
            <a:r>
              <a:rPr lang="en-US" sz="1800" kern="1200" dirty="0">
                <a:solidFill>
                  <a:prstClr val="black"/>
                </a:solidFill>
                <a:latin typeface="Times New Roman" panose="02020603050405020304" pitchFamily="18" charset="0"/>
                <a:cs typeface="Times New Roman" panose="02020603050405020304" pitchFamily="18" charset="0"/>
              </a:rPr>
              <a:t>' must be a 'Y' or 'N' value.</a:t>
            </a:r>
          </a:p>
          <a:p>
            <a:endParaRPr lang="en-US" dirty="0"/>
          </a:p>
        </p:txBody>
      </p:sp>
      <p:pic>
        <p:nvPicPr>
          <p:cNvPr id="4" name="Picture 3"/>
          <p:cNvPicPr>
            <a:picLocks noChangeAspect="1"/>
          </p:cNvPicPr>
          <p:nvPr/>
        </p:nvPicPr>
        <p:blipFill>
          <a:blip r:embed="rId2"/>
          <a:stretch>
            <a:fillRect/>
          </a:stretch>
        </p:blipFill>
        <p:spPr>
          <a:xfrm>
            <a:off x="152401" y="5045796"/>
            <a:ext cx="8763000" cy="809211"/>
          </a:xfrm>
          <a:prstGeom prst="rect">
            <a:avLst/>
          </a:prstGeom>
        </p:spPr>
      </p:pic>
      <p:sp>
        <p:nvSpPr>
          <p:cNvPr id="5" name="TextBox 4"/>
          <p:cNvSpPr txBox="1"/>
          <p:nvPr/>
        </p:nvSpPr>
        <p:spPr>
          <a:xfrm>
            <a:off x="1260158" y="6004167"/>
            <a:ext cx="6547485" cy="369332"/>
          </a:xfrm>
          <a:prstGeom prst="rect">
            <a:avLst/>
          </a:prstGeom>
          <a:noFill/>
        </p:spPr>
        <p:txBody>
          <a:bodyPr wrap="square" rtlCol="0">
            <a:spAutoFit/>
          </a:bodyPr>
          <a:lstStyle/>
          <a:p>
            <a:r>
              <a:rPr lang="en-US" dirty="0" smtClean="0"/>
              <a:t>Format the disability column as text in order to keep the leading 0s.</a:t>
            </a:r>
            <a:endParaRPr lang="en-US" dirty="0"/>
          </a:p>
        </p:txBody>
      </p:sp>
      <p:sp>
        <p:nvSpPr>
          <p:cNvPr id="6" name="Down Arrow 5"/>
          <p:cNvSpPr/>
          <p:nvPr/>
        </p:nvSpPr>
        <p:spPr>
          <a:xfrm flipV="1">
            <a:off x="4953000" y="5790838"/>
            <a:ext cx="381000" cy="2774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127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2441" y="474980"/>
            <a:ext cx="7896225" cy="696595"/>
          </a:xfrm>
          <a:prstGeom prst="rect">
            <a:avLst/>
          </a:prstGeom>
        </p:spPr>
        <p:txBody>
          <a:bodyPr vert="horz" wrap="square" lIns="0" tIns="13335" rIns="0" bIns="0" rtlCol="0">
            <a:spAutoFit/>
          </a:bodyPr>
          <a:lstStyle/>
          <a:p>
            <a:pPr marL="12700">
              <a:lnSpc>
                <a:spcPct val="100000"/>
              </a:lnSpc>
              <a:spcBef>
                <a:spcPts val="105"/>
              </a:spcBef>
            </a:pPr>
            <a:r>
              <a:rPr dirty="0">
                <a:latin typeface="Times New Roman" panose="02020603050405020304" pitchFamily="18" charset="0"/>
                <a:cs typeface="Times New Roman" panose="02020603050405020304" pitchFamily="18" charset="0"/>
              </a:rPr>
              <a:t>Student File </a:t>
            </a:r>
            <a:r>
              <a:rPr spc="-25" dirty="0">
                <a:latin typeface="Times New Roman" panose="02020603050405020304" pitchFamily="18" charset="0"/>
                <a:cs typeface="Times New Roman" panose="02020603050405020304" pitchFamily="18" charset="0"/>
              </a:rPr>
              <a:t>Review </a:t>
            </a:r>
            <a:r>
              <a:rPr spc="-10" dirty="0">
                <a:latin typeface="Times New Roman" panose="02020603050405020304" pitchFamily="18" charset="0"/>
                <a:cs typeface="Times New Roman" panose="02020603050405020304" pitchFamily="18" charset="0"/>
              </a:rPr>
              <a:t>Screen,</a:t>
            </a:r>
            <a:r>
              <a:rPr spc="-25"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cont</a:t>
            </a:r>
            <a:r>
              <a:rPr spc="5" dirty="0"/>
              <a:t>.</a:t>
            </a:r>
          </a:p>
        </p:txBody>
      </p:sp>
      <p:sp>
        <p:nvSpPr>
          <p:cNvPr id="3" name="object 3"/>
          <p:cNvSpPr txBox="1">
            <a:spLocks noGrp="1"/>
          </p:cNvSpPr>
          <p:nvPr>
            <p:ph type="body" idx="1"/>
          </p:nvPr>
        </p:nvSpPr>
        <p:spPr>
          <a:xfrm>
            <a:off x="742441" y="1487170"/>
            <a:ext cx="7760969" cy="1490793"/>
          </a:xfrm>
          <a:prstGeom prst="rect">
            <a:avLst/>
          </a:prstGeom>
        </p:spPr>
        <p:txBody>
          <a:bodyPr vert="horz" wrap="square" lIns="0" tIns="13335" rIns="0" bIns="0" rtlCol="0">
            <a:spAutoFit/>
          </a:bodyPr>
          <a:lstStyle/>
          <a:p>
            <a:pPr marL="12700" marR="5080">
              <a:lnSpc>
                <a:spcPct val="100000"/>
              </a:lnSpc>
              <a:spcBef>
                <a:spcPts val="105"/>
              </a:spcBef>
            </a:pPr>
            <a:r>
              <a:rPr sz="2400" spc="-10" dirty="0">
                <a:latin typeface="Times New Roman" panose="02020603050405020304" pitchFamily="18" charset="0"/>
                <a:cs typeface="Times New Roman" panose="02020603050405020304" pitchFamily="18" charset="0"/>
              </a:rPr>
              <a:t>After </a:t>
            </a:r>
            <a:r>
              <a:rPr sz="240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district </a:t>
            </a:r>
            <a:r>
              <a:rPr sz="2400" dirty="0">
                <a:latin typeface="Times New Roman" panose="02020603050405020304" pitchFamily="18" charset="0"/>
                <a:cs typeface="Times New Roman" panose="02020603050405020304" pitchFamily="18" charset="0"/>
              </a:rPr>
              <a:t>has </a:t>
            </a:r>
            <a:r>
              <a:rPr sz="2400" spc="-15" dirty="0">
                <a:latin typeface="Times New Roman" panose="02020603050405020304" pitchFamily="18" charset="0"/>
                <a:cs typeface="Times New Roman" panose="02020603050405020304" pitchFamily="18" charset="0"/>
              </a:rPr>
              <a:t>answered </a:t>
            </a:r>
            <a:r>
              <a:rPr sz="2400" dirty="0">
                <a:latin typeface="Times New Roman" panose="02020603050405020304" pitchFamily="18" charset="0"/>
                <a:cs typeface="Times New Roman" panose="02020603050405020304" pitchFamily="18" charset="0"/>
              </a:rPr>
              <a:t>the </a:t>
            </a:r>
            <a:r>
              <a:rPr sz="2400" spc="-10" dirty="0">
                <a:latin typeface="Times New Roman" panose="02020603050405020304" pitchFamily="18" charset="0"/>
                <a:cs typeface="Times New Roman" panose="02020603050405020304" pitchFamily="18" charset="0"/>
              </a:rPr>
              <a:t>individual  </a:t>
            </a:r>
            <a:r>
              <a:rPr sz="2400" spc="-5" dirty="0">
                <a:latin typeface="Times New Roman" panose="02020603050405020304" pitchFamily="18" charset="0"/>
                <a:cs typeface="Times New Roman" panose="02020603050405020304" pitchFamily="18" charset="0"/>
              </a:rPr>
              <a:t>indicators </a:t>
            </a:r>
            <a:r>
              <a:rPr sz="2400" dirty="0">
                <a:latin typeface="Times New Roman" panose="02020603050405020304" pitchFamily="18" charset="0"/>
                <a:cs typeface="Times New Roman" panose="02020603050405020304" pitchFamily="18" charset="0"/>
              </a:rPr>
              <a:t>under each </a:t>
            </a:r>
            <a:r>
              <a:rPr sz="2400" spc="-10" dirty="0">
                <a:latin typeface="Times New Roman" panose="02020603050405020304" pitchFamily="18" charset="0"/>
                <a:cs typeface="Times New Roman" panose="02020603050405020304" pitchFamily="18" charset="0"/>
              </a:rPr>
              <a:t>individual </a:t>
            </a:r>
            <a:r>
              <a:rPr sz="2400" dirty="0">
                <a:latin typeface="Times New Roman" panose="02020603050405020304" pitchFamily="18" charset="0"/>
                <a:cs typeface="Times New Roman" panose="02020603050405020304" pitchFamily="18" charset="0"/>
              </a:rPr>
              <a:t>student </a:t>
            </a:r>
            <a:r>
              <a:rPr sz="2400" spc="-5" dirty="0">
                <a:latin typeface="Times New Roman" panose="02020603050405020304" pitchFamily="18" charset="0"/>
                <a:cs typeface="Times New Roman" panose="02020603050405020304" pitchFamily="18" charset="0"/>
              </a:rPr>
              <a:t>on </a:t>
            </a:r>
            <a:r>
              <a:rPr sz="240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Student </a:t>
            </a:r>
            <a:r>
              <a:rPr sz="2400" dirty="0">
                <a:latin typeface="Times New Roman" panose="02020603050405020304" pitchFamily="18" charset="0"/>
                <a:cs typeface="Times New Roman" panose="02020603050405020304" pitchFamily="18" charset="0"/>
              </a:rPr>
              <a:t>File </a:t>
            </a:r>
            <a:r>
              <a:rPr sz="2400" spc="-15" dirty="0">
                <a:latin typeface="Times New Roman" panose="02020603050405020304" pitchFamily="18" charset="0"/>
                <a:cs typeface="Times New Roman" panose="02020603050405020304" pitchFamily="18" charset="0"/>
              </a:rPr>
              <a:t>Review </a:t>
            </a:r>
            <a:r>
              <a:rPr sz="2400" spc="5" dirty="0">
                <a:latin typeface="Times New Roman" panose="02020603050405020304" pitchFamily="18" charset="0"/>
                <a:cs typeface="Times New Roman" panose="02020603050405020304" pitchFamily="18" charset="0"/>
              </a:rPr>
              <a:t>List, </a:t>
            </a:r>
            <a:r>
              <a:rPr sz="240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district will need </a:t>
            </a:r>
            <a:r>
              <a:rPr sz="2400" spc="-15" dirty="0">
                <a:latin typeface="Times New Roman" panose="02020603050405020304" pitchFamily="18" charset="0"/>
                <a:cs typeface="Times New Roman" panose="02020603050405020304" pitchFamily="18" charset="0"/>
              </a:rPr>
              <a:t>to  </a:t>
            </a:r>
            <a:r>
              <a:rPr sz="2400" spc="-5" dirty="0">
                <a:latin typeface="Times New Roman" panose="02020603050405020304" pitchFamily="18" charset="0"/>
                <a:cs typeface="Times New Roman" panose="02020603050405020304" pitchFamily="18" charset="0"/>
              </a:rPr>
              <a:t>submit </a:t>
            </a:r>
            <a:r>
              <a:rPr sz="2400" dirty="0">
                <a:latin typeface="Times New Roman" panose="02020603050405020304" pitchFamily="18" charset="0"/>
                <a:cs typeface="Times New Roman" panose="02020603050405020304" pitchFamily="18" charset="0"/>
              </a:rPr>
              <a:t>the </a:t>
            </a:r>
            <a:r>
              <a:rPr sz="2400" spc="-5" dirty="0">
                <a:latin typeface="Times New Roman" panose="02020603050405020304" pitchFamily="18" charset="0"/>
                <a:cs typeface="Times New Roman" panose="02020603050405020304" pitchFamily="18" charset="0"/>
              </a:rPr>
              <a:t>file </a:t>
            </a:r>
            <a:r>
              <a:rPr sz="2400" spc="-15" dirty="0">
                <a:latin typeface="Times New Roman" panose="02020603050405020304" pitchFamily="18" charset="0"/>
                <a:cs typeface="Times New Roman" panose="02020603050405020304" pitchFamily="18" charset="0"/>
              </a:rPr>
              <a:t>reviews. </a:t>
            </a:r>
            <a:r>
              <a:rPr sz="2400" spc="-5" dirty="0" smtClean="0">
                <a:latin typeface="Times New Roman" panose="02020603050405020304" pitchFamily="18" charset="0"/>
                <a:cs typeface="Times New Roman" panose="02020603050405020304" pitchFamily="18" charset="0"/>
              </a:rPr>
              <a:t>Complete</a:t>
            </a:r>
            <a:r>
              <a:rPr lang="en-US" sz="2400" spc="-5" dirty="0" smtClean="0">
                <a:latin typeface="Times New Roman" panose="02020603050405020304" pitchFamily="18" charset="0"/>
                <a:cs typeface="Times New Roman" panose="02020603050405020304" pitchFamily="18" charset="0"/>
              </a:rPr>
              <a:t> the review and submit</a:t>
            </a:r>
            <a:r>
              <a:rPr sz="2400" spc="-5" dirty="0" smtClean="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no later than  </a:t>
            </a:r>
            <a:r>
              <a:rPr lang="en-US" sz="2400" b="1" u="heavy" spc="-20" dirty="0" smtClean="0">
                <a:uFill>
                  <a:solidFill>
                    <a:srgbClr val="000000"/>
                  </a:solidFill>
                </a:uFill>
                <a:latin typeface="Times New Roman" panose="02020603050405020304" pitchFamily="18" charset="0"/>
                <a:cs typeface="Times New Roman" panose="02020603050405020304" pitchFamily="18" charset="0"/>
              </a:rPr>
              <a:t>February 1</a:t>
            </a:r>
            <a:r>
              <a:rPr sz="2400" b="1" u="heavy" spc="-5" dirty="0" smtClean="0">
                <a:uFill>
                  <a:solidFill>
                    <a:srgbClr val="000000"/>
                  </a:solidFill>
                </a:uFill>
                <a:latin typeface="Times New Roman" panose="02020603050405020304" pitchFamily="18" charset="0"/>
                <a:cs typeface="Times New Roman" panose="02020603050405020304" pitchFamily="18" charset="0"/>
              </a:rPr>
              <a:t>,</a:t>
            </a:r>
            <a:r>
              <a:rPr sz="2400" b="1" u="heavy" spc="-15" dirty="0" smtClean="0">
                <a:uFill>
                  <a:solidFill>
                    <a:srgbClr val="000000"/>
                  </a:solidFill>
                </a:uFill>
                <a:latin typeface="Times New Roman" panose="02020603050405020304" pitchFamily="18" charset="0"/>
                <a:cs typeface="Times New Roman" panose="02020603050405020304" pitchFamily="18" charset="0"/>
              </a:rPr>
              <a:t> </a:t>
            </a:r>
            <a:r>
              <a:rPr sz="2400" b="1" u="heavy" spc="-5" dirty="0" smtClean="0">
                <a:uFill>
                  <a:solidFill>
                    <a:srgbClr val="000000"/>
                  </a:solidFill>
                </a:uFill>
                <a:latin typeface="Times New Roman" panose="02020603050405020304" pitchFamily="18" charset="0"/>
                <a:cs typeface="Times New Roman" panose="02020603050405020304" pitchFamily="18" charset="0"/>
              </a:rPr>
              <a:t>20</a:t>
            </a:r>
            <a:r>
              <a:rPr lang="en-US" sz="2400" b="1" u="heavy" spc="-5" dirty="0" smtClean="0">
                <a:uFill>
                  <a:solidFill>
                    <a:srgbClr val="000000"/>
                  </a:solidFill>
                </a:uFill>
                <a:latin typeface="Times New Roman" panose="02020603050405020304" pitchFamily="18" charset="0"/>
                <a:cs typeface="Times New Roman" panose="02020603050405020304" pitchFamily="18" charset="0"/>
              </a:rPr>
              <a:t>21</a:t>
            </a:r>
            <a:r>
              <a:rPr sz="2400" spc="-5" dirty="0" smtClean="0">
                <a:latin typeface="Times New Roman" panose="02020603050405020304" pitchFamily="18" charset="0"/>
                <a:cs typeface="Times New Roman" panose="02020603050405020304" pitchFamily="18" charset="0"/>
              </a:rPr>
              <a:t>.</a:t>
            </a:r>
            <a:endParaRPr sz="2400" spc="-5" dirty="0">
              <a:latin typeface="Times New Roman" panose="02020603050405020304" pitchFamily="18" charset="0"/>
              <a:cs typeface="Times New Roman" panose="02020603050405020304" pitchFamily="18" charset="0"/>
            </a:endParaRPr>
          </a:p>
        </p:txBody>
      </p:sp>
      <p:sp>
        <p:nvSpPr>
          <p:cNvPr id="4" name="object 4"/>
          <p:cNvSpPr txBox="1"/>
          <p:nvPr/>
        </p:nvSpPr>
        <p:spPr>
          <a:xfrm>
            <a:off x="8638666" y="277490"/>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15</a:t>
            </a:r>
            <a:endParaRPr sz="1200" dirty="0">
              <a:latin typeface="Tw Cen MT"/>
              <a:cs typeface="Tw Cen MT"/>
            </a:endParaRPr>
          </a:p>
        </p:txBody>
      </p:sp>
      <p:pic>
        <p:nvPicPr>
          <p:cNvPr id="6" name="Picture 5"/>
          <p:cNvPicPr>
            <a:picLocks noChangeAspect="1"/>
          </p:cNvPicPr>
          <p:nvPr/>
        </p:nvPicPr>
        <p:blipFill>
          <a:blip r:embed="rId3"/>
          <a:stretch>
            <a:fillRect/>
          </a:stretch>
        </p:blipFill>
        <p:spPr>
          <a:xfrm>
            <a:off x="549275" y="3124200"/>
            <a:ext cx="8257666" cy="3338384"/>
          </a:xfrm>
          <a:prstGeom prst="rect">
            <a:avLst/>
          </a:prstGeom>
        </p:spPr>
      </p:pic>
      <p:sp>
        <p:nvSpPr>
          <p:cNvPr id="7" name="Oval 6"/>
          <p:cNvSpPr/>
          <p:nvPr/>
        </p:nvSpPr>
        <p:spPr>
          <a:xfrm>
            <a:off x="4030408" y="6010275"/>
            <a:ext cx="1295400" cy="4427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162800" y="3352800"/>
            <a:ext cx="914400" cy="16002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93267"/>
            <a:ext cx="8153400" cy="659155"/>
          </a:xfrm>
          <a:prstGeom prst="rect">
            <a:avLst/>
          </a:prstGeom>
        </p:spPr>
        <p:txBody>
          <a:bodyPr vert="horz" wrap="square" lIns="0" tIns="12700" rIns="0" bIns="0" rtlCol="0">
            <a:spAutoFit/>
          </a:bodyPr>
          <a:lstStyle/>
          <a:p>
            <a:pPr marL="12700" algn="ctr">
              <a:lnSpc>
                <a:spcPct val="100000"/>
              </a:lnSpc>
              <a:spcBef>
                <a:spcPts val="100"/>
              </a:spcBef>
            </a:pPr>
            <a:r>
              <a:rPr lang="en-US" sz="4200" spc="-10" dirty="0" smtClean="0">
                <a:latin typeface="Times New Roman" panose="02020603050405020304" pitchFamily="18" charset="0"/>
                <a:cs typeface="Times New Roman" panose="02020603050405020304" pitchFamily="18" charset="0"/>
              </a:rPr>
              <a:t>Major </a:t>
            </a:r>
            <a:r>
              <a:rPr sz="4200" spc="-15" dirty="0" smtClean="0">
                <a:latin typeface="Times New Roman" panose="02020603050405020304" pitchFamily="18" charset="0"/>
                <a:cs typeface="Times New Roman" panose="02020603050405020304" pitchFamily="18" charset="0"/>
              </a:rPr>
              <a:t>Differen</a:t>
            </a:r>
            <a:r>
              <a:rPr lang="en-US" sz="4200" spc="-15" dirty="0" smtClean="0">
                <a:latin typeface="Times New Roman" panose="02020603050405020304" pitchFamily="18" charset="0"/>
                <a:cs typeface="Times New Roman" panose="02020603050405020304" pitchFamily="18" charset="0"/>
              </a:rPr>
              <a:t>ces in IMACS 2.0</a:t>
            </a:r>
            <a:endParaRPr sz="42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446023" y="1624076"/>
            <a:ext cx="8341786" cy="4014561"/>
          </a:xfrm>
          <a:prstGeom prst="rect">
            <a:avLst/>
          </a:prstGeom>
        </p:spPr>
        <p:txBody>
          <a:bodyPr vert="horz" wrap="square" lIns="0" tIns="13335" rIns="0" bIns="0" rtlCol="0">
            <a:spAutoFit/>
          </a:bodyPr>
          <a:lstStyle/>
          <a:p>
            <a:pPr marL="527050" marR="181610" indent="-514350">
              <a:lnSpc>
                <a:spcPct val="100000"/>
              </a:lnSpc>
              <a:spcBef>
                <a:spcPts val="105"/>
              </a:spcBef>
              <a:buClr>
                <a:srgbClr val="00B050"/>
              </a:buClr>
              <a:buSzPct val="100000"/>
              <a:buFont typeface="+mj-lt"/>
              <a:buAutoNum type="arabicPeriod"/>
              <a:tabLst>
                <a:tab pos="525780" algn="l"/>
                <a:tab pos="526415" algn="l"/>
              </a:tabLst>
            </a:pPr>
            <a:r>
              <a:rPr sz="2000" spc="-5" dirty="0">
                <a:latin typeface="Times New Roman" panose="02020603050405020304" pitchFamily="18" charset="0"/>
                <a:cs typeface="Times New Roman" panose="02020603050405020304" pitchFamily="18" charset="0"/>
              </a:rPr>
              <a:t>All </a:t>
            </a:r>
            <a:r>
              <a:rPr sz="2000" spc="-5" dirty="0" smtClean="0">
                <a:latin typeface="Times New Roman" panose="02020603050405020304" pitchFamily="18" charset="0"/>
                <a:cs typeface="Times New Roman" panose="02020603050405020304" pitchFamily="18" charset="0"/>
              </a:rPr>
              <a:t>communication </a:t>
            </a:r>
            <a:r>
              <a:rPr sz="2000" spc="-10" dirty="0">
                <a:latin typeface="Times New Roman" panose="02020603050405020304" pitchFamily="18" charset="0"/>
                <a:cs typeface="Times New Roman" panose="02020603050405020304" pitchFamily="18" charset="0"/>
              </a:rPr>
              <a:t>between </a:t>
            </a:r>
            <a:r>
              <a:rPr sz="2000" dirty="0">
                <a:latin typeface="Times New Roman" panose="02020603050405020304" pitchFamily="18" charset="0"/>
                <a:cs typeface="Times New Roman" panose="02020603050405020304" pitchFamily="18" charset="0"/>
              </a:rPr>
              <a:t>DESE and </a:t>
            </a:r>
            <a:r>
              <a:rPr lang="en-US" sz="2000" dirty="0" smtClean="0">
                <a:latin typeface="Times New Roman" panose="02020603050405020304" pitchFamily="18" charset="0"/>
                <a:cs typeface="Times New Roman" panose="02020603050405020304" pitchFamily="18" charset="0"/>
              </a:rPr>
              <a:t>LEAs</a:t>
            </a:r>
            <a:r>
              <a:rPr sz="2000" spc="-5" dirty="0" smtClean="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regarding </a:t>
            </a:r>
            <a:r>
              <a:rPr sz="2000" dirty="0">
                <a:latin typeface="Times New Roman" panose="02020603050405020304" pitchFamily="18" charset="0"/>
                <a:cs typeface="Times New Roman" panose="02020603050405020304" pitchFamily="18" charset="0"/>
              </a:rPr>
              <a:t>compliance </a:t>
            </a:r>
            <a:r>
              <a:rPr sz="2000" spc="-5" dirty="0" smtClean="0">
                <a:latin typeface="Times New Roman" panose="02020603050405020304" pitchFamily="18" charset="0"/>
                <a:cs typeface="Times New Roman" panose="02020603050405020304" pitchFamily="18" charset="0"/>
              </a:rPr>
              <a:t>monitoring</a:t>
            </a:r>
            <a:r>
              <a:rPr lang="en-US" sz="2000" spc="-5" dirty="0" smtClean="0">
                <a:latin typeface="Times New Roman" panose="02020603050405020304" pitchFamily="18" charset="0"/>
                <a:cs typeface="Times New Roman" panose="02020603050405020304" pitchFamily="18" charset="0"/>
              </a:rPr>
              <a:t> or containing student Personally Identifiable Information (PII)</a:t>
            </a:r>
            <a:r>
              <a:rPr sz="2000" spc="-5" dirty="0" smtClean="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will </a:t>
            </a:r>
            <a:r>
              <a:rPr sz="2000" dirty="0">
                <a:latin typeface="Times New Roman" panose="02020603050405020304" pitchFamily="18" charset="0"/>
                <a:cs typeface="Times New Roman" panose="02020603050405020304" pitchFamily="18" charset="0"/>
              </a:rPr>
              <a:t>be housed </a:t>
            </a:r>
            <a:r>
              <a:rPr sz="2000" spc="-5" dirty="0">
                <a:latin typeface="Times New Roman" panose="02020603050405020304" pitchFamily="18" charset="0"/>
                <a:cs typeface="Times New Roman" panose="02020603050405020304" pitchFamily="18" charset="0"/>
              </a:rPr>
              <a:t>in </a:t>
            </a:r>
            <a:r>
              <a:rPr sz="2000" spc="-10" dirty="0" smtClean="0">
                <a:latin typeface="Times New Roman" panose="02020603050405020304" pitchFamily="18" charset="0"/>
                <a:cs typeface="Times New Roman" panose="02020603050405020304" pitchFamily="18" charset="0"/>
              </a:rPr>
              <a:t>IMACS</a:t>
            </a:r>
            <a:r>
              <a:rPr sz="2000" spc="-25" dirty="0" smtClean="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2.0</a:t>
            </a:r>
            <a:r>
              <a:rPr sz="2000" spc="-5" dirty="0" smtClean="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p>
            <a:pPr marL="527050" indent="-514350">
              <a:lnSpc>
                <a:spcPct val="100000"/>
              </a:lnSpc>
              <a:spcBef>
                <a:spcPts val="595"/>
              </a:spcBef>
              <a:buClr>
                <a:srgbClr val="00B050"/>
              </a:buClr>
              <a:buSzPct val="100000"/>
              <a:buFont typeface="+mj-lt"/>
              <a:buAutoNum type="arabicPeriod"/>
              <a:tabLst>
                <a:tab pos="525780" algn="l"/>
                <a:tab pos="526415" algn="l"/>
              </a:tabLst>
            </a:pPr>
            <a:r>
              <a:rPr sz="2000" spc="-5" dirty="0">
                <a:latin typeface="Times New Roman" panose="02020603050405020304" pitchFamily="18" charset="0"/>
                <a:cs typeface="Times New Roman" panose="02020603050405020304" pitchFamily="18" charset="0"/>
              </a:rPr>
              <a:t>Districts will </a:t>
            </a:r>
            <a:r>
              <a:rPr sz="2000" spc="-20" dirty="0">
                <a:latin typeface="Times New Roman" panose="02020603050405020304" pitchFamily="18" charset="0"/>
                <a:cs typeface="Times New Roman" panose="02020603050405020304" pitchFamily="18" charset="0"/>
              </a:rPr>
              <a:t>receive </a:t>
            </a:r>
            <a:r>
              <a:rPr sz="2000" dirty="0">
                <a:latin typeface="Times New Roman" panose="02020603050405020304" pitchFamily="18" charset="0"/>
                <a:cs typeface="Times New Roman" panose="02020603050405020304" pitchFamily="18" charset="0"/>
              </a:rPr>
              <a:t>email </a:t>
            </a:r>
            <a:r>
              <a:rPr sz="2000" spc="-5" dirty="0">
                <a:latin typeface="Times New Roman" panose="02020603050405020304" pitchFamily="18" charset="0"/>
                <a:cs typeface="Times New Roman" panose="02020603050405020304" pitchFamily="18" charset="0"/>
              </a:rPr>
              <a:t>notifications </a:t>
            </a:r>
            <a:r>
              <a:rPr sz="2000" spc="-10" dirty="0">
                <a:latin typeface="Times New Roman" panose="02020603050405020304" pitchFamily="18" charset="0"/>
                <a:cs typeface="Times New Roman" panose="02020603050405020304" pitchFamily="18" charset="0"/>
              </a:rPr>
              <a:t>from</a:t>
            </a:r>
            <a:r>
              <a:rPr sz="2000" spc="-60" dirty="0">
                <a:latin typeface="Times New Roman" panose="02020603050405020304" pitchFamily="18" charset="0"/>
                <a:cs typeface="Times New Roman" panose="02020603050405020304" pitchFamily="18" charset="0"/>
              </a:rPr>
              <a:t> </a:t>
            </a:r>
            <a:r>
              <a:rPr sz="2000" spc="-10" dirty="0" smtClean="0">
                <a:latin typeface="Times New Roman" panose="02020603050405020304" pitchFamily="18" charset="0"/>
                <a:cs typeface="Times New Roman" panose="02020603050405020304" pitchFamily="18" charset="0"/>
              </a:rPr>
              <a:t>IMACS</a:t>
            </a:r>
            <a:r>
              <a:rPr lang="en-US" sz="2000" dirty="0">
                <a:latin typeface="Times New Roman" panose="02020603050405020304" pitchFamily="18" charset="0"/>
                <a:cs typeface="Times New Roman" panose="02020603050405020304" pitchFamily="18" charset="0"/>
              </a:rPr>
              <a:t> </a:t>
            </a:r>
            <a:r>
              <a:rPr sz="2000" dirty="0" smtClean="0">
                <a:latin typeface="Times New Roman" panose="02020603050405020304" pitchFamily="18" charset="0"/>
                <a:cs typeface="Times New Roman" panose="02020603050405020304" pitchFamily="18" charset="0"/>
              </a:rPr>
              <a:t>2.0 </a:t>
            </a:r>
            <a:r>
              <a:rPr sz="2000" spc="-5" dirty="0">
                <a:latin typeface="Times New Roman" panose="02020603050405020304" pitchFamily="18" charset="0"/>
                <a:cs typeface="Times New Roman" panose="02020603050405020304" pitchFamily="18" charset="0"/>
              </a:rPr>
              <a:t>when information </a:t>
            </a:r>
            <a:r>
              <a:rPr sz="2000" spc="-10" dirty="0" smtClean="0">
                <a:latin typeface="Times New Roman" panose="02020603050405020304" pitchFamily="18" charset="0"/>
                <a:cs typeface="Times New Roman" panose="02020603050405020304" pitchFamily="18" charset="0"/>
              </a:rPr>
              <a:t>from </a:t>
            </a:r>
            <a:r>
              <a:rPr sz="2000" dirty="0">
                <a:latin typeface="Times New Roman" panose="02020603050405020304" pitchFamily="18" charset="0"/>
                <a:cs typeface="Times New Roman" panose="02020603050405020304" pitchFamily="18" charset="0"/>
              </a:rPr>
              <a:t>DESE</a:t>
            </a:r>
            <a:r>
              <a:rPr sz="2000" spc="-130" dirty="0">
                <a:latin typeface="Times New Roman" panose="02020603050405020304" pitchFamily="18" charset="0"/>
                <a:cs typeface="Times New Roman" panose="02020603050405020304" pitchFamily="18" charset="0"/>
              </a:rPr>
              <a:t> </a:t>
            </a:r>
            <a:r>
              <a:rPr lang="en-US" sz="2000" spc="-130" dirty="0" smtClean="0">
                <a:latin typeface="Times New Roman" panose="02020603050405020304" pitchFamily="18" charset="0"/>
                <a:cs typeface="Times New Roman" panose="02020603050405020304" pitchFamily="18" charset="0"/>
              </a:rPr>
              <a:t>is available in IMACS 2.0 </a:t>
            </a:r>
            <a:r>
              <a:rPr sz="2000" dirty="0" smtClean="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v</a:t>
            </a:r>
            <a:r>
              <a:rPr sz="2000" spc="-5" dirty="0" smtClean="0">
                <a:latin typeface="Times New Roman" panose="02020603050405020304" pitchFamily="18" charset="0"/>
                <a:cs typeface="Times New Roman" panose="02020603050405020304" pitchFamily="18" charset="0"/>
              </a:rPr>
              <a:t>ice </a:t>
            </a:r>
            <a:r>
              <a:rPr sz="2000" spc="-10" dirty="0">
                <a:latin typeface="Times New Roman" panose="02020603050405020304" pitchFamily="18" charset="0"/>
                <a:cs typeface="Times New Roman" panose="02020603050405020304" pitchFamily="18" charset="0"/>
              </a:rPr>
              <a:t>versa).</a:t>
            </a:r>
            <a:endParaRPr sz="2000" dirty="0">
              <a:latin typeface="Times New Roman" panose="02020603050405020304" pitchFamily="18" charset="0"/>
              <a:cs typeface="Times New Roman" panose="02020603050405020304" pitchFamily="18" charset="0"/>
            </a:endParaRPr>
          </a:p>
          <a:p>
            <a:pPr marL="527050" marR="188595" indent="-514350">
              <a:lnSpc>
                <a:spcPct val="100000"/>
              </a:lnSpc>
              <a:spcBef>
                <a:spcPts val="600"/>
              </a:spcBef>
              <a:buClr>
                <a:srgbClr val="00B050"/>
              </a:buClr>
              <a:buSzPct val="100000"/>
              <a:buFont typeface="+mj-lt"/>
              <a:buAutoNum type="arabicPeriod"/>
              <a:tabLst>
                <a:tab pos="525780" algn="l"/>
                <a:tab pos="526415" algn="l"/>
              </a:tabLst>
            </a:pPr>
            <a:r>
              <a:rPr sz="2000" spc="-5" dirty="0">
                <a:latin typeface="Times New Roman" panose="02020603050405020304" pitchFamily="18" charset="0"/>
                <a:cs typeface="Times New Roman" panose="02020603050405020304" pitchFamily="18" charset="0"/>
              </a:rPr>
              <a:t>Districts will </a:t>
            </a:r>
            <a:r>
              <a:rPr sz="2000" spc="-25" dirty="0">
                <a:latin typeface="Times New Roman" panose="02020603050405020304" pitchFamily="18" charset="0"/>
                <a:cs typeface="Times New Roman" panose="02020603050405020304" pitchFamily="18" charset="0"/>
              </a:rPr>
              <a:t>have </a:t>
            </a:r>
            <a:r>
              <a:rPr sz="2000" spc="-5" dirty="0">
                <a:latin typeface="Times New Roman" panose="02020603050405020304" pitchFamily="18" charset="0"/>
                <a:cs typeface="Times New Roman" panose="02020603050405020304" pitchFamily="18" charset="0"/>
              </a:rPr>
              <a:t>the ability </a:t>
            </a:r>
            <a:r>
              <a:rPr lang="en-US" sz="2000" spc="-5" dirty="0" smtClean="0">
                <a:latin typeface="Times New Roman" panose="02020603050405020304" pitchFamily="18" charset="0"/>
                <a:cs typeface="Times New Roman" panose="02020603050405020304" pitchFamily="18" charset="0"/>
              </a:rPr>
              <a:t>in IMACS 2.0 to</a:t>
            </a:r>
            <a:r>
              <a:rPr sz="2000" spc="-15" dirty="0" smtClean="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upload </a:t>
            </a:r>
            <a:r>
              <a:rPr sz="2000" spc="-10" dirty="0">
                <a:latin typeface="Times New Roman" panose="02020603050405020304" pitchFamily="18" charset="0"/>
                <a:cs typeface="Times New Roman" panose="02020603050405020304" pitchFamily="18" charset="0"/>
              </a:rPr>
              <a:t>requested  </a:t>
            </a:r>
            <a:r>
              <a:rPr sz="2000" spc="-5" dirty="0">
                <a:latin typeface="Times New Roman" panose="02020603050405020304" pitchFamily="18" charset="0"/>
                <a:cs typeface="Times New Roman" panose="02020603050405020304" pitchFamily="18" charset="0"/>
              </a:rPr>
              <a:t>documentation </a:t>
            </a:r>
            <a:r>
              <a:rPr sz="2000" spc="-15" dirty="0">
                <a:latin typeface="Times New Roman" panose="02020603050405020304" pitchFamily="18" charset="0"/>
                <a:cs typeface="Times New Roman" panose="02020603050405020304" pitchFamily="18" charset="0"/>
              </a:rPr>
              <a:t>to </a:t>
            </a:r>
            <a:r>
              <a:rPr sz="2000" spc="-5" dirty="0">
                <a:latin typeface="Times New Roman" panose="02020603050405020304" pitchFamily="18" charset="0"/>
                <a:cs typeface="Times New Roman" panose="02020603050405020304" pitchFamily="18" charset="0"/>
              </a:rPr>
              <a:t>the </a:t>
            </a:r>
            <a:r>
              <a:rPr sz="2000" spc="-10" dirty="0">
                <a:latin typeface="Times New Roman" panose="02020603050405020304" pitchFamily="18" charset="0"/>
                <a:cs typeface="Times New Roman" panose="02020603050405020304" pitchFamily="18" charset="0"/>
              </a:rPr>
              <a:t>individual </a:t>
            </a:r>
            <a:r>
              <a:rPr sz="2000" spc="-5" dirty="0">
                <a:latin typeface="Times New Roman" panose="02020603050405020304" pitchFamily="18" charset="0"/>
                <a:cs typeface="Times New Roman" panose="02020603050405020304" pitchFamily="18" charset="0"/>
              </a:rPr>
              <a:t>student </a:t>
            </a:r>
            <a:r>
              <a:rPr sz="2000" spc="-15" dirty="0" smtClean="0">
                <a:latin typeface="Times New Roman" panose="02020603050405020304" pitchFamily="18" charset="0"/>
                <a:cs typeface="Times New Roman" panose="02020603050405020304" pitchFamily="18" charset="0"/>
              </a:rPr>
              <a:t>record </a:t>
            </a:r>
            <a:r>
              <a:rPr sz="2000" dirty="0">
                <a:latin typeface="Times New Roman" panose="02020603050405020304" pitchFamily="18" charset="0"/>
                <a:cs typeface="Times New Roman" panose="02020603050405020304" pitchFamily="18" charset="0"/>
              </a:rPr>
              <a:t>at </a:t>
            </a:r>
            <a:r>
              <a:rPr sz="2000" spc="-15" dirty="0">
                <a:latin typeface="Times New Roman" panose="02020603050405020304" pitchFamily="18" charset="0"/>
                <a:cs typeface="Times New Roman" panose="02020603050405020304" pitchFamily="18" charset="0"/>
              </a:rPr>
              <a:t>any </a:t>
            </a:r>
            <a:r>
              <a:rPr sz="2000" spc="-5" dirty="0">
                <a:latin typeface="Times New Roman" panose="02020603050405020304" pitchFamily="18" charset="0"/>
                <a:cs typeface="Times New Roman" panose="02020603050405020304" pitchFamily="18" charset="0"/>
              </a:rPr>
              <a:t>time in the</a:t>
            </a:r>
            <a:r>
              <a:rPr sz="2000" spc="-3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process</a:t>
            </a:r>
            <a:r>
              <a:rPr sz="2000" spc="-10" dirty="0" smtClean="0">
                <a:latin typeface="Times New Roman" panose="02020603050405020304" pitchFamily="18" charset="0"/>
                <a:cs typeface="Times New Roman" panose="02020603050405020304" pitchFamily="18" charset="0"/>
              </a:rPr>
              <a:t>.</a:t>
            </a:r>
            <a:endParaRPr lang="en-US" sz="2000" spc="-10" dirty="0" smtClean="0">
              <a:latin typeface="Times New Roman" panose="02020603050405020304" pitchFamily="18" charset="0"/>
              <a:cs typeface="Times New Roman" panose="02020603050405020304" pitchFamily="18" charset="0"/>
            </a:endParaRPr>
          </a:p>
          <a:p>
            <a:pPr marL="527050" marR="188595" indent="-514350">
              <a:lnSpc>
                <a:spcPct val="100000"/>
              </a:lnSpc>
              <a:spcBef>
                <a:spcPts val="600"/>
              </a:spcBef>
              <a:buClr>
                <a:srgbClr val="00B050"/>
              </a:buClr>
              <a:buSzPct val="100000"/>
              <a:buFont typeface="+mj-lt"/>
              <a:buAutoNum type="arabicPeriod"/>
              <a:tabLst>
                <a:tab pos="525780" algn="l"/>
                <a:tab pos="526415" algn="l"/>
              </a:tabLst>
            </a:pPr>
            <a:r>
              <a:rPr lang="en-US" sz="2000" spc="-10" dirty="0" smtClean="0">
                <a:latin typeface="Times New Roman" panose="02020603050405020304" pitchFamily="18" charset="0"/>
                <a:cs typeface="Times New Roman" panose="02020603050405020304" pitchFamily="18" charset="0"/>
              </a:rPr>
              <a:t>DESE has the ability to tailor file reviews according to each LEA’s Special Education Performance Data. Districts meeting performance targets have fewer indicators in their self assessment file review.</a:t>
            </a:r>
          </a:p>
          <a:p>
            <a:pPr marL="527050" marR="188595" indent="-514350">
              <a:lnSpc>
                <a:spcPct val="100000"/>
              </a:lnSpc>
              <a:spcBef>
                <a:spcPts val="600"/>
              </a:spcBef>
              <a:buClr>
                <a:srgbClr val="00B050"/>
              </a:buClr>
              <a:buSzPct val="100000"/>
              <a:buFont typeface="+mj-lt"/>
              <a:buAutoNum type="arabicPeriod"/>
              <a:tabLst>
                <a:tab pos="525780" algn="l"/>
                <a:tab pos="526415" algn="l"/>
              </a:tabLst>
            </a:pPr>
            <a:r>
              <a:rPr lang="en-US" sz="2000" spc="-10" dirty="0" smtClean="0">
                <a:latin typeface="Times New Roman" panose="02020603050405020304" pitchFamily="18" charset="0"/>
                <a:cs typeface="Times New Roman" panose="02020603050405020304" pitchFamily="18" charset="0"/>
              </a:rPr>
              <a:t>IMACS 2.0 automatically saves each answer in the file review as it is entered.</a:t>
            </a:r>
            <a:endParaRPr sz="20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8341786" y="295777"/>
            <a:ext cx="446023" cy="197490"/>
          </a:xfrm>
          <a:prstGeom prst="rect">
            <a:avLst/>
          </a:prstGeom>
        </p:spPr>
        <p:txBody>
          <a:bodyPr vert="horz" wrap="square" lIns="0" tIns="12700" rIns="0" bIns="0" rtlCol="0">
            <a:spAutoFit/>
          </a:bodyPr>
          <a:lstStyle/>
          <a:p>
            <a:pPr marL="12700" algn="ctr">
              <a:lnSpc>
                <a:spcPct val="100000"/>
              </a:lnSpc>
              <a:spcBef>
                <a:spcPts val="100"/>
              </a:spcBef>
            </a:pPr>
            <a:r>
              <a:rPr sz="1200" b="1" dirty="0">
                <a:latin typeface="Tw Cen MT"/>
                <a:cs typeface="Tw Cen MT"/>
              </a:rPr>
              <a:t>2</a:t>
            </a:r>
            <a:endParaRPr sz="1200" dirty="0">
              <a:latin typeface="Tw Cen MT"/>
              <a:cs typeface="Tw Cen M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0858" y="21742"/>
            <a:ext cx="6177280" cy="1153160"/>
          </a:xfrm>
          <a:prstGeom prst="rect">
            <a:avLst/>
          </a:prstGeom>
        </p:spPr>
        <p:txBody>
          <a:bodyPr vert="horz" wrap="square" lIns="0" tIns="12700" rIns="0" bIns="0" rtlCol="0">
            <a:spAutoFit/>
          </a:bodyPr>
          <a:lstStyle/>
          <a:p>
            <a:pPr marL="1889760" marR="5080" indent="-1877695">
              <a:lnSpc>
                <a:spcPct val="108800"/>
              </a:lnSpc>
              <a:spcBef>
                <a:spcPts val="100"/>
              </a:spcBef>
            </a:pPr>
            <a:r>
              <a:rPr sz="3400" spc="-5" dirty="0"/>
              <a:t>Uploading </a:t>
            </a:r>
            <a:r>
              <a:rPr sz="3400" spc="-10" dirty="0"/>
              <a:t>Documentation </a:t>
            </a:r>
            <a:r>
              <a:rPr sz="3400" spc="-15" dirty="0"/>
              <a:t>for </a:t>
            </a:r>
            <a:r>
              <a:rPr sz="3400" spc="-10" dirty="0"/>
              <a:t>the  </a:t>
            </a:r>
            <a:r>
              <a:rPr sz="3400" spc="-5" dirty="0"/>
              <a:t>Desk</a:t>
            </a:r>
            <a:r>
              <a:rPr sz="3400" spc="5" dirty="0"/>
              <a:t> </a:t>
            </a:r>
            <a:r>
              <a:rPr sz="3400" spc="-20" dirty="0"/>
              <a:t>Review</a:t>
            </a:r>
            <a:endParaRPr sz="3400"/>
          </a:p>
        </p:txBody>
      </p:sp>
      <p:sp>
        <p:nvSpPr>
          <p:cNvPr id="3" name="object 3"/>
          <p:cNvSpPr txBox="1"/>
          <p:nvPr/>
        </p:nvSpPr>
        <p:spPr>
          <a:xfrm>
            <a:off x="180975" y="1524000"/>
            <a:ext cx="8707120" cy="2346155"/>
          </a:xfrm>
          <a:prstGeom prst="rect">
            <a:avLst/>
          </a:prstGeom>
        </p:spPr>
        <p:txBody>
          <a:bodyPr vert="horz" wrap="square" lIns="0" tIns="12065" rIns="0" bIns="0" rtlCol="0">
            <a:spAutoFit/>
          </a:bodyPr>
          <a:lstStyle/>
          <a:p>
            <a:pPr marL="332740" marR="5080" indent="-320040">
              <a:lnSpc>
                <a:spcPct val="100000"/>
              </a:lnSpc>
              <a:spcBef>
                <a:spcPts val="95"/>
              </a:spcBef>
              <a:buClr>
                <a:srgbClr val="843F0F"/>
              </a:buClr>
              <a:buSzPct val="58928"/>
              <a:buFont typeface="Wingdings"/>
              <a:buChar char=""/>
              <a:tabLst>
                <a:tab pos="332740" algn="l"/>
              </a:tabLst>
            </a:pPr>
            <a:r>
              <a:rPr sz="2000" spc="-5" dirty="0">
                <a:latin typeface="Times New Roman" panose="02020603050405020304" pitchFamily="18" charset="0"/>
                <a:cs typeface="Times New Roman" panose="02020603050405020304" pitchFamily="18" charset="0"/>
              </a:rPr>
              <a:t>During </a:t>
            </a:r>
            <a:r>
              <a:rPr lang="en-US" sz="2000" spc="-5" dirty="0" smtClean="0">
                <a:latin typeface="Times New Roman" panose="02020603050405020304" pitchFamily="18" charset="0"/>
                <a:cs typeface="Times New Roman" panose="02020603050405020304" pitchFamily="18" charset="0"/>
              </a:rPr>
              <a:t>late </a:t>
            </a:r>
            <a:r>
              <a:rPr sz="2000" spc="-20" dirty="0" smtClean="0">
                <a:latin typeface="Times New Roman" panose="02020603050405020304" pitchFamily="18" charset="0"/>
                <a:cs typeface="Times New Roman" panose="02020603050405020304" pitchFamily="18" charset="0"/>
              </a:rPr>
              <a:t>February</a:t>
            </a:r>
            <a:r>
              <a:rPr lang="en-US" sz="2000" spc="-20" dirty="0" smtClean="0">
                <a:latin typeface="Times New Roman" panose="02020603050405020304" pitchFamily="18" charset="0"/>
                <a:cs typeface="Times New Roman" panose="02020603050405020304" pitchFamily="18" charset="0"/>
              </a:rPr>
              <a:t>/</a:t>
            </a:r>
            <a:r>
              <a:rPr lang="en-US" sz="2000" spc="-10" dirty="0" smtClean="0">
                <a:latin typeface="Times New Roman" panose="02020603050405020304" pitchFamily="18" charset="0"/>
                <a:cs typeface="Times New Roman" panose="02020603050405020304" pitchFamily="18" charset="0"/>
              </a:rPr>
              <a:t>early March </a:t>
            </a:r>
            <a:r>
              <a:rPr sz="2000" spc="-10" dirty="0" smtClean="0">
                <a:latin typeface="Times New Roman" panose="02020603050405020304" pitchFamily="18" charset="0"/>
                <a:cs typeface="Times New Roman" panose="02020603050405020304" pitchFamily="18" charset="0"/>
              </a:rPr>
              <a:t>20</a:t>
            </a:r>
            <a:r>
              <a:rPr lang="en-US" sz="2000" spc="-10" dirty="0" smtClean="0">
                <a:latin typeface="Times New Roman" panose="02020603050405020304" pitchFamily="18" charset="0"/>
                <a:cs typeface="Times New Roman" panose="02020603050405020304" pitchFamily="18" charset="0"/>
              </a:rPr>
              <a:t>21</a:t>
            </a:r>
            <a:r>
              <a:rPr sz="2000" spc="-10" dirty="0" smtClean="0">
                <a:latin typeface="Times New Roman" panose="02020603050405020304" pitchFamily="18" charset="0"/>
                <a:cs typeface="Times New Roman" panose="02020603050405020304" pitchFamily="18" charset="0"/>
              </a:rPr>
              <a:t> </a:t>
            </a:r>
            <a:r>
              <a:rPr lang="en-US" sz="2000" spc="-10" dirty="0" smtClean="0">
                <a:latin typeface="Times New Roman" panose="02020603050405020304" pitchFamily="18" charset="0"/>
                <a:cs typeface="Times New Roman" panose="02020603050405020304" pitchFamily="18" charset="0"/>
              </a:rPr>
              <a:t>time period, </a:t>
            </a:r>
            <a:r>
              <a:rPr sz="2000" spc="-5" dirty="0" smtClean="0">
                <a:latin typeface="Times New Roman" panose="02020603050405020304" pitchFamily="18" charset="0"/>
                <a:cs typeface="Times New Roman" panose="02020603050405020304" pitchFamily="18" charset="0"/>
              </a:rPr>
              <a:t>districts </a:t>
            </a:r>
            <a:r>
              <a:rPr sz="2000" spc="-10" dirty="0">
                <a:latin typeface="Times New Roman" panose="02020603050405020304" pitchFamily="18" charset="0"/>
                <a:cs typeface="Times New Roman" panose="02020603050405020304" pitchFamily="18" charset="0"/>
              </a:rPr>
              <a:t>will </a:t>
            </a:r>
            <a:r>
              <a:rPr sz="2000" spc="-5" dirty="0">
                <a:latin typeface="Times New Roman" panose="02020603050405020304" pitchFamily="18" charset="0"/>
                <a:cs typeface="Times New Roman" panose="02020603050405020304" pitchFamily="18" charset="0"/>
              </a:rPr>
              <a:t>be notified </a:t>
            </a:r>
            <a:r>
              <a:rPr sz="2000" spc="-10" dirty="0">
                <a:latin typeface="Times New Roman" panose="02020603050405020304" pitchFamily="18" charset="0"/>
                <a:cs typeface="Times New Roman" panose="02020603050405020304" pitchFamily="18" charset="0"/>
              </a:rPr>
              <a:t>via</a:t>
            </a:r>
            <a:r>
              <a:rPr sz="2000" spc="60" dirty="0">
                <a:latin typeface="Times New Roman" panose="02020603050405020304" pitchFamily="18" charset="0"/>
                <a:cs typeface="Times New Roman" panose="02020603050405020304" pitchFamily="18" charset="0"/>
              </a:rPr>
              <a:t> </a:t>
            </a:r>
            <a:r>
              <a:rPr sz="2000" spc="-15" dirty="0" smtClean="0">
                <a:latin typeface="Times New Roman" panose="02020603050405020304" pitchFamily="18" charset="0"/>
                <a:cs typeface="Times New Roman" panose="02020603050405020304" pitchFamily="18" charset="0"/>
              </a:rPr>
              <a:t>IMACs</a:t>
            </a:r>
            <a:r>
              <a:rPr lang="en-US" sz="2000" spc="-15" dirty="0" smtClean="0">
                <a:latin typeface="Times New Roman" panose="02020603050405020304" pitchFamily="18" charset="0"/>
                <a:cs typeface="Times New Roman" panose="02020603050405020304" pitchFamily="18" charset="0"/>
              </a:rPr>
              <a:t> </a:t>
            </a:r>
            <a:r>
              <a:rPr sz="2000" spc="-5" dirty="0" smtClean="0">
                <a:latin typeface="Times New Roman" panose="02020603050405020304" pitchFamily="18" charset="0"/>
                <a:cs typeface="Times New Roman" panose="02020603050405020304" pitchFamily="18" charset="0"/>
              </a:rPr>
              <a:t>2.0 </a:t>
            </a:r>
            <a:r>
              <a:rPr sz="2000" spc="-10" dirty="0">
                <a:latin typeface="Times New Roman" panose="02020603050405020304" pitchFamily="18" charset="0"/>
                <a:cs typeface="Times New Roman" panose="02020603050405020304" pitchFamily="18" charset="0"/>
              </a:rPr>
              <a:t>correspondence </a:t>
            </a:r>
            <a:r>
              <a:rPr lang="en-US" sz="2000" spc="-10" dirty="0" smtClean="0">
                <a:latin typeface="Times New Roman" panose="02020603050405020304" pitchFamily="18" charset="0"/>
                <a:cs typeface="Times New Roman" panose="02020603050405020304" pitchFamily="18" charset="0"/>
              </a:rPr>
              <a:t>of the</a:t>
            </a:r>
            <a:r>
              <a:rPr sz="2000" spc="-10" dirty="0" smtClean="0">
                <a:latin typeface="Times New Roman" panose="02020603050405020304" pitchFamily="18" charset="0"/>
                <a:cs typeface="Times New Roman" panose="02020603050405020304" pitchFamily="18" charset="0"/>
              </a:rPr>
              <a:t> </a:t>
            </a:r>
            <a:r>
              <a:rPr sz="2000" spc="-5" dirty="0" smtClean="0">
                <a:latin typeface="Times New Roman" panose="02020603050405020304" pitchFamily="18" charset="0"/>
                <a:cs typeface="Times New Roman" panose="02020603050405020304" pitchFamily="18" charset="0"/>
              </a:rPr>
              <a:t>student</a:t>
            </a:r>
            <a:r>
              <a:rPr lang="en-US" sz="2000" spc="-5" dirty="0" smtClean="0">
                <a:latin typeface="Times New Roman" panose="02020603050405020304" pitchFamily="18" charset="0"/>
                <a:cs typeface="Times New Roman" panose="02020603050405020304" pitchFamily="18" charset="0"/>
              </a:rPr>
              <a:t> file</a:t>
            </a:r>
            <a:r>
              <a:rPr sz="2000" spc="-5" dirty="0" smtClean="0">
                <a:latin typeface="Times New Roman" panose="02020603050405020304" pitchFamily="18" charset="0"/>
                <a:cs typeface="Times New Roman" panose="02020603050405020304" pitchFamily="18" charset="0"/>
              </a:rPr>
              <a:t>s </a:t>
            </a:r>
            <a:r>
              <a:rPr lang="en-US" sz="2000" spc="-5" dirty="0" smtClean="0">
                <a:latin typeface="Times New Roman" panose="02020603050405020304" pitchFamily="18" charset="0"/>
                <a:cs typeface="Times New Roman" panose="02020603050405020304" pitchFamily="18" charset="0"/>
              </a:rPr>
              <a:t>chosen for desk review verification and what documents must be </a:t>
            </a:r>
            <a:r>
              <a:rPr sz="2000" spc="-5" dirty="0" smtClean="0">
                <a:latin typeface="Times New Roman" panose="02020603050405020304" pitchFamily="18" charset="0"/>
                <a:cs typeface="Times New Roman" panose="02020603050405020304" pitchFamily="18" charset="0"/>
              </a:rPr>
              <a:t>uploaded</a:t>
            </a:r>
            <a:r>
              <a:rPr sz="2000" spc="-5"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p>
            <a:pPr marL="332740" marR="504190" indent="-320040">
              <a:lnSpc>
                <a:spcPct val="100000"/>
              </a:lnSpc>
              <a:spcBef>
                <a:spcPts val="1910"/>
              </a:spcBef>
              <a:buClr>
                <a:srgbClr val="843F0F"/>
              </a:buClr>
              <a:buSzPct val="58928"/>
              <a:buFont typeface="Wingdings"/>
              <a:buChar char=""/>
              <a:tabLst>
                <a:tab pos="332740" algn="l"/>
              </a:tabLst>
            </a:pPr>
            <a:r>
              <a:rPr sz="2000" spc="-5" dirty="0">
                <a:latin typeface="Times New Roman" panose="02020603050405020304" pitchFamily="18" charset="0"/>
                <a:cs typeface="Times New Roman" panose="02020603050405020304" pitchFamily="18" charset="0"/>
              </a:rPr>
              <a:t>The </a:t>
            </a:r>
            <a:r>
              <a:rPr lang="en-US" sz="2000" spc="-5" dirty="0" smtClean="0">
                <a:latin typeface="Times New Roman" panose="02020603050405020304" pitchFamily="18" charset="0"/>
                <a:cs typeface="Times New Roman" panose="02020603050405020304" pitchFamily="18" charset="0"/>
              </a:rPr>
              <a:t>LEA </a:t>
            </a:r>
            <a:r>
              <a:rPr sz="2000" spc="-10" dirty="0" smtClean="0">
                <a:latin typeface="Times New Roman" panose="02020603050405020304" pitchFamily="18" charset="0"/>
                <a:cs typeface="Times New Roman" panose="02020603050405020304" pitchFamily="18" charset="0"/>
              </a:rPr>
              <a:t>will </a:t>
            </a:r>
            <a:r>
              <a:rPr sz="2000" spc="-5" dirty="0">
                <a:latin typeface="Times New Roman" panose="02020603050405020304" pitchFamily="18" charset="0"/>
                <a:cs typeface="Times New Roman" panose="02020603050405020304" pitchFamily="18" charset="0"/>
              </a:rPr>
              <a:t>upload the </a:t>
            </a:r>
            <a:r>
              <a:rPr sz="2000" spc="-5" dirty="0" smtClean="0">
                <a:latin typeface="Times New Roman" panose="02020603050405020304" pitchFamily="18" charset="0"/>
                <a:cs typeface="Times New Roman" panose="02020603050405020304" pitchFamily="18" charset="0"/>
              </a:rPr>
              <a:t>documentation </a:t>
            </a:r>
            <a:r>
              <a:rPr lang="en-US" sz="2000" spc="-5" dirty="0" smtClean="0">
                <a:latin typeface="Times New Roman" panose="02020603050405020304" pitchFamily="18" charset="0"/>
                <a:cs typeface="Times New Roman" panose="02020603050405020304" pitchFamily="18" charset="0"/>
              </a:rPr>
              <a:t>requested</a:t>
            </a:r>
            <a:r>
              <a:rPr sz="2000" spc="-5" dirty="0" smtClean="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in </a:t>
            </a:r>
            <a:r>
              <a:rPr sz="2000" spc="-20" dirty="0">
                <a:latin typeface="Times New Roman" panose="02020603050405020304" pitchFamily="18" charset="0"/>
                <a:cs typeface="Times New Roman" panose="02020603050405020304" pitchFamily="18" charset="0"/>
              </a:rPr>
              <a:t>IMACS </a:t>
            </a:r>
            <a:r>
              <a:rPr sz="2000" spc="-5" dirty="0">
                <a:latin typeface="Times New Roman" panose="02020603050405020304" pitchFamily="18" charset="0"/>
                <a:cs typeface="Times New Roman" panose="02020603050405020304" pitchFamily="18" charset="0"/>
              </a:rPr>
              <a:t>2.0 </a:t>
            </a:r>
            <a:r>
              <a:rPr sz="2000" spc="-15" dirty="0">
                <a:latin typeface="Times New Roman" panose="02020603050405020304" pitchFamily="18" charset="0"/>
                <a:cs typeface="Times New Roman" panose="02020603050405020304" pitchFamily="18" charset="0"/>
              </a:rPr>
              <a:t>for </a:t>
            </a:r>
            <a:r>
              <a:rPr sz="2000" spc="-5" dirty="0">
                <a:latin typeface="Times New Roman" panose="02020603050405020304" pitchFamily="18" charset="0"/>
                <a:cs typeface="Times New Roman" panose="02020603050405020304" pitchFamily="18" charset="0"/>
              </a:rPr>
              <a:t>each </a:t>
            </a:r>
            <a:r>
              <a:rPr sz="2000" spc="-5" dirty="0" smtClean="0">
                <a:latin typeface="Times New Roman" panose="02020603050405020304" pitchFamily="18" charset="0"/>
                <a:cs typeface="Times New Roman" panose="02020603050405020304" pitchFamily="18" charset="0"/>
              </a:rPr>
              <a:t>student </a:t>
            </a:r>
            <a:r>
              <a:rPr sz="2000" spc="-20" dirty="0">
                <a:latin typeface="Times New Roman" panose="02020603050405020304" pitchFamily="18" charset="0"/>
                <a:cs typeface="Times New Roman" panose="02020603050405020304" pitchFamily="18" charset="0"/>
              </a:rPr>
              <a:t>record</a:t>
            </a:r>
            <a:r>
              <a:rPr sz="2000" spc="-5"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requested.</a:t>
            </a:r>
            <a:endParaRPr sz="2000" dirty="0">
              <a:latin typeface="Times New Roman" panose="02020603050405020304" pitchFamily="18" charset="0"/>
              <a:cs typeface="Times New Roman" panose="02020603050405020304" pitchFamily="18" charset="0"/>
            </a:endParaRPr>
          </a:p>
          <a:p>
            <a:pPr marL="332740" marR="379095" indent="-320040">
              <a:lnSpc>
                <a:spcPct val="100000"/>
              </a:lnSpc>
              <a:spcBef>
                <a:spcPts val="1895"/>
              </a:spcBef>
              <a:buClr>
                <a:srgbClr val="843F0F"/>
              </a:buClr>
              <a:buSzPct val="58928"/>
              <a:buFont typeface="Wingdings"/>
              <a:buChar char=""/>
              <a:tabLst>
                <a:tab pos="332740" algn="l"/>
              </a:tabLst>
            </a:pPr>
            <a:r>
              <a:rPr sz="2000" spc="-5" dirty="0">
                <a:latin typeface="Times New Roman" panose="02020603050405020304" pitchFamily="18" charset="0"/>
                <a:cs typeface="Times New Roman" panose="02020603050405020304" pitchFamily="18" charset="0"/>
              </a:rPr>
              <a:t>This documentation is due in </a:t>
            </a:r>
            <a:r>
              <a:rPr sz="2000" spc="-20" dirty="0">
                <a:latin typeface="Times New Roman" panose="02020603050405020304" pitchFamily="18" charset="0"/>
                <a:cs typeface="Times New Roman" panose="02020603050405020304" pitchFamily="18" charset="0"/>
              </a:rPr>
              <a:t>IMACS </a:t>
            </a:r>
            <a:r>
              <a:rPr sz="2000" spc="-5" dirty="0">
                <a:latin typeface="Times New Roman" panose="02020603050405020304" pitchFamily="18" charset="0"/>
                <a:cs typeface="Times New Roman" panose="02020603050405020304" pitchFamily="18" charset="0"/>
              </a:rPr>
              <a:t>2.0 no </a:t>
            </a:r>
            <a:r>
              <a:rPr sz="2000" spc="-10" dirty="0">
                <a:latin typeface="Times New Roman" panose="02020603050405020304" pitchFamily="18" charset="0"/>
                <a:cs typeface="Times New Roman" panose="02020603050405020304" pitchFamily="18" charset="0"/>
              </a:rPr>
              <a:t>later  </a:t>
            </a:r>
            <a:r>
              <a:rPr sz="2000" spc="-5" dirty="0">
                <a:latin typeface="Times New Roman" panose="02020603050405020304" pitchFamily="18" charset="0"/>
                <a:cs typeface="Times New Roman" panose="02020603050405020304" pitchFamily="18" charset="0"/>
              </a:rPr>
              <a:t>than </a:t>
            </a:r>
            <a:r>
              <a:rPr sz="2000" u="heavy" spc="-10" dirty="0">
                <a:uFill>
                  <a:solidFill>
                    <a:srgbClr val="000000"/>
                  </a:solidFill>
                </a:uFill>
                <a:latin typeface="Times New Roman" panose="02020603050405020304" pitchFamily="18" charset="0"/>
                <a:cs typeface="Times New Roman" panose="02020603050405020304" pitchFamily="18" charset="0"/>
              </a:rPr>
              <a:t>April </a:t>
            </a:r>
            <a:r>
              <a:rPr sz="2000" u="heavy" spc="-5" dirty="0">
                <a:uFill>
                  <a:solidFill>
                    <a:srgbClr val="000000"/>
                  </a:solidFill>
                </a:uFill>
                <a:latin typeface="Times New Roman" panose="02020603050405020304" pitchFamily="18" charset="0"/>
                <a:cs typeface="Times New Roman" panose="02020603050405020304" pitchFamily="18" charset="0"/>
              </a:rPr>
              <a:t>1,</a:t>
            </a:r>
            <a:r>
              <a:rPr sz="2000" u="heavy" spc="0" dirty="0">
                <a:uFill>
                  <a:solidFill>
                    <a:srgbClr val="000000"/>
                  </a:solidFill>
                </a:uFill>
                <a:latin typeface="Times New Roman" panose="02020603050405020304" pitchFamily="18" charset="0"/>
                <a:cs typeface="Times New Roman" panose="02020603050405020304" pitchFamily="18" charset="0"/>
              </a:rPr>
              <a:t> </a:t>
            </a:r>
            <a:r>
              <a:rPr sz="2000" u="heavy" spc="-10" dirty="0" smtClean="0">
                <a:uFill>
                  <a:solidFill>
                    <a:srgbClr val="000000"/>
                  </a:solidFill>
                </a:uFill>
                <a:latin typeface="Times New Roman" panose="02020603050405020304" pitchFamily="18" charset="0"/>
                <a:cs typeface="Times New Roman" panose="02020603050405020304" pitchFamily="18" charset="0"/>
              </a:rPr>
              <a:t>20</a:t>
            </a:r>
            <a:r>
              <a:rPr lang="en-US" sz="2000" u="heavy" spc="-10" dirty="0" smtClean="0">
                <a:uFill>
                  <a:solidFill>
                    <a:srgbClr val="000000"/>
                  </a:solidFill>
                </a:uFill>
                <a:latin typeface="Times New Roman" panose="02020603050405020304" pitchFamily="18" charset="0"/>
                <a:cs typeface="Times New Roman" panose="02020603050405020304" pitchFamily="18" charset="0"/>
              </a:rPr>
              <a:t>21</a:t>
            </a:r>
            <a:r>
              <a:rPr sz="2000" spc="-10" dirty="0" smtClean="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8672195" y="152400"/>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16</a:t>
            </a:r>
          </a:p>
        </p:txBody>
      </p:sp>
      <p:pic>
        <p:nvPicPr>
          <p:cNvPr id="5" name="Picture 4"/>
          <p:cNvPicPr>
            <a:picLocks noChangeAspect="1"/>
          </p:cNvPicPr>
          <p:nvPr/>
        </p:nvPicPr>
        <p:blipFill>
          <a:blip r:embed="rId3"/>
          <a:stretch>
            <a:fillRect/>
          </a:stretch>
        </p:blipFill>
        <p:spPr>
          <a:xfrm>
            <a:off x="1143000" y="3889205"/>
            <a:ext cx="6991350" cy="2722704"/>
          </a:xfrm>
          <a:prstGeom prst="rect">
            <a:avLst/>
          </a:prstGeom>
        </p:spPr>
      </p:pic>
      <p:sp>
        <p:nvSpPr>
          <p:cNvPr id="6" name="Rectangle 5"/>
          <p:cNvSpPr/>
          <p:nvPr/>
        </p:nvSpPr>
        <p:spPr>
          <a:xfrm>
            <a:off x="3962400" y="5334000"/>
            <a:ext cx="381000" cy="152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62400" y="5791200"/>
            <a:ext cx="381000" cy="228600"/>
          </a:xfrm>
          <a:prstGeom prst="rect">
            <a:avLst/>
          </a:prstGeom>
          <a:solidFill>
            <a:srgbClr val="FBFBFB"/>
          </a:solidFill>
          <a:ln>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62400" y="6248400"/>
            <a:ext cx="381000" cy="2286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8077200" y="5334000"/>
            <a:ext cx="533400" cy="1524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247650" algn="ctr">
              <a:lnSpc>
                <a:spcPct val="100000"/>
              </a:lnSpc>
              <a:spcBef>
                <a:spcPts val="105"/>
              </a:spcBef>
            </a:pPr>
            <a:r>
              <a:rPr dirty="0">
                <a:latin typeface="Times New Roman" panose="02020603050405020304" pitchFamily="18" charset="0"/>
                <a:cs typeface="Times New Roman" panose="02020603050405020304" pitchFamily="18" charset="0"/>
              </a:rPr>
              <a:t>Uploading </a:t>
            </a:r>
            <a:r>
              <a:rPr spc="-5" dirty="0" smtClean="0">
                <a:latin typeface="Times New Roman" panose="02020603050405020304" pitchFamily="18" charset="0"/>
                <a:cs typeface="Times New Roman" panose="02020603050405020304" pitchFamily="18" charset="0"/>
              </a:rPr>
              <a:t>Documentation</a:t>
            </a:r>
            <a:endParaRPr spc="5" dirty="0">
              <a:latin typeface="Times New Roman" panose="02020603050405020304" pitchFamily="18" charset="0"/>
              <a:cs typeface="Times New Roman" panose="02020603050405020304" pitchFamily="18" charset="0"/>
            </a:endParaRPr>
          </a:p>
        </p:txBody>
      </p:sp>
      <p:sp>
        <p:nvSpPr>
          <p:cNvPr id="3" name="object 3"/>
          <p:cNvSpPr txBox="1"/>
          <p:nvPr/>
        </p:nvSpPr>
        <p:spPr>
          <a:xfrm>
            <a:off x="457200" y="1625600"/>
            <a:ext cx="8458199" cy="1397819"/>
          </a:xfrm>
          <a:prstGeom prst="rect">
            <a:avLst/>
          </a:prstGeom>
        </p:spPr>
        <p:txBody>
          <a:bodyPr vert="horz" wrap="square" lIns="0" tIns="12700" rIns="0" bIns="0" rtlCol="0">
            <a:spAutoFit/>
          </a:bodyPr>
          <a:lstStyle/>
          <a:p>
            <a:pPr marL="12700" marR="5080">
              <a:lnSpc>
                <a:spcPct val="100000"/>
              </a:lnSpc>
              <a:spcBef>
                <a:spcPts val="100"/>
              </a:spcBef>
            </a:pPr>
            <a:r>
              <a:rPr lang="en-US" spc="-5" dirty="0" smtClean="0">
                <a:latin typeface="Times New Roman" panose="02020603050405020304" pitchFamily="18" charset="0"/>
                <a:cs typeface="Times New Roman" panose="02020603050405020304" pitchFamily="18" charset="0"/>
              </a:rPr>
              <a:t>Once the Assignment Uploads window has opened, the LEA may upload the requested student documents. You will receive one document request per student. Upload one file that includes all documents needed for verification for each requested student. </a:t>
            </a:r>
            <a:r>
              <a:rPr dirty="0" smtClean="0">
                <a:latin typeface="Times New Roman" panose="02020603050405020304" pitchFamily="18" charset="0"/>
                <a:cs typeface="Times New Roman" panose="02020603050405020304" pitchFamily="18" charset="0"/>
              </a:rPr>
              <a:t>An </a:t>
            </a:r>
            <a:r>
              <a:rPr spc="-10" dirty="0">
                <a:latin typeface="Times New Roman" panose="02020603050405020304" pitchFamily="18" charset="0"/>
                <a:cs typeface="Times New Roman" panose="02020603050405020304" pitchFamily="18" charset="0"/>
              </a:rPr>
              <a:t>automated </a:t>
            </a:r>
            <a:r>
              <a:rPr spc="-5" dirty="0">
                <a:latin typeface="Times New Roman" panose="02020603050405020304" pitchFamily="18" charset="0"/>
                <a:cs typeface="Times New Roman" panose="02020603050405020304" pitchFamily="18" charset="0"/>
              </a:rPr>
              <a:t>email will be </a:t>
            </a:r>
            <a:r>
              <a:rPr spc="-10" dirty="0">
                <a:latin typeface="Times New Roman" panose="02020603050405020304" pitchFamily="18" charset="0"/>
                <a:cs typeface="Times New Roman" panose="02020603050405020304" pitchFamily="18" charset="0"/>
              </a:rPr>
              <a:t>generated </a:t>
            </a:r>
            <a:r>
              <a:rPr spc="-15" dirty="0">
                <a:latin typeface="Times New Roman" panose="02020603050405020304" pitchFamily="18" charset="0"/>
                <a:cs typeface="Times New Roman" panose="02020603050405020304" pitchFamily="18" charset="0"/>
              </a:rPr>
              <a:t>to  </a:t>
            </a:r>
            <a:r>
              <a:rPr spc="-5" dirty="0">
                <a:latin typeface="Times New Roman" panose="02020603050405020304" pitchFamily="18" charset="0"/>
                <a:cs typeface="Times New Roman" panose="02020603050405020304" pitchFamily="18" charset="0"/>
              </a:rPr>
              <a:t>the </a:t>
            </a:r>
            <a:r>
              <a:rPr lang="en-US" spc="-5" dirty="0" smtClean="0">
                <a:latin typeface="Times New Roman" panose="02020603050405020304" pitchFamily="18" charset="0"/>
                <a:cs typeface="Times New Roman" panose="02020603050405020304" pitchFamily="18" charset="0"/>
              </a:rPr>
              <a:t>S</a:t>
            </a:r>
            <a:r>
              <a:rPr spc="-5" dirty="0" smtClean="0">
                <a:latin typeface="Times New Roman" panose="02020603050405020304" pitchFamily="18" charset="0"/>
                <a:cs typeface="Times New Roman" panose="02020603050405020304" pitchFamily="18" charset="0"/>
              </a:rPr>
              <a:t>upervisor </a:t>
            </a:r>
            <a:r>
              <a:rPr spc="-10" dirty="0">
                <a:latin typeface="Times New Roman" panose="02020603050405020304" pitchFamily="18" charset="0"/>
                <a:cs typeface="Times New Roman" panose="02020603050405020304" pitchFamily="18" charset="0"/>
              </a:rPr>
              <a:t>overseeing </a:t>
            </a:r>
            <a:r>
              <a:rPr spc="-20" dirty="0">
                <a:latin typeface="Times New Roman" panose="02020603050405020304" pitchFamily="18" charset="0"/>
                <a:cs typeface="Times New Roman" panose="02020603050405020304" pitchFamily="18" charset="0"/>
              </a:rPr>
              <a:t>your </a:t>
            </a:r>
            <a:r>
              <a:rPr spc="-5" dirty="0">
                <a:latin typeface="Times New Roman" panose="02020603050405020304" pitchFamily="18" charset="0"/>
                <a:cs typeface="Times New Roman" panose="02020603050405020304" pitchFamily="18" charset="0"/>
              </a:rPr>
              <a:t>district </a:t>
            </a:r>
            <a:r>
              <a:rPr lang="en-US" dirty="0" smtClean="0">
                <a:latin typeface="Times New Roman" panose="02020603050405020304" pitchFamily="18" charset="0"/>
                <a:cs typeface="Times New Roman" panose="02020603050405020304" pitchFamily="18" charset="0"/>
              </a:rPr>
              <a:t>to let them know it is uploaded</a:t>
            </a:r>
            <a:r>
              <a:rPr dirty="0" smtClean="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sp>
        <p:nvSpPr>
          <p:cNvPr id="4" name="object 4"/>
          <p:cNvSpPr txBox="1"/>
          <p:nvPr/>
        </p:nvSpPr>
        <p:spPr>
          <a:xfrm>
            <a:off x="8439752" y="376235"/>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17</a:t>
            </a:r>
            <a:endParaRPr sz="1200" dirty="0">
              <a:latin typeface="Tw Cen MT"/>
              <a:cs typeface="Tw Cen MT"/>
            </a:endParaRPr>
          </a:p>
        </p:txBody>
      </p:sp>
      <p:pic>
        <p:nvPicPr>
          <p:cNvPr id="6" name="Picture 5"/>
          <p:cNvPicPr>
            <a:picLocks noChangeAspect="1"/>
          </p:cNvPicPr>
          <p:nvPr/>
        </p:nvPicPr>
        <p:blipFill>
          <a:blip r:embed="rId3"/>
          <a:stretch>
            <a:fillRect/>
          </a:stretch>
        </p:blipFill>
        <p:spPr>
          <a:xfrm>
            <a:off x="1904999" y="2959746"/>
            <a:ext cx="5562600" cy="3593454"/>
          </a:xfrm>
          <a:prstGeom prst="rect">
            <a:avLst/>
          </a:prstGeom>
        </p:spPr>
      </p:pic>
      <p:sp>
        <p:nvSpPr>
          <p:cNvPr id="7" name="Rectangle 6"/>
          <p:cNvSpPr/>
          <p:nvPr/>
        </p:nvSpPr>
        <p:spPr>
          <a:xfrm>
            <a:off x="4953000" y="3048000"/>
            <a:ext cx="1066800" cy="154306"/>
          </a:xfrm>
          <a:prstGeom prst="rect">
            <a:avLst/>
          </a:prstGeom>
          <a:solidFill>
            <a:srgbClr val="4F93BA"/>
          </a:solidFill>
          <a:ln>
            <a:solidFill>
              <a:srgbClr val="4F9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33950" y="2959746"/>
            <a:ext cx="1295400" cy="261610"/>
          </a:xfrm>
          <a:prstGeom prst="rect">
            <a:avLst/>
          </a:prstGeom>
          <a:noFill/>
        </p:spPr>
        <p:txBody>
          <a:bodyPr wrap="square" rtlCol="0">
            <a:spAutoFit/>
          </a:bodyPr>
          <a:lstStyle/>
          <a:p>
            <a:r>
              <a:rPr lang="en-US" sz="1100" dirty="0" smtClean="0">
                <a:solidFill>
                  <a:schemeClr val="bg1"/>
                </a:solidFill>
              </a:rPr>
              <a:t>Billy Idol</a:t>
            </a:r>
            <a:endParaRPr lang="en-US" sz="1100" dirty="0">
              <a:solidFill>
                <a:schemeClr val="bg1"/>
              </a:solidFill>
            </a:endParaRPr>
          </a:p>
        </p:txBody>
      </p:sp>
      <p:sp>
        <p:nvSpPr>
          <p:cNvPr id="10" name="Rectangle 9"/>
          <p:cNvSpPr/>
          <p:nvPr/>
        </p:nvSpPr>
        <p:spPr>
          <a:xfrm>
            <a:off x="4320541" y="5511203"/>
            <a:ext cx="2446020" cy="142875"/>
          </a:xfrm>
          <a:prstGeom prst="rect">
            <a:avLst/>
          </a:prstGeom>
          <a:solidFill>
            <a:srgbClr val="FDFDFD"/>
          </a:solidFill>
          <a:ln>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5257800" y="5676900"/>
            <a:ext cx="838200" cy="2286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p:nvSpPr>
        <p:spPr>
          <a:xfrm>
            <a:off x="6229350" y="5486400"/>
            <a:ext cx="552450" cy="68581"/>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584" y="474981"/>
            <a:ext cx="7922831" cy="1169551"/>
          </a:xfrm>
        </p:spPr>
        <p:txBody>
          <a:bodyPr/>
          <a:lstStyle/>
          <a:p>
            <a:pPr algn="ctr"/>
            <a:r>
              <a:rPr lang="en-US" sz="3200" dirty="0"/>
              <a:t>Helpful </a:t>
            </a:r>
            <a:r>
              <a:rPr lang="en-US" sz="3200" dirty="0" smtClean="0"/>
              <a:t>Hints </a:t>
            </a:r>
            <a:r>
              <a:rPr lang="en-US" sz="3200" dirty="0"/>
              <a:t>for </a:t>
            </a:r>
            <a:r>
              <a:rPr lang="en-US" sz="3200" dirty="0" smtClean="0"/>
              <a:t>Uploading </a:t>
            </a:r>
            <a:r>
              <a:rPr lang="en-US" sz="3200" dirty="0"/>
              <a:t>of D</a:t>
            </a:r>
            <a:r>
              <a:rPr lang="en-US" sz="3200" dirty="0" smtClean="0"/>
              <a:t>ocuments</a:t>
            </a:r>
            <a:r>
              <a:rPr lang="en-US" dirty="0"/>
              <a:t/>
            </a:r>
            <a:br>
              <a:rPr lang="en-US" dirty="0"/>
            </a:br>
            <a:endParaRPr lang="en-US" dirty="0"/>
          </a:p>
        </p:txBody>
      </p:sp>
      <p:sp>
        <p:nvSpPr>
          <p:cNvPr id="3" name="Text Placeholder 2"/>
          <p:cNvSpPr>
            <a:spLocks noGrp="1"/>
          </p:cNvSpPr>
          <p:nvPr>
            <p:ph type="body" idx="1"/>
          </p:nvPr>
        </p:nvSpPr>
        <p:spPr>
          <a:xfrm>
            <a:off x="691515" y="1622551"/>
            <a:ext cx="7760969" cy="4878259"/>
          </a:xfrm>
        </p:spPr>
        <p:txBody>
          <a:bodyPr/>
          <a:lstStyle/>
          <a:p>
            <a:pPr marL="342900" indent="-342900">
              <a:buFont typeface="Arial" panose="020B0604020202020204" pitchFamily="34" charset="0"/>
              <a:buChar char="•"/>
            </a:pPr>
            <a:r>
              <a:rPr lang="en-US" sz="1800" dirty="0"/>
              <a:t>Merge all documents for a specific student into one file for that student’s Document Request.  You might need to speak to your district’s IT person, talk to a coworker who is computer savvy, or do an internet search regarding which program you have available to merge documents.  You can upload your documents as word, PDF, or zip files.</a:t>
            </a:r>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r>
              <a:rPr lang="en-US" sz="1800" dirty="0" smtClean="0"/>
              <a:t>Check </a:t>
            </a:r>
            <a:r>
              <a:rPr lang="en-US" sz="1800" dirty="0"/>
              <a:t>and make sure that each student’s file is 20 MB or less in size.  The way you choose to merge them might affect the size of the file.  Again you will need to speak to your district’s IT person, a coworker who is computer savvy, or do an internet search regarding which program you have available to reduce the size of a file</a:t>
            </a:r>
            <a:r>
              <a:rPr lang="en-US" sz="1800" dirty="0" smtClean="0"/>
              <a:t>.</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Make sure that your file’s path name is less than fifty characters. Be aware that where you choose to save your file can lengthen the path name. The easiest way is to create a folder on your desk top and save all files used there.</a:t>
            </a:r>
          </a:p>
          <a:p>
            <a:endParaRPr lang="en-US" dirty="0"/>
          </a:p>
        </p:txBody>
      </p:sp>
    </p:spTree>
    <p:extLst>
      <p:ext uri="{BB962C8B-B14F-4D97-AF65-F5344CB8AC3E}">
        <p14:creationId xmlns:p14="http://schemas.microsoft.com/office/powerpoint/2010/main" val="682624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515" y="474980"/>
            <a:ext cx="7687309" cy="696595"/>
          </a:xfrm>
          <a:prstGeom prst="rect">
            <a:avLst/>
          </a:prstGeom>
        </p:spPr>
        <p:txBody>
          <a:bodyPr vert="horz" wrap="square" lIns="0" tIns="13335" rIns="0" bIns="0" rtlCol="0">
            <a:spAutoFit/>
          </a:bodyPr>
          <a:lstStyle/>
          <a:p>
            <a:pPr marL="12700">
              <a:lnSpc>
                <a:spcPct val="100000"/>
              </a:lnSpc>
              <a:spcBef>
                <a:spcPts val="105"/>
              </a:spcBef>
            </a:pPr>
            <a:r>
              <a:rPr spc="-5" dirty="0" smtClean="0">
                <a:latin typeface="Times New Roman" panose="02020603050405020304" pitchFamily="18" charset="0"/>
                <a:cs typeface="Times New Roman" panose="02020603050405020304" pitchFamily="18" charset="0"/>
              </a:rPr>
              <a:t>Documentation</a:t>
            </a:r>
            <a:r>
              <a:rPr lang="en-US" spc="-5" dirty="0" smtClean="0">
                <a:latin typeface="Times New Roman" panose="02020603050405020304" pitchFamily="18" charset="0"/>
                <a:cs typeface="Times New Roman" panose="02020603050405020304" pitchFamily="18" charset="0"/>
              </a:rPr>
              <a:t> Request Status</a:t>
            </a:r>
            <a:endParaRPr spc="5" dirty="0">
              <a:latin typeface="Times New Roman" panose="02020603050405020304" pitchFamily="18" charset="0"/>
              <a:cs typeface="Times New Roman" panose="02020603050405020304" pitchFamily="18" charset="0"/>
            </a:endParaRPr>
          </a:p>
        </p:txBody>
      </p:sp>
      <p:sp>
        <p:nvSpPr>
          <p:cNvPr id="3" name="object 3"/>
          <p:cNvSpPr/>
          <p:nvPr/>
        </p:nvSpPr>
        <p:spPr>
          <a:xfrm>
            <a:off x="609600" y="2895600"/>
            <a:ext cx="8144959" cy="243077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8567234" y="376235"/>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18</a:t>
            </a:r>
            <a:endParaRPr sz="1200" dirty="0">
              <a:latin typeface="Tw Cen MT"/>
              <a:cs typeface="Tw Cen MT"/>
            </a:endParaRPr>
          </a:p>
        </p:txBody>
      </p:sp>
      <p:sp>
        <p:nvSpPr>
          <p:cNvPr id="5" name="TextBox 4"/>
          <p:cNvSpPr txBox="1"/>
          <p:nvPr/>
        </p:nvSpPr>
        <p:spPr>
          <a:xfrm>
            <a:off x="304800" y="1600200"/>
            <a:ext cx="8610600" cy="120032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document status can be found in the Request Status box.  </a:t>
            </a:r>
          </a:p>
          <a:p>
            <a:r>
              <a:rPr lang="en-US" dirty="0" smtClean="0">
                <a:solidFill>
                  <a:srgbClr val="FFC000"/>
                </a:solidFill>
                <a:latin typeface="Times New Roman" panose="02020603050405020304" pitchFamily="18" charset="0"/>
                <a:cs typeface="Times New Roman" panose="02020603050405020304" pitchFamily="18" charset="0"/>
              </a:rPr>
              <a:t>Submitted</a:t>
            </a:r>
            <a:r>
              <a:rPr lang="en-US" dirty="0" smtClean="0">
                <a:latin typeface="Times New Roman" panose="02020603050405020304" pitchFamily="18" charset="0"/>
                <a:cs typeface="Times New Roman" panose="02020603050405020304" pitchFamily="18" charset="0"/>
              </a:rPr>
              <a:t>  - Uploaded, but not yet looked at by DESE</a:t>
            </a:r>
          </a:p>
          <a:p>
            <a:r>
              <a:rPr lang="en-US" dirty="0" smtClean="0">
                <a:solidFill>
                  <a:srgbClr val="00B050"/>
                </a:solidFill>
                <a:latin typeface="Times New Roman" panose="02020603050405020304" pitchFamily="18" charset="0"/>
                <a:cs typeface="Times New Roman" panose="02020603050405020304" pitchFamily="18" charset="0"/>
              </a:rPr>
              <a:t>Accepted</a:t>
            </a:r>
            <a:r>
              <a:rPr lang="en-US" dirty="0" smtClean="0">
                <a:latin typeface="Times New Roman" panose="02020603050405020304" pitchFamily="18" charset="0"/>
                <a:cs typeface="Times New Roman" panose="02020603050405020304" pitchFamily="18" charset="0"/>
              </a:rPr>
              <a:t> – DESE has looked over the file and it seems like everything needed is there.</a:t>
            </a:r>
          </a:p>
          <a:p>
            <a:r>
              <a:rPr lang="en-US" dirty="0" smtClean="0">
                <a:solidFill>
                  <a:srgbClr val="FF0000"/>
                </a:solidFill>
                <a:latin typeface="Times New Roman" panose="02020603050405020304" pitchFamily="18" charset="0"/>
                <a:cs typeface="Times New Roman" panose="02020603050405020304" pitchFamily="18" charset="0"/>
              </a:rPr>
              <a:t>Rejected</a:t>
            </a:r>
            <a:r>
              <a:rPr lang="en-US" dirty="0" smtClean="0">
                <a:latin typeface="Times New Roman" panose="02020603050405020304" pitchFamily="18" charset="0"/>
                <a:cs typeface="Times New Roman" panose="02020603050405020304" pitchFamily="18" charset="0"/>
              </a:rPr>
              <a:t> – DESE has looked over the file and something is not right.  </a:t>
            </a:r>
            <a:endParaRPr lang="en-US" dirty="0">
              <a:latin typeface="Times New Roman" panose="02020603050405020304" pitchFamily="18" charset="0"/>
              <a:cs typeface="Times New Roman" panose="02020603050405020304" pitchFamily="18" charset="0"/>
            </a:endParaRPr>
          </a:p>
        </p:txBody>
      </p:sp>
      <p:sp>
        <p:nvSpPr>
          <p:cNvPr id="6" name="Down Arrow 5"/>
          <p:cNvSpPr/>
          <p:nvPr/>
        </p:nvSpPr>
        <p:spPr>
          <a:xfrm>
            <a:off x="4800600" y="3048000"/>
            <a:ext cx="304800" cy="457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p:cNvSpPr txBox="1"/>
          <p:nvPr/>
        </p:nvSpPr>
        <p:spPr>
          <a:xfrm>
            <a:off x="304800" y="5421450"/>
            <a:ext cx="8610600" cy="1200329"/>
          </a:xfrm>
          <a:prstGeom prst="rect">
            <a:avLst/>
          </a:prstGeom>
          <a:noFill/>
        </p:spPr>
        <p:txBody>
          <a:bodyPr wrap="square" rtlCol="0">
            <a:spAutoFit/>
          </a:bodyPr>
          <a:lstStyle/>
          <a:p>
            <a:r>
              <a:rPr lang="en-US" dirty="0" smtClean="0"/>
              <a:t>If your file is rejected and you need to upload new information be aware that you will need to either:</a:t>
            </a:r>
          </a:p>
          <a:p>
            <a:r>
              <a:rPr lang="en-US" dirty="0" smtClean="0"/>
              <a:t>1) merge new information into your file and re-upload the entire thing, or </a:t>
            </a:r>
          </a:p>
          <a:p>
            <a:r>
              <a:rPr lang="en-US" dirty="0" smtClean="0"/>
              <a:t>2) upload the missing information under the student’s record using “New Upload”.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6161" y="474980"/>
            <a:ext cx="5266690" cy="696595"/>
          </a:xfrm>
          <a:prstGeom prst="rect">
            <a:avLst/>
          </a:prstGeom>
        </p:spPr>
        <p:txBody>
          <a:bodyPr vert="horz" wrap="square" lIns="0" tIns="13335" rIns="0" bIns="0" rtlCol="0">
            <a:spAutoFit/>
          </a:bodyPr>
          <a:lstStyle/>
          <a:p>
            <a:pPr marL="12700">
              <a:lnSpc>
                <a:spcPct val="100000"/>
              </a:lnSpc>
              <a:spcBef>
                <a:spcPts val="105"/>
              </a:spcBef>
            </a:pPr>
            <a:r>
              <a:rPr dirty="0" smtClean="0">
                <a:latin typeface="Times New Roman" panose="02020603050405020304" pitchFamily="18" charset="0"/>
                <a:cs typeface="Times New Roman" panose="02020603050405020304" pitchFamily="18" charset="0"/>
              </a:rPr>
              <a:t>Timelines</a:t>
            </a:r>
            <a:r>
              <a:rPr spc="-75" dirty="0" smtClean="0">
                <a:latin typeface="Times New Roman" panose="02020603050405020304" pitchFamily="18" charset="0"/>
                <a:cs typeface="Times New Roman" panose="02020603050405020304" pitchFamily="18" charset="0"/>
              </a:rPr>
              <a:t> </a:t>
            </a:r>
            <a:r>
              <a:rPr dirty="0" smtClean="0">
                <a:latin typeface="Times New Roman" panose="02020603050405020304" pitchFamily="18" charset="0"/>
                <a:cs typeface="Times New Roman" panose="02020603050405020304" pitchFamily="18" charset="0"/>
              </a:rPr>
              <a:t>Submission</a:t>
            </a:r>
            <a:endParaRPr dirty="0">
              <a:latin typeface="Times New Roman" panose="02020603050405020304" pitchFamily="18" charset="0"/>
              <a:cs typeface="Times New Roman" panose="02020603050405020304" pitchFamily="18" charset="0"/>
            </a:endParaRPr>
          </a:p>
        </p:txBody>
      </p:sp>
      <p:sp>
        <p:nvSpPr>
          <p:cNvPr id="3" name="object 3"/>
          <p:cNvSpPr txBox="1"/>
          <p:nvPr/>
        </p:nvSpPr>
        <p:spPr>
          <a:xfrm>
            <a:off x="691515" y="1530914"/>
            <a:ext cx="7738109" cy="4784643"/>
          </a:xfrm>
          <a:prstGeom prst="rect">
            <a:avLst/>
          </a:prstGeom>
        </p:spPr>
        <p:txBody>
          <a:bodyPr vert="horz" wrap="square" lIns="0" tIns="102870" rIns="0" bIns="0" rtlCol="0">
            <a:spAutoFit/>
          </a:bodyPr>
          <a:lstStyle/>
          <a:p>
            <a:pPr marL="332740" indent="-320040">
              <a:lnSpc>
                <a:spcPct val="100000"/>
              </a:lnSpc>
              <a:spcBef>
                <a:spcPts val="810"/>
              </a:spcBef>
              <a:buClr>
                <a:srgbClr val="843F0F"/>
              </a:buClr>
              <a:buSzPct val="59375"/>
              <a:buFont typeface="Wingdings"/>
              <a:buChar char=""/>
              <a:tabLst>
                <a:tab pos="332740" algn="l"/>
              </a:tabLst>
            </a:pPr>
            <a:r>
              <a:rPr sz="3200" spc="-5" dirty="0">
                <a:latin typeface="Times New Roman" panose="02020603050405020304" pitchFamily="18" charset="0"/>
                <a:cs typeface="Times New Roman" panose="02020603050405020304" pitchFamily="18" charset="0"/>
              </a:rPr>
              <a:t>Timeline submissions due </a:t>
            </a:r>
            <a:r>
              <a:rPr sz="3200" spc="-20" dirty="0">
                <a:latin typeface="Times New Roman" panose="02020603050405020304" pitchFamily="18" charset="0"/>
                <a:cs typeface="Times New Roman" panose="02020603050405020304" pitchFamily="18" charset="0"/>
              </a:rPr>
              <a:t>May </a:t>
            </a:r>
            <a:r>
              <a:rPr sz="3200" dirty="0" smtClean="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5</a:t>
            </a:r>
            <a:r>
              <a:rPr sz="3200" dirty="0" smtClean="0">
                <a:latin typeface="Times New Roman" panose="02020603050405020304" pitchFamily="18" charset="0"/>
                <a:cs typeface="Times New Roman" panose="02020603050405020304" pitchFamily="18" charset="0"/>
              </a:rPr>
              <a:t>,</a:t>
            </a:r>
            <a:r>
              <a:rPr sz="3200" spc="-25" dirty="0" smtClean="0">
                <a:latin typeface="Times New Roman" panose="02020603050405020304" pitchFamily="18" charset="0"/>
                <a:cs typeface="Times New Roman" panose="02020603050405020304" pitchFamily="18" charset="0"/>
              </a:rPr>
              <a:t> </a:t>
            </a:r>
            <a:r>
              <a:rPr sz="3200" dirty="0" smtClean="0">
                <a:latin typeface="Times New Roman" panose="02020603050405020304" pitchFamily="18" charset="0"/>
                <a:cs typeface="Times New Roman" panose="02020603050405020304" pitchFamily="18" charset="0"/>
              </a:rPr>
              <a:t>20</a:t>
            </a:r>
            <a:r>
              <a:rPr lang="en-US" sz="3200" dirty="0" smtClean="0">
                <a:latin typeface="Times New Roman" panose="02020603050405020304" pitchFamily="18" charset="0"/>
                <a:cs typeface="Times New Roman" panose="02020603050405020304" pitchFamily="18" charset="0"/>
              </a:rPr>
              <a:t>21</a:t>
            </a:r>
            <a:r>
              <a:rPr sz="3200" dirty="0" smtClean="0">
                <a:latin typeface="Times New Roman" panose="02020603050405020304" pitchFamily="18" charset="0"/>
                <a:cs typeface="Times New Roman" panose="02020603050405020304" pitchFamily="18" charset="0"/>
              </a:rPr>
              <a:t>.</a:t>
            </a:r>
            <a:endParaRPr sz="3200" dirty="0">
              <a:latin typeface="Times New Roman" panose="02020603050405020304" pitchFamily="18" charset="0"/>
              <a:cs typeface="Times New Roman" panose="02020603050405020304" pitchFamily="18" charset="0"/>
            </a:endParaRPr>
          </a:p>
          <a:p>
            <a:pPr marL="652780" lvl="1" indent="-273050">
              <a:lnSpc>
                <a:spcPct val="100000"/>
              </a:lnSpc>
              <a:spcBef>
                <a:spcPts val="620"/>
              </a:spcBef>
              <a:buClr>
                <a:srgbClr val="3D9833"/>
              </a:buClr>
              <a:buSzPct val="69642"/>
              <a:buFont typeface="Wingdings 2"/>
              <a:buChar char="□"/>
              <a:tabLst>
                <a:tab pos="652780" algn="l"/>
              </a:tabLst>
            </a:pPr>
            <a:r>
              <a:rPr sz="2800" spc="-5" dirty="0">
                <a:latin typeface="Times New Roman" panose="02020603050405020304" pitchFamily="18" charset="0"/>
                <a:cs typeface="Times New Roman" panose="02020603050405020304" pitchFamily="18" charset="0"/>
              </a:rPr>
              <a:t>Initial</a:t>
            </a:r>
            <a:r>
              <a:rPr sz="2800" spc="-15" dirty="0">
                <a:latin typeface="Times New Roman" panose="02020603050405020304" pitchFamily="18" charset="0"/>
                <a:cs typeface="Times New Roman" panose="02020603050405020304" pitchFamily="18" charset="0"/>
              </a:rPr>
              <a:t> Evaluations</a:t>
            </a:r>
            <a:endParaRPr sz="2800" dirty="0">
              <a:latin typeface="Times New Roman" panose="02020603050405020304" pitchFamily="18" charset="0"/>
              <a:cs typeface="Times New Roman" panose="02020603050405020304" pitchFamily="18" charset="0"/>
            </a:endParaRPr>
          </a:p>
          <a:p>
            <a:pPr marL="927100" lvl="2" indent="-228600">
              <a:lnSpc>
                <a:spcPct val="100000"/>
              </a:lnSpc>
              <a:spcBef>
                <a:spcPts val="505"/>
              </a:spcBef>
              <a:buClr>
                <a:srgbClr val="843F0F"/>
              </a:buClr>
              <a:buSzPct val="75000"/>
              <a:buFont typeface="Wingdings"/>
              <a:buChar char=""/>
              <a:tabLst>
                <a:tab pos="927100" algn="l"/>
              </a:tabLst>
            </a:pPr>
            <a:r>
              <a:rPr sz="2400" spc="-5" dirty="0">
                <a:latin typeface="Times New Roman" panose="02020603050405020304" pitchFamily="18" charset="0"/>
                <a:cs typeface="Times New Roman" panose="02020603050405020304" pitchFamily="18" charset="0"/>
              </a:rPr>
              <a:t>Include all students (ineligible </a:t>
            </a:r>
            <a:r>
              <a:rPr sz="2400" dirty="0">
                <a:latin typeface="Times New Roman" panose="02020603050405020304" pitchFamily="18" charset="0"/>
                <a:cs typeface="Times New Roman" panose="02020603050405020304" pitchFamily="18" charset="0"/>
              </a:rPr>
              <a:t>and</a:t>
            </a:r>
            <a:r>
              <a:rPr sz="2400" spc="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eligible).</a:t>
            </a:r>
            <a:endParaRPr sz="2400" dirty="0">
              <a:latin typeface="Times New Roman" panose="02020603050405020304" pitchFamily="18" charset="0"/>
              <a:cs typeface="Times New Roman" panose="02020603050405020304" pitchFamily="18" charset="0"/>
            </a:endParaRPr>
          </a:p>
          <a:p>
            <a:pPr marL="652780" lvl="1" indent="-273050">
              <a:lnSpc>
                <a:spcPct val="100000"/>
              </a:lnSpc>
              <a:spcBef>
                <a:spcPts val="595"/>
              </a:spcBef>
              <a:buClr>
                <a:srgbClr val="3D9833"/>
              </a:buClr>
              <a:buSzPct val="69642"/>
              <a:buFont typeface="Wingdings 2"/>
              <a:buChar char="□"/>
              <a:tabLst>
                <a:tab pos="652780" algn="l"/>
              </a:tabLst>
            </a:pPr>
            <a:r>
              <a:rPr sz="2800" spc="-25" dirty="0">
                <a:latin typeface="Times New Roman" panose="02020603050405020304" pitchFamily="18" charset="0"/>
                <a:cs typeface="Times New Roman" panose="02020603050405020304" pitchFamily="18" charset="0"/>
              </a:rPr>
              <a:t>Part </a:t>
            </a:r>
            <a:r>
              <a:rPr sz="2800" spc="-5" dirty="0">
                <a:latin typeface="Times New Roman" panose="02020603050405020304" pitchFamily="18" charset="0"/>
                <a:cs typeface="Times New Roman" panose="02020603050405020304" pitchFamily="18" charset="0"/>
              </a:rPr>
              <a:t>C </a:t>
            </a:r>
            <a:r>
              <a:rPr sz="2800" spc="-15" dirty="0">
                <a:latin typeface="Times New Roman" panose="02020603050405020304" pitchFamily="18" charset="0"/>
                <a:cs typeface="Times New Roman" panose="02020603050405020304" pitchFamily="18" charset="0"/>
              </a:rPr>
              <a:t>to </a:t>
            </a:r>
            <a:r>
              <a:rPr sz="2800" spc="-25" dirty="0">
                <a:latin typeface="Times New Roman" panose="02020603050405020304" pitchFamily="18" charset="0"/>
                <a:cs typeface="Times New Roman" panose="02020603050405020304" pitchFamily="18" charset="0"/>
              </a:rPr>
              <a:t>Part </a:t>
            </a:r>
            <a:r>
              <a:rPr sz="2800" spc="-5" dirty="0">
                <a:latin typeface="Times New Roman" panose="02020603050405020304" pitchFamily="18" charset="0"/>
                <a:cs typeface="Times New Roman" panose="02020603050405020304" pitchFamily="18" charset="0"/>
              </a:rPr>
              <a:t>B</a:t>
            </a:r>
            <a:r>
              <a:rPr sz="2800" spc="75" dirty="0">
                <a:latin typeface="Times New Roman" panose="02020603050405020304" pitchFamily="18" charset="0"/>
                <a:cs typeface="Times New Roman" panose="02020603050405020304" pitchFamily="18" charset="0"/>
              </a:rPr>
              <a:t> </a:t>
            </a:r>
            <a:r>
              <a:rPr sz="2800" spc="-20" dirty="0">
                <a:latin typeface="Times New Roman" panose="02020603050405020304" pitchFamily="18" charset="0"/>
                <a:cs typeface="Times New Roman" panose="02020603050405020304" pitchFamily="18" charset="0"/>
              </a:rPr>
              <a:t>Transition</a:t>
            </a:r>
            <a:endParaRPr sz="2800" dirty="0">
              <a:latin typeface="Times New Roman" panose="02020603050405020304" pitchFamily="18" charset="0"/>
              <a:cs typeface="Times New Roman" panose="02020603050405020304" pitchFamily="18" charset="0"/>
            </a:endParaRPr>
          </a:p>
          <a:p>
            <a:pPr marL="927100" marR="660400" lvl="2" indent="-228600">
              <a:lnSpc>
                <a:spcPct val="100000"/>
              </a:lnSpc>
              <a:spcBef>
                <a:spcPts val="509"/>
              </a:spcBef>
              <a:buClr>
                <a:srgbClr val="843F0F"/>
              </a:buClr>
              <a:buSzPct val="75000"/>
              <a:buFont typeface="Wingdings"/>
              <a:buChar char=""/>
              <a:tabLst>
                <a:tab pos="927100" algn="l"/>
              </a:tabLst>
            </a:pPr>
            <a:r>
              <a:rPr sz="2400" spc="-5" dirty="0">
                <a:latin typeface="Times New Roman" panose="02020603050405020304" pitchFamily="18" charset="0"/>
                <a:cs typeface="Times New Roman" panose="02020603050405020304" pitchFamily="18" charset="0"/>
              </a:rPr>
              <a:t>Include all students </a:t>
            </a:r>
            <a:r>
              <a:rPr sz="2400" spc="-15" dirty="0">
                <a:latin typeface="Times New Roman" panose="02020603050405020304" pitchFamily="18" charset="0"/>
                <a:cs typeface="Times New Roman" panose="02020603050405020304" pitchFamily="18" charset="0"/>
              </a:rPr>
              <a:t>referred </a:t>
            </a:r>
            <a:r>
              <a:rPr sz="2400" spc="-10" dirty="0">
                <a:latin typeface="Times New Roman" panose="02020603050405020304" pitchFamily="18" charset="0"/>
                <a:cs typeface="Times New Roman" panose="02020603050405020304" pitchFamily="18" charset="0"/>
              </a:rPr>
              <a:t>from </a:t>
            </a:r>
            <a:r>
              <a:rPr sz="2400" spc="-15" dirty="0">
                <a:latin typeface="Times New Roman" panose="02020603050405020304" pitchFamily="18" charset="0"/>
                <a:cs typeface="Times New Roman" panose="02020603050405020304" pitchFamily="18" charset="0"/>
              </a:rPr>
              <a:t>Part </a:t>
            </a:r>
            <a:r>
              <a:rPr sz="2400" dirty="0">
                <a:latin typeface="Times New Roman" panose="02020603050405020304" pitchFamily="18" charset="0"/>
                <a:cs typeface="Times New Roman" panose="02020603050405020304" pitchFamily="18" charset="0"/>
              </a:rPr>
              <a:t>C </a:t>
            </a:r>
            <a:r>
              <a:rPr sz="2400" spc="-10" dirty="0">
                <a:latin typeface="Times New Roman" panose="02020603050405020304" pitchFamily="18" charset="0"/>
                <a:cs typeface="Times New Roman" panose="02020603050405020304" pitchFamily="18" charset="0"/>
              </a:rPr>
              <a:t>whose  </a:t>
            </a:r>
            <a:r>
              <a:rPr sz="2400" spc="-15" dirty="0">
                <a:latin typeface="Times New Roman" panose="02020603050405020304" pitchFamily="18" charset="0"/>
                <a:cs typeface="Times New Roman" panose="02020603050405020304" pitchFamily="18" charset="0"/>
              </a:rPr>
              <a:t>referral </a:t>
            </a:r>
            <a:r>
              <a:rPr sz="2400" spc="-5" dirty="0">
                <a:latin typeface="Times New Roman" panose="02020603050405020304" pitchFamily="18" charset="0"/>
                <a:cs typeface="Times New Roman" panose="02020603050405020304" pitchFamily="18" charset="0"/>
              </a:rPr>
              <a:t>date </a:t>
            </a:r>
            <a:r>
              <a:rPr sz="2400" spc="-10" dirty="0" smtClean="0">
                <a:latin typeface="Times New Roman" panose="02020603050405020304" pitchFamily="18" charset="0"/>
                <a:cs typeface="Times New Roman" panose="02020603050405020304" pitchFamily="18" charset="0"/>
              </a:rPr>
              <a:t>fall</a:t>
            </a:r>
            <a:r>
              <a:rPr lang="en-US" sz="2400" spc="-10" dirty="0" smtClean="0">
                <a:latin typeface="Times New Roman" panose="02020603050405020304" pitchFamily="18" charset="0"/>
                <a:cs typeface="Times New Roman" panose="02020603050405020304" pitchFamily="18" charset="0"/>
              </a:rPr>
              <a:t>s</a:t>
            </a:r>
            <a:r>
              <a:rPr sz="2400" spc="-10" dirty="0" smtClean="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within the </a:t>
            </a:r>
            <a:r>
              <a:rPr sz="2400">
                <a:latin typeface="Times New Roman" panose="02020603050405020304" pitchFamily="18" charset="0"/>
                <a:cs typeface="Times New Roman" panose="02020603050405020304" pitchFamily="18" charset="0"/>
              </a:rPr>
              <a:t>data </a:t>
            </a:r>
            <a:r>
              <a:rPr sz="2400" spc="-5" smtClean="0">
                <a:latin typeface="Times New Roman" panose="02020603050405020304" pitchFamily="18" charset="0"/>
                <a:cs typeface="Times New Roman" panose="02020603050405020304" pitchFamily="18" charset="0"/>
              </a:rPr>
              <a:t>collection </a:t>
            </a:r>
            <a:r>
              <a:rPr sz="2400" spc="-5" dirty="0" smtClean="0">
                <a:latin typeface="Times New Roman" panose="02020603050405020304" pitchFamily="18" charset="0"/>
                <a:cs typeface="Times New Roman" panose="02020603050405020304" pitchFamily="18" charset="0"/>
              </a:rPr>
              <a:t>period</a:t>
            </a:r>
            <a:r>
              <a:rPr lang="en-US" sz="2400" spc="-5" dirty="0" smtClean="0">
                <a:latin typeface="Times New Roman" panose="02020603050405020304" pitchFamily="18" charset="0"/>
                <a:cs typeface="Times New Roman" panose="02020603050405020304" pitchFamily="18" charset="0"/>
              </a:rPr>
              <a:t> and whose 3</a:t>
            </a:r>
            <a:r>
              <a:rPr lang="en-US" sz="2400" spc="-5" baseline="30000" dirty="0" smtClean="0">
                <a:latin typeface="Times New Roman" panose="02020603050405020304" pitchFamily="18" charset="0"/>
                <a:cs typeface="Times New Roman" panose="02020603050405020304" pitchFamily="18" charset="0"/>
              </a:rPr>
              <a:t>rd</a:t>
            </a:r>
            <a:r>
              <a:rPr lang="en-US" sz="2400" spc="-5" dirty="0" smtClean="0">
                <a:latin typeface="Times New Roman" panose="02020603050405020304" pitchFamily="18" charset="0"/>
                <a:cs typeface="Times New Roman" panose="02020603050405020304" pitchFamily="18" charset="0"/>
              </a:rPr>
              <a:t> birthday is prior to April </a:t>
            </a:r>
            <a:r>
              <a:rPr lang="en-US" sz="2400" spc="-5" smtClean="0">
                <a:latin typeface="Times New Roman" panose="02020603050405020304" pitchFamily="18" charset="0"/>
                <a:cs typeface="Times New Roman" panose="02020603050405020304" pitchFamily="18" charset="0"/>
              </a:rPr>
              <a:t>30, 2021</a:t>
            </a:r>
            <a:r>
              <a:rPr sz="2400" spc="-5" dirty="0" smtClean="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332740" marR="5080" indent="-320040">
              <a:lnSpc>
                <a:spcPct val="100000"/>
              </a:lnSpc>
              <a:spcBef>
                <a:spcPts val="675"/>
              </a:spcBef>
              <a:buClr>
                <a:srgbClr val="843F0F"/>
              </a:buClr>
              <a:buSzPct val="59375"/>
              <a:buFont typeface="Wingdings"/>
              <a:buChar char=""/>
              <a:tabLst>
                <a:tab pos="332740" algn="l"/>
              </a:tabLst>
            </a:pPr>
            <a:r>
              <a:rPr sz="3200" spc="-5" dirty="0">
                <a:latin typeface="Times New Roman" panose="02020603050405020304" pitchFamily="18" charset="0"/>
                <a:cs typeface="Times New Roman" panose="02020603050405020304" pitchFamily="18" charset="0"/>
              </a:rPr>
              <a:t>Data collection </a:t>
            </a:r>
            <a:r>
              <a:rPr sz="3200" spc="-10" dirty="0">
                <a:latin typeface="Times New Roman" panose="02020603050405020304" pitchFamily="18" charset="0"/>
                <a:cs typeface="Times New Roman" panose="02020603050405020304" pitchFamily="18" charset="0"/>
              </a:rPr>
              <a:t>for </a:t>
            </a:r>
            <a:r>
              <a:rPr sz="3200" spc="-5" dirty="0">
                <a:latin typeface="Times New Roman" panose="02020603050405020304" pitchFamily="18" charset="0"/>
                <a:cs typeface="Times New Roman" panose="02020603050405020304" pitchFamily="18" charset="0"/>
              </a:rPr>
              <a:t>timelines will </a:t>
            </a:r>
            <a:r>
              <a:rPr sz="3200" spc="-20" dirty="0">
                <a:latin typeface="Times New Roman" panose="02020603050405020304" pitchFamily="18" charset="0"/>
                <a:cs typeface="Times New Roman" panose="02020603050405020304" pitchFamily="18" charset="0"/>
              </a:rPr>
              <a:t>cover </a:t>
            </a:r>
            <a:r>
              <a:rPr sz="3200" spc="-5" dirty="0">
                <a:latin typeface="Times New Roman" panose="02020603050405020304" pitchFamily="18" charset="0"/>
                <a:cs typeface="Times New Roman" panose="02020603050405020304" pitchFamily="18" charset="0"/>
              </a:rPr>
              <a:t>the  period </a:t>
            </a:r>
            <a:r>
              <a:rPr lang="en-US" sz="3200" spc="-5" dirty="0" smtClean="0">
                <a:latin typeface="Times New Roman" panose="02020603050405020304" pitchFamily="18" charset="0"/>
                <a:cs typeface="Times New Roman" panose="02020603050405020304" pitchFamily="18" charset="0"/>
              </a:rPr>
              <a:t>beginning J</a:t>
            </a:r>
            <a:r>
              <a:rPr sz="3200" spc="-20" dirty="0" smtClean="0">
                <a:latin typeface="Times New Roman" panose="02020603050405020304" pitchFamily="18" charset="0"/>
                <a:cs typeface="Times New Roman" panose="02020603050405020304" pitchFamily="18" charset="0"/>
              </a:rPr>
              <a:t>uly </a:t>
            </a:r>
            <a:r>
              <a:rPr sz="3200" dirty="0">
                <a:latin typeface="Times New Roman" panose="02020603050405020304" pitchFamily="18" charset="0"/>
                <a:cs typeface="Times New Roman" panose="02020603050405020304" pitchFamily="18" charset="0"/>
              </a:rPr>
              <a:t>1, </a:t>
            </a:r>
            <a:r>
              <a:rPr sz="3200" dirty="0" smtClean="0">
                <a:latin typeface="Times New Roman" panose="02020603050405020304" pitchFamily="18" charset="0"/>
                <a:cs typeface="Times New Roman" panose="02020603050405020304" pitchFamily="18" charset="0"/>
              </a:rPr>
              <a:t>20</a:t>
            </a:r>
            <a:r>
              <a:rPr lang="en-US" sz="3200" dirty="0" smtClean="0">
                <a:latin typeface="Times New Roman" panose="02020603050405020304" pitchFamily="18" charset="0"/>
                <a:cs typeface="Times New Roman" panose="02020603050405020304" pitchFamily="18" charset="0"/>
              </a:rPr>
              <a:t>20</a:t>
            </a:r>
            <a:r>
              <a:rPr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and ending </a:t>
            </a:r>
            <a:r>
              <a:rPr sz="3200" spc="-15" dirty="0" smtClean="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April </a:t>
            </a:r>
            <a:r>
              <a:rPr sz="3200" dirty="0">
                <a:latin typeface="Times New Roman" panose="02020603050405020304" pitchFamily="18" charset="0"/>
                <a:cs typeface="Times New Roman" panose="02020603050405020304" pitchFamily="18" charset="0"/>
              </a:rPr>
              <a:t>30,</a:t>
            </a:r>
            <a:r>
              <a:rPr sz="3200" spc="0" dirty="0">
                <a:latin typeface="Times New Roman" panose="02020603050405020304" pitchFamily="18" charset="0"/>
                <a:cs typeface="Times New Roman" panose="02020603050405020304" pitchFamily="18" charset="0"/>
              </a:rPr>
              <a:t> </a:t>
            </a:r>
            <a:r>
              <a:rPr sz="3200" dirty="0" smtClean="0">
                <a:latin typeface="Times New Roman" panose="02020603050405020304" pitchFamily="18" charset="0"/>
                <a:cs typeface="Times New Roman" panose="02020603050405020304" pitchFamily="18" charset="0"/>
              </a:rPr>
              <a:t>20</a:t>
            </a:r>
            <a:r>
              <a:rPr lang="en-US" sz="3200" dirty="0" smtClean="0">
                <a:latin typeface="Times New Roman" panose="02020603050405020304" pitchFamily="18" charset="0"/>
                <a:cs typeface="Times New Roman" panose="02020603050405020304" pitchFamily="18" charset="0"/>
              </a:rPr>
              <a:t>21</a:t>
            </a:r>
            <a:r>
              <a:rPr sz="3200" dirty="0" smtClean="0">
                <a:latin typeface="Times New Roman" panose="02020603050405020304" pitchFamily="18" charset="0"/>
                <a:cs typeface="Times New Roman" panose="02020603050405020304" pitchFamily="18" charset="0"/>
              </a:rPr>
              <a:t>.</a:t>
            </a:r>
            <a:endParaRPr sz="32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8610600" y="277490"/>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19</a:t>
            </a:r>
            <a:endParaRPr sz="1200" dirty="0">
              <a:latin typeface="Tw Cen MT"/>
              <a:cs typeface="Tw Cen M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Timeline Exceptions</a:t>
            </a:r>
            <a:endParaRPr lang="en-US" dirty="0"/>
          </a:p>
        </p:txBody>
      </p:sp>
      <p:sp>
        <p:nvSpPr>
          <p:cNvPr id="3" name="Text Placeholder 2"/>
          <p:cNvSpPr>
            <a:spLocks noGrp="1"/>
          </p:cNvSpPr>
          <p:nvPr>
            <p:ph type="body" idx="1"/>
          </p:nvPr>
        </p:nvSpPr>
        <p:spPr>
          <a:xfrm>
            <a:off x="691515" y="1524001"/>
            <a:ext cx="7760969" cy="5029199"/>
          </a:xfrm>
        </p:spPr>
        <p:txBody>
          <a:bodyPr/>
          <a:lstStyle/>
          <a:p>
            <a:r>
              <a:rPr lang="en-US" dirty="0" smtClean="0"/>
              <a:t>• </a:t>
            </a:r>
            <a:r>
              <a:rPr lang="en-US" sz="2400" dirty="0" smtClean="0"/>
              <a:t>Patterns </a:t>
            </a:r>
            <a:r>
              <a:rPr lang="en-US" sz="2400" dirty="0"/>
              <a:t>of instruction do not extend </a:t>
            </a:r>
            <a:r>
              <a:rPr lang="en-US" sz="2400" dirty="0" smtClean="0"/>
              <a:t>a timeline</a:t>
            </a:r>
            <a:r>
              <a:rPr lang="en-US" sz="2400" dirty="0"/>
              <a:t>. </a:t>
            </a:r>
            <a:r>
              <a:rPr lang="en-US" sz="2400" dirty="0" smtClean="0"/>
              <a:t>For </a:t>
            </a:r>
            <a:r>
              <a:rPr lang="en-US" sz="2400" dirty="0"/>
              <a:t>example, schools resuming virtually are counting students as in attendance for reporting and funding purposes. So it is a paradox to say a child is attending school but is unavailable for testing. </a:t>
            </a:r>
            <a:endParaRPr lang="en-US" sz="2400" dirty="0" smtClean="0"/>
          </a:p>
          <a:p>
            <a:endParaRPr lang="en-US" sz="2400" dirty="0"/>
          </a:p>
          <a:p>
            <a:r>
              <a:rPr lang="en-US" sz="2400" dirty="0" smtClean="0"/>
              <a:t>• Timelines may be extended because a child is not available for testing, </a:t>
            </a:r>
            <a:r>
              <a:rPr lang="en-US" sz="2400" dirty="0"/>
              <a:t>but </a:t>
            </a:r>
            <a:r>
              <a:rPr lang="en-US" sz="2400" dirty="0" smtClean="0"/>
              <a:t>this has </a:t>
            </a:r>
            <a:r>
              <a:rPr lang="en-US" sz="2400" dirty="0"/>
              <a:t>to be </a:t>
            </a:r>
            <a:r>
              <a:rPr lang="en-US" sz="2400" dirty="0" smtClean="0"/>
              <a:t>legitimate(</a:t>
            </a:r>
            <a:r>
              <a:rPr lang="en-US" sz="2400" dirty="0" err="1" smtClean="0"/>
              <a:t>ie</a:t>
            </a:r>
            <a:r>
              <a:rPr lang="en-US" sz="2400" dirty="0" smtClean="0"/>
              <a:t>: </a:t>
            </a:r>
            <a:r>
              <a:rPr lang="en-US" sz="2400" dirty="0"/>
              <a:t>student sick, student </a:t>
            </a:r>
            <a:r>
              <a:rPr lang="en-US" sz="2400" dirty="0" smtClean="0"/>
              <a:t>quarantined, parent refuses to make child available) and not </a:t>
            </a:r>
            <a:r>
              <a:rPr lang="en-US" sz="2400" dirty="0"/>
              <a:t>due </a:t>
            </a:r>
            <a:r>
              <a:rPr lang="en-US" sz="2400" dirty="0" smtClean="0"/>
              <a:t>to a </a:t>
            </a:r>
            <a:r>
              <a:rPr lang="en-US" sz="2400" dirty="0"/>
              <a:t>pattern of instruction</a:t>
            </a:r>
            <a:r>
              <a:rPr lang="en-US" sz="2400" dirty="0" smtClean="0"/>
              <a:t>. </a:t>
            </a:r>
            <a:r>
              <a:rPr lang="en-US" sz="2400" dirty="0"/>
              <a:t>Districts have to document good faith efforts to work with parent to complete </a:t>
            </a:r>
            <a:r>
              <a:rPr lang="en-US" sz="2400" dirty="0" smtClean="0"/>
              <a:t>assessments. Consider </a:t>
            </a:r>
            <a:r>
              <a:rPr lang="en-US" sz="2400" dirty="0"/>
              <a:t>alternative </a:t>
            </a:r>
            <a:r>
              <a:rPr lang="en-US" sz="2400" dirty="0" smtClean="0"/>
              <a:t>settings where health can be safeguarded.</a:t>
            </a:r>
            <a:endParaRPr lang="en-US" sz="2400" dirty="0"/>
          </a:p>
          <a:p>
            <a:endParaRPr lang="en-US" dirty="0"/>
          </a:p>
        </p:txBody>
      </p:sp>
    </p:spTree>
    <p:extLst>
      <p:ext uri="{BB962C8B-B14F-4D97-AF65-F5344CB8AC3E}">
        <p14:creationId xmlns:p14="http://schemas.microsoft.com/office/powerpoint/2010/main" val="1704949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2415" cy="1107996"/>
          </a:xfrm>
        </p:spPr>
        <p:txBody>
          <a:bodyPr/>
          <a:lstStyle/>
          <a:p>
            <a:r>
              <a:rPr lang="en-US" sz="3600" dirty="0" smtClean="0">
                <a:latin typeface="Times New Roman" panose="02020603050405020304" pitchFamily="18" charset="0"/>
                <a:cs typeface="Times New Roman" panose="02020603050405020304" pitchFamily="18" charset="0"/>
              </a:rPr>
              <a:t>Initial Evaluation Timelines Summary Page</a:t>
            </a: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007269" y="2480803"/>
            <a:ext cx="7129462" cy="3691397"/>
          </a:xfrm>
          <a:prstGeom prst="rect">
            <a:avLst/>
          </a:prstGeom>
        </p:spPr>
      </p:pic>
      <p:sp>
        <p:nvSpPr>
          <p:cNvPr id="6" name="TextBox 5"/>
          <p:cNvSpPr txBox="1"/>
          <p:nvPr/>
        </p:nvSpPr>
        <p:spPr>
          <a:xfrm>
            <a:off x="685800" y="1565196"/>
            <a:ext cx="777240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Add the Initial Evaluation Timelines information by going to the LEA home page and clicking on the </a:t>
            </a:r>
            <a:r>
              <a:rPr lang="en-US" i="1" dirty="0" smtClean="0">
                <a:latin typeface="Times New Roman" panose="02020603050405020304" pitchFamily="18" charset="0"/>
                <a:cs typeface="Times New Roman" panose="02020603050405020304" pitchFamily="18" charset="0"/>
              </a:rPr>
              <a:t>Initial Evaluation Timelines </a:t>
            </a:r>
            <a:r>
              <a:rPr lang="en-US" dirty="0" smtClean="0">
                <a:latin typeface="Times New Roman" panose="02020603050405020304" pitchFamily="18" charset="0"/>
                <a:cs typeface="Times New Roman" panose="02020603050405020304" pitchFamily="18" charset="0"/>
              </a:rPr>
              <a:t>review type.</a:t>
            </a:r>
            <a:endParaRPr lang="en-US" dirty="0">
              <a:latin typeface="Times New Roman" panose="02020603050405020304" pitchFamily="18" charset="0"/>
              <a:cs typeface="Times New Roman" panose="02020603050405020304" pitchFamily="18" charset="0"/>
            </a:endParaRPr>
          </a:p>
        </p:txBody>
      </p:sp>
      <p:sp>
        <p:nvSpPr>
          <p:cNvPr id="7" name="Oval 6"/>
          <p:cNvSpPr/>
          <p:nvPr/>
        </p:nvSpPr>
        <p:spPr>
          <a:xfrm>
            <a:off x="3429000" y="5562600"/>
            <a:ext cx="1524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7"/>
          </p:nvPr>
        </p:nvSpPr>
        <p:spPr>
          <a:xfrm>
            <a:off x="8609615" y="318700"/>
            <a:ext cx="304800" cy="276999"/>
          </a:xfrm>
        </p:spPr>
        <p:txBody>
          <a:bodyPr/>
          <a:lstStyle/>
          <a:p>
            <a:fld id="{B6F15528-21DE-4FAA-801E-634DDDAF4B2B}" type="slidenum">
              <a:rPr lang="en-US" smtClean="0">
                <a:solidFill>
                  <a:schemeClr val="tx1"/>
                </a:solidFill>
              </a:rPr>
              <a:t>26</a:t>
            </a:fld>
            <a:endParaRPr lang="en-US" dirty="0">
              <a:solidFill>
                <a:schemeClr val="tx1"/>
              </a:solidFill>
            </a:endParaRPr>
          </a:p>
        </p:txBody>
      </p:sp>
    </p:spTree>
    <p:extLst>
      <p:ext uri="{BB962C8B-B14F-4D97-AF65-F5344CB8AC3E}">
        <p14:creationId xmlns:p14="http://schemas.microsoft.com/office/powerpoint/2010/main" val="1347610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57200"/>
            <a:ext cx="8156446" cy="567463"/>
          </a:xfrm>
          <a:prstGeom prst="rect">
            <a:avLst/>
          </a:prstGeom>
        </p:spPr>
        <p:txBody>
          <a:bodyPr vert="horz" wrap="square" lIns="0" tIns="13335" rIns="0" bIns="0" rtlCol="0">
            <a:spAutoFit/>
          </a:bodyPr>
          <a:lstStyle/>
          <a:p>
            <a:pPr marL="12700" algn="ctr">
              <a:lnSpc>
                <a:spcPct val="100000"/>
              </a:lnSpc>
              <a:spcBef>
                <a:spcPts val="105"/>
              </a:spcBef>
            </a:pPr>
            <a:r>
              <a:rPr sz="3600" dirty="0">
                <a:latin typeface="Times New Roman" panose="02020603050405020304" pitchFamily="18" charset="0"/>
                <a:cs typeface="Times New Roman" panose="02020603050405020304" pitchFamily="18" charset="0"/>
              </a:rPr>
              <a:t>Initial </a:t>
            </a:r>
            <a:r>
              <a:rPr sz="3600" spc="-20" dirty="0">
                <a:latin typeface="Times New Roman" panose="02020603050405020304" pitchFamily="18" charset="0"/>
                <a:cs typeface="Times New Roman" panose="02020603050405020304" pitchFamily="18" charset="0"/>
              </a:rPr>
              <a:t>Evaluation</a:t>
            </a:r>
            <a:r>
              <a:rPr sz="3600" spc="-90" dirty="0">
                <a:latin typeface="Times New Roman" panose="02020603050405020304" pitchFamily="18" charset="0"/>
                <a:cs typeface="Times New Roman" panose="02020603050405020304" pitchFamily="18" charset="0"/>
              </a:rPr>
              <a:t> </a:t>
            </a:r>
            <a:r>
              <a:rPr lang="en-US" sz="3600" spc="-90" dirty="0" smtClean="0">
                <a:latin typeface="Times New Roman" panose="02020603050405020304" pitchFamily="18" charset="0"/>
                <a:cs typeface="Times New Roman" panose="02020603050405020304" pitchFamily="18" charset="0"/>
              </a:rPr>
              <a:t>Timelines </a:t>
            </a:r>
            <a:r>
              <a:rPr sz="3600" spc="-5" dirty="0" smtClean="0">
                <a:latin typeface="Times New Roman" panose="02020603050405020304" pitchFamily="18" charset="0"/>
                <a:cs typeface="Times New Roman" panose="02020603050405020304" pitchFamily="18" charset="0"/>
              </a:rPr>
              <a:t>Summary</a:t>
            </a:r>
            <a:endParaRPr sz="3600" spc="-5" dirty="0">
              <a:latin typeface="Times New Roman" panose="02020603050405020304" pitchFamily="18" charset="0"/>
              <a:cs typeface="Times New Roman" panose="02020603050405020304" pitchFamily="18" charset="0"/>
            </a:endParaRPr>
          </a:p>
        </p:txBody>
      </p:sp>
      <p:sp>
        <p:nvSpPr>
          <p:cNvPr id="6" name="Rectangle 5"/>
          <p:cNvSpPr/>
          <p:nvPr/>
        </p:nvSpPr>
        <p:spPr>
          <a:xfrm>
            <a:off x="8416130" y="158234"/>
            <a:ext cx="427040" cy="369332"/>
          </a:xfrm>
          <a:prstGeom prst="rect">
            <a:avLst/>
          </a:prstGeom>
        </p:spPr>
        <p:txBody>
          <a:bodyPr wrap="none">
            <a:spAutoFit/>
          </a:bodyPr>
          <a:lstStyle/>
          <a:p>
            <a:r>
              <a:rPr lang="en-US" b="1" spc="-5" dirty="0">
                <a:latin typeface="Tw Cen MT"/>
                <a:cs typeface="Tw Cen MT"/>
              </a:rPr>
              <a:t>21</a:t>
            </a:r>
            <a:endParaRPr lang="en-US" dirty="0"/>
          </a:p>
        </p:txBody>
      </p:sp>
      <p:pic>
        <p:nvPicPr>
          <p:cNvPr id="7" name="Picture 6"/>
          <p:cNvPicPr>
            <a:picLocks noChangeAspect="1"/>
          </p:cNvPicPr>
          <p:nvPr/>
        </p:nvPicPr>
        <p:blipFill>
          <a:blip r:embed="rId3"/>
          <a:stretch>
            <a:fillRect/>
          </a:stretch>
        </p:blipFill>
        <p:spPr>
          <a:xfrm>
            <a:off x="766045" y="1524000"/>
            <a:ext cx="7678660" cy="4953000"/>
          </a:xfrm>
          <a:prstGeom prst="rect">
            <a:avLst/>
          </a:prstGeom>
        </p:spPr>
      </p:pic>
      <p:sp>
        <p:nvSpPr>
          <p:cNvPr id="8" name="Left Arrow 7"/>
          <p:cNvSpPr/>
          <p:nvPr/>
        </p:nvSpPr>
        <p:spPr>
          <a:xfrm>
            <a:off x="3048000" y="5181600"/>
            <a:ext cx="609600" cy="2286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Left Arrow 8"/>
          <p:cNvSpPr/>
          <p:nvPr/>
        </p:nvSpPr>
        <p:spPr>
          <a:xfrm>
            <a:off x="3124200" y="5486400"/>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46417"/>
            <a:ext cx="8382000" cy="505908"/>
          </a:xfrm>
          <a:prstGeom prst="rect">
            <a:avLst/>
          </a:prstGeom>
        </p:spPr>
        <p:txBody>
          <a:bodyPr vert="horz" wrap="square" lIns="0" tIns="13335" rIns="0" bIns="0" rtlCol="0">
            <a:spAutoFit/>
          </a:bodyPr>
          <a:lstStyle/>
          <a:p>
            <a:pPr marL="12700">
              <a:lnSpc>
                <a:spcPct val="100000"/>
              </a:lnSpc>
              <a:spcBef>
                <a:spcPts val="105"/>
              </a:spcBef>
            </a:pPr>
            <a:r>
              <a:rPr lang="en-US" sz="3200" dirty="0">
                <a:latin typeface="Times New Roman" panose="02020603050405020304" pitchFamily="18" charset="0"/>
                <a:cs typeface="Times New Roman" panose="02020603050405020304" pitchFamily="18" charset="0"/>
              </a:rPr>
              <a:t>Adding New Student Timeline Data Individually </a:t>
            </a:r>
            <a:endParaRPr sz="3200" spc="-25" dirty="0">
              <a:latin typeface="Times New Roman" panose="02020603050405020304" pitchFamily="18" charset="0"/>
              <a:cs typeface="Times New Roman" panose="02020603050405020304" pitchFamily="18" charset="0"/>
            </a:endParaRPr>
          </a:p>
        </p:txBody>
      </p:sp>
      <p:sp>
        <p:nvSpPr>
          <p:cNvPr id="3" name="object 3"/>
          <p:cNvSpPr txBox="1"/>
          <p:nvPr/>
        </p:nvSpPr>
        <p:spPr>
          <a:xfrm>
            <a:off x="691515" y="1625599"/>
            <a:ext cx="7790180" cy="843180"/>
          </a:xfrm>
          <a:prstGeom prst="rect">
            <a:avLst/>
          </a:prstGeom>
        </p:spPr>
        <p:txBody>
          <a:bodyPr vert="horz" wrap="square" lIns="0" tIns="12065" rIns="0" bIns="0" rtlCol="0">
            <a:spAutoFit/>
          </a:bodyPr>
          <a:lstStyle/>
          <a:p>
            <a:pPr lvl="0" eaLnBrk="0" fontAlgn="base" hangingPunct="0">
              <a:spcBef>
                <a:spcPts val="700"/>
              </a:spcBef>
              <a:spcAft>
                <a:spcPct val="0"/>
              </a:spcAft>
              <a:buClr>
                <a:srgbClr val="843F0F"/>
              </a:buClr>
              <a:buSzPct val="60000"/>
            </a:pPr>
            <a:r>
              <a:rPr lang="en-US" altLang="en-US" dirty="0">
                <a:solidFill>
                  <a:prstClr val="black"/>
                </a:solidFill>
                <a:latin typeface="Times New Roman" panose="02020603050405020304" pitchFamily="18" charset="0"/>
                <a:cs typeface="Times New Roman" panose="02020603050405020304" pitchFamily="18" charset="0"/>
              </a:rPr>
              <a:t>If you decide to enter your timeline data one student at a time in IMACS 2.0 by clicking on </a:t>
            </a:r>
            <a:r>
              <a:rPr lang="en-US" altLang="en-US" i="1" dirty="0">
                <a:solidFill>
                  <a:prstClr val="black"/>
                </a:solidFill>
                <a:latin typeface="Times New Roman" panose="02020603050405020304" pitchFamily="18" charset="0"/>
                <a:cs typeface="Times New Roman" panose="02020603050405020304" pitchFamily="18" charset="0"/>
              </a:rPr>
              <a:t>Add New Initial Evaluation Timelines Review </a:t>
            </a:r>
            <a:r>
              <a:rPr lang="en-US" altLang="en-US" dirty="0">
                <a:solidFill>
                  <a:prstClr val="black"/>
                </a:solidFill>
                <a:latin typeface="Times New Roman" panose="02020603050405020304" pitchFamily="18" charset="0"/>
                <a:cs typeface="Times New Roman" panose="02020603050405020304" pitchFamily="18" charset="0"/>
              </a:rPr>
              <a:t>then you will see the familiar student demographic screen below.</a:t>
            </a:r>
          </a:p>
        </p:txBody>
      </p:sp>
      <p:sp>
        <p:nvSpPr>
          <p:cNvPr id="4" name="object 4"/>
          <p:cNvSpPr txBox="1"/>
          <p:nvPr/>
        </p:nvSpPr>
        <p:spPr>
          <a:xfrm>
            <a:off x="8534400" y="367977"/>
            <a:ext cx="187325" cy="197490"/>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Tw Cen MT"/>
                <a:cs typeface="Tw Cen MT"/>
              </a:rPr>
              <a:t>22</a:t>
            </a:r>
            <a:endParaRPr sz="1200" dirty="0">
              <a:latin typeface="Tw Cen MT"/>
              <a:cs typeface="Tw Cen MT"/>
            </a:endParaRPr>
          </a:p>
        </p:txBody>
      </p:sp>
      <p:sp>
        <p:nvSpPr>
          <p:cNvPr id="5" name="object 5"/>
          <p:cNvSpPr/>
          <p:nvPr/>
        </p:nvSpPr>
        <p:spPr>
          <a:xfrm>
            <a:off x="1415796" y="2667000"/>
            <a:ext cx="6481136" cy="304646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584" y="474980"/>
            <a:ext cx="7922831" cy="677108"/>
          </a:xfrm>
        </p:spPr>
        <p:txBody>
          <a:bodyPr/>
          <a:lstStyle/>
          <a:p>
            <a:pPr algn="ctr"/>
            <a:r>
              <a:rPr lang="en-US" altLang="en-US" dirty="0">
                <a:latin typeface="Times New Roman" panose="02020603050405020304" pitchFamily="18" charset="0"/>
                <a:cs typeface="Times New Roman" panose="02020603050405020304" pitchFamily="18" charset="0"/>
              </a:rPr>
              <a:t>Importing Data from CSV file </a:t>
            </a:r>
            <a:endParaRPr lang="en-US" dirty="0"/>
          </a:p>
        </p:txBody>
      </p:sp>
      <p:sp>
        <p:nvSpPr>
          <p:cNvPr id="3" name="Text Placeholder 2"/>
          <p:cNvSpPr>
            <a:spLocks noGrp="1"/>
          </p:cNvSpPr>
          <p:nvPr>
            <p:ph type="body" idx="1"/>
          </p:nvPr>
        </p:nvSpPr>
        <p:spPr>
          <a:xfrm>
            <a:off x="304799" y="4114800"/>
            <a:ext cx="8382001" cy="1938992"/>
          </a:xfrm>
        </p:spPr>
        <p:txBody>
          <a:bodyPr/>
          <a:lstStyle/>
          <a:p>
            <a:pPr lvl="0" algn="l" rtl="0" eaLnBrk="0" fontAlgn="base" hangingPunct="0">
              <a:spcBef>
                <a:spcPct val="0"/>
              </a:spcBef>
              <a:spcAft>
                <a:spcPct val="0"/>
              </a:spcAft>
            </a:pPr>
            <a:r>
              <a:rPr lang="en-US" altLang="en-US" sz="1800" kern="1200" dirty="0">
                <a:solidFill>
                  <a:prstClr val="black"/>
                </a:solidFill>
                <a:latin typeface="Times New Roman" panose="02020603050405020304" pitchFamily="18" charset="0"/>
                <a:cs typeface="Times New Roman" panose="02020603050405020304" pitchFamily="18" charset="0"/>
              </a:rPr>
              <a:t>Click on the blue </a:t>
            </a:r>
            <a:r>
              <a:rPr lang="en-US" altLang="en-US" sz="1800" i="1" kern="1200" dirty="0" smtClean="0">
                <a:solidFill>
                  <a:prstClr val="black"/>
                </a:solidFill>
                <a:latin typeface="Times New Roman" panose="02020603050405020304" pitchFamily="18" charset="0"/>
                <a:cs typeface="Times New Roman" panose="02020603050405020304" pitchFamily="18" charset="0"/>
              </a:rPr>
              <a:t>Template File </a:t>
            </a:r>
            <a:r>
              <a:rPr lang="en-US" altLang="en-US" sz="1800" kern="1200" dirty="0">
                <a:solidFill>
                  <a:prstClr val="black"/>
                </a:solidFill>
                <a:latin typeface="Times New Roman" panose="02020603050405020304" pitchFamily="18" charset="0"/>
                <a:cs typeface="Times New Roman" panose="02020603050405020304" pitchFamily="18" charset="0"/>
              </a:rPr>
              <a:t>to </a:t>
            </a:r>
            <a:r>
              <a:rPr lang="en-US" altLang="en-US" sz="1800" kern="1200" dirty="0" smtClean="0">
                <a:solidFill>
                  <a:prstClr val="black"/>
                </a:solidFill>
                <a:latin typeface="Times New Roman" panose="02020603050405020304" pitchFamily="18" charset="0"/>
                <a:cs typeface="Times New Roman" panose="02020603050405020304" pitchFamily="18" charset="0"/>
              </a:rPr>
              <a:t>use the blank Excel template that DESE created.</a:t>
            </a:r>
          </a:p>
          <a:p>
            <a:pPr lvl="0" algn="l" rtl="0" eaLnBrk="0" fontAlgn="base" hangingPunct="0">
              <a:spcBef>
                <a:spcPct val="0"/>
              </a:spcBef>
              <a:spcAft>
                <a:spcPct val="0"/>
              </a:spcAft>
            </a:pPr>
            <a:endParaRPr lang="en-US" altLang="en-US" sz="1800" kern="1200" dirty="0">
              <a:solidFill>
                <a:prstClr val="black"/>
              </a:solidFill>
              <a:latin typeface="Times New Roman" panose="02020603050405020304" pitchFamily="18" charset="0"/>
              <a:cs typeface="Times New Roman" panose="02020603050405020304" pitchFamily="18" charset="0"/>
            </a:endParaRPr>
          </a:p>
          <a:p>
            <a:pPr lvl="0" algn="l" rtl="0" eaLnBrk="0" fontAlgn="base" hangingPunct="0">
              <a:spcBef>
                <a:spcPct val="0"/>
              </a:spcBef>
              <a:spcAft>
                <a:spcPct val="0"/>
              </a:spcAft>
            </a:pPr>
            <a:r>
              <a:rPr lang="en-US" altLang="en-US" sz="1800" kern="1200" dirty="0" smtClean="0">
                <a:solidFill>
                  <a:prstClr val="black"/>
                </a:solidFill>
                <a:latin typeface="Times New Roman" panose="02020603050405020304" pitchFamily="18" charset="0"/>
                <a:cs typeface="Times New Roman" panose="02020603050405020304" pitchFamily="18" charset="0"/>
              </a:rPr>
              <a:t>Click on the blue </a:t>
            </a:r>
            <a:r>
              <a:rPr lang="en-US" altLang="en-US" sz="1800" i="1" kern="1200" dirty="0" smtClean="0">
                <a:solidFill>
                  <a:prstClr val="black"/>
                </a:solidFill>
                <a:latin typeface="Times New Roman" panose="02020603050405020304" pitchFamily="18" charset="0"/>
                <a:cs typeface="Times New Roman" panose="02020603050405020304" pitchFamily="18" charset="0"/>
              </a:rPr>
              <a:t>Help</a:t>
            </a:r>
            <a:r>
              <a:rPr lang="en-US" altLang="en-US" sz="1800" kern="1200" dirty="0" smtClean="0">
                <a:solidFill>
                  <a:prstClr val="black"/>
                </a:solidFill>
                <a:latin typeface="Times New Roman" panose="02020603050405020304" pitchFamily="18" charset="0"/>
                <a:cs typeface="Times New Roman" panose="02020603050405020304" pitchFamily="18" charset="0"/>
              </a:rPr>
              <a:t> to read </a:t>
            </a:r>
            <a:r>
              <a:rPr lang="en-US" altLang="en-US" sz="1800" kern="1200" dirty="0">
                <a:solidFill>
                  <a:prstClr val="black"/>
                </a:solidFill>
                <a:latin typeface="Times New Roman" panose="02020603050405020304" pitchFamily="18" charset="0"/>
                <a:cs typeface="Times New Roman" panose="02020603050405020304" pitchFamily="18" charset="0"/>
              </a:rPr>
              <a:t>the </a:t>
            </a:r>
            <a:r>
              <a:rPr lang="en-US" altLang="en-US" sz="1800" kern="1200" dirty="0" smtClean="0">
                <a:solidFill>
                  <a:prstClr val="black"/>
                </a:solidFill>
                <a:latin typeface="Times New Roman" panose="02020603050405020304" pitchFamily="18" charset="0"/>
                <a:cs typeface="Times New Roman" panose="02020603050405020304" pitchFamily="18" charset="0"/>
              </a:rPr>
              <a:t>directions </a:t>
            </a:r>
            <a:r>
              <a:rPr lang="en-US" altLang="en-US" sz="1800" kern="1200" dirty="0">
                <a:solidFill>
                  <a:prstClr val="black"/>
                </a:solidFill>
                <a:latin typeface="Times New Roman" panose="02020603050405020304" pitchFamily="18" charset="0"/>
                <a:cs typeface="Times New Roman" panose="02020603050405020304" pitchFamily="18" charset="0"/>
              </a:rPr>
              <a:t>for preparing the CSV/TXT upload. </a:t>
            </a:r>
          </a:p>
          <a:p>
            <a:pPr lvl="0" algn="l" rtl="0" eaLnBrk="0" fontAlgn="base" hangingPunct="0">
              <a:spcBef>
                <a:spcPct val="0"/>
              </a:spcBef>
              <a:spcAft>
                <a:spcPct val="0"/>
              </a:spcAft>
            </a:pPr>
            <a:endParaRPr lang="en-US" altLang="en-US" sz="1800" kern="1200" dirty="0">
              <a:solidFill>
                <a:prstClr val="black"/>
              </a:solidFill>
              <a:latin typeface="Times New Roman" panose="02020603050405020304" pitchFamily="18" charset="0"/>
              <a:cs typeface="Times New Roman" panose="02020603050405020304" pitchFamily="18" charset="0"/>
            </a:endParaRPr>
          </a:p>
          <a:p>
            <a:pPr lvl="0" algn="l" rtl="0" eaLnBrk="0" fontAlgn="base" hangingPunct="0">
              <a:spcBef>
                <a:spcPct val="0"/>
              </a:spcBef>
              <a:spcAft>
                <a:spcPct val="0"/>
              </a:spcAft>
            </a:pPr>
            <a:r>
              <a:rPr lang="en-US" altLang="en-US" sz="1800" kern="1200" dirty="0" smtClean="0">
                <a:solidFill>
                  <a:prstClr val="black"/>
                </a:solidFill>
                <a:latin typeface="Times New Roman" panose="02020603050405020304" pitchFamily="18" charset="0"/>
                <a:cs typeface="Times New Roman" panose="02020603050405020304" pitchFamily="18" charset="0"/>
              </a:rPr>
              <a:t>Click </a:t>
            </a:r>
            <a:r>
              <a:rPr lang="en-US" altLang="en-US" sz="1800" kern="1200" dirty="0">
                <a:solidFill>
                  <a:prstClr val="black"/>
                </a:solidFill>
                <a:latin typeface="Times New Roman" panose="02020603050405020304" pitchFamily="18" charset="0"/>
                <a:cs typeface="Times New Roman" panose="02020603050405020304" pitchFamily="18" charset="0"/>
              </a:rPr>
              <a:t>on </a:t>
            </a:r>
            <a:r>
              <a:rPr lang="en-US" altLang="en-US" sz="1800" i="1" kern="1200" dirty="0" smtClean="0">
                <a:solidFill>
                  <a:prstClr val="black"/>
                </a:solidFill>
                <a:latin typeface="Times New Roman" panose="02020603050405020304" pitchFamily="18" charset="0"/>
                <a:cs typeface="Times New Roman" panose="02020603050405020304" pitchFamily="18" charset="0"/>
              </a:rPr>
              <a:t>Choose File</a:t>
            </a:r>
            <a:r>
              <a:rPr lang="en-US" altLang="en-US" sz="1800" kern="1200" dirty="0" smtClean="0">
                <a:solidFill>
                  <a:prstClr val="black"/>
                </a:solidFill>
                <a:latin typeface="Times New Roman" panose="02020603050405020304" pitchFamily="18" charset="0"/>
                <a:cs typeface="Times New Roman" panose="02020603050405020304" pitchFamily="18" charset="0"/>
              </a:rPr>
              <a:t> </a:t>
            </a:r>
            <a:r>
              <a:rPr lang="en-US" altLang="en-US" sz="1800" kern="1200" dirty="0">
                <a:solidFill>
                  <a:prstClr val="black"/>
                </a:solidFill>
                <a:latin typeface="Times New Roman" panose="02020603050405020304" pitchFamily="18" charset="0"/>
                <a:cs typeface="Times New Roman" panose="02020603050405020304" pitchFamily="18" charset="0"/>
              </a:rPr>
              <a:t>to locate the CSV/TXT document </a:t>
            </a:r>
            <a:r>
              <a:rPr lang="en-US" altLang="en-US" sz="1800" kern="1200" dirty="0" smtClean="0">
                <a:solidFill>
                  <a:prstClr val="black"/>
                </a:solidFill>
                <a:latin typeface="Times New Roman" panose="02020603050405020304" pitchFamily="18" charset="0"/>
                <a:cs typeface="Times New Roman" panose="02020603050405020304" pitchFamily="18" charset="0"/>
              </a:rPr>
              <a:t>and to </a:t>
            </a:r>
            <a:r>
              <a:rPr lang="en-US" altLang="en-US" sz="1800" kern="1200" dirty="0">
                <a:solidFill>
                  <a:prstClr val="black"/>
                </a:solidFill>
                <a:latin typeface="Times New Roman" panose="02020603050405020304" pitchFamily="18" charset="0"/>
                <a:cs typeface="Times New Roman" panose="02020603050405020304" pitchFamily="18" charset="0"/>
              </a:rPr>
              <a:t>upload from your </a:t>
            </a:r>
            <a:r>
              <a:rPr lang="en-US" altLang="en-US" sz="1800" kern="1200" dirty="0" smtClean="0">
                <a:solidFill>
                  <a:prstClr val="black"/>
                </a:solidFill>
                <a:latin typeface="Times New Roman" panose="02020603050405020304" pitchFamily="18" charset="0"/>
                <a:cs typeface="Times New Roman" panose="02020603050405020304" pitchFamily="18" charset="0"/>
              </a:rPr>
              <a:t>computer.</a:t>
            </a:r>
          </a:p>
          <a:p>
            <a:pPr lvl="0" algn="l" rtl="0" eaLnBrk="0" fontAlgn="base" hangingPunct="0">
              <a:spcBef>
                <a:spcPct val="0"/>
              </a:spcBef>
              <a:spcAft>
                <a:spcPct val="0"/>
              </a:spcAft>
            </a:pPr>
            <a:endParaRPr lang="en-US" altLang="en-US" sz="1800" kern="1200" dirty="0" smtClean="0">
              <a:solidFill>
                <a:prstClr val="black"/>
              </a:solidFill>
              <a:latin typeface="Times New Roman" panose="02020603050405020304" pitchFamily="18" charset="0"/>
              <a:cs typeface="Times New Roman" panose="02020603050405020304" pitchFamily="18" charset="0"/>
            </a:endParaRPr>
          </a:p>
          <a:p>
            <a:pPr lvl="0" algn="l" rtl="0" eaLnBrk="0" fontAlgn="base" hangingPunct="0">
              <a:spcBef>
                <a:spcPct val="0"/>
              </a:spcBef>
              <a:spcAft>
                <a:spcPct val="0"/>
              </a:spcAft>
            </a:pPr>
            <a:r>
              <a:rPr lang="en-US" altLang="en-US" sz="1800" kern="1200" dirty="0" smtClean="0">
                <a:solidFill>
                  <a:prstClr val="black"/>
                </a:solidFill>
                <a:latin typeface="Times New Roman" panose="02020603050405020304" pitchFamily="18" charset="0"/>
                <a:cs typeface="Times New Roman" panose="02020603050405020304" pitchFamily="18" charset="0"/>
              </a:rPr>
              <a:t>Click </a:t>
            </a:r>
            <a:r>
              <a:rPr lang="en-US" altLang="en-US" sz="1800" kern="1200" dirty="0">
                <a:solidFill>
                  <a:prstClr val="black"/>
                </a:solidFill>
                <a:latin typeface="Times New Roman" panose="02020603050405020304" pitchFamily="18" charset="0"/>
                <a:cs typeface="Times New Roman" panose="02020603050405020304" pitchFamily="18" charset="0"/>
              </a:rPr>
              <a:t>on </a:t>
            </a:r>
            <a:r>
              <a:rPr lang="en-US" altLang="en-US" sz="1800" i="1" kern="1200" dirty="0">
                <a:solidFill>
                  <a:prstClr val="black"/>
                </a:solidFill>
                <a:latin typeface="Times New Roman" panose="02020603050405020304" pitchFamily="18" charset="0"/>
                <a:cs typeface="Times New Roman" panose="02020603050405020304" pitchFamily="18" charset="0"/>
              </a:rPr>
              <a:t>Validate and Commit Data from </a:t>
            </a:r>
            <a:r>
              <a:rPr lang="en-US" altLang="en-US" sz="1800" i="1" kern="1200" dirty="0" smtClean="0">
                <a:solidFill>
                  <a:prstClr val="black"/>
                </a:solidFill>
                <a:latin typeface="Times New Roman" panose="02020603050405020304" pitchFamily="18" charset="0"/>
                <a:cs typeface="Times New Roman" panose="02020603050405020304" pitchFamily="18" charset="0"/>
              </a:rPr>
              <a:t>File </a:t>
            </a:r>
            <a:r>
              <a:rPr lang="en-US" altLang="en-US" sz="1800" kern="1200" dirty="0" smtClean="0">
                <a:solidFill>
                  <a:prstClr val="black"/>
                </a:solidFill>
                <a:latin typeface="Times New Roman" panose="02020603050405020304" pitchFamily="18" charset="0"/>
                <a:cs typeface="Times New Roman" panose="02020603050405020304" pitchFamily="18" charset="0"/>
              </a:rPr>
              <a:t>once you are done with everything.</a:t>
            </a:r>
            <a:endParaRPr lang="en-US" altLang="en-US" sz="1800" kern="12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8371553" y="228600"/>
            <a:ext cx="451582" cy="276999"/>
          </a:xfrm>
          <a:prstGeom prst="rect">
            <a:avLst/>
          </a:prstGeom>
        </p:spPr>
        <p:txBody>
          <a:bodyPr wrap="square">
            <a:spAutoFit/>
          </a:bodyPr>
          <a:lstStyle/>
          <a:p>
            <a:r>
              <a:rPr lang="en-US" sz="1200" b="1" spc="-5" dirty="0" smtClean="0">
                <a:latin typeface="Tw Cen MT"/>
                <a:cs typeface="Tw Cen MT"/>
              </a:rPr>
              <a:t>23</a:t>
            </a:r>
            <a:endParaRPr lang="en-US" sz="1200" dirty="0"/>
          </a:p>
        </p:txBody>
      </p:sp>
      <p:pic>
        <p:nvPicPr>
          <p:cNvPr id="9" name="Picture 8"/>
          <p:cNvPicPr>
            <a:picLocks noChangeAspect="1"/>
          </p:cNvPicPr>
          <p:nvPr/>
        </p:nvPicPr>
        <p:blipFill>
          <a:blip r:embed="rId3"/>
          <a:stretch>
            <a:fillRect/>
          </a:stretch>
        </p:blipFill>
        <p:spPr>
          <a:xfrm>
            <a:off x="1859787" y="1600200"/>
            <a:ext cx="5262562" cy="2431882"/>
          </a:xfrm>
          <a:prstGeom prst="rect">
            <a:avLst/>
          </a:prstGeom>
        </p:spPr>
      </p:pic>
      <p:pic>
        <p:nvPicPr>
          <p:cNvPr id="5" name="Picture 4"/>
          <p:cNvPicPr>
            <a:picLocks noChangeAspect="1"/>
          </p:cNvPicPr>
          <p:nvPr/>
        </p:nvPicPr>
        <p:blipFill>
          <a:blip r:embed="rId4"/>
          <a:stretch>
            <a:fillRect/>
          </a:stretch>
        </p:blipFill>
        <p:spPr>
          <a:xfrm rot="19690235">
            <a:off x="5038459" y="2350181"/>
            <a:ext cx="475529" cy="170703"/>
          </a:xfrm>
          <a:prstGeom prst="rect">
            <a:avLst/>
          </a:prstGeom>
        </p:spPr>
      </p:pic>
      <p:pic>
        <p:nvPicPr>
          <p:cNvPr id="6" name="Picture 5"/>
          <p:cNvPicPr>
            <a:picLocks noChangeAspect="1"/>
          </p:cNvPicPr>
          <p:nvPr/>
        </p:nvPicPr>
        <p:blipFill>
          <a:blip r:embed="rId5"/>
          <a:stretch>
            <a:fillRect/>
          </a:stretch>
        </p:blipFill>
        <p:spPr>
          <a:xfrm>
            <a:off x="5694855" y="2548473"/>
            <a:ext cx="477345" cy="231558"/>
          </a:xfrm>
          <a:prstGeom prst="rect">
            <a:avLst/>
          </a:prstGeom>
        </p:spPr>
      </p:pic>
      <p:pic>
        <p:nvPicPr>
          <p:cNvPr id="7" name="Picture 6"/>
          <p:cNvPicPr>
            <a:picLocks noChangeAspect="1"/>
          </p:cNvPicPr>
          <p:nvPr/>
        </p:nvPicPr>
        <p:blipFill>
          <a:blip r:embed="rId6"/>
          <a:stretch>
            <a:fillRect/>
          </a:stretch>
        </p:blipFill>
        <p:spPr>
          <a:xfrm rot="10800000">
            <a:off x="2819400" y="2895600"/>
            <a:ext cx="402371" cy="170703"/>
          </a:xfrm>
          <a:prstGeom prst="rect">
            <a:avLst/>
          </a:prstGeom>
        </p:spPr>
      </p:pic>
      <p:sp>
        <p:nvSpPr>
          <p:cNvPr id="11" name="Right Arrow 10"/>
          <p:cNvSpPr/>
          <p:nvPr/>
        </p:nvSpPr>
        <p:spPr>
          <a:xfrm rot="10800000">
            <a:off x="5523248" y="3228143"/>
            <a:ext cx="572752" cy="158135"/>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06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6433" y="474980"/>
            <a:ext cx="5487035" cy="696595"/>
          </a:xfrm>
          <a:prstGeom prst="rect">
            <a:avLst/>
          </a:prstGeom>
        </p:spPr>
        <p:txBody>
          <a:bodyPr vert="horz" wrap="square" lIns="0" tIns="13335" rIns="0" bIns="0" rtlCol="0">
            <a:spAutoFit/>
          </a:bodyPr>
          <a:lstStyle/>
          <a:p>
            <a:pPr marL="12700">
              <a:lnSpc>
                <a:spcPct val="100000"/>
              </a:lnSpc>
              <a:spcBef>
                <a:spcPts val="105"/>
              </a:spcBef>
            </a:pPr>
            <a:r>
              <a:rPr spc="-10" dirty="0"/>
              <a:t>How </a:t>
            </a:r>
            <a:r>
              <a:rPr spc="-20" dirty="0"/>
              <a:t>to </a:t>
            </a:r>
            <a:r>
              <a:rPr dirty="0"/>
              <a:t>Find </a:t>
            </a:r>
            <a:r>
              <a:rPr spc="-20" dirty="0"/>
              <a:t>IMACS</a:t>
            </a:r>
            <a:r>
              <a:rPr spc="-50" dirty="0"/>
              <a:t> </a:t>
            </a:r>
            <a:r>
              <a:rPr spc="-5" dirty="0"/>
              <a:t>2.0</a:t>
            </a:r>
          </a:p>
        </p:txBody>
      </p:sp>
      <p:sp>
        <p:nvSpPr>
          <p:cNvPr id="3" name="object 3"/>
          <p:cNvSpPr txBox="1"/>
          <p:nvPr/>
        </p:nvSpPr>
        <p:spPr>
          <a:xfrm>
            <a:off x="691515" y="1622551"/>
            <a:ext cx="3605529" cy="467995"/>
          </a:xfrm>
          <a:prstGeom prst="rect">
            <a:avLst/>
          </a:prstGeom>
        </p:spPr>
        <p:txBody>
          <a:bodyPr vert="horz" wrap="square" lIns="0" tIns="13335" rIns="0" bIns="0" rtlCol="0">
            <a:spAutoFit/>
          </a:bodyPr>
          <a:lstStyle/>
          <a:p>
            <a:pPr marL="12700">
              <a:lnSpc>
                <a:spcPct val="100000"/>
              </a:lnSpc>
              <a:spcBef>
                <a:spcPts val="105"/>
              </a:spcBef>
            </a:pPr>
            <a:r>
              <a:rPr sz="2900" spc="-30" dirty="0">
                <a:latin typeface="Cambria"/>
                <a:cs typeface="Cambria"/>
              </a:rPr>
              <a:t>From </a:t>
            </a:r>
            <a:r>
              <a:rPr sz="2900" spc="-5" dirty="0">
                <a:latin typeface="Cambria"/>
                <a:cs typeface="Cambria"/>
              </a:rPr>
              <a:t>DESE</a:t>
            </a:r>
            <a:r>
              <a:rPr sz="2900" spc="-25" dirty="0">
                <a:latin typeface="Cambria"/>
                <a:cs typeface="Cambria"/>
              </a:rPr>
              <a:t> </a:t>
            </a:r>
            <a:r>
              <a:rPr sz="2900" spc="-5" dirty="0">
                <a:latin typeface="Cambria"/>
                <a:cs typeface="Cambria"/>
              </a:rPr>
              <a:t>homepage:</a:t>
            </a:r>
            <a:endParaRPr sz="2900">
              <a:latin typeface="Cambria"/>
              <a:cs typeface="Cambria"/>
            </a:endParaRPr>
          </a:p>
        </p:txBody>
      </p:sp>
      <p:sp>
        <p:nvSpPr>
          <p:cNvPr id="4" name="object 4"/>
          <p:cNvSpPr txBox="1"/>
          <p:nvPr/>
        </p:nvSpPr>
        <p:spPr>
          <a:xfrm>
            <a:off x="8466835" y="296540"/>
            <a:ext cx="106680" cy="197490"/>
          </a:xfrm>
          <a:prstGeom prst="rect">
            <a:avLst/>
          </a:prstGeom>
        </p:spPr>
        <p:txBody>
          <a:bodyPr vert="horz" wrap="square" lIns="0" tIns="12700" rIns="0" bIns="0" rtlCol="0">
            <a:spAutoFit/>
          </a:bodyPr>
          <a:lstStyle/>
          <a:p>
            <a:pPr marL="12700">
              <a:lnSpc>
                <a:spcPct val="100000"/>
              </a:lnSpc>
              <a:spcBef>
                <a:spcPts val="100"/>
              </a:spcBef>
            </a:pPr>
            <a:r>
              <a:rPr sz="1200" b="1" dirty="0" smtClean="0">
                <a:latin typeface="Tw Cen MT"/>
                <a:cs typeface="Tw Cen MT"/>
              </a:rPr>
              <a:t>3</a:t>
            </a:r>
            <a:endParaRPr sz="1200" dirty="0">
              <a:latin typeface="Tw Cen MT"/>
              <a:cs typeface="Tw Cen MT"/>
            </a:endParaRPr>
          </a:p>
        </p:txBody>
      </p:sp>
      <p:pic>
        <p:nvPicPr>
          <p:cNvPr id="6" name="Picture 5"/>
          <p:cNvPicPr>
            <a:picLocks noChangeAspect="1"/>
          </p:cNvPicPr>
          <p:nvPr/>
        </p:nvPicPr>
        <p:blipFill>
          <a:blip r:embed="rId3"/>
          <a:stretch>
            <a:fillRect/>
          </a:stretch>
        </p:blipFill>
        <p:spPr>
          <a:xfrm>
            <a:off x="806384" y="2090546"/>
            <a:ext cx="7767131" cy="4386454"/>
          </a:xfrm>
          <a:prstGeom prst="rect">
            <a:avLst/>
          </a:prstGeom>
        </p:spPr>
      </p:pic>
      <p:sp>
        <p:nvSpPr>
          <p:cNvPr id="7" name="Oval 6"/>
          <p:cNvSpPr/>
          <p:nvPr/>
        </p:nvSpPr>
        <p:spPr>
          <a:xfrm>
            <a:off x="3611244" y="5585486"/>
            <a:ext cx="1371600" cy="839377"/>
          </a:xfrm>
          <a:prstGeom prst="ellipse">
            <a:avLst/>
          </a:prstGeom>
          <a:no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3000"/>
            <a:ext cx="9144000" cy="381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176986"/>
            <a:ext cx="7922831" cy="369332"/>
          </a:xfrm>
        </p:spPr>
        <p:txBody>
          <a:bodyPr/>
          <a:lstStyle/>
          <a:p>
            <a:r>
              <a:rPr lang="en-US" altLang="en-US" sz="2400" kern="1200" dirty="0" smtClean="0">
                <a:latin typeface="Times New Roman" panose="02020603050405020304" pitchFamily="18" charset="0"/>
                <a:cs typeface="Times New Roman" panose="02020603050405020304" pitchFamily="18" charset="0"/>
              </a:rPr>
              <a:t>Importing Student Data for Initial Evaluation  Timelines</a:t>
            </a:r>
            <a:endParaRPr lang="en-US" sz="2400" dirty="0"/>
          </a:p>
        </p:txBody>
      </p:sp>
      <p:sp>
        <p:nvSpPr>
          <p:cNvPr id="3" name="Text Placeholder 2"/>
          <p:cNvSpPr>
            <a:spLocks noGrp="1"/>
          </p:cNvSpPr>
          <p:nvPr>
            <p:ph type="body" idx="1"/>
          </p:nvPr>
        </p:nvSpPr>
        <p:spPr>
          <a:xfrm>
            <a:off x="610584" y="685800"/>
            <a:ext cx="7760969" cy="4660672"/>
          </a:xfrm>
        </p:spPr>
        <p:txBody>
          <a:bodyPr/>
          <a:lstStyle/>
          <a:p>
            <a:pPr lvl="0" algn="l" rtl="0" eaLnBrk="0" fontAlgn="base" hangingPunct="0">
              <a:spcBef>
                <a:spcPts val="700"/>
              </a:spcBef>
              <a:spcAft>
                <a:spcPct val="0"/>
              </a:spcAft>
              <a:buClr>
                <a:srgbClr val="843F0F"/>
              </a:buClr>
              <a:buSzPct val="60000"/>
              <a:defRPr/>
            </a:pPr>
            <a:r>
              <a:rPr lang="en-US" sz="1800" b="1" kern="1200" dirty="0">
                <a:solidFill>
                  <a:prstClr val="black"/>
                </a:solidFill>
                <a:latin typeface="Times New Roman" panose="02020603050405020304" pitchFamily="18" charset="0"/>
                <a:cs typeface="Times New Roman" panose="02020603050405020304" pitchFamily="18" charset="0"/>
              </a:rPr>
              <a:t>IMACS 2.0 Student Information Upload for Initial </a:t>
            </a:r>
            <a:r>
              <a:rPr lang="en-US" sz="1800" b="1" kern="1200" dirty="0" smtClean="0">
                <a:solidFill>
                  <a:prstClr val="black"/>
                </a:solidFill>
                <a:latin typeface="Times New Roman" panose="02020603050405020304" pitchFamily="18" charset="0"/>
                <a:cs typeface="Times New Roman" panose="02020603050405020304" pitchFamily="18" charset="0"/>
              </a:rPr>
              <a:t>Evaluation Timeline </a:t>
            </a:r>
            <a:endParaRPr lang="en-US" sz="1800" b="1" kern="1200" dirty="0">
              <a:solidFill>
                <a:prstClr val="black"/>
              </a:solidFill>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ts val="0"/>
              </a:spcBef>
              <a:spcAft>
                <a:spcPct val="0"/>
              </a:spcAft>
              <a:buClr>
                <a:srgbClr val="843F0F"/>
              </a:buClr>
              <a:buSzPct val="60000"/>
              <a:tabLst/>
              <a:defRPr/>
            </a:pPr>
            <a:r>
              <a:rPr lang="en-US" sz="1800" kern="1200" dirty="0" smtClean="0">
                <a:solidFill>
                  <a:prstClr val="black"/>
                </a:solidFill>
                <a:latin typeface="Times New Roman" panose="02020603050405020304" pitchFamily="18" charset="0"/>
                <a:cs typeface="Times New Roman" panose="02020603050405020304" pitchFamily="18" charset="0"/>
              </a:rPr>
              <a:t>The file can have an extension of .csv or .txt.</a:t>
            </a:r>
          </a:p>
          <a:p>
            <a:pPr marR="0" lvl="0" algn="l" defTabSz="914400" rtl="0" eaLnBrk="0" fontAlgn="base" latinLnBrk="0" hangingPunct="0">
              <a:lnSpc>
                <a:spcPct val="100000"/>
              </a:lnSpc>
              <a:spcBef>
                <a:spcPts val="0"/>
              </a:spcBef>
              <a:spcAft>
                <a:spcPct val="0"/>
              </a:spcAft>
              <a:buClr>
                <a:srgbClr val="843F0F"/>
              </a:buClr>
              <a:buSzPct val="60000"/>
              <a:tabLst/>
              <a:defRPr/>
            </a:pPr>
            <a:r>
              <a:rPr lang="en-US" sz="1800" kern="1200" dirty="0" smtClean="0">
                <a:solidFill>
                  <a:prstClr val="black"/>
                </a:solidFill>
                <a:latin typeface="Times New Roman" panose="02020603050405020304" pitchFamily="18" charset="0"/>
                <a:cs typeface="Times New Roman" panose="02020603050405020304" pitchFamily="18" charset="0"/>
              </a:rPr>
              <a:t>Upon submitting a file, the website will first validate and if valid will then prompt the user to commit the data.</a:t>
            </a:r>
          </a:p>
          <a:p>
            <a:pPr marR="0" lvl="0" algn="l" defTabSz="914400" rtl="0" eaLnBrk="0" fontAlgn="base" latinLnBrk="0" hangingPunct="0">
              <a:lnSpc>
                <a:spcPct val="100000"/>
              </a:lnSpc>
              <a:spcBef>
                <a:spcPts val="0"/>
              </a:spcBef>
              <a:spcAft>
                <a:spcPct val="0"/>
              </a:spcAft>
              <a:buClr>
                <a:srgbClr val="843F0F"/>
              </a:buClr>
              <a:buSzPct val="60000"/>
              <a:tabLst/>
              <a:defRPr/>
            </a:pPr>
            <a:r>
              <a:rPr lang="en-US" sz="1800" kern="1200" dirty="0" smtClean="0">
                <a:solidFill>
                  <a:prstClr val="black"/>
                </a:solidFill>
                <a:latin typeface="Times New Roman" panose="02020603050405020304" pitchFamily="18" charset="0"/>
                <a:cs typeface="Times New Roman" panose="02020603050405020304" pitchFamily="18" charset="0"/>
              </a:rPr>
              <a:t>The file must contain column headings at row 1.</a:t>
            </a:r>
          </a:p>
          <a:p>
            <a:pPr marR="0" lvl="0" algn="l" defTabSz="914400" rtl="0" eaLnBrk="0" fontAlgn="base" latinLnBrk="0" hangingPunct="0">
              <a:lnSpc>
                <a:spcPct val="100000"/>
              </a:lnSpc>
              <a:spcBef>
                <a:spcPts val="0"/>
              </a:spcBef>
              <a:spcAft>
                <a:spcPct val="0"/>
              </a:spcAft>
              <a:buClr>
                <a:srgbClr val="843F0F"/>
              </a:buClr>
              <a:buSzPct val="60000"/>
              <a:tabLst/>
              <a:defRPr/>
            </a:pPr>
            <a:r>
              <a:rPr lang="en-US" sz="1800" kern="1200" dirty="0" smtClean="0">
                <a:solidFill>
                  <a:prstClr val="black"/>
                </a:solidFill>
                <a:latin typeface="Times New Roman" panose="02020603050405020304" pitchFamily="18" charset="0"/>
                <a:cs typeface="Times New Roman" panose="02020603050405020304" pitchFamily="18" charset="0"/>
              </a:rPr>
              <a:t>Data rows should contain only information intended for Initial Eval Reviews.</a:t>
            </a:r>
          </a:p>
          <a:p>
            <a:pPr marR="0" lvl="0" algn="l" defTabSz="914400" rtl="0" eaLnBrk="0" fontAlgn="base" latinLnBrk="0" hangingPunct="0">
              <a:lnSpc>
                <a:spcPct val="100000"/>
              </a:lnSpc>
              <a:spcBef>
                <a:spcPts val="0"/>
              </a:spcBef>
              <a:spcAft>
                <a:spcPct val="0"/>
              </a:spcAft>
              <a:buClr>
                <a:srgbClr val="843F0F"/>
              </a:buClr>
              <a:buSzPct val="60000"/>
              <a:tabLst/>
              <a:defRPr/>
            </a:pPr>
            <a:r>
              <a:rPr lang="en-US" sz="1800" kern="1200" dirty="0" smtClean="0">
                <a:solidFill>
                  <a:prstClr val="black"/>
                </a:solidFill>
                <a:latin typeface="Times New Roman" panose="02020603050405020304" pitchFamily="18" charset="0"/>
                <a:cs typeface="Times New Roman" panose="02020603050405020304" pitchFamily="18" charset="0"/>
              </a:rPr>
              <a:t>'Parental Consent Date' column must be a Valid Date: MM/DD/YYYY.</a:t>
            </a:r>
          </a:p>
          <a:p>
            <a:pPr marR="0" lvl="0" algn="l" defTabSz="914400" rtl="0" eaLnBrk="0" fontAlgn="base" latinLnBrk="0" hangingPunct="0">
              <a:lnSpc>
                <a:spcPct val="100000"/>
              </a:lnSpc>
              <a:spcBef>
                <a:spcPts val="0"/>
              </a:spcBef>
              <a:spcAft>
                <a:spcPct val="0"/>
              </a:spcAft>
              <a:buClr>
                <a:srgbClr val="843F0F"/>
              </a:buClr>
              <a:buSzPct val="60000"/>
              <a:tabLst/>
              <a:defRPr/>
            </a:pPr>
            <a:r>
              <a:rPr lang="en-US" sz="1800" kern="1200" dirty="0" smtClean="0">
                <a:solidFill>
                  <a:prstClr val="black"/>
                </a:solidFill>
                <a:latin typeface="Times New Roman" panose="02020603050405020304" pitchFamily="18" charset="0"/>
                <a:cs typeface="Times New Roman" panose="02020603050405020304" pitchFamily="18" charset="0"/>
              </a:rPr>
              <a:t>'Date of Eligibility‘ column must be a Valid Date: MM/DD/YYYY and must </a:t>
            </a:r>
            <a:r>
              <a:rPr lang="en-US" sz="1800" b="1" kern="1200" dirty="0" smtClean="0">
                <a:solidFill>
                  <a:prstClr val="black"/>
                </a:solidFill>
                <a:latin typeface="Times New Roman" panose="02020603050405020304" pitchFamily="18" charset="0"/>
                <a:cs typeface="Times New Roman" panose="02020603050405020304" pitchFamily="18" charset="0"/>
              </a:rPr>
              <a:t>not</a:t>
            </a:r>
            <a:r>
              <a:rPr lang="en-US" sz="1800" kern="1200" dirty="0" smtClean="0">
                <a:solidFill>
                  <a:prstClr val="black"/>
                </a:solidFill>
                <a:latin typeface="Times New Roman" panose="02020603050405020304" pitchFamily="18" charset="0"/>
                <a:cs typeface="Times New Roman" panose="02020603050405020304" pitchFamily="18" charset="0"/>
              </a:rPr>
              <a:t> come before 'Parental Consent Date'.</a:t>
            </a:r>
          </a:p>
          <a:p>
            <a:pPr marR="0" lvl="0" algn="l" defTabSz="914400" rtl="0" eaLnBrk="0" fontAlgn="base" latinLnBrk="0" hangingPunct="0">
              <a:lnSpc>
                <a:spcPct val="100000"/>
              </a:lnSpc>
              <a:spcBef>
                <a:spcPts val="0"/>
              </a:spcBef>
              <a:spcAft>
                <a:spcPct val="0"/>
              </a:spcAft>
              <a:buClr>
                <a:srgbClr val="843F0F"/>
              </a:buClr>
              <a:buSzPct val="60000"/>
              <a:tabLst/>
              <a:defRPr/>
            </a:pPr>
            <a:r>
              <a:rPr lang="en-US" sz="1800" kern="1200" dirty="0" smtClean="0">
                <a:solidFill>
                  <a:prstClr val="black"/>
                </a:solidFill>
                <a:latin typeface="Times New Roman" panose="02020603050405020304" pitchFamily="18" charset="0"/>
                <a:cs typeface="Times New Roman" panose="02020603050405020304" pitchFamily="18" charset="0"/>
              </a:rPr>
              <a:t>'Is Student Eligible' column must be a 'Y' or 'N' value.</a:t>
            </a:r>
          </a:p>
          <a:p>
            <a:pPr marR="0" lvl="0" algn="l" defTabSz="914400" rtl="0" eaLnBrk="0" fontAlgn="base" latinLnBrk="0" hangingPunct="0">
              <a:lnSpc>
                <a:spcPct val="100000"/>
              </a:lnSpc>
              <a:spcBef>
                <a:spcPts val="0"/>
              </a:spcBef>
              <a:spcAft>
                <a:spcPct val="0"/>
              </a:spcAft>
              <a:buClr>
                <a:srgbClr val="843F0F"/>
              </a:buClr>
              <a:buSzPct val="60000"/>
              <a:tabLst/>
              <a:defRPr/>
            </a:pPr>
            <a:r>
              <a:rPr lang="en-US" sz="1800" kern="1200" dirty="0" smtClean="0">
                <a:solidFill>
                  <a:prstClr val="black"/>
                </a:solidFill>
                <a:latin typeface="Times New Roman" panose="02020603050405020304" pitchFamily="18" charset="0"/>
                <a:cs typeface="Times New Roman" panose="02020603050405020304" pitchFamily="18" charset="0"/>
              </a:rPr>
              <a:t>'Reason 60 Days' column is only required if student eligibility was not determined within 60 days.</a:t>
            </a:r>
          </a:p>
          <a:p>
            <a:pPr marR="0" lvl="0" algn="l" defTabSz="914400" rtl="0" eaLnBrk="0" fontAlgn="base" latinLnBrk="0" hangingPunct="0">
              <a:lnSpc>
                <a:spcPct val="100000"/>
              </a:lnSpc>
              <a:spcBef>
                <a:spcPts val="0"/>
              </a:spcBef>
              <a:spcAft>
                <a:spcPct val="0"/>
              </a:spcAft>
              <a:buClr>
                <a:srgbClr val="843F0F"/>
              </a:buClr>
              <a:buSzPct val="60000"/>
              <a:tabLst/>
              <a:defRPr/>
            </a:pPr>
            <a:r>
              <a:rPr lang="en-US" sz="1800" kern="1200" dirty="0" smtClean="0">
                <a:solidFill>
                  <a:prstClr val="black"/>
                </a:solidFill>
                <a:latin typeface="Times New Roman" panose="02020603050405020304" pitchFamily="18" charset="0"/>
                <a:cs typeface="Times New Roman" panose="02020603050405020304" pitchFamily="18" charset="0"/>
              </a:rPr>
              <a:t>If required, 'Is Acceptable Reason' column must be a 'Y' or 'N' value.</a:t>
            </a:r>
          </a:p>
          <a:p>
            <a:pPr marR="0" lvl="0" algn="l" defTabSz="914400" rtl="0" eaLnBrk="0" fontAlgn="base" latinLnBrk="0" hangingPunct="0">
              <a:lnSpc>
                <a:spcPct val="100000"/>
              </a:lnSpc>
              <a:spcBef>
                <a:spcPts val="0"/>
              </a:spcBef>
              <a:spcAft>
                <a:spcPct val="0"/>
              </a:spcAft>
              <a:buClr>
                <a:srgbClr val="843F0F"/>
              </a:buClr>
              <a:buSzPct val="60000"/>
              <a:tabLst/>
              <a:defRPr/>
            </a:pPr>
            <a:r>
              <a:rPr lang="en-US" sz="1800" kern="1200" dirty="0" smtClean="0">
                <a:solidFill>
                  <a:prstClr val="black"/>
                </a:solidFill>
                <a:latin typeface="Times New Roman" panose="02020603050405020304" pitchFamily="18" charset="0"/>
                <a:cs typeface="Times New Roman" panose="02020603050405020304" pitchFamily="18" charset="0"/>
              </a:rPr>
              <a:t>'Is Acceptable Reason' is only required if eligibility not determined within 60 days and must be a 'Y' or 'N' value. </a:t>
            </a:r>
          </a:p>
          <a:p>
            <a:endParaRPr lang="en-US" dirty="0"/>
          </a:p>
        </p:txBody>
      </p:sp>
      <p:sp>
        <p:nvSpPr>
          <p:cNvPr id="6" name="Rectangle 5"/>
          <p:cNvSpPr/>
          <p:nvPr/>
        </p:nvSpPr>
        <p:spPr>
          <a:xfrm>
            <a:off x="8466341" y="176986"/>
            <a:ext cx="341760" cy="276999"/>
          </a:xfrm>
          <a:prstGeom prst="rect">
            <a:avLst/>
          </a:prstGeom>
        </p:spPr>
        <p:txBody>
          <a:bodyPr wrap="none">
            <a:spAutoFit/>
          </a:bodyPr>
          <a:lstStyle/>
          <a:p>
            <a:r>
              <a:rPr lang="en-US" sz="1200" dirty="0" smtClean="0"/>
              <a:t>24</a:t>
            </a:r>
            <a:endParaRPr lang="en-US" sz="1200" dirty="0"/>
          </a:p>
        </p:txBody>
      </p:sp>
      <p:pic>
        <p:nvPicPr>
          <p:cNvPr id="8" name="Picture 7"/>
          <p:cNvPicPr>
            <a:picLocks noChangeAspect="1"/>
          </p:cNvPicPr>
          <p:nvPr/>
        </p:nvPicPr>
        <p:blipFill>
          <a:blip r:embed="rId3"/>
          <a:stretch>
            <a:fillRect/>
          </a:stretch>
        </p:blipFill>
        <p:spPr>
          <a:xfrm>
            <a:off x="634427" y="4876800"/>
            <a:ext cx="7442773" cy="1413824"/>
          </a:xfrm>
          <a:prstGeom prst="rect">
            <a:avLst/>
          </a:prstGeom>
        </p:spPr>
      </p:pic>
      <p:pic>
        <p:nvPicPr>
          <p:cNvPr id="5" name="Picture 4"/>
          <p:cNvPicPr>
            <a:picLocks noChangeAspect="1"/>
          </p:cNvPicPr>
          <p:nvPr/>
        </p:nvPicPr>
        <p:blipFill>
          <a:blip r:embed="rId4"/>
          <a:stretch>
            <a:fillRect/>
          </a:stretch>
        </p:blipFill>
        <p:spPr>
          <a:xfrm>
            <a:off x="2169968" y="5832547"/>
            <a:ext cx="4804064" cy="926672"/>
          </a:xfrm>
          <a:prstGeom prst="rect">
            <a:avLst/>
          </a:prstGeom>
        </p:spPr>
      </p:pic>
    </p:spTree>
    <p:extLst>
      <p:ext uri="{BB962C8B-B14F-4D97-AF65-F5344CB8AC3E}">
        <p14:creationId xmlns:p14="http://schemas.microsoft.com/office/powerpoint/2010/main" val="4173408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8286" y="474980"/>
            <a:ext cx="7341870" cy="567463"/>
          </a:xfrm>
          <a:prstGeom prst="rect">
            <a:avLst/>
          </a:prstGeom>
        </p:spPr>
        <p:txBody>
          <a:bodyPr vert="horz" wrap="square" lIns="0" tIns="13335" rIns="0" bIns="0" rtlCol="0">
            <a:spAutoFit/>
          </a:bodyPr>
          <a:lstStyle/>
          <a:p>
            <a:pPr marL="12700">
              <a:lnSpc>
                <a:spcPct val="100000"/>
              </a:lnSpc>
              <a:spcBef>
                <a:spcPts val="105"/>
              </a:spcBef>
            </a:pPr>
            <a:r>
              <a:rPr lang="en-US" sz="3600" dirty="0" smtClean="0">
                <a:latin typeface="Times New Roman" panose="02020603050405020304" pitchFamily="18" charset="0"/>
                <a:cs typeface="Times New Roman" panose="02020603050405020304" pitchFamily="18" charset="0"/>
              </a:rPr>
              <a:t>Submitting </a:t>
            </a:r>
            <a:r>
              <a:rPr sz="3600" dirty="0" smtClean="0">
                <a:latin typeface="Times New Roman" panose="02020603050405020304" pitchFamily="18" charset="0"/>
                <a:cs typeface="Times New Roman" panose="02020603050405020304" pitchFamily="18" charset="0"/>
              </a:rPr>
              <a:t>Initial </a:t>
            </a:r>
            <a:r>
              <a:rPr sz="3600" spc="-20" dirty="0">
                <a:latin typeface="Times New Roman" panose="02020603050405020304" pitchFamily="18" charset="0"/>
                <a:cs typeface="Times New Roman" panose="02020603050405020304" pitchFamily="18" charset="0"/>
              </a:rPr>
              <a:t>Evaluation </a:t>
            </a:r>
            <a:r>
              <a:rPr sz="3600" spc="-65" dirty="0" smtClean="0">
                <a:latin typeface="Times New Roman" panose="02020603050405020304" pitchFamily="18" charset="0"/>
                <a:cs typeface="Times New Roman" panose="02020603050405020304" pitchFamily="18" charset="0"/>
              </a:rPr>
              <a:t>Review</a:t>
            </a:r>
            <a:r>
              <a:rPr lang="en-US" sz="3600" spc="-65" dirty="0" smtClean="0">
                <a:latin typeface="Times New Roman" panose="02020603050405020304" pitchFamily="18" charset="0"/>
                <a:cs typeface="Times New Roman" panose="02020603050405020304" pitchFamily="18" charset="0"/>
              </a:rPr>
              <a:t>s</a:t>
            </a:r>
            <a:endParaRPr spc="5" dirty="0"/>
          </a:p>
        </p:txBody>
      </p:sp>
      <p:sp>
        <p:nvSpPr>
          <p:cNvPr id="3" name="object 3"/>
          <p:cNvSpPr txBox="1"/>
          <p:nvPr/>
        </p:nvSpPr>
        <p:spPr>
          <a:xfrm>
            <a:off x="691515" y="1621027"/>
            <a:ext cx="7698740" cy="1489075"/>
          </a:xfrm>
          <a:prstGeom prst="rect">
            <a:avLst/>
          </a:prstGeom>
        </p:spPr>
        <p:txBody>
          <a:bodyPr vert="horz" wrap="square" lIns="0" tIns="13335" rIns="0" bIns="0" rtlCol="0">
            <a:spAutoFit/>
          </a:bodyPr>
          <a:lstStyle/>
          <a:p>
            <a:pPr marL="12700" marR="5080" algn="just">
              <a:lnSpc>
                <a:spcPct val="100000"/>
              </a:lnSpc>
              <a:spcBef>
                <a:spcPts val="105"/>
              </a:spcBef>
            </a:pPr>
            <a:r>
              <a:rPr sz="3200" spc="-10" dirty="0">
                <a:latin typeface="Times New Roman" panose="02020603050405020304" pitchFamily="18" charset="0"/>
                <a:cs typeface="Times New Roman" panose="02020603050405020304" pitchFamily="18" charset="0"/>
              </a:rPr>
              <a:t>After </a:t>
            </a:r>
            <a:r>
              <a:rPr sz="3200" spc="-5" dirty="0">
                <a:latin typeface="Times New Roman" panose="02020603050405020304" pitchFamily="18" charset="0"/>
                <a:cs typeface="Times New Roman" panose="02020603050405020304" pitchFamily="18" charset="0"/>
              </a:rPr>
              <a:t>the district has </a:t>
            </a:r>
            <a:r>
              <a:rPr lang="en-US" sz="3200" spc="-5" dirty="0" smtClean="0">
                <a:latin typeface="Times New Roman" panose="02020603050405020304" pitchFamily="18" charset="0"/>
                <a:cs typeface="Times New Roman" panose="02020603050405020304" pitchFamily="18" charset="0"/>
              </a:rPr>
              <a:t>entered</a:t>
            </a:r>
            <a:r>
              <a:rPr sz="3200" spc="-5" dirty="0" smtClean="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the </a:t>
            </a:r>
            <a:r>
              <a:rPr sz="3200" spc="-10" dirty="0">
                <a:latin typeface="Times New Roman" panose="02020603050405020304" pitchFamily="18" charset="0"/>
                <a:cs typeface="Times New Roman" panose="02020603050405020304" pitchFamily="18" charset="0"/>
              </a:rPr>
              <a:t>individual  </a:t>
            </a:r>
            <a:r>
              <a:rPr sz="3200" spc="-5" dirty="0">
                <a:latin typeface="Times New Roman" panose="02020603050405020304" pitchFamily="18" charset="0"/>
                <a:cs typeface="Times New Roman" panose="02020603050405020304" pitchFamily="18" charset="0"/>
              </a:rPr>
              <a:t>student information, the district will </a:t>
            </a:r>
            <a:r>
              <a:rPr sz="3200" spc="-5" dirty="0" smtClean="0">
                <a:latin typeface="Times New Roman" panose="02020603050405020304" pitchFamily="18" charset="0"/>
                <a:cs typeface="Times New Roman" panose="02020603050405020304" pitchFamily="18" charset="0"/>
              </a:rPr>
              <a:t>submit </a:t>
            </a:r>
            <a:r>
              <a:rPr sz="3200" spc="-5" dirty="0">
                <a:latin typeface="Times New Roman" panose="02020603050405020304" pitchFamily="18" charset="0"/>
                <a:cs typeface="Times New Roman" panose="02020603050405020304" pitchFamily="18" charset="0"/>
              </a:rPr>
              <a:t>the </a:t>
            </a:r>
            <a:r>
              <a:rPr lang="en-US" sz="3200" spc="-5" dirty="0" smtClean="0">
                <a:latin typeface="Times New Roman" panose="02020603050405020304" pitchFamily="18" charset="0"/>
                <a:cs typeface="Times New Roman" panose="02020603050405020304" pitchFamily="18" charset="0"/>
              </a:rPr>
              <a:t>initial evaluation</a:t>
            </a:r>
            <a:r>
              <a:rPr sz="3200" dirty="0" smtClean="0">
                <a:latin typeface="Times New Roman" panose="02020603050405020304" pitchFamily="18" charset="0"/>
                <a:cs typeface="Times New Roman" panose="02020603050405020304" pitchFamily="18" charset="0"/>
              </a:rPr>
              <a:t> </a:t>
            </a:r>
            <a:r>
              <a:rPr sz="3200" spc="-15" dirty="0" smtClean="0">
                <a:latin typeface="Times New Roman" panose="02020603050405020304" pitchFamily="18" charset="0"/>
                <a:cs typeface="Times New Roman" panose="02020603050405020304" pitchFamily="18" charset="0"/>
              </a:rPr>
              <a:t>review.</a:t>
            </a:r>
            <a:endParaRPr sz="32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8534400" y="277490"/>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25</a:t>
            </a:r>
            <a:endParaRPr sz="1200" dirty="0">
              <a:latin typeface="Tw Cen MT"/>
              <a:cs typeface="Tw Cen MT"/>
            </a:endParaRPr>
          </a:p>
        </p:txBody>
      </p:sp>
      <p:sp>
        <p:nvSpPr>
          <p:cNvPr id="5" name="object 5"/>
          <p:cNvSpPr/>
          <p:nvPr/>
        </p:nvSpPr>
        <p:spPr>
          <a:xfrm>
            <a:off x="1143000" y="3429000"/>
            <a:ext cx="6763511" cy="2590799"/>
          </a:xfrm>
          <a:prstGeom prst="rect">
            <a:avLst/>
          </a:prstGeom>
          <a:blipFill>
            <a:blip r:embed="rId3" cstate="print"/>
            <a:stretch>
              <a:fillRect/>
            </a:stretch>
          </a:blipFill>
        </p:spPr>
        <p:txBody>
          <a:bodyPr wrap="square" lIns="0" tIns="0" rIns="0" bIns="0" rtlCol="0"/>
          <a:lstStyle/>
          <a:p>
            <a:endParaRPr/>
          </a:p>
        </p:txBody>
      </p:sp>
      <p:pic>
        <p:nvPicPr>
          <p:cNvPr id="6" name="Picture 5"/>
          <p:cNvPicPr>
            <a:picLocks noChangeAspect="1"/>
          </p:cNvPicPr>
          <p:nvPr/>
        </p:nvPicPr>
        <p:blipFill>
          <a:blip r:embed="rId4"/>
          <a:stretch>
            <a:fillRect/>
          </a:stretch>
        </p:blipFill>
        <p:spPr>
          <a:xfrm>
            <a:off x="1143000" y="5288743"/>
            <a:ext cx="6858000" cy="731056"/>
          </a:xfrm>
          <a:prstGeom prst="rect">
            <a:avLst/>
          </a:prstGeom>
        </p:spPr>
      </p:pic>
      <p:sp>
        <p:nvSpPr>
          <p:cNvPr id="7" name="Rectangle 6"/>
          <p:cNvSpPr/>
          <p:nvPr/>
        </p:nvSpPr>
        <p:spPr>
          <a:xfrm>
            <a:off x="4689221" y="5654271"/>
            <a:ext cx="1406779" cy="2893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2415" cy="553998"/>
          </a:xfrm>
        </p:spPr>
        <p:txBody>
          <a:bodyPr/>
          <a:lstStyle/>
          <a:p>
            <a:pPr algn="ctr"/>
            <a:r>
              <a:rPr lang="en-US" sz="3600" dirty="0" smtClean="0">
                <a:latin typeface="Times New Roman" panose="02020603050405020304" pitchFamily="18" charset="0"/>
                <a:cs typeface="Times New Roman" panose="02020603050405020304" pitchFamily="18" charset="0"/>
              </a:rPr>
              <a:t>C to B Transition Summary Page</a:t>
            </a: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007269" y="2480803"/>
            <a:ext cx="7129462" cy="3691397"/>
          </a:xfrm>
          <a:prstGeom prst="rect">
            <a:avLst/>
          </a:prstGeom>
        </p:spPr>
      </p:pic>
      <p:sp>
        <p:nvSpPr>
          <p:cNvPr id="6" name="TextBox 5"/>
          <p:cNvSpPr txBox="1"/>
          <p:nvPr/>
        </p:nvSpPr>
        <p:spPr>
          <a:xfrm>
            <a:off x="685800" y="1565196"/>
            <a:ext cx="777240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Add the C to B Transition Timelines information by going to the LEA home page and clicking on the </a:t>
            </a:r>
            <a:r>
              <a:rPr lang="en-US" i="1" dirty="0" smtClean="0">
                <a:latin typeface="Times New Roman" panose="02020603050405020304" pitchFamily="18" charset="0"/>
                <a:cs typeface="Times New Roman" panose="02020603050405020304" pitchFamily="18" charset="0"/>
              </a:rPr>
              <a:t>C to B Transition </a:t>
            </a:r>
            <a:r>
              <a:rPr lang="en-US" dirty="0" smtClean="0">
                <a:latin typeface="Times New Roman" panose="02020603050405020304" pitchFamily="18" charset="0"/>
                <a:cs typeface="Times New Roman" panose="02020603050405020304" pitchFamily="18" charset="0"/>
              </a:rPr>
              <a:t>review type.</a:t>
            </a:r>
            <a:endParaRPr lang="en-US" dirty="0">
              <a:latin typeface="Times New Roman" panose="02020603050405020304" pitchFamily="18" charset="0"/>
              <a:cs typeface="Times New Roman" panose="02020603050405020304" pitchFamily="18" charset="0"/>
            </a:endParaRPr>
          </a:p>
        </p:txBody>
      </p:sp>
      <p:sp>
        <p:nvSpPr>
          <p:cNvPr id="7" name="Oval 6"/>
          <p:cNvSpPr/>
          <p:nvPr/>
        </p:nvSpPr>
        <p:spPr>
          <a:xfrm>
            <a:off x="3276600" y="5791200"/>
            <a:ext cx="1524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7"/>
          </p:nvPr>
        </p:nvSpPr>
        <p:spPr>
          <a:xfrm>
            <a:off x="8609615" y="318700"/>
            <a:ext cx="304800" cy="276999"/>
          </a:xfrm>
        </p:spPr>
        <p:txBody>
          <a:bodyPr/>
          <a:lstStyle/>
          <a:p>
            <a:fld id="{B6F15528-21DE-4FAA-801E-634DDDAF4B2B}" type="slidenum">
              <a:rPr lang="en-US" smtClean="0">
                <a:solidFill>
                  <a:schemeClr val="tx1"/>
                </a:solidFill>
              </a:rPr>
              <a:t>32</a:t>
            </a:fld>
            <a:endParaRPr lang="en-US" dirty="0">
              <a:solidFill>
                <a:schemeClr val="tx1"/>
              </a:solidFill>
            </a:endParaRPr>
          </a:p>
        </p:txBody>
      </p:sp>
    </p:spTree>
    <p:extLst>
      <p:ext uri="{BB962C8B-B14F-4D97-AF65-F5344CB8AC3E}">
        <p14:creationId xmlns:p14="http://schemas.microsoft.com/office/powerpoint/2010/main" val="2620530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77093" y="1600200"/>
            <a:ext cx="7539037" cy="5008556"/>
          </a:xfrm>
          <a:prstGeom prst="rect">
            <a:avLst/>
          </a:prstGeom>
        </p:spPr>
      </p:pic>
      <p:sp>
        <p:nvSpPr>
          <p:cNvPr id="2" name="object 2"/>
          <p:cNvSpPr txBox="1">
            <a:spLocks noGrp="1"/>
          </p:cNvSpPr>
          <p:nvPr>
            <p:ph type="title"/>
          </p:nvPr>
        </p:nvSpPr>
        <p:spPr>
          <a:xfrm>
            <a:off x="609600" y="457200"/>
            <a:ext cx="8156446" cy="567463"/>
          </a:xfrm>
          <a:prstGeom prst="rect">
            <a:avLst/>
          </a:prstGeom>
        </p:spPr>
        <p:txBody>
          <a:bodyPr vert="horz" wrap="square" lIns="0" tIns="13335" rIns="0" bIns="0" rtlCol="0">
            <a:spAutoFit/>
          </a:bodyPr>
          <a:lstStyle/>
          <a:p>
            <a:pPr marL="12700" algn="ctr">
              <a:lnSpc>
                <a:spcPct val="100000"/>
              </a:lnSpc>
              <a:spcBef>
                <a:spcPts val="105"/>
              </a:spcBef>
            </a:pPr>
            <a:r>
              <a:rPr lang="en-US" sz="3600" dirty="0" smtClean="0">
                <a:latin typeface="Times New Roman" panose="02020603050405020304" pitchFamily="18" charset="0"/>
                <a:cs typeface="Times New Roman" panose="02020603050405020304" pitchFamily="18" charset="0"/>
              </a:rPr>
              <a:t>C to B Transition </a:t>
            </a:r>
            <a:r>
              <a:rPr sz="3600" spc="-5" dirty="0" smtClean="0">
                <a:latin typeface="Times New Roman" panose="02020603050405020304" pitchFamily="18" charset="0"/>
                <a:cs typeface="Times New Roman" panose="02020603050405020304" pitchFamily="18" charset="0"/>
              </a:rPr>
              <a:t>Summary</a:t>
            </a:r>
            <a:endParaRPr sz="3600" spc="-5" dirty="0">
              <a:latin typeface="Times New Roman" panose="02020603050405020304" pitchFamily="18" charset="0"/>
              <a:cs typeface="Times New Roman" panose="02020603050405020304" pitchFamily="18" charset="0"/>
            </a:endParaRPr>
          </a:p>
        </p:txBody>
      </p:sp>
      <p:sp>
        <p:nvSpPr>
          <p:cNvPr id="6" name="Rectangle 5"/>
          <p:cNvSpPr/>
          <p:nvPr/>
        </p:nvSpPr>
        <p:spPr>
          <a:xfrm>
            <a:off x="8416130" y="158234"/>
            <a:ext cx="427040" cy="369332"/>
          </a:xfrm>
          <a:prstGeom prst="rect">
            <a:avLst/>
          </a:prstGeom>
        </p:spPr>
        <p:txBody>
          <a:bodyPr wrap="none">
            <a:spAutoFit/>
          </a:bodyPr>
          <a:lstStyle/>
          <a:p>
            <a:r>
              <a:rPr lang="en-US" b="1" spc="-5" dirty="0" smtClean="0">
                <a:latin typeface="Tw Cen MT"/>
                <a:cs typeface="Tw Cen MT"/>
              </a:rPr>
              <a:t>28</a:t>
            </a:r>
            <a:endParaRPr lang="en-US" dirty="0"/>
          </a:p>
        </p:txBody>
      </p:sp>
      <p:sp>
        <p:nvSpPr>
          <p:cNvPr id="8" name="Left Arrow 7"/>
          <p:cNvSpPr/>
          <p:nvPr/>
        </p:nvSpPr>
        <p:spPr>
          <a:xfrm>
            <a:off x="2743200" y="5467350"/>
            <a:ext cx="609600" cy="2286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Left Arrow 8"/>
          <p:cNvSpPr/>
          <p:nvPr/>
        </p:nvSpPr>
        <p:spPr>
          <a:xfrm>
            <a:off x="2286000" y="5715000"/>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5101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5034" y="546417"/>
            <a:ext cx="5871845" cy="696595"/>
          </a:xfrm>
          <a:prstGeom prst="rect">
            <a:avLst/>
          </a:prstGeom>
        </p:spPr>
        <p:txBody>
          <a:bodyPr vert="horz" wrap="square" lIns="0" tIns="13335" rIns="0" bIns="0" rtlCol="0">
            <a:spAutoFit/>
          </a:bodyPr>
          <a:lstStyle/>
          <a:p>
            <a:pPr marL="12700">
              <a:lnSpc>
                <a:spcPct val="100000"/>
              </a:lnSpc>
              <a:spcBef>
                <a:spcPts val="105"/>
              </a:spcBef>
            </a:pPr>
            <a:r>
              <a:rPr dirty="0"/>
              <a:t>C </a:t>
            </a:r>
            <a:r>
              <a:rPr spc="-20" dirty="0"/>
              <a:t>to </a:t>
            </a:r>
            <a:r>
              <a:rPr dirty="0"/>
              <a:t>B </a:t>
            </a:r>
            <a:r>
              <a:rPr spc="-25" dirty="0"/>
              <a:t>Transition</a:t>
            </a:r>
            <a:r>
              <a:rPr spc="-35" dirty="0"/>
              <a:t> </a:t>
            </a:r>
            <a:r>
              <a:rPr spc="-25" dirty="0"/>
              <a:t>Review</a:t>
            </a:r>
          </a:p>
        </p:txBody>
      </p:sp>
      <p:sp>
        <p:nvSpPr>
          <p:cNvPr id="3" name="object 3"/>
          <p:cNvSpPr txBox="1"/>
          <p:nvPr/>
        </p:nvSpPr>
        <p:spPr>
          <a:xfrm>
            <a:off x="691515" y="1625599"/>
            <a:ext cx="7790180" cy="787400"/>
          </a:xfrm>
          <a:prstGeom prst="rect">
            <a:avLst/>
          </a:prstGeom>
        </p:spPr>
        <p:txBody>
          <a:bodyPr vert="horz" wrap="square" lIns="0" tIns="12065" rIns="0" bIns="0" rtlCol="0">
            <a:spAutoFit/>
          </a:bodyPr>
          <a:lstStyle/>
          <a:p>
            <a:pPr marL="12700" marR="5080">
              <a:lnSpc>
                <a:spcPct val="100000"/>
              </a:lnSpc>
              <a:spcBef>
                <a:spcPts val="95"/>
              </a:spcBef>
            </a:pPr>
            <a:r>
              <a:rPr sz="2500" spc="-5" dirty="0">
                <a:latin typeface="Cambria"/>
                <a:cs typeface="Cambria"/>
              </a:rPr>
              <a:t>Once </a:t>
            </a:r>
            <a:r>
              <a:rPr sz="2500" spc="-10" dirty="0">
                <a:latin typeface="Cambria"/>
                <a:cs typeface="Cambria"/>
              </a:rPr>
              <a:t>completed, select the </a:t>
            </a:r>
            <a:r>
              <a:rPr sz="2500" spc="-25" dirty="0">
                <a:latin typeface="Cambria"/>
                <a:cs typeface="Cambria"/>
              </a:rPr>
              <a:t>“Save </a:t>
            </a:r>
            <a:r>
              <a:rPr sz="2500" spc="-5" dirty="0">
                <a:latin typeface="Cambria"/>
                <a:cs typeface="Cambria"/>
              </a:rPr>
              <a:t>and </a:t>
            </a:r>
            <a:r>
              <a:rPr sz="2500" spc="-80" dirty="0">
                <a:latin typeface="Cambria"/>
                <a:cs typeface="Cambria"/>
              </a:rPr>
              <a:t>Stay,” </a:t>
            </a:r>
            <a:r>
              <a:rPr sz="2500" spc="-25" dirty="0">
                <a:latin typeface="Cambria"/>
                <a:cs typeface="Cambria"/>
              </a:rPr>
              <a:t>“Save </a:t>
            </a:r>
            <a:r>
              <a:rPr sz="2500" spc="-5" dirty="0">
                <a:latin typeface="Cambria"/>
                <a:cs typeface="Cambria"/>
              </a:rPr>
              <a:t>and </a:t>
            </a:r>
            <a:r>
              <a:rPr sz="2500" spc="-15" dirty="0">
                <a:latin typeface="Cambria"/>
                <a:cs typeface="Cambria"/>
              </a:rPr>
              <a:t>Add  </a:t>
            </a:r>
            <a:r>
              <a:rPr sz="2500" spc="-55" dirty="0">
                <a:latin typeface="Cambria"/>
                <a:cs typeface="Cambria"/>
              </a:rPr>
              <a:t>Another,” </a:t>
            </a:r>
            <a:r>
              <a:rPr sz="2500" spc="-5" dirty="0">
                <a:latin typeface="Cambria"/>
                <a:cs typeface="Cambria"/>
              </a:rPr>
              <a:t>or </a:t>
            </a:r>
            <a:r>
              <a:rPr sz="2500" spc="-25" dirty="0">
                <a:latin typeface="Cambria"/>
                <a:cs typeface="Cambria"/>
              </a:rPr>
              <a:t>“Save </a:t>
            </a:r>
            <a:r>
              <a:rPr sz="2500" spc="-5" dirty="0">
                <a:latin typeface="Cambria"/>
                <a:cs typeface="Cambria"/>
              </a:rPr>
              <a:t>and </a:t>
            </a:r>
            <a:r>
              <a:rPr sz="2500" spc="-25" dirty="0">
                <a:latin typeface="Cambria"/>
                <a:cs typeface="Cambria"/>
              </a:rPr>
              <a:t>Return”</a:t>
            </a:r>
            <a:r>
              <a:rPr sz="2500" spc="155" dirty="0">
                <a:latin typeface="Cambria"/>
                <a:cs typeface="Cambria"/>
              </a:rPr>
              <a:t> </a:t>
            </a:r>
            <a:r>
              <a:rPr sz="2500" spc="-10" dirty="0">
                <a:latin typeface="Cambria"/>
                <a:cs typeface="Cambria"/>
              </a:rPr>
              <a:t>button.</a:t>
            </a:r>
            <a:endParaRPr sz="2500">
              <a:latin typeface="Cambria"/>
              <a:cs typeface="Cambria"/>
            </a:endParaRPr>
          </a:p>
        </p:txBody>
      </p:sp>
      <p:sp>
        <p:nvSpPr>
          <p:cNvPr id="5" name="object 5"/>
          <p:cNvSpPr/>
          <p:nvPr/>
        </p:nvSpPr>
        <p:spPr>
          <a:xfrm>
            <a:off x="1331975" y="2336292"/>
            <a:ext cx="6714743" cy="4248911"/>
          </a:xfrm>
          <a:prstGeom prst="rect">
            <a:avLst/>
          </a:prstGeom>
          <a:blipFill>
            <a:blip r:embed="rId3" cstate="print"/>
            <a:stretch>
              <a:fillRect/>
            </a:stretch>
          </a:blipFill>
        </p:spPr>
        <p:txBody>
          <a:bodyPr wrap="square" lIns="0" tIns="0" rIns="0" bIns="0" rtlCol="0"/>
          <a:lstStyle/>
          <a:p>
            <a:endParaRPr/>
          </a:p>
        </p:txBody>
      </p:sp>
      <p:sp>
        <p:nvSpPr>
          <p:cNvPr id="6" name="Rectangle 5"/>
          <p:cNvSpPr/>
          <p:nvPr/>
        </p:nvSpPr>
        <p:spPr>
          <a:xfrm>
            <a:off x="8534400" y="228600"/>
            <a:ext cx="359632" cy="276999"/>
          </a:xfrm>
          <a:prstGeom prst="rect">
            <a:avLst/>
          </a:prstGeom>
        </p:spPr>
        <p:txBody>
          <a:bodyPr wrap="square">
            <a:spAutoFit/>
          </a:bodyPr>
          <a:lstStyle/>
          <a:p>
            <a:pPr marL="12700">
              <a:lnSpc>
                <a:spcPct val="100000"/>
              </a:lnSpc>
              <a:spcBef>
                <a:spcPts val="100"/>
              </a:spcBef>
            </a:pPr>
            <a:r>
              <a:rPr lang="en-US" sz="1200" b="1" spc="-5" dirty="0">
                <a:latin typeface="Tw Cen MT"/>
                <a:cs typeface="Tw Cen MT"/>
              </a:rPr>
              <a:t>28</a:t>
            </a:r>
            <a:endParaRPr lang="en-US" sz="1200" dirty="0">
              <a:latin typeface="Tw Cen MT"/>
              <a:cs typeface="Tw Cen M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584" y="474980"/>
            <a:ext cx="7922831" cy="677108"/>
          </a:xfrm>
        </p:spPr>
        <p:txBody>
          <a:bodyPr/>
          <a:lstStyle/>
          <a:p>
            <a:pPr algn="ctr"/>
            <a:r>
              <a:rPr lang="en-US" altLang="en-US" dirty="0">
                <a:latin typeface="Times New Roman" panose="02020603050405020304" pitchFamily="18" charset="0"/>
                <a:cs typeface="Times New Roman" panose="02020603050405020304" pitchFamily="18" charset="0"/>
              </a:rPr>
              <a:t>Importing Data from CSV file </a:t>
            </a:r>
            <a:endParaRPr lang="en-US" dirty="0"/>
          </a:p>
        </p:txBody>
      </p:sp>
      <p:sp>
        <p:nvSpPr>
          <p:cNvPr id="3" name="Text Placeholder 2"/>
          <p:cNvSpPr>
            <a:spLocks noGrp="1"/>
          </p:cNvSpPr>
          <p:nvPr>
            <p:ph type="body" idx="1"/>
          </p:nvPr>
        </p:nvSpPr>
        <p:spPr>
          <a:xfrm>
            <a:off x="610584" y="4114800"/>
            <a:ext cx="7760969" cy="2215991"/>
          </a:xfrm>
        </p:spPr>
        <p:txBody>
          <a:bodyPr/>
          <a:lstStyle/>
          <a:p>
            <a:pPr lvl="0" algn="l" rtl="0" eaLnBrk="0" fontAlgn="base" hangingPunct="0">
              <a:spcBef>
                <a:spcPct val="0"/>
              </a:spcBef>
              <a:spcAft>
                <a:spcPct val="0"/>
              </a:spcAft>
            </a:pPr>
            <a:r>
              <a:rPr lang="en-US" altLang="en-US" sz="1800" kern="1200" dirty="0">
                <a:solidFill>
                  <a:prstClr val="black"/>
                </a:solidFill>
                <a:latin typeface="Times New Roman" panose="02020603050405020304" pitchFamily="18" charset="0"/>
                <a:cs typeface="Times New Roman" panose="02020603050405020304" pitchFamily="18" charset="0"/>
              </a:rPr>
              <a:t>Click on the blue </a:t>
            </a:r>
            <a:r>
              <a:rPr lang="en-US" altLang="en-US" sz="1800" i="1" kern="1200" dirty="0">
                <a:solidFill>
                  <a:prstClr val="black"/>
                </a:solidFill>
                <a:latin typeface="Times New Roman" panose="02020603050405020304" pitchFamily="18" charset="0"/>
                <a:cs typeface="Times New Roman" panose="02020603050405020304" pitchFamily="18" charset="0"/>
              </a:rPr>
              <a:t>Template File </a:t>
            </a:r>
            <a:r>
              <a:rPr lang="en-US" altLang="en-US" sz="1800" kern="1200" dirty="0">
                <a:solidFill>
                  <a:prstClr val="black"/>
                </a:solidFill>
                <a:latin typeface="Times New Roman" panose="02020603050405020304" pitchFamily="18" charset="0"/>
                <a:cs typeface="Times New Roman" panose="02020603050405020304" pitchFamily="18" charset="0"/>
              </a:rPr>
              <a:t>to use the blank Excel template that DESE created.</a:t>
            </a:r>
          </a:p>
          <a:p>
            <a:pPr lvl="0" algn="l" rtl="0" eaLnBrk="0" fontAlgn="base" hangingPunct="0">
              <a:spcBef>
                <a:spcPct val="0"/>
              </a:spcBef>
              <a:spcAft>
                <a:spcPct val="0"/>
              </a:spcAft>
            </a:pPr>
            <a:endParaRPr lang="en-US" altLang="en-US" sz="1800" kern="1200" dirty="0">
              <a:solidFill>
                <a:prstClr val="black"/>
              </a:solidFill>
              <a:latin typeface="Times New Roman" panose="02020603050405020304" pitchFamily="18" charset="0"/>
              <a:cs typeface="Times New Roman" panose="02020603050405020304" pitchFamily="18" charset="0"/>
            </a:endParaRPr>
          </a:p>
          <a:p>
            <a:pPr lvl="0" algn="l" rtl="0" eaLnBrk="0" fontAlgn="base" hangingPunct="0">
              <a:spcBef>
                <a:spcPct val="0"/>
              </a:spcBef>
              <a:spcAft>
                <a:spcPct val="0"/>
              </a:spcAft>
            </a:pPr>
            <a:r>
              <a:rPr lang="en-US" altLang="en-US" sz="1800" kern="1200" dirty="0">
                <a:solidFill>
                  <a:prstClr val="black"/>
                </a:solidFill>
                <a:latin typeface="Times New Roman" panose="02020603050405020304" pitchFamily="18" charset="0"/>
                <a:cs typeface="Times New Roman" panose="02020603050405020304" pitchFamily="18" charset="0"/>
              </a:rPr>
              <a:t>Click on the blue </a:t>
            </a:r>
            <a:r>
              <a:rPr lang="en-US" altLang="en-US" sz="1800" i="1" kern="1200" dirty="0">
                <a:solidFill>
                  <a:prstClr val="black"/>
                </a:solidFill>
                <a:latin typeface="Times New Roman" panose="02020603050405020304" pitchFamily="18" charset="0"/>
                <a:cs typeface="Times New Roman" panose="02020603050405020304" pitchFamily="18" charset="0"/>
              </a:rPr>
              <a:t>Help</a:t>
            </a:r>
            <a:r>
              <a:rPr lang="en-US" altLang="en-US" sz="1800" kern="1200" dirty="0">
                <a:solidFill>
                  <a:prstClr val="black"/>
                </a:solidFill>
                <a:latin typeface="Times New Roman" panose="02020603050405020304" pitchFamily="18" charset="0"/>
                <a:cs typeface="Times New Roman" panose="02020603050405020304" pitchFamily="18" charset="0"/>
              </a:rPr>
              <a:t> to read the directions for preparing the CSV/TXT upload. </a:t>
            </a:r>
          </a:p>
          <a:p>
            <a:pPr lvl="0" algn="l" rtl="0" eaLnBrk="0" fontAlgn="base" hangingPunct="0">
              <a:spcBef>
                <a:spcPct val="0"/>
              </a:spcBef>
              <a:spcAft>
                <a:spcPct val="0"/>
              </a:spcAft>
            </a:pPr>
            <a:endParaRPr lang="en-US" altLang="en-US" sz="1800" kern="1200" dirty="0">
              <a:solidFill>
                <a:prstClr val="black"/>
              </a:solidFill>
              <a:latin typeface="Times New Roman" panose="02020603050405020304" pitchFamily="18" charset="0"/>
              <a:cs typeface="Times New Roman" panose="02020603050405020304" pitchFamily="18" charset="0"/>
            </a:endParaRPr>
          </a:p>
          <a:p>
            <a:pPr lvl="0" algn="l" rtl="0" eaLnBrk="0" fontAlgn="base" hangingPunct="0">
              <a:spcBef>
                <a:spcPct val="0"/>
              </a:spcBef>
              <a:spcAft>
                <a:spcPct val="0"/>
              </a:spcAft>
            </a:pPr>
            <a:r>
              <a:rPr lang="en-US" altLang="en-US" sz="1800" kern="1200" dirty="0">
                <a:solidFill>
                  <a:prstClr val="black"/>
                </a:solidFill>
                <a:latin typeface="Times New Roman" panose="02020603050405020304" pitchFamily="18" charset="0"/>
                <a:cs typeface="Times New Roman" panose="02020603050405020304" pitchFamily="18" charset="0"/>
              </a:rPr>
              <a:t>Click on </a:t>
            </a:r>
            <a:r>
              <a:rPr lang="en-US" altLang="en-US" sz="1800" i="1" kern="1200" dirty="0">
                <a:solidFill>
                  <a:prstClr val="black"/>
                </a:solidFill>
                <a:latin typeface="Times New Roman" panose="02020603050405020304" pitchFamily="18" charset="0"/>
                <a:cs typeface="Times New Roman" panose="02020603050405020304" pitchFamily="18" charset="0"/>
              </a:rPr>
              <a:t>Choose File</a:t>
            </a:r>
            <a:r>
              <a:rPr lang="en-US" altLang="en-US" sz="1800" kern="1200" dirty="0">
                <a:solidFill>
                  <a:prstClr val="black"/>
                </a:solidFill>
                <a:latin typeface="Times New Roman" panose="02020603050405020304" pitchFamily="18" charset="0"/>
                <a:cs typeface="Times New Roman" panose="02020603050405020304" pitchFamily="18" charset="0"/>
              </a:rPr>
              <a:t> to locate the CSV/TXT document and to upload from your computer.</a:t>
            </a:r>
          </a:p>
          <a:p>
            <a:pPr lvl="0" algn="l" rtl="0" eaLnBrk="0" fontAlgn="base" hangingPunct="0">
              <a:spcBef>
                <a:spcPct val="0"/>
              </a:spcBef>
              <a:spcAft>
                <a:spcPct val="0"/>
              </a:spcAft>
            </a:pPr>
            <a:endParaRPr lang="en-US" altLang="en-US" sz="1800" kern="1200" dirty="0">
              <a:solidFill>
                <a:prstClr val="black"/>
              </a:solidFill>
              <a:latin typeface="Times New Roman" panose="02020603050405020304" pitchFamily="18" charset="0"/>
              <a:cs typeface="Times New Roman" panose="02020603050405020304" pitchFamily="18" charset="0"/>
            </a:endParaRPr>
          </a:p>
          <a:p>
            <a:pPr lvl="0" algn="l" rtl="0" eaLnBrk="0" fontAlgn="base" hangingPunct="0">
              <a:spcBef>
                <a:spcPct val="0"/>
              </a:spcBef>
              <a:spcAft>
                <a:spcPct val="0"/>
              </a:spcAft>
            </a:pPr>
            <a:r>
              <a:rPr lang="en-US" altLang="en-US" sz="1800" kern="1200" dirty="0">
                <a:solidFill>
                  <a:prstClr val="black"/>
                </a:solidFill>
                <a:latin typeface="Times New Roman" panose="02020603050405020304" pitchFamily="18" charset="0"/>
                <a:cs typeface="Times New Roman" panose="02020603050405020304" pitchFamily="18" charset="0"/>
              </a:rPr>
              <a:t>Click on </a:t>
            </a:r>
            <a:r>
              <a:rPr lang="en-US" altLang="en-US" sz="1800" i="1" kern="1200" dirty="0">
                <a:solidFill>
                  <a:prstClr val="black"/>
                </a:solidFill>
                <a:latin typeface="Times New Roman" panose="02020603050405020304" pitchFamily="18" charset="0"/>
                <a:cs typeface="Times New Roman" panose="02020603050405020304" pitchFamily="18" charset="0"/>
              </a:rPr>
              <a:t>Validate and Commit Data from File </a:t>
            </a:r>
            <a:r>
              <a:rPr lang="en-US" altLang="en-US" sz="1800" kern="1200" dirty="0">
                <a:solidFill>
                  <a:prstClr val="black"/>
                </a:solidFill>
                <a:latin typeface="Times New Roman" panose="02020603050405020304" pitchFamily="18" charset="0"/>
                <a:cs typeface="Times New Roman" panose="02020603050405020304" pitchFamily="18" charset="0"/>
              </a:rPr>
              <a:t>once you are done with everything.</a:t>
            </a:r>
          </a:p>
        </p:txBody>
      </p:sp>
      <p:pic>
        <p:nvPicPr>
          <p:cNvPr id="8" name="Picture 7"/>
          <p:cNvPicPr>
            <a:picLocks noChangeAspect="1"/>
          </p:cNvPicPr>
          <p:nvPr/>
        </p:nvPicPr>
        <p:blipFill>
          <a:blip r:embed="rId3"/>
          <a:stretch>
            <a:fillRect/>
          </a:stretch>
        </p:blipFill>
        <p:spPr>
          <a:xfrm>
            <a:off x="1906206" y="1600200"/>
            <a:ext cx="5169724" cy="2341445"/>
          </a:xfrm>
          <a:prstGeom prst="rect">
            <a:avLst/>
          </a:prstGeom>
        </p:spPr>
      </p:pic>
      <p:pic>
        <p:nvPicPr>
          <p:cNvPr id="5" name="Picture 4"/>
          <p:cNvPicPr>
            <a:picLocks noChangeAspect="1"/>
          </p:cNvPicPr>
          <p:nvPr/>
        </p:nvPicPr>
        <p:blipFill>
          <a:blip r:embed="rId4"/>
          <a:stretch>
            <a:fillRect/>
          </a:stretch>
        </p:blipFill>
        <p:spPr>
          <a:xfrm rot="18982989">
            <a:off x="4946247" y="2274058"/>
            <a:ext cx="475529" cy="170703"/>
          </a:xfrm>
          <a:prstGeom prst="rect">
            <a:avLst/>
          </a:prstGeom>
        </p:spPr>
      </p:pic>
      <p:pic>
        <p:nvPicPr>
          <p:cNvPr id="6" name="Picture 5"/>
          <p:cNvPicPr>
            <a:picLocks noChangeAspect="1"/>
          </p:cNvPicPr>
          <p:nvPr/>
        </p:nvPicPr>
        <p:blipFill>
          <a:blip r:embed="rId5"/>
          <a:stretch>
            <a:fillRect/>
          </a:stretch>
        </p:blipFill>
        <p:spPr>
          <a:xfrm>
            <a:off x="5715000" y="2538948"/>
            <a:ext cx="627942" cy="188992"/>
          </a:xfrm>
          <a:prstGeom prst="rect">
            <a:avLst/>
          </a:prstGeom>
        </p:spPr>
      </p:pic>
      <p:pic>
        <p:nvPicPr>
          <p:cNvPr id="7" name="Picture 6"/>
          <p:cNvPicPr>
            <a:picLocks noChangeAspect="1"/>
          </p:cNvPicPr>
          <p:nvPr/>
        </p:nvPicPr>
        <p:blipFill>
          <a:blip r:embed="rId6"/>
          <a:stretch>
            <a:fillRect/>
          </a:stretch>
        </p:blipFill>
        <p:spPr>
          <a:xfrm rot="10800000">
            <a:off x="2895600" y="2780447"/>
            <a:ext cx="402371" cy="170703"/>
          </a:xfrm>
          <a:prstGeom prst="rect">
            <a:avLst/>
          </a:prstGeom>
        </p:spPr>
      </p:pic>
      <p:sp>
        <p:nvSpPr>
          <p:cNvPr id="9" name="Right Arrow 8"/>
          <p:cNvSpPr/>
          <p:nvPr/>
        </p:nvSpPr>
        <p:spPr>
          <a:xfrm rot="10800000">
            <a:off x="5495571" y="3176052"/>
            <a:ext cx="533400" cy="182201"/>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194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3000"/>
            <a:ext cx="9144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86380"/>
            <a:ext cx="8763000" cy="523220"/>
          </a:xfrm>
          <a:prstGeom prst="rect">
            <a:avLst/>
          </a:prstGeom>
          <a:noFill/>
        </p:spPr>
        <p:txBody>
          <a:bodyPr wrap="square" rtlCol="0">
            <a:spAutoFit/>
          </a:bodyPr>
          <a:lstStyle/>
          <a:p>
            <a:pPr algn="ctr"/>
            <a:r>
              <a:rPr lang="en-US" altLang="en-US" sz="2800" dirty="0">
                <a:solidFill>
                  <a:srgbClr val="00829B"/>
                </a:solidFill>
                <a:latin typeface="Times New Roman" panose="02020603050405020304" pitchFamily="18" charset="0"/>
                <a:ea typeface="+mj-ea"/>
                <a:cs typeface="Times New Roman" panose="02020603050405020304" pitchFamily="18" charset="0"/>
              </a:rPr>
              <a:t>Importing Student Data for </a:t>
            </a:r>
            <a:r>
              <a:rPr lang="en-US" altLang="en-US" sz="2800" dirty="0" smtClean="0">
                <a:solidFill>
                  <a:srgbClr val="00829B"/>
                </a:solidFill>
                <a:latin typeface="Times New Roman" panose="02020603050405020304" pitchFamily="18" charset="0"/>
                <a:ea typeface="+mj-ea"/>
                <a:cs typeface="Times New Roman" panose="02020603050405020304" pitchFamily="18" charset="0"/>
              </a:rPr>
              <a:t>C to B Transition Timelines</a:t>
            </a:r>
            <a:endParaRPr lang="en-US" dirty="0"/>
          </a:p>
        </p:txBody>
      </p:sp>
      <p:sp>
        <p:nvSpPr>
          <p:cNvPr id="6" name="TextBox 5"/>
          <p:cNvSpPr txBox="1"/>
          <p:nvPr/>
        </p:nvSpPr>
        <p:spPr>
          <a:xfrm>
            <a:off x="381000" y="523029"/>
            <a:ext cx="8686800" cy="4801314"/>
          </a:xfrm>
          <a:prstGeom prst="rect">
            <a:avLst/>
          </a:prstGeom>
          <a:noFill/>
        </p:spPr>
        <p:txBody>
          <a:bodyPr wrap="square" rtlCol="0">
            <a:spAutoFit/>
          </a:bodyPr>
          <a:lstStyle/>
          <a:p>
            <a:pPr lvl="0" eaLnBrk="0" fontAlgn="base" hangingPunct="0">
              <a:spcBef>
                <a:spcPts val="700"/>
              </a:spcBef>
              <a:spcAft>
                <a:spcPct val="0"/>
              </a:spcAft>
              <a:buClr>
                <a:srgbClr val="843F0F"/>
              </a:buClr>
              <a:buSzPct val="60000"/>
            </a:pPr>
            <a:r>
              <a:rPr lang="en-US" altLang="en-US" b="1" dirty="0">
                <a:solidFill>
                  <a:srgbClr val="000000"/>
                </a:solidFill>
                <a:latin typeface="Times New Roman" panose="02020603050405020304" pitchFamily="18" charset="0"/>
                <a:cs typeface="Times New Roman" panose="02020603050405020304" pitchFamily="18" charset="0"/>
              </a:rPr>
              <a:t>IMACS 2.0 Student Information Upload for C to B Transition Timeline Follow-Up</a:t>
            </a:r>
          </a:p>
          <a:p>
            <a:pPr lvl="0" eaLnBrk="0" fontAlgn="base" hangingPunct="0">
              <a:spcBef>
                <a:spcPct val="0"/>
              </a:spcBef>
              <a:spcAft>
                <a:spcPct val="0"/>
              </a:spcAft>
              <a:buClr>
                <a:srgbClr val="843F0F"/>
              </a:buClr>
              <a:buSzPct val="60000"/>
            </a:pPr>
            <a:r>
              <a:rPr lang="en-US" altLang="en-US" sz="1600" dirty="0">
                <a:solidFill>
                  <a:srgbClr val="000000"/>
                </a:solidFill>
                <a:latin typeface="Times New Roman" panose="02020603050405020304" pitchFamily="18" charset="0"/>
                <a:cs typeface="Times New Roman" panose="02020603050405020304" pitchFamily="18" charset="0"/>
              </a:rPr>
              <a:t>The file can have an extension of .csv or .txt.</a:t>
            </a:r>
          </a:p>
          <a:p>
            <a:pPr lvl="0" eaLnBrk="0" fontAlgn="base" hangingPunct="0">
              <a:spcBef>
                <a:spcPct val="0"/>
              </a:spcBef>
              <a:spcAft>
                <a:spcPct val="0"/>
              </a:spcAft>
              <a:buClr>
                <a:srgbClr val="843F0F"/>
              </a:buClr>
              <a:buSzPct val="60000"/>
            </a:pPr>
            <a:r>
              <a:rPr lang="en-US" altLang="en-US" sz="1600" dirty="0">
                <a:solidFill>
                  <a:srgbClr val="000000"/>
                </a:solidFill>
                <a:latin typeface="Times New Roman" panose="02020603050405020304" pitchFamily="18" charset="0"/>
                <a:cs typeface="Times New Roman" panose="02020603050405020304" pitchFamily="18" charset="0"/>
              </a:rPr>
              <a:t>Upon submitting a file, website will first validate and if valid will then prompt the user to commit the data.</a:t>
            </a:r>
          </a:p>
          <a:p>
            <a:pPr lvl="0" eaLnBrk="0" fontAlgn="base" hangingPunct="0">
              <a:spcBef>
                <a:spcPct val="0"/>
              </a:spcBef>
              <a:spcAft>
                <a:spcPct val="0"/>
              </a:spcAft>
              <a:buClr>
                <a:srgbClr val="843F0F"/>
              </a:buClr>
              <a:buSzPct val="60000"/>
            </a:pPr>
            <a:r>
              <a:rPr lang="en-US" altLang="en-US" sz="1600" dirty="0">
                <a:solidFill>
                  <a:srgbClr val="000000"/>
                </a:solidFill>
                <a:latin typeface="Times New Roman" panose="02020603050405020304" pitchFamily="18" charset="0"/>
                <a:cs typeface="Times New Roman" panose="02020603050405020304" pitchFamily="18" charset="0"/>
              </a:rPr>
              <a:t>The file must contain column headings at row 1.</a:t>
            </a:r>
          </a:p>
          <a:p>
            <a:pPr lvl="0" eaLnBrk="0" fontAlgn="base" hangingPunct="0">
              <a:spcBef>
                <a:spcPct val="0"/>
              </a:spcBef>
              <a:spcAft>
                <a:spcPct val="0"/>
              </a:spcAft>
              <a:buClr>
                <a:srgbClr val="843F0F"/>
              </a:buClr>
              <a:buSzPct val="60000"/>
            </a:pPr>
            <a:r>
              <a:rPr lang="en-US" altLang="en-US" sz="1600" dirty="0">
                <a:solidFill>
                  <a:srgbClr val="000000"/>
                </a:solidFill>
                <a:latin typeface="Times New Roman" panose="02020603050405020304" pitchFamily="18" charset="0"/>
                <a:cs typeface="Times New Roman" panose="02020603050405020304" pitchFamily="18" charset="0"/>
              </a:rPr>
              <a:t>Data rows should contain only information intended for C to B Reviews.</a:t>
            </a:r>
          </a:p>
          <a:p>
            <a:pPr lvl="0" eaLnBrk="0" fontAlgn="base" hangingPunct="0">
              <a:spcBef>
                <a:spcPct val="0"/>
              </a:spcBef>
              <a:spcAft>
                <a:spcPct val="0"/>
              </a:spcAft>
              <a:buClr>
                <a:srgbClr val="843F0F"/>
              </a:buClr>
              <a:buSzPct val="60000"/>
            </a:pPr>
            <a:r>
              <a:rPr lang="en-US" altLang="en-US" sz="1600" dirty="0">
                <a:solidFill>
                  <a:srgbClr val="000000"/>
                </a:solidFill>
                <a:latin typeface="Times New Roman" panose="02020603050405020304" pitchFamily="18" charset="0"/>
                <a:cs typeface="Times New Roman" panose="02020603050405020304" pitchFamily="18" charset="0"/>
              </a:rPr>
              <a:t>'DOB' column is required and must be a Valid Date: MM/DD/YYYY.</a:t>
            </a:r>
          </a:p>
          <a:p>
            <a:pPr lvl="0" eaLnBrk="0" fontAlgn="base" hangingPunct="0">
              <a:spcBef>
                <a:spcPct val="0"/>
              </a:spcBef>
              <a:spcAft>
                <a:spcPct val="0"/>
              </a:spcAft>
              <a:buClr>
                <a:srgbClr val="843F0F"/>
              </a:buClr>
              <a:buSzPct val="60000"/>
            </a:pPr>
            <a:r>
              <a:rPr lang="en-US" altLang="en-US" sz="1600" dirty="0">
                <a:solidFill>
                  <a:srgbClr val="000000"/>
                </a:solidFill>
                <a:latin typeface="Times New Roman" panose="02020603050405020304" pitchFamily="18" charset="0"/>
                <a:cs typeface="Times New Roman" panose="02020603050405020304" pitchFamily="18" charset="0"/>
              </a:rPr>
              <a:t>'Special Ed Referral Date' column is required and must be a Valid Date: MM/DD/YYYY.</a:t>
            </a:r>
          </a:p>
          <a:p>
            <a:pPr lvl="0" eaLnBrk="0" fontAlgn="base" hangingPunct="0">
              <a:spcBef>
                <a:spcPct val="0"/>
              </a:spcBef>
              <a:spcAft>
                <a:spcPct val="0"/>
              </a:spcAft>
              <a:buClr>
                <a:srgbClr val="843F0F"/>
              </a:buClr>
              <a:buSzPct val="60000"/>
            </a:pPr>
            <a:r>
              <a:rPr lang="en-US" altLang="en-US" sz="1600" dirty="0">
                <a:solidFill>
                  <a:srgbClr val="000000"/>
                </a:solidFill>
                <a:latin typeface="Times New Roman" panose="02020603050405020304" pitchFamily="18" charset="0"/>
                <a:cs typeface="Times New Roman" panose="02020603050405020304" pitchFamily="18" charset="0"/>
              </a:rPr>
              <a:t>‘First Steps Referral Date’ column is required and must be a Valid Date: MM/DD/YYYY.</a:t>
            </a:r>
          </a:p>
          <a:p>
            <a:pPr lvl="0" eaLnBrk="0" fontAlgn="base" hangingPunct="0">
              <a:spcBef>
                <a:spcPct val="0"/>
              </a:spcBef>
              <a:spcAft>
                <a:spcPct val="0"/>
              </a:spcAft>
              <a:buClr>
                <a:srgbClr val="843F0F"/>
              </a:buClr>
              <a:buSzPct val="60000"/>
            </a:pPr>
            <a:r>
              <a:rPr lang="en-US" altLang="en-US" sz="1600" dirty="0">
                <a:solidFill>
                  <a:srgbClr val="000000"/>
                </a:solidFill>
                <a:latin typeface="Times New Roman" panose="02020603050405020304" pitchFamily="18" charset="0"/>
                <a:cs typeface="Times New Roman" panose="02020603050405020304" pitchFamily="18" charset="0"/>
              </a:rPr>
              <a:t>'Is Parental Consent Received' column must be a 'Y' or 'N' value.</a:t>
            </a:r>
            <a:r>
              <a:rPr lang="en-US" altLang="en-US" sz="1600" i="1" dirty="0">
                <a:solidFill>
                  <a:srgbClr val="000000"/>
                </a:solidFill>
                <a:latin typeface="Times New Roman" panose="02020603050405020304" pitchFamily="18" charset="0"/>
                <a:cs typeface="Times New Roman" panose="02020603050405020304" pitchFamily="18" charset="0"/>
              </a:rPr>
              <a:t>    </a:t>
            </a:r>
          </a:p>
          <a:p>
            <a:pPr lvl="0" eaLnBrk="0" fontAlgn="base" hangingPunct="0">
              <a:spcBef>
                <a:spcPct val="0"/>
              </a:spcBef>
              <a:spcAft>
                <a:spcPct val="0"/>
              </a:spcAft>
              <a:buClr>
                <a:srgbClr val="843F0F"/>
              </a:buClr>
              <a:buSzPct val="60000"/>
            </a:pPr>
            <a:r>
              <a:rPr lang="en-US" altLang="en-US" sz="1600" i="1" dirty="0">
                <a:solidFill>
                  <a:srgbClr val="000000"/>
                </a:solidFill>
                <a:latin typeface="Times New Roman" panose="02020603050405020304" pitchFamily="18" charset="0"/>
                <a:cs typeface="Times New Roman" panose="02020603050405020304" pitchFamily="18" charset="0"/>
              </a:rPr>
              <a:t>	If 'Is Parental Consent Received' is 'N' the following fields are not required.</a:t>
            </a:r>
          </a:p>
          <a:p>
            <a:pPr lvl="0" eaLnBrk="0" fontAlgn="base" hangingPunct="0">
              <a:spcBef>
                <a:spcPct val="0"/>
              </a:spcBef>
              <a:spcAft>
                <a:spcPct val="0"/>
              </a:spcAft>
              <a:buClr>
                <a:srgbClr val="843F0F"/>
              </a:buClr>
              <a:buSzPct val="60000"/>
            </a:pPr>
            <a:r>
              <a:rPr lang="en-US" altLang="en-US" sz="1600" dirty="0">
                <a:solidFill>
                  <a:srgbClr val="000000"/>
                </a:solidFill>
                <a:latin typeface="Times New Roman" panose="02020603050405020304" pitchFamily="18" charset="0"/>
                <a:cs typeface="Times New Roman" panose="02020603050405020304" pitchFamily="18" charset="0"/>
              </a:rPr>
              <a:t>'Date of Eligibility' column must be a Valid Date: MM/DD/YYYY and must not come before 'First Steps Referral Date'.</a:t>
            </a:r>
          </a:p>
          <a:p>
            <a:pPr lvl="0" eaLnBrk="0" fontAlgn="base" hangingPunct="0">
              <a:spcBef>
                <a:spcPct val="0"/>
              </a:spcBef>
              <a:spcAft>
                <a:spcPct val="0"/>
              </a:spcAft>
              <a:buClr>
                <a:srgbClr val="843F0F"/>
              </a:buClr>
              <a:buSzPct val="60000"/>
            </a:pPr>
            <a:r>
              <a:rPr lang="en-US" altLang="en-US" sz="1600" dirty="0">
                <a:solidFill>
                  <a:srgbClr val="000000"/>
                </a:solidFill>
                <a:latin typeface="Times New Roman" panose="02020603050405020304" pitchFamily="18" charset="0"/>
                <a:cs typeface="Times New Roman" panose="02020603050405020304" pitchFamily="18" charset="0"/>
              </a:rPr>
              <a:t>'Is Student Eligible' column must be a 'Y' or 'N' value.</a:t>
            </a:r>
            <a:endParaRPr lang="en-US" altLang="en-US" sz="1600" i="1" dirty="0">
              <a:solidFill>
                <a:srgbClr val="000000"/>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Clr>
                <a:srgbClr val="843F0F"/>
              </a:buClr>
              <a:buSzPct val="60000"/>
            </a:pPr>
            <a:r>
              <a:rPr lang="en-US" altLang="en-US" sz="1600" i="1" dirty="0">
                <a:solidFill>
                  <a:srgbClr val="000000"/>
                </a:solidFill>
                <a:latin typeface="Times New Roman" panose="02020603050405020304" pitchFamily="18" charset="0"/>
                <a:cs typeface="Times New Roman" panose="02020603050405020304" pitchFamily="18" charset="0"/>
              </a:rPr>
              <a:t>	If 'Is Student Eligible' is 'N' the following fields are not required:</a:t>
            </a:r>
          </a:p>
          <a:p>
            <a:pPr lvl="0" eaLnBrk="0" fontAlgn="base" hangingPunct="0">
              <a:spcBef>
                <a:spcPct val="0"/>
              </a:spcBef>
              <a:spcAft>
                <a:spcPct val="0"/>
              </a:spcAft>
              <a:buClr>
                <a:srgbClr val="843F0F"/>
              </a:buClr>
              <a:buSzPct val="60000"/>
            </a:pPr>
            <a:r>
              <a:rPr lang="en-US" altLang="en-US" sz="1600" dirty="0">
                <a:solidFill>
                  <a:srgbClr val="000000"/>
                </a:solidFill>
                <a:latin typeface="Times New Roman" panose="02020603050405020304" pitchFamily="18" charset="0"/>
                <a:cs typeface="Times New Roman" panose="02020603050405020304" pitchFamily="18" charset="0"/>
              </a:rPr>
              <a:t>‘Date of IEP’ column must be a Valid Date: MM/DD/YYYY.</a:t>
            </a:r>
          </a:p>
          <a:p>
            <a:pPr lvl="0" eaLnBrk="0" fontAlgn="base" hangingPunct="0">
              <a:spcBef>
                <a:spcPct val="0"/>
              </a:spcBef>
              <a:spcAft>
                <a:spcPct val="0"/>
              </a:spcAft>
              <a:buClr>
                <a:srgbClr val="843F0F"/>
              </a:buClr>
              <a:buSzPct val="60000"/>
            </a:pPr>
            <a:r>
              <a:rPr lang="en-US" altLang="en-US" sz="1600" dirty="0">
                <a:solidFill>
                  <a:srgbClr val="000000"/>
                </a:solidFill>
                <a:latin typeface="Times New Roman" panose="02020603050405020304" pitchFamily="18" charset="0"/>
                <a:cs typeface="Times New Roman" panose="02020603050405020304" pitchFamily="18" charset="0"/>
              </a:rPr>
              <a:t>'If 'No' Give Reason' column is required if IEP was not in place by 3rd birthday.</a:t>
            </a:r>
          </a:p>
          <a:p>
            <a:pPr lvl="0" eaLnBrk="0" fontAlgn="base" hangingPunct="0">
              <a:spcBef>
                <a:spcPct val="0"/>
              </a:spcBef>
              <a:spcAft>
                <a:spcPct val="0"/>
              </a:spcAft>
              <a:buClr>
                <a:srgbClr val="843F0F"/>
              </a:buClr>
              <a:buSzPct val="60000"/>
            </a:pPr>
            <a:r>
              <a:rPr lang="en-US" altLang="en-US" sz="1600" dirty="0">
                <a:solidFill>
                  <a:srgbClr val="000000"/>
                </a:solidFill>
                <a:latin typeface="Times New Roman" panose="02020603050405020304" pitchFamily="18" charset="0"/>
                <a:cs typeface="Times New Roman" panose="02020603050405020304" pitchFamily="18" charset="0"/>
              </a:rPr>
              <a:t>'Is Acceptable Reason' column required if IEP was not in place by 3rd birthday and must be a 'Y' or 'N' value.</a:t>
            </a:r>
          </a:p>
        </p:txBody>
      </p:sp>
      <p:pic>
        <p:nvPicPr>
          <p:cNvPr id="7" name="Picture 6"/>
          <p:cNvPicPr>
            <a:picLocks noChangeAspect="1"/>
          </p:cNvPicPr>
          <p:nvPr/>
        </p:nvPicPr>
        <p:blipFill>
          <a:blip r:embed="rId3"/>
          <a:stretch>
            <a:fillRect/>
          </a:stretch>
        </p:blipFill>
        <p:spPr>
          <a:xfrm>
            <a:off x="685800" y="5324343"/>
            <a:ext cx="7618822" cy="1451757"/>
          </a:xfrm>
          <a:prstGeom prst="rect">
            <a:avLst/>
          </a:prstGeom>
        </p:spPr>
      </p:pic>
      <p:pic>
        <p:nvPicPr>
          <p:cNvPr id="2" name="Picture 1"/>
          <p:cNvPicPr>
            <a:picLocks noChangeAspect="1"/>
          </p:cNvPicPr>
          <p:nvPr/>
        </p:nvPicPr>
        <p:blipFill>
          <a:blip r:embed="rId4"/>
          <a:stretch>
            <a:fillRect/>
          </a:stretch>
        </p:blipFill>
        <p:spPr>
          <a:xfrm>
            <a:off x="2743200" y="6256382"/>
            <a:ext cx="3316432" cy="639718"/>
          </a:xfrm>
          <a:prstGeom prst="rect">
            <a:avLst/>
          </a:prstGeom>
        </p:spPr>
      </p:pic>
    </p:spTree>
    <p:extLst>
      <p:ext uri="{BB962C8B-B14F-4D97-AF65-F5344CB8AC3E}">
        <p14:creationId xmlns:p14="http://schemas.microsoft.com/office/powerpoint/2010/main" val="16061814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55930"/>
            <a:ext cx="7703629" cy="567463"/>
          </a:xfrm>
          <a:prstGeom prst="rect">
            <a:avLst/>
          </a:prstGeom>
        </p:spPr>
        <p:txBody>
          <a:bodyPr vert="horz" wrap="square" lIns="0" tIns="13335" rIns="0" bIns="0" rtlCol="0">
            <a:spAutoFit/>
          </a:bodyPr>
          <a:lstStyle/>
          <a:p>
            <a:pPr marL="12700">
              <a:lnSpc>
                <a:spcPct val="100000"/>
              </a:lnSpc>
              <a:spcBef>
                <a:spcPts val="105"/>
              </a:spcBef>
            </a:pPr>
            <a:r>
              <a:rPr lang="en-US" sz="3600" dirty="0" smtClean="0">
                <a:latin typeface="Times New Roman" panose="02020603050405020304" pitchFamily="18" charset="0"/>
                <a:cs typeface="Times New Roman" panose="02020603050405020304" pitchFamily="18" charset="0"/>
              </a:rPr>
              <a:t>Submitting the </a:t>
            </a:r>
            <a:r>
              <a:rPr sz="3600" dirty="0" smtClean="0">
                <a:latin typeface="Times New Roman" panose="02020603050405020304" pitchFamily="18" charset="0"/>
                <a:cs typeface="Times New Roman" panose="02020603050405020304" pitchFamily="18" charset="0"/>
              </a:rPr>
              <a:t>C </a:t>
            </a:r>
            <a:r>
              <a:rPr sz="3600" spc="-20" dirty="0">
                <a:latin typeface="Times New Roman" panose="02020603050405020304" pitchFamily="18" charset="0"/>
                <a:cs typeface="Times New Roman" panose="02020603050405020304" pitchFamily="18" charset="0"/>
              </a:rPr>
              <a:t>to </a:t>
            </a:r>
            <a:r>
              <a:rPr sz="3600" dirty="0">
                <a:latin typeface="Times New Roman" panose="02020603050405020304" pitchFamily="18" charset="0"/>
                <a:cs typeface="Times New Roman" panose="02020603050405020304" pitchFamily="18" charset="0"/>
              </a:rPr>
              <a:t>B </a:t>
            </a:r>
            <a:r>
              <a:rPr sz="3600" spc="-25" dirty="0">
                <a:latin typeface="Times New Roman" panose="02020603050405020304" pitchFamily="18" charset="0"/>
                <a:cs typeface="Times New Roman" panose="02020603050405020304" pitchFamily="18" charset="0"/>
              </a:rPr>
              <a:t>Transition </a:t>
            </a:r>
            <a:r>
              <a:rPr sz="3600" spc="-70" dirty="0" smtClean="0">
                <a:latin typeface="Times New Roman" panose="02020603050405020304" pitchFamily="18" charset="0"/>
                <a:cs typeface="Times New Roman" panose="02020603050405020304" pitchFamily="18" charset="0"/>
              </a:rPr>
              <a:t>Review</a:t>
            </a:r>
            <a:endParaRPr sz="3600" spc="5" dirty="0"/>
          </a:p>
        </p:txBody>
      </p:sp>
      <p:sp>
        <p:nvSpPr>
          <p:cNvPr id="3" name="object 3"/>
          <p:cNvSpPr txBox="1"/>
          <p:nvPr/>
        </p:nvSpPr>
        <p:spPr>
          <a:xfrm>
            <a:off x="691515" y="1621027"/>
            <a:ext cx="7698740" cy="1577996"/>
          </a:xfrm>
          <a:prstGeom prst="rect">
            <a:avLst/>
          </a:prstGeom>
        </p:spPr>
        <p:txBody>
          <a:bodyPr vert="horz" wrap="square" lIns="0" tIns="13335" rIns="0" bIns="0" rtlCol="0">
            <a:spAutoFit/>
          </a:bodyPr>
          <a:lstStyle/>
          <a:p>
            <a:pPr marL="12700" marR="5080">
              <a:lnSpc>
                <a:spcPct val="100000"/>
              </a:lnSpc>
              <a:spcBef>
                <a:spcPts val="105"/>
              </a:spcBef>
            </a:pPr>
            <a:r>
              <a:rPr sz="2000" spc="-10" dirty="0">
                <a:latin typeface="Times New Roman" panose="02020603050405020304" pitchFamily="18" charset="0"/>
                <a:cs typeface="Times New Roman" panose="02020603050405020304" pitchFamily="18" charset="0"/>
              </a:rPr>
              <a:t>After </a:t>
            </a:r>
            <a:r>
              <a:rPr sz="2000" spc="-5" dirty="0">
                <a:latin typeface="Times New Roman" panose="02020603050405020304" pitchFamily="18" charset="0"/>
                <a:cs typeface="Times New Roman" panose="02020603050405020304" pitchFamily="18" charset="0"/>
              </a:rPr>
              <a:t>the district has </a:t>
            </a:r>
            <a:r>
              <a:rPr lang="en-US" sz="2000" spc="-5" dirty="0" smtClean="0">
                <a:latin typeface="Times New Roman" panose="02020603050405020304" pitchFamily="18" charset="0"/>
                <a:cs typeface="Times New Roman" panose="02020603050405020304" pitchFamily="18" charset="0"/>
              </a:rPr>
              <a:t>entered</a:t>
            </a:r>
            <a:r>
              <a:rPr sz="2000" spc="-5" dirty="0" smtClean="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the </a:t>
            </a:r>
            <a:r>
              <a:rPr sz="2000" spc="-10" dirty="0">
                <a:latin typeface="Times New Roman" panose="02020603050405020304" pitchFamily="18" charset="0"/>
                <a:cs typeface="Times New Roman" panose="02020603050405020304" pitchFamily="18" charset="0"/>
              </a:rPr>
              <a:t>individual  </a:t>
            </a:r>
            <a:r>
              <a:rPr sz="2000" spc="-5" dirty="0">
                <a:latin typeface="Times New Roman" panose="02020603050405020304" pitchFamily="18" charset="0"/>
                <a:cs typeface="Times New Roman" panose="02020603050405020304" pitchFamily="18" charset="0"/>
              </a:rPr>
              <a:t>student information, the district will need </a:t>
            </a:r>
            <a:r>
              <a:rPr sz="2000" spc="-15" dirty="0">
                <a:latin typeface="Times New Roman" panose="02020603050405020304" pitchFamily="18" charset="0"/>
                <a:cs typeface="Times New Roman" panose="02020603050405020304" pitchFamily="18" charset="0"/>
              </a:rPr>
              <a:t>to  </a:t>
            </a:r>
            <a:r>
              <a:rPr sz="2000" spc="-5" dirty="0">
                <a:latin typeface="Times New Roman" panose="02020603050405020304" pitchFamily="18" charset="0"/>
                <a:cs typeface="Times New Roman" panose="02020603050405020304" pitchFamily="18" charset="0"/>
              </a:rPr>
              <a:t>submit the </a:t>
            </a:r>
            <a:r>
              <a:rPr sz="2000" dirty="0">
                <a:latin typeface="Times New Roman" panose="02020603050405020304" pitchFamily="18" charset="0"/>
                <a:cs typeface="Times New Roman" panose="02020603050405020304" pitchFamily="18" charset="0"/>
              </a:rPr>
              <a:t>C </a:t>
            </a:r>
            <a:r>
              <a:rPr sz="2000" spc="-15" dirty="0">
                <a:latin typeface="Times New Roman" panose="02020603050405020304" pitchFamily="18" charset="0"/>
                <a:cs typeface="Times New Roman" panose="02020603050405020304" pitchFamily="18" charset="0"/>
              </a:rPr>
              <a:t>to </a:t>
            </a:r>
            <a:r>
              <a:rPr sz="2000" dirty="0">
                <a:latin typeface="Times New Roman" panose="02020603050405020304" pitchFamily="18" charset="0"/>
                <a:cs typeface="Times New Roman" panose="02020603050405020304" pitchFamily="18" charset="0"/>
              </a:rPr>
              <a:t>B </a:t>
            </a:r>
            <a:r>
              <a:rPr sz="2000" spc="-20" dirty="0">
                <a:latin typeface="Times New Roman" panose="02020603050405020304" pitchFamily="18" charset="0"/>
                <a:cs typeface="Times New Roman" panose="02020603050405020304" pitchFamily="18" charset="0"/>
              </a:rPr>
              <a:t>Transition</a:t>
            </a:r>
            <a:r>
              <a:rPr sz="2000" spc="-15" dirty="0">
                <a:latin typeface="Times New Roman" panose="02020603050405020304" pitchFamily="18" charset="0"/>
                <a:cs typeface="Times New Roman" panose="02020603050405020304" pitchFamily="18" charset="0"/>
              </a:rPr>
              <a:t> reviews</a:t>
            </a:r>
            <a:r>
              <a:rPr sz="2000" spc="-15" dirty="0" smtClean="0">
                <a:latin typeface="Times New Roman" panose="02020603050405020304" pitchFamily="18" charset="0"/>
                <a:cs typeface="Times New Roman" panose="02020603050405020304" pitchFamily="18" charset="0"/>
              </a:rPr>
              <a:t>.</a:t>
            </a:r>
            <a:endParaRPr lang="en-US" sz="2000" spc="-15" dirty="0" smtClean="0">
              <a:latin typeface="Times New Roman" panose="02020603050405020304" pitchFamily="18" charset="0"/>
              <a:cs typeface="Times New Roman" panose="02020603050405020304" pitchFamily="18" charset="0"/>
            </a:endParaRPr>
          </a:p>
          <a:p>
            <a:pPr marL="12700" marR="5080">
              <a:lnSpc>
                <a:spcPct val="100000"/>
              </a:lnSpc>
              <a:spcBef>
                <a:spcPts val="105"/>
              </a:spcBef>
            </a:pPr>
            <a:endParaRPr lang="en-US" sz="2000" spc="-15" dirty="0">
              <a:latin typeface="Times New Roman" panose="02020603050405020304" pitchFamily="18" charset="0"/>
              <a:cs typeface="Times New Roman" panose="02020603050405020304" pitchFamily="18" charset="0"/>
            </a:endParaRPr>
          </a:p>
          <a:p>
            <a:pPr marL="12700" marR="5080">
              <a:lnSpc>
                <a:spcPct val="100000"/>
              </a:lnSpc>
              <a:spcBef>
                <a:spcPts val="105"/>
              </a:spcBef>
            </a:pPr>
            <a:r>
              <a:rPr lang="en-US" sz="2000" spc="-15" dirty="0" smtClean="0">
                <a:latin typeface="Times New Roman" panose="02020603050405020304" pitchFamily="18" charset="0"/>
                <a:cs typeface="Times New Roman" panose="02020603050405020304" pitchFamily="18" charset="0"/>
              </a:rPr>
              <a:t>If there are no C to B students then the LEA with select the </a:t>
            </a:r>
            <a:r>
              <a:rPr lang="en-US" sz="2000" i="1" spc="-15" dirty="0" smtClean="0">
                <a:latin typeface="Times New Roman" panose="02020603050405020304" pitchFamily="18" charset="0"/>
                <a:cs typeface="Times New Roman" panose="02020603050405020304" pitchFamily="18" charset="0"/>
              </a:rPr>
              <a:t>Submit with No Students to Report</a:t>
            </a:r>
            <a:r>
              <a:rPr lang="en-US" sz="2000" spc="-15" dirty="0" smtClean="0">
                <a:latin typeface="Times New Roman" panose="02020603050405020304" pitchFamily="18" charset="0"/>
                <a:cs typeface="Times New Roman" panose="02020603050405020304" pitchFamily="18" charset="0"/>
              </a:rPr>
              <a:t> button.</a:t>
            </a:r>
            <a:endParaRPr sz="20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8655957" y="258440"/>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31</a:t>
            </a:r>
            <a:endParaRPr sz="1200" dirty="0">
              <a:latin typeface="Tw Cen MT"/>
              <a:cs typeface="Tw Cen MT"/>
            </a:endParaRPr>
          </a:p>
        </p:txBody>
      </p:sp>
      <p:pic>
        <p:nvPicPr>
          <p:cNvPr id="6" name="Picture 5"/>
          <p:cNvPicPr>
            <a:picLocks noChangeAspect="1"/>
          </p:cNvPicPr>
          <p:nvPr/>
        </p:nvPicPr>
        <p:blipFill>
          <a:blip r:embed="rId3"/>
          <a:stretch>
            <a:fillRect/>
          </a:stretch>
        </p:blipFill>
        <p:spPr>
          <a:xfrm>
            <a:off x="533400" y="3352800"/>
            <a:ext cx="8319407" cy="18288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74980"/>
            <a:ext cx="7696200" cy="505908"/>
          </a:xfrm>
          <a:prstGeom prst="rect">
            <a:avLst/>
          </a:prstGeom>
        </p:spPr>
        <p:txBody>
          <a:bodyPr vert="horz" wrap="square" lIns="0" tIns="13335" rIns="0" bIns="0" rtlCol="0">
            <a:spAutoFit/>
          </a:bodyPr>
          <a:lstStyle/>
          <a:p>
            <a:pPr marL="12700" algn="ctr">
              <a:lnSpc>
                <a:spcPct val="100000"/>
              </a:lnSpc>
              <a:spcBef>
                <a:spcPts val="105"/>
              </a:spcBef>
            </a:pPr>
            <a:r>
              <a:rPr lang="en-US" sz="3200" dirty="0" smtClean="0">
                <a:latin typeface="Times New Roman" panose="02020603050405020304" pitchFamily="18" charset="0"/>
                <a:cs typeface="Times New Roman" panose="02020603050405020304" pitchFamily="18" charset="0"/>
              </a:rPr>
              <a:t>Self Assessment Completed</a:t>
            </a:r>
            <a:endParaRPr sz="32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457200" y="1502246"/>
            <a:ext cx="8249284" cy="936154"/>
          </a:xfrm>
          <a:prstGeom prst="rect">
            <a:avLst/>
          </a:prstGeom>
        </p:spPr>
        <p:txBody>
          <a:bodyPr vert="horz" wrap="square" lIns="0" tIns="12700" rIns="0" bIns="0" rtlCol="0">
            <a:spAutoFit/>
          </a:bodyPr>
          <a:lstStyle/>
          <a:p>
            <a:pPr marL="12700" marR="5080">
              <a:lnSpc>
                <a:spcPct val="100000"/>
              </a:lnSpc>
              <a:spcBef>
                <a:spcPts val="100"/>
              </a:spcBef>
            </a:pPr>
            <a:r>
              <a:rPr lang="en-US" sz="2000" spc="-5" dirty="0" smtClean="0">
                <a:latin typeface="Times New Roman" panose="02020603050405020304" pitchFamily="18" charset="0"/>
                <a:cs typeface="Times New Roman" panose="02020603050405020304" pitchFamily="18" charset="0"/>
              </a:rPr>
              <a:t>Once all the portions of the Self-Assessment are submitted to DESE the LEA’s home page will look like the screen shot below. When DESE has completed their portion of the review it will read </a:t>
            </a:r>
            <a:r>
              <a:rPr lang="en-US" sz="2000" i="1" spc="-5" dirty="0" smtClean="0">
                <a:latin typeface="Times New Roman" panose="02020603050405020304" pitchFamily="18" charset="0"/>
                <a:cs typeface="Times New Roman" panose="02020603050405020304" pitchFamily="18" charset="0"/>
              </a:rPr>
              <a:t>Finalized</a:t>
            </a:r>
            <a:r>
              <a:rPr lang="en-US" sz="2000" spc="-5" dirty="0" smtClean="0">
                <a:latin typeface="Times New Roman" panose="02020603050405020304" pitchFamily="18" charset="0"/>
                <a:cs typeface="Times New Roman" panose="02020603050405020304" pitchFamily="18" charset="0"/>
              </a:rPr>
              <a:t> next to Monitoring Module.</a:t>
            </a:r>
            <a:endParaRPr sz="20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8519159" y="277490"/>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32</a:t>
            </a:r>
            <a:endParaRPr sz="1200" dirty="0">
              <a:latin typeface="Tw Cen MT"/>
              <a:cs typeface="Tw Cen MT"/>
            </a:endParaRPr>
          </a:p>
        </p:txBody>
      </p:sp>
      <p:pic>
        <p:nvPicPr>
          <p:cNvPr id="6" name="Picture 5"/>
          <p:cNvPicPr>
            <a:picLocks noChangeAspect="1"/>
          </p:cNvPicPr>
          <p:nvPr/>
        </p:nvPicPr>
        <p:blipFill>
          <a:blip r:embed="rId3"/>
          <a:stretch>
            <a:fillRect/>
          </a:stretch>
        </p:blipFill>
        <p:spPr>
          <a:xfrm>
            <a:off x="914400" y="2651981"/>
            <a:ext cx="7477125" cy="3845597"/>
          </a:xfrm>
          <a:prstGeom prst="rect">
            <a:avLst/>
          </a:prstGeom>
        </p:spPr>
      </p:pic>
      <p:sp>
        <p:nvSpPr>
          <p:cNvPr id="7" name="Rectangle 6"/>
          <p:cNvSpPr/>
          <p:nvPr/>
        </p:nvSpPr>
        <p:spPr>
          <a:xfrm>
            <a:off x="5410200" y="5695950"/>
            <a:ext cx="2085467" cy="797597"/>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38429" y="505459"/>
            <a:ext cx="2501900" cy="665480"/>
          </a:xfrm>
          <a:prstGeom prst="rect">
            <a:avLst/>
          </a:prstGeom>
        </p:spPr>
        <p:txBody>
          <a:bodyPr vert="horz" wrap="square" lIns="0" tIns="12700" rIns="0" bIns="0" rtlCol="0">
            <a:spAutoFit/>
          </a:bodyPr>
          <a:lstStyle/>
          <a:p>
            <a:pPr marL="12700">
              <a:lnSpc>
                <a:spcPct val="100000"/>
              </a:lnSpc>
              <a:spcBef>
                <a:spcPts val="100"/>
              </a:spcBef>
            </a:pPr>
            <a:r>
              <a:rPr sz="4200" spc="-15" dirty="0">
                <a:latin typeface="Times New Roman" panose="02020603050405020304" pitchFamily="18" charset="0"/>
                <a:cs typeface="Times New Roman" panose="02020603050405020304" pitchFamily="18" charset="0"/>
              </a:rPr>
              <a:t>Reminders</a:t>
            </a:r>
            <a:endParaRPr sz="42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228600" y="1612963"/>
            <a:ext cx="8458200" cy="5706049"/>
          </a:xfrm>
          <a:prstGeom prst="rect">
            <a:avLst/>
          </a:prstGeom>
        </p:spPr>
        <p:txBody>
          <a:bodyPr vert="horz" wrap="square" lIns="0" tIns="12065" rIns="0" bIns="0" rtlCol="0">
            <a:spAutoFit/>
          </a:bodyPr>
          <a:lstStyle/>
          <a:p>
            <a:pPr marL="527050" marR="181610" lvl="0" indent="-514350">
              <a:spcBef>
                <a:spcPts val="105"/>
              </a:spcBef>
              <a:buClr>
                <a:srgbClr val="00B050"/>
              </a:buClr>
              <a:buSzPct val="100000"/>
              <a:buFont typeface="+mj-lt"/>
              <a:buAutoNum type="arabicPeriod"/>
              <a:tabLst>
                <a:tab pos="525780" algn="l"/>
                <a:tab pos="526415" algn="l"/>
              </a:tabLst>
            </a:pPr>
            <a:r>
              <a:rPr lang="en-US" sz="2400" spc="-5" dirty="0" smtClean="0">
                <a:solidFill>
                  <a:prstClr val="black"/>
                </a:solidFill>
                <a:latin typeface="Times New Roman" panose="02020603050405020304" pitchFamily="18" charset="0"/>
                <a:cs typeface="Times New Roman" panose="02020603050405020304" pitchFamily="18" charset="0"/>
              </a:rPr>
              <a:t>All communication </a:t>
            </a:r>
            <a:r>
              <a:rPr lang="en-US" sz="2400" spc="-10" dirty="0" smtClean="0">
                <a:solidFill>
                  <a:prstClr val="black"/>
                </a:solidFill>
                <a:latin typeface="Times New Roman" panose="02020603050405020304" pitchFamily="18" charset="0"/>
                <a:cs typeface="Times New Roman" panose="02020603050405020304" pitchFamily="18" charset="0"/>
              </a:rPr>
              <a:t>between </a:t>
            </a:r>
            <a:r>
              <a:rPr lang="en-US" sz="2400" dirty="0" smtClean="0">
                <a:solidFill>
                  <a:prstClr val="black"/>
                </a:solidFill>
                <a:latin typeface="Times New Roman" panose="02020603050405020304" pitchFamily="18" charset="0"/>
                <a:cs typeface="Times New Roman" panose="02020603050405020304" pitchFamily="18" charset="0"/>
              </a:rPr>
              <a:t>DESE and LEAs</a:t>
            </a:r>
            <a:r>
              <a:rPr lang="en-US" sz="2400" spc="-5" dirty="0" smtClean="0">
                <a:solidFill>
                  <a:prstClr val="black"/>
                </a:solidFill>
                <a:latin typeface="Times New Roman" panose="02020603050405020304" pitchFamily="18" charset="0"/>
                <a:cs typeface="Times New Roman" panose="02020603050405020304" pitchFamily="18" charset="0"/>
              </a:rPr>
              <a:t> </a:t>
            </a:r>
            <a:r>
              <a:rPr lang="en-US" sz="2400" spc="-15" dirty="0" smtClean="0">
                <a:solidFill>
                  <a:prstClr val="black"/>
                </a:solidFill>
                <a:latin typeface="Times New Roman" panose="02020603050405020304" pitchFamily="18" charset="0"/>
                <a:cs typeface="Times New Roman" panose="02020603050405020304" pitchFamily="18" charset="0"/>
              </a:rPr>
              <a:t>regarding </a:t>
            </a:r>
            <a:r>
              <a:rPr lang="en-US" sz="2400" dirty="0" smtClean="0">
                <a:solidFill>
                  <a:prstClr val="black"/>
                </a:solidFill>
                <a:latin typeface="Times New Roman" panose="02020603050405020304" pitchFamily="18" charset="0"/>
                <a:cs typeface="Times New Roman" panose="02020603050405020304" pitchFamily="18" charset="0"/>
              </a:rPr>
              <a:t>compliance </a:t>
            </a:r>
            <a:r>
              <a:rPr lang="en-US" sz="2400" spc="-5" dirty="0" smtClean="0">
                <a:solidFill>
                  <a:prstClr val="black"/>
                </a:solidFill>
                <a:latin typeface="Times New Roman" panose="02020603050405020304" pitchFamily="18" charset="0"/>
                <a:cs typeface="Times New Roman" panose="02020603050405020304" pitchFamily="18" charset="0"/>
              </a:rPr>
              <a:t>monitoring or containing Personally Identifiable Information (PII) will </a:t>
            </a:r>
            <a:r>
              <a:rPr lang="en-US" sz="2400" dirty="0" smtClean="0">
                <a:solidFill>
                  <a:prstClr val="black"/>
                </a:solidFill>
                <a:latin typeface="Times New Roman" panose="02020603050405020304" pitchFamily="18" charset="0"/>
                <a:cs typeface="Times New Roman" panose="02020603050405020304" pitchFamily="18" charset="0"/>
              </a:rPr>
              <a:t>be housed </a:t>
            </a:r>
            <a:r>
              <a:rPr lang="en-US" sz="2400" spc="-5" dirty="0" smtClean="0">
                <a:solidFill>
                  <a:prstClr val="black"/>
                </a:solidFill>
                <a:latin typeface="Times New Roman" panose="02020603050405020304" pitchFamily="18" charset="0"/>
                <a:cs typeface="Times New Roman" panose="02020603050405020304" pitchFamily="18" charset="0"/>
              </a:rPr>
              <a:t>in </a:t>
            </a:r>
            <a:r>
              <a:rPr lang="en-US" sz="2400" spc="-10" dirty="0" smtClean="0">
                <a:solidFill>
                  <a:prstClr val="black"/>
                </a:solidFill>
                <a:latin typeface="Times New Roman" panose="02020603050405020304" pitchFamily="18" charset="0"/>
                <a:cs typeface="Times New Roman" panose="02020603050405020304" pitchFamily="18" charset="0"/>
              </a:rPr>
              <a:t>IMACS</a:t>
            </a:r>
            <a:r>
              <a:rPr lang="en-US" sz="2400" spc="-25" dirty="0" smtClean="0">
                <a:solidFill>
                  <a:prstClr val="black"/>
                </a:solidFill>
                <a:latin typeface="Times New Roman" panose="02020603050405020304" pitchFamily="18" charset="0"/>
                <a:cs typeface="Times New Roman" panose="02020603050405020304" pitchFamily="18" charset="0"/>
              </a:rPr>
              <a:t> </a:t>
            </a:r>
            <a:r>
              <a:rPr lang="en-US" sz="2400" spc="-5" dirty="0" smtClean="0">
                <a:solidFill>
                  <a:prstClr val="black"/>
                </a:solidFill>
                <a:latin typeface="Times New Roman" panose="02020603050405020304" pitchFamily="18" charset="0"/>
                <a:cs typeface="Times New Roman" panose="02020603050405020304" pitchFamily="18" charset="0"/>
              </a:rPr>
              <a:t>2.0.</a:t>
            </a:r>
          </a:p>
          <a:p>
            <a:pPr marL="527050" marR="181610" lvl="0" indent="-514350">
              <a:spcBef>
                <a:spcPts val="105"/>
              </a:spcBef>
              <a:buClr>
                <a:srgbClr val="00B050"/>
              </a:buClr>
              <a:buSzPct val="100000"/>
              <a:buFont typeface="+mj-lt"/>
              <a:buAutoNum type="arabicPeriod"/>
              <a:tabLst>
                <a:tab pos="525780" algn="l"/>
                <a:tab pos="526415" algn="l"/>
              </a:tabLst>
            </a:pPr>
            <a:r>
              <a:rPr lang="en-US" sz="2400" spc="-5" dirty="0" smtClean="0">
                <a:solidFill>
                  <a:prstClr val="black"/>
                </a:solidFill>
                <a:latin typeface="Times New Roman" panose="02020603050405020304" pitchFamily="18" charset="0"/>
                <a:cs typeface="Times New Roman" panose="02020603050405020304" pitchFamily="18" charset="0"/>
              </a:rPr>
              <a:t>The system will send an email notification to the Special Education contact and DESE each time information has been submitted or returned.</a:t>
            </a:r>
          </a:p>
          <a:p>
            <a:pPr marL="527050" marR="181610" lvl="0" indent="-514350">
              <a:spcBef>
                <a:spcPts val="105"/>
              </a:spcBef>
              <a:buClr>
                <a:srgbClr val="00B050"/>
              </a:buClr>
              <a:buSzPct val="100000"/>
              <a:buFont typeface="+mj-lt"/>
              <a:buAutoNum type="arabicPeriod"/>
              <a:tabLst>
                <a:tab pos="525780" algn="l"/>
                <a:tab pos="526415" algn="l"/>
              </a:tabLst>
            </a:pPr>
            <a:r>
              <a:rPr lang="en-US" sz="2400" spc="-5" dirty="0" smtClean="0">
                <a:solidFill>
                  <a:prstClr val="black"/>
                </a:solidFill>
                <a:latin typeface="Times New Roman" panose="02020603050405020304" pitchFamily="18" charset="0"/>
                <a:cs typeface="Times New Roman" panose="02020603050405020304" pitchFamily="18" charset="0"/>
              </a:rPr>
              <a:t>Districts will have the ability in IMACS 2.0 to upload requested documentation to the individual student record at any time in the process.</a:t>
            </a:r>
          </a:p>
          <a:p>
            <a:pPr marL="527050" marR="181610" lvl="0" indent="-514350">
              <a:spcBef>
                <a:spcPts val="105"/>
              </a:spcBef>
              <a:buClr>
                <a:srgbClr val="00B050"/>
              </a:buClr>
              <a:buSzPct val="100000"/>
              <a:buFont typeface="+mj-lt"/>
              <a:buAutoNum type="arabicPeriod"/>
              <a:tabLst>
                <a:tab pos="525780" algn="l"/>
                <a:tab pos="526415" algn="l"/>
              </a:tabLst>
            </a:pPr>
            <a:r>
              <a:rPr lang="en-US" sz="2400" spc="-5" dirty="0" smtClean="0">
                <a:solidFill>
                  <a:prstClr val="black"/>
                </a:solidFill>
                <a:latin typeface="Times New Roman" panose="02020603050405020304" pitchFamily="18" charset="0"/>
                <a:cs typeface="Times New Roman" panose="02020603050405020304" pitchFamily="18" charset="0"/>
              </a:rPr>
              <a:t>Districts will answer significantly fewer indicators than in previous years and DESE has the ability to tailor file reviews according to a LEA’s Special Education Performance Data.</a:t>
            </a:r>
          </a:p>
          <a:p>
            <a:pPr marL="12700" marR="181610" lvl="0">
              <a:spcBef>
                <a:spcPts val="105"/>
              </a:spcBef>
              <a:buClr>
                <a:srgbClr val="00B050"/>
              </a:buClr>
              <a:buSzPct val="100000"/>
              <a:tabLst>
                <a:tab pos="525780" algn="l"/>
                <a:tab pos="526415" algn="l"/>
              </a:tabLst>
            </a:pPr>
            <a:endParaRPr lang="en-US" sz="2400" spc="-5" dirty="0" smtClean="0">
              <a:solidFill>
                <a:prstClr val="black"/>
              </a:solidFill>
              <a:latin typeface="Times New Roman" panose="02020603050405020304" pitchFamily="18" charset="0"/>
              <a:cs typeface="Times New Roman" panose="02020603050405020304" pitchFamily="18" charset="0"/>
            </a:endParaRPr>
          </a:p>
          <a:p>
            <a:pPr marL="527050" marR="181610" lvl="0" indent="-514350">
              <a:spcBef>
                <a:spcPts val="105"/>
              </a:spcBef>
              <a:buClr>
                <a:srgbClr val="00B050"/>
              </a:buClr>
              <a:buSzPct val="100000"/>
              <a:buFont typeface="+mj-lt"/>
              <a:buAutoNum type="arabicPeriod"/>
              <a:tabLst>
                <a:tab pos="525780" algn="l"/>
                <a:tab pos="526415" algn="l"/>
              </a:tabLst>
            </a:pPr>
            <a:endParaRPr lang="en-US" sz="2000" spc="-5" dirty="0" smtClean="0">
              <a:solidFill>
                <a:prstClr val="black"/>
              </a:solidFill>
              <a:latin typeface="Times New Roman" panose="02020603050405020304" pitchFamily="18" charset="0"/>
              <a:cs typeface="Times New Roman" panose="02020603050405020304" pitchFamily="18" charset="0"/>
            </a:endParaRPr>
          </a:p>
          <a:p>
            <a:pPr marL="332740" marR="291465" indent="-320040">
              <a:lnSpc>
                <a:spcPct val="100000"/>
              </a:lnSpc>
              <a:spcBef>
                <a:spcPts val="695"/>
              </a:spcBef>
              <a:buClr>
                <a:srgbClr val="843F0F"/>
              </a:buClr>
              <a:buSzPct val="58928"/>
              <a:buFont typeface="Wingdings"/>
              <a:buChar char=""/>
              <a:tabLst>
                <a:tab pos="332740" algn="l"/>
              </a:tabLst>
            </a:pPr>
            <a:endParaRPr sz="2800" dirty="0">
              <a:latin typeface="Cambria"/>
              <a:cs typeface="Cambria"/>
            </a:endParaRPr>
          </a:p>
        </p:txBody>
      </p:sp>
      <p:sp>
        <p:nvSpPr>
          <p:cNvPr id="4" name="object 4"/>
          <p:cNvSpPr txBox="1"/>
          <p:nvPr/>
        </p:nvSpPr>
        <p:spPr>
          <a:xfrm>
            <a:off x="8686800" y="228600"/>
            <a:ext cx="187325"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smtClean="0">
                <a:latin typeface="Tw Cen MT"/>
                <a:cs typeface="Tw Cen MT"/>
              </a:rPr>
              <a:t>33</a:t>
            </a:r>
            <a:endParaRPr sz="1200" dirty="0">
              <a:latin typeface="Tw Cen MT"/>
              <a:cs typeface="Tw Cen M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74980"/>
            <a:ext cx="7696200" cy="567463"/>
          </a:xfrm>
          <a:prstGeom prst="rect">
            <a:avLst/>
          </a:prstGeom>
        </p:spPr>
        <p:txBody>
          <a:bodyPr vert="horz" wrap="square" lIns="0" tIns="13335" rIns="0" bIns="0" rtlCol="0">
            <a:spAutoFit/>
          </a:bodyPr>
          <a:lstStyle/>
          <a:p>
            <a:pPr marL="12700" algn="ctr">
              <a:lnSpc>
                <a:spcPct val="100000"/>
              </a:lnSpc>
              <a:spcBef>
                <a:spcPts val="105"/>
              </a:spcBef>
            </a:pPr>
            <a:r>
              <a:rPr lang="en-US" sz="3600" spc="-5" dirty="0" smtClean="0">
                <a:latin typeface="Times New Roman" panose="02020603050405020304" pitchFamily="18" charset="0"/>
                <a:cs typeface="Times New Roman" panose="02020603050405020304" pitchFamily="18" charset="0"/>
              </a:rPr>
              <a:t>Gaining Web Applications Access</a:t>
            </a:r>
            <a:endParaRPr sz="3600" spc="-5" dirty="0">
              <a:latin typeface="Times New Roman" panose="02020603050405020304" pitchFamily="18" charset="0"/>
              <a:cs typeface="Times New Roman" panose="02020603050405020304" pitchFamily="18" charset="0"/>
            </a:endParaRPr>
          </a:p>
        </p:txBody>
      </p:sp>
      <p:sp>
        <p:nvSpPr>
          <p:cNvPr id="3" name="object 3"/>
          <p:cNvSpPr txBox="1"/>
          <p:nvPr/>
        </p:nvSpPr>
        <p:spPr>
          <a:xfrm>
            <a:off x="674306" y="1622551"/>
            <a:ext cx="8029575" cy="629018"/>
          </a:xfrm>
          <a:prstGeom prst="rect">
            <a:avLst/>
          </a:prstGeom>
        </p:spPr>
        <p:txBody>
          <a:bodyPr vert="horz" wrap="square" lIns="0" tIns="13335" rIns="0" bIns="0" rtlCol="0">
            <a:spAutoFit/>
          </a:bodyPr>
          <a:lstStyle/>
          <a:p>
            <a:pPr marL="12700" marR="5080">
              <a:lnSpc>
                <a:spcPct val="100000"/>
              </a:lnSpc>
              <a:spcBef>
                <a:spcPts val="105"/>
              </a:spcBef>
            </a:pPr>
            <a:r>
              <a:rPr lang="en-US" sz="2000" spc="-10" dirty="0" smtClean="0">
                <a:latin typeface="Times New Roman" panose="02020603050405020304" pitchFamily="18" charset="0"/>
                <a:cs typeface="Times New Roman" panose="02020603050405020304" pitchFamily="18" charset="0"/>
              </a:rPr>
              <a:t>If you have not had previous access to </a:t>
            </a:r>
            <a:r>
              <a:rPr sz="2000" spc="-45" dirty="0" smtClean="0">
                <a:latin typeface="Times New Roman" panose="02020603050405020304" pitchFamily="18" charset="0"/>
                <a:cs typeface="Times New Roman" panose="02020603050405020304" pitchFamily="18" charset="0"/>
              </a:rPr>
              <a:t>Web </a:t>
            </a:r>
            <a:r>
              <a:rPr sz="2000" spc="-5" dirty="0" smtClean="0">
                <a:latin typeface="Times New Roman" panose="02020603050405020304" pitchFamily="18" charset="0"/>
                <a:cs typeface="Times New Roman" panose="02020603050405020304" pitchFamily="18" charset="0"/>
              </a:rPr>
              <a:t>Applications</a:t>
            </a:r>
            <a:r>
              <a:rPr lang="en-US" sz="2000" spc="-5" dirty="0" smtClean="0">
                <a:latin typeface="Times New Roman" panose="02020603050405020304" pitchFamily="18" charset="0"/>
                <a:cs typeface="Times New Roman" panose="02020603050405020304" pitchFamily="18" charset="0"/>
              </a:rPr>
              <a:t> you will need to request it before you can use IMACS 2.0</a:t>
            </a:r>
            <a:r>
              <a:rPr sz="2000" spc="-40" dirty="0" smtClean="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8172756" y="376235"/>
            <a:ext cx="533400" cy="197490"/>
          </a:xfrm>
          <a:prstGeom prst="rect">
            <a:avLst/>
          </a:prstGeom>
        </p:spPr>
        <p:txBody>
          <a:bodyPr vert="horz" wrap="square" lIns="0" tIns="12700" rIns="0" bIns="0" rtlCol="0">
            <a:spAutoFit/>
          </a:bodyPr>
          <a:lstStyle/>
          <a:p>
            <a:pPr marL="12700" algn="ctr">
              <a:lnSpc>
                <a:spcPct val="100000"/>
              </a:lnSpc>
              <a:spcBef>
                <a:spcPts val="100"/>
              </a:spcBef>
            </a:pPr>
            <a:r>
              <a:rPr sz="1200" b="1" dirty="0" smtClean="0">
                <a:latin typeface="Tw Cen MT"/>
                <a:cs typeface="Tw Cen MT"/>
              </a:rPr>
              <a:t>4</a:t>
            </a:r>
            <a:endParaRPr sz="1200" dirty="0">
              <a:latin typeface="Tw Cen MT"/>
              <a:cs typeface="Tw Cen MT"/>
            </a:endParaRPr>
          </a:p>
        </p:txBody>
      </p:sp>
      <p:pic>
        <p:nvPicPr>
          <p:cNvPr id="6" name="Picture 5"/>
          <p:cNvPicPr>
            <a:picLocks noChangeAspect="1"/>
          </p:cNvPicPr>
          <p:nvPr/>
        </p:nvPicPr>
        <p:blipFill>
          <a:blip r:embed="rId3"/>
          <a:stretch>
            <a:fillRect/>
          </a:stretch>
        </p:blipFill>
        <p:spPr>
          <a:xfrm>
            <a:off x="381000" y="2438400"/>
            <a:ext cx="8382253" cy="3622159"/>
          </a:xfrm>
          <a:prstGeom prst="rect">
            <a:avLst/>
          </a:prstGeom>
        </p:spPr>
      </p:pic>
      <p:sp>
        <p:nvSpPr>
          <p:cNvPr id="8" name="Rectangle 7"/>
          <p:cNvSpPr/>
          <p:nvPr/>
        </p:nvSpPr>
        <p:spPr>
          <a:xfrm>
            <a:off x="381000" y="4010804"/>
            <a:ext cx="1219200" cy="2108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kern="1200" dirty="0">
                <a:latin typeface="Times New Roman" panose="02020603050405020304" pitchFamily="18" charset="0"/>
                <a:cs typeface="Times New Roman" panose="02020603050405020304" pitchFamily="18" charset="0"/>
              </a:rPr>
              <a:t>Compliance Consultants</a:t>
            </a:r>
            <a:endParaRPr lang="en-US" dirty="0"/>
          </a:p>
        </p:txBody>
      </p:sp>
      <p:sp>
        <p:nvSpPr>
          <p:cNvPr id="5" name="Rectangle 4"/>
          <p:cNvSpPr/>
          <p:nvPr/>
        </p:nvSpPr>
        <p:spPr>
          <a:xfrm>
            <a:off x="4495800" y="3276600"/>
            <a:ext cx="1219200" cy="3048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285750" y="1833562"/>
            <a:ext cx="8572500" cy="3190875"/>
          </a:xfrm>
          <a:prstGeom prst="rect">
            <a:avLst/>
          </a:prstGeom>
        </p:spPr>
      </p:pic>
    </p:spTree>
    <p:extLst>
      <p:ext uri="{BB962C8B-B14F-4D97-AF65-F5344CB8AC3E}">
        <p14:creationId xmlns:p14="http://schemas.microsoft.com/office/powerpoint/2010/main" val="20070376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Placeholder 1"/>
          <p:cNvSpPr>
            <a:spLocks noGrp="1"/>
          </p:cNvSpPr>
          <p:nvPr>
            <p:ph type="body" idx="1"/>
            <p:custDataLst>
              <p:tags r:id="rId2"/>
            </p:custDataLst>
          </p:nvPr>
        </p:nvSpPr>
        <p:spPr>
          <a:xfrm>
            <a:off x="381000" y="2819400"/>
            <a:ext cx="8686800" cy="2362200"/>
          </a:xfrm>
        </p:spPr>
        <p:txBody>
          <a:bodyPr/>
          <a:lstStyle/>
          <a:p>
            <a:pPr eaLnBrk="1" hangingPunct="1"/>
            <a:r>
              <a:rPr lang="en-US" altLang="en-US" sz="2400" smtClean="0">
                <a:latin typeface="Tw Cen MT" panose="020B0602020104020603" pitchFamily="34" charset="0"/>
              </a:rPr>
              <a:t>Office of Special Education</a:t>
            </a:r>
          </a:p>
          <a:p>
            <a:pPr eaLnBrk="1" hangingPunct="1"/>
            <a:r>
              <a:rPr lang="en-US" altLang="en-US" sz="2400" smtClean="0">
                <a:latin typeface="Tw Cen MT" panose="020B0602020104020603" pitchFamily="34" charset="0"/>
              </a:rPr>
              <a:t>Special Education Compliance (Part B)</a:t>
            </a:r>
          </a:p>
          <a:p>
            <a:pPr eaLnBrk="1" hangingPunct="1"/>
            <a:r>
              <a:rPr lang="en-US" altLang="en-US" sz="2400" smtClean="0">
                <a:latin typeface="Tw Cen MT" panose="020B0602020104020603" pitchFamily="34" charset="0"/>
              </a:rPr>
              <a:t>P.O. Box 480, Jefferson City, MO  65102-0480</a:t>
            </a:r>
          </a:p>
          <a:p>
            <a:pPr eaLnBrk="1" hangingPunct="1"/>
            <a:r>
              <a:rPr lang="en-US" altLang="en-US" sz="2400" smtClean="0">
                <a:latin typeface="Tw Cen MT" panose="020B0602020104020603" pitchFamily="34" charset="0"/>
              </a:rPr>
              <a:t>Phone:  573-751-0699</a:t>
            </a:r>
          </a:p>
          <a:p>
            <a:pPr eaLnBrk="1" hangingPunct="1"/>
            <a:r>
              <a:rPr lang="en-US" altLang="en-US" sz="2400" smtClean="0">
                <a:latin typeface="Tw Cen MT" panose="020B0602020104020603" pitchFamily="34" charset="0"/>
              </a:rPr>
              <a:t>Email:  </a:t>
            </a:r>
            <a:r>
              <a:rPr lang="en-US" altLang="en-US" sz="2400" smtClean="0">
                <a:latin typeface="Tw Cen MT" panose="020B0602020104020603" pitchFamily="34" charset="0"/>
                <a:hlinkClick r:id="rId6"/>
              </a:rPr>
              <a:t>secompliance@dese.mo.gov</a:t>
            </a:r>
            <a:endParaRPr lang="en-US" altLang="en-US" sz="2400" smtClean="0">
              <a:latin typeface="Tw Cen MT" panose="020B0602020104020603" pitchFamily="34" charset="0"/>
            </a:endParaRPr>
          </a:p>
          <a:p>
            <a:pPr eaLnBrk="1" hangingPunct="1"/>
            <a:endParaRPr lang="en-US" altLang="en-US" sz="2400" smtClean="0"/>
          </a:p>
          <a:p>
            <a:pPr eaLnBrk="1" hangingPunct="1"/>
            <a:r>
              <a:rPr lang="en-US" altLang="en-US" sz="2400" smtClean="0"/>
              <a:t> </a:t>
            </a:r>
          </a:p>
          <a:p>
            <a:pPr eaLnBrk="1" hangingPunct="1"/>
            <a:endParaRPr lang="en-US" altLang="en-US" sz="4000" smtClean="0"/>
          </a:p>
        </p:txBody>
      </p:sp>
      <p:sp>
        <p:nvSpPr>
          <p:cNvPr id="53251" name="Title 2"/>
          <p:cNvSpPr>
            <a:spLocks noGrp="1"/>
          </p:cNvSpPr>
          <p:nvPr>
            <p:ph type="title"/>
            <p:custDataLst>
              <p:tags r:id="rId3"/>
            </p:custDataLst>
          </p:nvPr>
        </p:nvSpPr>
        <p:spPr/>
        <p:txBody>
          <a:bodyPr/>
          <a:lstStyle/>
          <a:p>
            <a:pPr eaLnBrk="1" hangingPunct="1">
              <a:defRPr/>
            </a:pPr>
            <a:r>
              <a:rPr lang="en-US" altLang="en-US" sz="4000" dirty="0" smtClean="0">
                <a:latin typeface="+mn-lt"/>
              </a:rPr>
              <a:t>Resources</a:t>
            </a:r>
          </a:p>
        </p:txBody>
      </p:sp>
      <p:pic>
        <p:nvPicPr>
          <p:cNvPr id="84996" name="Picture 3" descr="MO-DESE_CollegeCareer-1.png"/>
          <p:cNvPicPr>
            <a:picLocks noChangeAspect="1"/>
          </p:cNvPicPr>
          <p:nvPr/>
        </p:nvPicPr>
        <p:blipFill>
          <a:blip r:embed="rId7" cstate="print">
            <a:extLst>
              <a:ext uri="{28A0092B-C50C-407E-A947-70E740481C1C}">
                <a14:useLocalDpi xmlns:a14="http://schemas.microsoft.com/office/drawing/2010/main" val="0"/>
              </a:ext>
            </a:extLst>
          </a:blip>
          <a:srcRect b="17917"/>
          <a:stretch>
            <a:fillRect/>
          </a:stretch>
        </p:blipFill>
        <p:spPr bwMode="auto">
          <a:xfrm>
            <a:off x="4724400" y="5181600"/>
            <a:ext cx="357187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296275" y="5562600"/>
            <a:ext cx="466725" cy="1001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4998" name="Slide Number Placeholder 3"/>
          <p:cNvSpPr>
            <a:spLocks noGrp="1"/>
          </p:cNvSpPr>
          <p:nvPr>
            <p:ph type="sldNum" sz="quarter" idx="10"/>
          </p:nvPr>
        </p:nvSpPr>
        <p:spPr bwMode="auto">
          <a:xfrm>
            <a:off x="8455025" y="0"/>
            <a:ext cx="614363"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spcBef>
                <a:spcPct val="0"/>
              </a:spcBef>
              <a:buClrTx/>
              <a:buSzTx/>
              <a:buFontTx/>
              <a:buNone/>
            </a:pPr>
            <a:fld id="{995AEBF5-0A56-496F-BD42-8B0AC1FB5DC5}" type="slidenum">
              <a:rPr lang="en-US" altLang="en-US" sz="1200" smtClean="0"/>
              <a:pPr>
                <a:spcBef>
                  <a:spcPct val="0"/>
                </a:spcBef>
                <a:buClrTx/>
                <a:buSzTx/>
                <a:buFontTx/>
                <a:buNone/>
              </a:pPr>
              <a:t>41</a:t>
            </a:fld>
            <a:endParaRPr lang="en-US" altLang="en-US" sz="1200" smtClean="0"/>
          </a:p>
        </p:txBody>
      </p:sp>
    </p:spTree>
    <p:custDataLst>
      <p:tags r:id="rId1"/>
    </p:custDataLst>
    <p:extLst>
      <p:ext uri="{BB962C8B-B14F-4D97-AF65-F5344CB8AC3E}">
        <p14:creationId xmlns:p14="http://schemas.microsoft.com/office/powerpoint/2010/main" val="34456614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sz="quarter" idx="1"/>
            <p:custDataLst>
              <p:tags r:id="rId2"/>
            </p:custDataLst>
          </p:nvPr>
        </p:nvSpPr>
        <p:spPr>
          <a:xfrm>
            <a:off x="612775" y="1600200"/>
            <a:ext cx="8153400" cy="5029200"/>
          </a:xfrm>
        </p:spPr>
        <p:txBody>
          <a:bodyPr/>
          <a:lstStyle/>
          <a:p>
            <a:pPr algn="ctr">
              <a:buFont typeface="Wingdings" panose="05000000000000000000" pitchFamily="2" charset="2"/>
              <a:buNone/>
            </a:pPr>
            <a:r>
              <a:rPr lang="en-US" altLang="en-US" smtClean="0"/>
              <a:t>          </a:t>
            </a:r>
          </a:p>
          <a:p>
            <a:pPr algn="ctr">
              <a:buFont typeface="Wingdings" panose="05000000000000000000" pitchFamily="2" charset="2"/>
              <a:buNone/>
            </a:pPr>
            <a:r>
              <a:rPr lang="en-US" altLang="en-US" smtClean="0"/>
              <a:t>			</a:t>
            </a:r>
          </a:p>
        </p:txBody>
      </p:sp>
      <p:sp>
        <p:nvSpPr>
          <p:cNvPr id="87043" name="Rectangle 5"/>
          <p:cNvSpPr>
            <a:spLocks noChangeArrowheads="1"/>
          </p:cNvSpPr>
          <p:nvPr>
            <p:custDataLst>
              <p:tags r:id="rId3"/>
            </p:custDataLst>
          </p:nvPr>
        </p:nvSpPr>
        <p:spPr bwMode="auto">
          <a:xfrm>
            <a:off x="2895600" y="2057400"/>
            <a:ext cx="6553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lnSpc>
                <a:spcPct val="90000"/>
              </a:lnSpc>
              <a:spcBef>
                <a:spcPct val="0"/>
              </a:spcBef>
              <a:buClrTx/>
              <a:buSzTx/>
              <a:buFontTx/>
              <a:buNone/>
            </a:pPr>
            <a:r>
              <a:rPr lang="en-US" altLang="en-US" sz="2400">
                <a:latin typeface="Arial" panose="020B0604020202020204" pitchFamily="34" charset="0"/>
              </a:rPr>
              <a:t>   </a:t>
            </a:r>
            <a:endParaRPr lang="en-US" altLang="en-US" sz="3200">
              <a:latin typeface="Arial" panose="020B0604020202020204" pitchFamily="34" charset="0"/>
            </a:endParaRPr>
          </a:p>
        </p:txBody>
      </p:sp>
      <p:pic>
        <p:nvPicPr>
          <p:cNvPr id="87044" name="Picture 14" descr="DESE Color Template Headers - No Nicastro (Stephen Barr).jpg"/>
          <p:cNvPicPr>
            <a:picLocks noChangeAspect="1" noChangeArrowheads="1"/>
          </p:cNvPicPr>
          <p:nvPr/>
        </p:nvPicPr>
        <p:blipFill>
          <a:blip r:embed="rId7">
            <a:extLst>
              <a:ext uri="{28A0092B-C50C-407E-A947-70E740481C1C}">
                <a14:useLocalDpi xmlns:a14="http://schemas.microsoft.com/office/drawing/2010/main" val="0"/>
              </a:ext>
            </a:extLst>
          </a:blip>
          <a:srcRect r="59306"/>
          <a:stretch>
            <a:fillRect/>
          </a:stretch>
        </p:blipFill>
        <p:spPr bwMode="auto">
          <a:xfrm>
            <a:off x="2341563" y="1828800"/>
            <a:ext cx="46958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extBox 8"/>
          <p:cNvSpPr txBox="1">
            <a:spLocks noChangeArrowheads="1"/>
          </p:cNvSpPr>
          <p:nvPr>
            <p:custDataLst>
              <p:tags r:id="rId4"/>
            </p:custDataLst>
          </p:nvPr>
        </p:nvSpPr>
        <p:spPr bwMode="auto">
          <a:xfrm>
            <a:off x="533400" y="4913313"/>
            <a:ext cx="7696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just" eaLnBrk="1" hangingPunct="1">
              <a:spcBef>
                <a:spcPct val="0"/>
              </a:spcBef>
              <a:buClrTx/>
              <a:buSzTx/>
              <a:buFont typeface="Wingdings" panose="05000000000000000000" pitchFamily="2" charset="2"/>
              <a:buNone/>
            </a:pPr>
            <a:r>
              <a:rPr lang="en-US" altLang="en-US" sz="1400"/>
              <a:t>The Department of Elementary and Secondary Education does not discriminate on the basis of race, color, religion, gender, national origin, age, or disability in its programs and activities. Inquiries related to department programs and to the location of services, activities, and facilities that are accessible by persons with disabilities may be directed to the Jefferson State Office Building, Director of Civil Rights Compliance and MOA Coordinator (Title VI/Title IX/504/ADA/ADAAA/Age Act/GINA/USDA Title VI), 5th Floor, 205 Jefferson Street, P.O. Box 480, Jefferson City, MO 65102-0480; telephone number 573-526-4757 or TTY 800-735-2966; email civilrights@dese.mo.gov.</a:t>
            </a:r>
            <a:endParaRPr lang="en-US" altLang="en-US" sz="1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7046" name="Slide Number Placeholder 2"/>
          <p:cNvSpPr>
            <a:spLocks noGrp="1"/>
          </p:cNvSpPr>
          <p:nvPr>
            <p:ph type="sldNum" sz="quarter" idx="4294967295"/>
          </p:nvPr>
        </p:nvSpPr>
        <p:spPr bwMode="auto">
          <a:xfrm>
            <a:off x="8458200" y="152400"/>
            <a:ext cx="5334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nSpc>
                <a:spcPct val="80000"/>
              </a:lnSpc>
              <a:spcBef>
                <a:spcPct val="0"/>
              </a:spcBef>
              <a:buClrTx/>
              <a:buSzTx/>
              <a:buFontTx/>
              <a:buNone/>
            </a:pPr>
            <a:fld id="{F59B9B95-219E-4F92-B391-B12C7E61B9B1}" type="slidenum">
              <a:rPr lang="en-US" altLang="en-US" sz="1200" smtClean="0"/>
              <a:pPr>
                <a:lnSpc>
                  <a:spcPct val="80000"/>
                </a:lnSpc>
                <a:spcBef>
                  <a:spcPct val="0"/>
                </a:spcBef>
                <a:buClrTx/>
                <a:buSzTx/>
                <a:buFontTx/>
                <a:buNone/>
              </a:pPr>
              <a:t>42</a:t>
            </a:fld>
            <a:endParaRPr lang="en-US" altLang="en-US" sz="1200" smtClean="0"/>
          </a:p>
        </p:txBody>
      </p:sp>
    </p:spTree>
    <p:custDataLst>
      <p:tags r:id="rId1"/>
    </p:custDataLst>
    <p:extLst>
      <p:ext uri="{BB962C8B-B14F-4D97-AF65-F5344CB8AC3E}">
        <p14:creationId xmlns:p14="http://schemas.microsoft.com/office/powerpoint/2010/main" val="715575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514" y="474980"/>
            <a:ext cx="7690485" cy="696595"/>
          </a:xfrm>
          <a:prstGeom prst="rect">
            <a:avLst/>
          </a:prstGeom>
        </p:spPr>
        <p:txBody>
          <a:bodyPr vert="horz" wrap="square" lIns="0" tIns="13335" rIns="0" bIns="0" rtlCol="0">
            <a:spAutoFit/>
          </a:bodyPr>
          <a:lstStyle/>
          <a:p>
            <a:pPr marL="12700" algn="ctr">
              <a:lnSpc>
                <a:spcPct val="100000"/>
              </a:lnSpc>
              <a:spcBef>
                <a:spcPts val="105"/>
              </a:spcBef>
            </a:pPr>
            <a:r>
              <a:rPr spc="-5" dirty="0" smtClean="0"/>
              <a:t>Access</a:t>
            </a:r>
            <a:r>
              <a:rPr lang="en-US" spc="-5" dirty="0" smtClean="0"/>
              <a:t> to IMACS 2.0</a:t>
            </a:r>
            <a:endParaRPr spc="-5" dirty="0"/>
          </a:p>
        </p:txBody>
      </p:sp>
      <p:sp>
        <p:nvSpPr>
          <p:cNvPr id="3" name="object 3"/>
          <p:cNvSpPr txBox="1"/>
          <p:nvPr/>
        </p:nvSpPr>
        <p:spPr>
          <a:xfrm>
            <a:off x="691514" y="1676400"/>
            <a:ext cx="7543799" cy="4398640"/>
          </a:xfrm>
          <a:prstGeom prst="rect">
            <a:avLst/>
          </a:prstGeom>
        </p:spPr>
        <p:txBody>
          <a:bodyPr vert="horz" wrap="square" lIns="0" tIns="12700" rIns="0" bIns="0" rtlCol="0">
            <a:spAutoFit/>
          </a:bodyPr>
          <a:lstStyle/>
          <a:p>
            <a:pPr marL="12700" marR="5080">
              <a:lnSpc>
                <a:spcPct val="100000"/>
              </a:lnSpc>
              <a:spcBef>
                <a:spcPts val="100"/>
              </a:spcBef>
            </a:pPr>
            <a:r>
              <a:rPr lang="en-US" sz="2800" dirty="0">
                <a:latin typeface="Times New Roman" panose="02020603050405020304" pitchFamily="18" charset="0"/>
                <a:cs typeface="Times New Roman" panose="02020603050405020304" pitchFamily="18" charset="0"/>
              </a:rPr>
              <a:t>There are two access levels for IMACS 2.0: </a:t>
            </a:r>
            <a:endParaRPr lang="en-US" sz="2800" dirty="0" smtClean="0">
              <a:latin typeface="Times New Roman" panose="02020603050405020304" pitchFamily="18" charset="0"/>
              <a:cs typeface="Times New Roman" panose="02020603050405020304" pitchFamily="18" charset="0"/>
            </a:endParaRPr>
          </a:p>
          <a:p>
            <a:pPr marL="355600" marR="5080" indent="-342900">
              <a:lnSpc>
                <a:spcPct val="100000"/>
              </a:lnSpc>
              <a:spcBef>
                <a:spcPts val="100"/>
              </a:spcBef>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Administrator </a:t>
            </a:r>
            <a:r>
              <a:rPr lang="en-US" sz="2800" dirty="0">
                <a:latin typeface="Times New Roman" panose="02020603050405020304" pitchFamily="18" charset="0"/>
                <a:cs typeface="Times New Roman" panose="02020603050405020304" pitchFamily="18" charset="0"/>
              </a:rPr>
              <a:t>and </a:t>
            </a:r>
            <a:endParaRPr lang="en-US" sz="2800" dirty="0" smtClean="0">
              <a:latin typeface="Times New Roman" panose="02020603050405020304" pitchFamily="18" charset="0"/>
              <a:cs typeface="Times New Roman" panose="02020603050405020304" pitchFamily="18" charset="0"/>
            </a:endParaRPr>
          </a:p>
          <a:p>
            <a:pPr marL="355600" marR="5080" indent="-342900">
              <a:lnSpc>
                <a:spcPct val="100000"/>
              </a:lnSpc>
              <a:spcBef>
                <a:spcPts val="100"/>
              </a:spcBef>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User  </a:t>
            </a:r>
          </a:p>
          <a:p>
            <a:pPr marL="355600" marR="5080" indent="-342900">
              <a:lnSpc>
                <a:spcPct val="100000"/>
              </a:lnSpc>
              <a:spcBef>
                <a:spcPts val="100"/>
              </a:spcBef>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12700" marR="5080">
              <a:lnSpc>
                <a:spcPct val="100000"/>
              </a:lnSpc>
              <a:spcBef>
                <a:spcPts val="100"/>
              </a:spcBef>
            </a:pPr>
            <a:r>
              <a:rPr lang="en-US" sz="2800" dirty="0" smtClean="0">
                <a:latin typeface="Times New Roman" panose="02020603050405020304" pitchFamily="18" charset="0"/>
                <a:cs typeface="Times New Roman" panose="02020603050405020304" pitchFamily="18" charset="0"/>
              </a:rPr>
              <a:t>Administrator </a:t>
            </a:r>
            <a:r>
              <a:rPr lang="en-US" sz="2800" dirty="0">
                <a:latin typeface="Times New Roman" panose="02020603050405020304" pitchFamily="18" charset="0"/>
                <a:cs typeface="Times New Roman" panose="02020603050405020304" pitchFamily="18" charset="0"/>
              </a:rPr>
              <a:t>access includes permissions to all functionality in IMACS 2.0, including the ability to grant access to </a:t>
            </a:r>
            <a:r>
              <a:rPr lang="en-US" sz="2800" dirty="0" smtClean="0">
                <a:latin typeface="Times New Roman" panose="02020603050405020304" pitchFamily="18" charset="0"/>
                <a:cs typeface="Times New Roman" panose="02020603050405020304" pitchFamily="18" charset="0"/>
              </a:rPr>
              <a:t>Users</a:t>
            </a:r>
          </a:p>
          <a:p>
            <a:pPr marL="12700" marR="5080">
              <a:lnSpc>
                <a:spcPct val="100000"/>
              </a:lnSpc>
              <a:spcBef>
                <a:spcPts val="100"/>
              </a:spcBef>
            </a:pPr>
            <a:endParaRPr lang="en-US" sz="2800" dirty="0">
              <a:latin typeface="Times New Roman" panose="02020603050405020304" pitchFamily="18" charset="0"/>
              <a:cs typeface="Times New Roman" panose="02020603050405020304" pitchFamily="18" charset="0"/>
            </a:endParaRPr>
          </a:p>
          <a:p>
            <a:pPr marL="12700" marR="5080">
              <a:lnSpc>
                <a:spcPct val="100000"/>
              </a:lnSpc>
              <a:spcBef>
                <a:spcPts val="100"/>
              </a:spcBef>
            </a:pPr>
            <a:r>
              <a:rPr lang="en-US" sz="2800" dirty="0" smtClean="0">
                <a:latin typeface="Times New Roman" panose="02020603050405020304" pitchFamily="18" charset="0"/>
                <a:cs typeface="Times New Roman" panose="02020603050405020304" pitchFamily="18" charset="0"/>
              </a:rPr>
              <a:t>User access includes permission to view only or update specific modules in IMACS 2.0</a:t>
            </a:r>
            <a:endParaRPr sz="28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8534400" y="376235"/>
            <a:ext cx="106680" cy="197490"/>
          </a:xfrm>
          <a:prstGeom prst="rect">
            <a:avLst/>
          </a:prstGeom>
        </p:spPr>
        <p:txBody>
          <a:bodyPr vert="horz" wrap="square" lIns="0" tIns="12700" rIns="0" bIns="0" rtlCol="0">
            <a:spAutoFit/>
          </a:bodyPr>
          <a:lstStyle/>
          <a:p>
            <a:pPr marL="12700">
              <a:lnSpc>
                <a:spcPct val="100000"/>
              </a:lnSpc>
              <a:spcBef>
                <a:spcPts val="100"/>
              </a:spcBef>
            </a:pPr>
            <a:r>
              <a:rPr sz="1200" b="1" dirty="0">
                <a:latin typeface="Tw Cen MT"/>
                <a:cs typeface="Tw Cen MT"/>
              </a:rPr>
              <a:t>5</a:t>
            </a:r>
            <a:endParaRPr sz="1200" dirty="0">
              <a:latin typeface="Tw Cen MT"/>
              <a:cs typeface="Tw Cen M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4980"/>
            <a:ext cx="7923815" cy="696594"/>
          </a:xfrm>
        </p:spPr>
        <p:txBody>
          <a:bodyPr/>
          <a:lstStyle/>
          <a:p>
            <a:pPr algn="ctr"/>
            <a:r>
              <a:rPr lang="en-US" dirty="0" smtClean="0"/>
              <a:t>Logging into IMACS 2.0</a:t>
            </a:r>
            <a:endParaRPr lang="en-US" dirty="0"/>
          </a:p>
        </p:txBody>
      </p:sp>
      <p:sp>
        <p:nvSpPr>
          <p:cNvPr id="5" name="Slide Number Placeholder 4"/>
          <p:cNvSpPr>
            <a:spLocks noGrp="1"/>
          </p:cNvSpPr>
          <p:nvPr>
            <p:ph type="sldNum" sz="quarter" idx="7"/>
          </p:nvPr>
        </p:nvSpPr>
        <p:spPr>
          <a:xfrm>
            <a:off x="8228615" y="336480"/>
            <a:ext cx="609599" cy="184666"/>
          </a:xfrm>
        </p:spPr>
        <p:txBody>
          <a:bodyPr/>
          <a:lstStyle/>
          <a:p>
            <a:fld id="{B6F15528-21DE-4FAA-801E-634DDDAF4B2B}" type="slidenum">
              <a:rPr lang="en-US" sz="1200" smtClean="0">
                <a:solidFill>
                  <a:schemeClr val="tx1"/>
                </a:solidFill>
              </a:rPr>
              <a:t>6</a:t>
            </a:fld>
            <a:endParaRPr lang="en-US" sz="1200" dirty="0">
              <a:solidFill>
                <a:schemeClr val="tx1"/>
              </a:solidFill>
            </a:endParaRPr>
          </a:p>
        </p:txBody>
      </p:sp>
      <p:pic>
        <p:nvPicPr>
          <p:cNvPr id="6" name="Picture 5"/>
          <p:cNvPicPr>
            <a:picLocks noChangeAspect="1"/>
          </p:cNvPicPr>
          <p:nvPr/>
        </p:nvPicPr>
        <p:blipFill>
          <a:blip r:embed="rId3"/>
          <a:stretch>
            <a:fillRect/>
          </a:stretch>
        </p:blipFill>
        <p:spPr>
          <a:xfrm>
            <a:off x="381000" y="2209800"/>
            <a:ext cx="8299307" cy="3505200"/>
          </a:xfrm>
          <a:prstGeom prst="rect">
            <a:avLst/>
          </a:prstGeom>
        </p:spPr>
      </p:pic>
      <p:sp>
        <p:nvSpPr>
          <p:cNvPr id="7" name="TextBox 6"/>
          <p:cNvSpPr txBox="1"/>
          <p:nvPr/>
        </p:nvSpPr>
        <p:spPr>
          <a:xfrm>
            <a:off x="609600" y="1600200"/>
            <a:ext cx="7923815"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Once you have been granted user access then you can log into IMACS 2.0</a:t>
            </a:r>
            <a:r>
              <a:rPr lang="en-US" dirty="0" smtClean="0"/>
              <a:t>.</a:t>
            </a:r>
            <a:endParaRPr lang="en-US" dirty="0"/>
          </a:p>
        </p:txBody>
      </p:sp>
      <p:sp>
        <p:nvSpPr>
          <p:cNvPr id="8" name="Rectangle 7"/>
          <p:cNvSpPr/>
          <p:nvPr/>
        </p:nvSpPr>
        <p:spPr>
          <a:xfrm>
            <a:off x="2133600" y="4876800"/>
            <a:ext cx="43434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865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46401" y="474980"/>
            <a:ext cx="5487035" cy="696595"/>
          </a:xfrm>
          <a:prstGeom prst="rect">
            <a:avLst/>
          </a:prstGeom>
        </p:spPr>
        <p:txBody>
          <a:bodyPr vert="horz" wrap="square" lIns="0" tIns="13335" rIns="0" bIns="0" rtlCol="0">
            <a:spAutoFit/>
          </a:bodyPr>
          <a:lstStyle/>
          <a:p>
            <a:pPr marL="12700">
              <a:lnSpc>
                <a:spcPct val="100000"/>
              </a:lnSpc>
              <a:spcBef>
                <a:spcPts val="105"/>
              </a:spcBef>
            </a:pPr>
            <a:r>
              <a:rPr spc="-10" dirty="0"/>
              <a:t>After </a:t>
            </a:r>
            <a:r>
              <a:rPr dirty="0"/>
              <a:t>Logging In:</a:t>
            </a:r>
            <a:r>
              <a:rPr spc="-60" dirty="0"/>
              <a:t> </a:t>
            </a:r>
            <a:r>
              <a:rPr spc="-5" dirty="0"/>
              <a:t>Menu</a:t>
            </a:r>
          </a:p>
        </p:txBody>
      </p:sp>
      <p:sp>
        <p:nvSpPr>
          <p:cNvPr id="5" name="object 5"/>
          <p:cNvSpPr txBox="1"/>
          <p:nvPr/>
        </p:nvSpPr>
        <p:spPr>
          <a:xfrm>
            <a:off x="643890" y="1551050"/>
            <a:ext cx="7905115" cy="750847"/>
          </a:xfrm>
          <a:prstGeom prst="rect">
            <a:avLst/>
          </a:prstGeom>
        </p:spPr>
        <p:txBody>
          <a:bodyPr vert="horz" wrap="square" lIns="0" tIns="12065" rIns="0" bIns="0" rtlCol="0">
            <a:spAutoFit/>
          </a:bodyPr>
          <a:lstStyle/>
          <a:p>
            <a:pPr marL="12700" marR="5080">
              <a:lnSpc>
                <a:spcPct val="100000"/>
              </a:lnSpc>
              <a:spcBef>
                <a:spcPts val="95"/>
              </a:spcBef>
            </a:pPr>
            <a:r>
              <a:rPr lang="en-US" sz="2400" spc="-5" dirty="0" smtClean="0">
                <a:latin typeface="Times New Roman" panose="02020603050405020304" pitchFamily="18" charset="0"/>
                <a:cs typeface="Times New Roman" panose="02020603050405020304" pitchFamily="18" charset="0"/>
              </a:rPr>
              <a:t>LEA</a:t>
            </a:r>
            <a:r>
              <a:rPr sz="2400" spc="-5" dirty="0" smtClean="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will </a:t>
            </a:r>
            <a:r>
              <a:rPr sz="2400" spc="-5" dirty="0">
                <a:latin typeface="Times New Roman" panose="02020603050405020304" pitchFamily="18" charset="0"/>
                <a:cs typeface="Times New Roman" panose="02020603050405020304" pitchFamily="18" charset="0"/>
              </a:rPr>
              <a:t>be </a:t>
            </a:r>
            <a:r>
              <a:rPr sz="2400" spc="-15" dirty="0">
                <a:latin typeface="Times New Roman" panose="02020603050405020304" pitchFamily="18" charset="0"/>
                <a:cs typeface="Times New Roman" panose="02020603050405020304" pitchFamily="18" charset="0"/>
              </a:rPr>
              <a:t>taken to </a:t>
            </a:r>
            <a:r>
              <a:rPr sz="2400" spc="-5" dirty="0">
                <a:latin typeface="Times New Roman" panose="02020603050405020304" pitchFamily="18" charset="0"/>
                <a:cs typeface="Times New Roman" panose="02020603050405020304" pitchFamily="18" charset="0"/>
              </a:rPr>
              <a:t>the DESE </a:t>
            </a:r>
            <a:r>
              <a:rPr sz="2400" spc="-60" dirty="0">
                <a:latin typeface="Times New Roman" panose="02020603050405020304" pitchFamily="18" charset="0"/>
                <a:cs typeface="Times New Roman" panose="02020603050405020304" pitchFamily="18" charset="0"/>
              </a:rPr>
              <a:t>Web </a:t>
            </a:r>
            <a:r>
              <a:rPr sz="2400" spc="-5" dirty="0">
                <a:latin typeface="Times New Roman" panose="02020603050405020304" pitchFamily="18" charset="0"/>
                <a:cs typeface="Times New Roman" panose="02020603050405020304" pitchFamily="18" charset="0"/>
              </a:rPr>
              <a:t>Applications </a:t>
            </a:r>
            <a:r>
              <a:rPr sz="2400" spc="-5" dirty="0" smtClean="0">
                <a:latin typeface="Times New Roman" panose="02020603050405020304" pitchFamily="18" charset="0"/>
                <a:cs typeface="Times New Roman" panose="02020603050405020304" pitchFamily="18" charset="0"/>
              </a:rPr>
              <a:t>menu</a:t>
            </a:r>
            <a:r>
              <a:rPr sz="2400" spc="-10" dirty="0" smtClean="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page</a:t>
            </a:r>
            <a:r>
              <a:rPr sz="2400" spc="-5" dirty="0" smtClean="0">
                <a:latin typeface="Times New Roman" panose="02020603050405020304" pitchFamily="18" charset="0"/>
                <a:cs typeface="Times New Roman" panose="02020603050405020304" pitchFamily="18" charset="0"/>
              </a:rPr>
              <a:t>.</a:t>
            </a:r>
            <a:r>
              <a:rPr lang="en-US" sz="2400" spc="-5" dirty="0" smtClean="0">
                <a:latin typeface="Times New Roman" panose="02020603050405020304" pitchFamily="18" charset="0"/>
                <a:cs typeface="Times New Roman" panose="02020603050405020304" pitchFamily="18" charset="0"/>
              </a:rPr>
              <a:t> Click on Special Education IMACS 2.0.  </a:t>
            </a:r>
            <a:endParaRPr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675130" y="2514600"/>
            <a:ext cx="8029575" cy="3578228"/>
          </a:xfrm>
          <a:prstGeom prst="rect">
            <a:avLst/>
          </a:prstGeom>
        </p:spPr>
      </p:pic>
      <p:sp>
        <p:nvSpPr>
          <p:cNvPr id="8" name="Rectangle 7"/>
          <p:cNvSpPr/>
          <p:nvPr/>
        </p:nvSpPr>
        <p:spPr>
          <a:xfrm>
            <a:off x="990600" y="4800600"/>
            <a:ext cx="1676400"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549004" y="228599"/>
            <a:ext cx="230779" cy="307777"/>
          </a:xfrm>
          <a:prstGeom prst="rect">
            <a:avLst/>
          </a:prstGeom>
        </p:spPr>
        <p:txBody>
          <a:bodyPr wrap="square">
            <a:spAutoFit/>
          </a:bodyPr>
          <a:lstStyle/>
          <a:p>
            <a:pPr marL="12700">
              <a:lnSpc>
                <a:spcPct val="100000"/>
              </a:lnSpc>
              <a:spcBef>
                <a:spcPts val="100"/>
              </a:spcBef>
            </a:pPr>
            <a:r>
              <a:rPr lang="en-US" sz="1400" b="1" dirty="0" smtClean="0">
                <a:latin typeface="Tw Cen MT"/>
                <a:cs typeface="Tw Cen MT"/>
              </a:rPr>
              <a:t>7</a:t>
            </a:r>
            <a:endParaRPr lang="en-US" sz="1400" dirty="0">
              <a:latin typeface="Tw Cen MT"/>
              <a:cs typeface="Tw Cen M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74980"/>
            <a:ext cx="7696199" cy="690574"/>
          </a:xfrm>
          <a:prstGeom prst="rect">
            <a:avLst/>
          </a:prstGeom>
        </p:spPr>
        <p:txBody>
          <a:bodyPr vert="horz" wrap="square" lIns="0" tIns="13335" rIns="0" bIns="0" rtlCol="0">
            <a:spAutoFit/>
          </a:bodyPr>
          <a:lstStyle/>
          <a:p>
            <a:pPr marL="12700" algn="ctr">
              <a:lnSpc>
                <a:spcPct val="100000"/>
              </a:lnSpc>
              <a:spcBef>
                <a:spcPts val="105"/>
              </a:spcBef>
            </a:pPr>
            <a:r>
              <a:rPr lang="en-US" dirty="0" smtClean="0"/>
              <a:t>LEA </a:t>
            </a:r>
            <a:r>
              <a:rPr dirty="0" smtClean="0"/>
              <a:t>Home</a:t>
            </a:r>
            <a:r>
              <a:rPr spc="-75" dirty="0" smtClean="0"/>
              <a:t> </a:t>
            </a:r>
            <a:r>
              <a:rPr spc="-25" dirty="0" smtClean="0"/>
              <a:t>Page</a:t>
            </a:r>
            <a:r>
              <a:rPr lang="en-US" spc="-25" dirty="0" smtClean="0"/>
              <a:t> in IMACS 2.0</a:t>
            </a:r>
            <a:endParaRPr spc="-25" dirty="0"/>
          </a:p>
        </p:txBody>
      </p:sp>
      <p:sp>
        <p:nvSpPr>
          <p:cNvPr id="3" name="object 3"/>
          <p:cNvSpPr txBox="1"/>
          <p:nvPr/>
        </p:nvSpPr>
        <p:spPr>
          <a:xfrm>
            <a:off x="8610600" y="296540"/>
            <a:ext cx="155447" cy="197490"/>
          </a:xfrm>
          <a:prstGeom prst="rect">
            <a:avLst/>
          </a:prstGeom>
        </p:spPr>
        <p:txBody>
          <a:bodyPr vert="horz" wrap="square" lIns="0" tIns="12700" rIns="0" bIns="0" rtlCol="0">
            <a:spAutoFit/>
          </a:bodyPr>
          <a:lstStyle/>
          <a:p>
            <a:pPr marL="12700">
              <a:lnSpc>
                <a:spcPct val="100000"/>
              </a:lnSpc>
              <a:spcBef>
                <a:spcPts val="100"/>
              </a:spcBef>
            </a:pPr>
            <a:r>
              <a:rPr lang="en-US" sz="1200" b="1" dirty="0">
                <a:latin typeface="Tw Cen MT"/>
                <a:cs typeface="Tw Cen MT"/>
              </a:rPr>
              <a:t>8</a:t>
            </a:r>
            <a:endParaRPr sz="1200" dirty="0">
              <a:latin typeface="Tw Cen MT"/>
              <a:cs typeface="Tw Cen MT"/>
            </a:endParaRPr>
          </a:p>
        </p:txBody>
      </p:sp>
      <p:pic>
        <p:nvPicPr>
          <p:cNvPr id="14" name="Picture 13"/>
          <p:cNvPicPr>
            <a:picLocks noChangeAspect="1"/>
          </p:cNvPicPr>
          <p:nvPr/>
        </p:nvPicPr>
        <p:blipFill>
          <a:blip r:embed="rId3"/>
          <a:stretch>
            <a:fillRect/>
          </a:stretch>
        </p:blipFill>
        <p:spPr>
          <a:xfrm>
            <a:off x="228600" y="1600200"/>
            <a:ext cx="8649434" cy="4648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a:spLocks noGrp="1"/>
          </p:cNvSpPr>
          <p:nvPr>
            <p:ph type="title"/>
          </p:nvPr>
        </p:nvSpPr>
        <p:spPr>
          <a:prstGeom prst="rect">
            <a:avLst/>
          </a:prstGeom>
        </p:spPr>
        <p:txBody>
          <a:bodyPr vert="horz" wrap="square" lIns="0" tIns="13335" rIns="0" bIns="0" rtlCol="0" anchor="ctr">
            <a:spAutoFit/>
          </a:bodyPr>
          <a:lstStyle/>
          <a:p>
            <a:pPr marL="12700" algn="ctr">
              <a:lnSpc>
                <a:spcPct val="100000"/>
              </a:lnSpc>
              <a:spcBef>
                <a:spcPts val="105"/>
              </a:spcBef>
            </a:pPr>
            <a:r>
              <a:rPr lang="en-US" b="1" spc="-10" dirty="0" smtClean="0">
                <a:solidFill>
                  <a:srgbClr val="4F93BA"/>
                </a:solidFill>
              </a:rPr>
              <a:t>Monitoring Process</a:t>
            </a:r>
            <a:endParaRPr b="1" spc="-5" dirty="0">
              <a:solidFill>
                <a:srgbClr val="4F93BA"/>
              </a:solidFill>
            </a:endParaRPr>
          </a:p>
        </p:txBody>
      </p:sp>
      <p:grpSp>
        <p:nvGrpSpPr>
          <p:cNvPr id="4" name="Group 3"/>
          <p:cNvGrpSpPr/>
          <p:nvPr/>
        </p:nvGrpSpPr>
        <p:grpSpPr>
          <a:xfrm>
            <a:off x="1143000" y="1828800"/>
            <a:ext cx="7524749" cy="4838700"/>
            <a:chOff x="2543176" y="866775"/>
            <a:chExt cx="7524749" cy="4838700"/>
          </a:xfrm>
        </p:grpSpPr>
        <p:pic>
          <p:nvPicPr>
            <p:cNvPr id="5" name="Picture 4" descr="Umbrella Clipart Free Stock Photo - Public Domain Pictures"/>
            <p:cNvPicPr>
              <a:picLocks noChangeAspect="1"/>
            </p:cNvPicPr>
            <p:nvPr/>
          </p:nvPicPr>
          <p:blipFill rotWithShape="1">
            <a:blip r:embed="rId3" cstate="print">
              <a:extLst>
                <a:ext uri="{28A0092B-C50C-407E-A947-70E740481C1C}">
                  <a14:useLocalDpi xmlns:a14="http://schemas.microsoft.com/office/drawing/2010/main" val="0"/>
                </a:ext>
              </a:extLst>
            </a:blip>
            <a:srcRect t="7452"/>
            <a:stretch/>
          </p:blipFill>
          <p:spPr>
            <a:xfrm>
              <a:off x="3000375" y="866775"/>
              <a:ext cx="6715125" cy="4838700"/>
            </a:xfrm>
            <a:prstGeom prst="rect">
              <a:avLst/>
            </a:prstGeom>
            <a:blipFill dpi="0" rotWithShape="1">
              <a:blip r:embed="rId4">
                <a:alphaModFix amt="0"/>
              </a:blip>
              <a:srcRect/>
              <a:tile tx="0" ty="0" sx="100000" sy="100000" flip="none" algn="tl"/>
            </a:blipFill>
          </p:spPr>
        </p:pic>
        <p:grpSp>
          <p:nvGrpSpPr>
            <p:cNvPr id="6" name="Group 5"/>
            <p:cNvGrpSpPr/>
            <p:nvPr/>
          </p:nvGrpSpPr>
          <p:grpSpPr>
            <a:xfrm>
              <a:off x="2543176" y="1743074"/>
              <a:ext cx="7524749" cy="2881016"/>
              <a:chOff x="2543176" y="1743074"/>
              <a:chExt cx="7524749" cy="2881016"/>
            </a:xfrm>
          </p:grpSpPr>
          <p:sp>
            <p:nvSpPr>
              <p:cNvPr id="7" name="TextBox 6"/>
              <p:cNvSpPr txBox="1"/>
              <p:nvPr/>
            </p:nvSpPr>
            <p:spPr>
              <a:xfrm>
                <a:off x="3362326" y="3200400"/>
                <a:ext cx="3276600" cy="461665"/>
              </a:xfrm>
              <a:prstGeom prst="rect">
                <a:avLst/>
              </a:prstGeom>
              <a:noFill/>
            </p:spPr>
            <p:txBody>
              <a:bodyPr wrap="square" rtlCol="0">
                <a:spAutoFit/>
              </a:bodyPr>
              <a:lstStyle/>
              <a:p>
                <a:pPr algn="ctr"/>
                <a:r>
                  <a:rPr lang="en-US" sz="2400" b="1" dirty="0" smtClean="0">
                    <a:solidFill>
                      <a:srgbClr val="7030A0"/>
                    </a:solidFill>
                  </a:rPr>
                  <a:t>Student File Review</a:t>
                </a:r>
                <a:endParaRPr lang="en-US" sz="2400" b="1" dirty="0">
                  <a:solidFill>
                    <a:srgbClr val="7030A0"/>
                  </a:solidFill>
                </a:endParaRPr>
              </a:p>
            </p:txBody>
          </p:sp>
          <p:sp>
            <p:nvSpPr>
              <p:cNvPr id="8" name="TextBox 7"/>
              <p:cNvSpPr txBox="1"/>
              <p:nvPr/>
            </p:nvSpPr>
            <p:spPr>
              <a:xfrm>
                <a:off x="4457701" y="1743074"/>
                <a:ext cx="3724274" cy="523220"/>
              </a:xfrm>
              <a:prstGeom prst="rect">
                <a:avLst/>
              </a:prstGeom>
              <a:noFill/>
            </p:spPr>
            <p:txBody>
              <a:bodyPr wrap="square" rtlCol="0">
                <a:spAutoFit/>
              </a:bodyPr>
              <a:lstStyle/>
              <a:p>
                <a:pPr algn="ctr"/>
                <a:r>
                  <a:rPr lang="en-US" sz="2800" b="1" dirty="0" smtClean="0">
                    <a:solidFill>
                      <a:schemeClr val="bg1"/>
                    </a:solidFill>
                  </a:rPr>
                  <a:t>Monitoring Module</a:t>
                </a:r>
                <a:endParaRPr lang="en-US" sz="2800" b="1" dirty="0">
                  <a:solidFill>
                    <a:schemeClr val="bg1"/>
                  </a:solidFill>
                </a:endParaRPr>
              </a:p>
            </p:txBody>
          </p:sp>
          <p:sp>
            <p:nvSpPr>
              <p:cNvPr id="9" name="TextBox 8"/>
              <p:cNvSpPr txBox="1"/>
              <p:nvPr/>
            </p:nvSpPr>
            <p:spPr>
              <a:xfrm>
                <a:off x="6172200" y="3657600"/>
                <a:ext cx="3895725" cy="461665"/>
              </a:xfrm>
              <a:prstGeom prst="rect">
                <a:avLst/>
              </a:prstGeom>
              <a:noFill/>
            </p:spPr>
            <p:txBody>
              <a:bodyPr wrap="square" rtlCol="0">
                <a:spAutoFit/>
              </a:bodyPr>
              <a:lstStyle/>
              <a:p>
                <a:pPr algn="ctr"/>
                <a:r>
                  <a:rPr lang="en-US" sz="2400" b="1" dirty="0" smtClean="0">
                    <a:solidFill>
                      <a:srgbClr val="C00000"/>
                    </a:solidFill>
                  </a:rPr>
                  <a:t>Initial Evaluation Timelines</a:t>
                </a:r>
                <a:endParaRPr lang="en-US" sz="2400" b="1" dirty="0">
                  <a:solidFill>
                    <a:srgbClr val="C00000"/>
                  </a:solidFill>
                </a:endParaRPr>
              </a:p>
            </p:txBody>
          </p:sp>
          <p:sp>
            <p:nvSpPr>
              <p:cNvPr id="10" name="TextBox 9"/>
              <p:cNvSpPr txBox="1"/>
              <p:nvPr/>
            </p:nvSpPr>
            <p:spPr>
              <a:xfrm>
                <a:off x="2543176" y="4162425"/>
                <a:ext cx="3867150" cy="461665"/>
              </a:xfrm>
              <a:prstGeom prst="rect">
                <a:avLst/>
              </a:prstGeom>
              <a:noFill/>
            </p:spPr>
            <p:txBody>
              <a:bodyPr wrap="square" rtlCol="0">
                <a:spAutoFit/>
              </a:bodyPr>
              <a:lstStyle/>
              <a:p>
                <a:pPr algn="ctr"/>
                <a:r>
                  <a:rPr lang="en-US" sz="2400" b="1" dirty="0" smtClean="0">
                    <a:solidFill>
                      <a:srgbClr val="04CE12"/>
                    </a:solidFill>
                  </a:rPr>
                  <a:t>C to B Transition Timelines</a:t>
                </a:r>
                <a:endParaRPr lang="en-US" sz="2400" b="1" dirty="0">
                  <a:solidFill>
                    <a:srgbClr val="04CE12"/>
                  </a:solidFill>
                </a:endParaRPr>
              </a:p>
            </p:txBody>
          </p:sp>
        </p:grpSp>
      </p:grpSp>
      <p:sp>
        <p:nvSpPr>
          <p:cNvPr id="2" name="TextBox 1"/>
          <p:cNvSpPr txBox="1"/>
          <p:nvPr/>
        </p:nvSpPr>
        <p:spPr>
          <a:xfrm>
            <a:off x="8610600" y="228600"/>
            <a:ext cx="152400" cy="276999"/>
          </a:xfrm>
          <a:prstGeom prst="rect">
            <a:avLst/>
          </a:prstGeom>
          <a:noFill/>
        </p:spPr>
        <p:txBody>
          <a:bodyPr wrap="square" rtlCol="0">
            <a:spAutoFit/>
          </a:bodyPr>
          <a:lstStyle/>
          <a:p>
            <a:r>
              <a:rPr lang="en-US" sz="1200" b="1" dirty="0"/>
              <a:t>9</a:t>
            </a:r>
          </a:p>
        </p:txBody>
      </p:sp>
    </p:spTree>
    <p:extLst>
      <p:ext uri="{BB962C8B-B14F-4D97-AF65-F5344CB8AC3E}">
        <p14:creationId xmlns:p14="http://schemas.microsoft.com/office/powerpoint/2010/main" val="20376853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14&quot;/&gt;&lt;lineCharCount val=&quot;125&quot;/&gt;&lt;lineCharCount val=&quot;125&quot;/&gt;&lt;lineCharCount val=&quot;118&quot;/&gt;&lt;lineCharCount val=&quot;116&quot;/&gt;&lt;lineCharCount val=&quot;8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PSNARRATION" val="32,1245235246,Q:\Si\msdata\WORD\OFFICE\Monitoring\5th Cycle\2017-18\CAP Plan Training_Cohort_3_FINAL_11_3_2017\Media.ppcx"/>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8&quot;/&gt;&lt;lineCharCount val=&quot;38&quot;/&gt;&lt;lineCharCount val=&quot;45&quot;/&gt;&lt;lineCharCount val=&quot;21&quot;/&gt;&lt;lineCharCount val=&quot;33&quot;/&gt;&lt;lineCharCount val=&quot;1&quot;/&gt;&lt;lineCharCount val=&quot;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PSNARRATION" val="33,1245235246,Q:\Si\msdata\WORD\OFFICE\Monitoring\5th Cycle\2017-18\CAP Plan Training_Cohort_3_FINAL_11_3_2017\Media.ppcx"/>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3&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3965</TotalTime>
  <Words>4814</Words>
  <Application>Microsoft Office PowerPoint</Application>
  <PresentationFormat>On-screen Show (4:3)</PresentationFormat>
  <Paragraphs>334</Paragraphs>
  <Slides>42</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Cambria</vt:lpstr>
      <vt:lpstr>Times New Roman</vt:lpstr>
      <vt:lpstr>Tw Cen MT</vt:lpstr>
      <vt:lpstr>Wingdings</vt:lpstr>
      <vt:lpstr>Wingdings 2</vt:lpstr>
      <vt:lpstr>Office Theme</vt:lpstr>
      <vt:lpstr>SPECIAL EDUCATION COMPLIANCE   TIERED MONITORING   SELF-ASSESSMENT YEAR  IMACS TRAINING &amp; GUIDANCE</vt:lpstr>
      <vt:lpstr>Major Differences in IMACS 2.0</vt:lpstr>
      <vt:lpstr>How to Find IMACS 2.0</vt:lpstr>
      <vt:lpstr>Gaining Web Applications Access</vt:lpstr>
      <vt:lpstr>Access to IMACS 2.0</vt:lpstr>
      <vt:lpstr>Logging into IMACS 2.0</vt:lpstr>
      <vt:lpstr>After Logging In: Menu</vt:lpstr>
      <vt:lpstr>LEA Home Page in IMACS 2.0</vt:lpstr>
      <vt:lpstr>Monitoring Process</vt:lpstr>
      <vt:lpstr>Assignments List</vt:lpstr>
      <vt:lpstr>Locating Correspondence</vt:lpstr>
      <vt:lpstr>Locating Individual Correspondence</vt:lpstr>
      <vt:lpstr>Student File Review Summary Page</vt:lpstr>
      <vt:lpstr>Student File Review Summary Page</vt:lpstr>
      <vt:lpstr>Adding New Student Reviews Individually </vt:lpstr>
      <vt:lpstr>Importing Data from CSV file </vt:lpstr>
      <vt:lpstr>Importing Student Data for Student File Review</vt:lpstr>
      <vt:lpstr>Importing Student Data for Student File Review</vt:lpstr>
      <vt:lpstr>Student File Review Screen, cont.</vt:lpstr>
      <vt:lpstr>Uploading Documentation for the  Desk Review</vt:lpstr>
      <vt:lpstr>Uploading Documentation</vt:lpstr>
      <vt:lpstr>Helpful Hints for Uploading of Documents </vt:lpstr>
      <vt:lpstr>Documentation Request Status</vt:lpstr>
      <vt:lpstr>Timelines Submission</vt:lpstr>
      <vt:lpstr>Timeline Exceptions</vt:lpstr>
      <vt:lpstr>Initial Evaluation Timelines Summary Page</vt:lpstr>
      <vt:lpstr>Initial Evaluation Timelines Summary</vt:lpstr>
      <vt:lpstr>Adding New Student Timeline Data Individually </vt:lpstr>
      <vt:lpstr>Importing Data from CSV file </vt:lpstr>
      <vt:lpstr>Importing Student Data for Initial Evaluation  Timelines</vt:lpstr>
      <vt:lpstr>Submitting Initial Evaluation Reviews</vt:lpstr>
      <vt:lpstr>C to B Transition Summary Page</vt:lpstr>
      <vt:lpstr>C to B Transition Summary</vt:lpstr>
      <vt:lpstr>C to B Transition Review</vt:lpstr>
      <vt:lpstr>Importing Data from CSV file </vt:lpstr>
      <vt:lpstr>PowerPoint Presentation</vt:lpstr>
      <vt:lpstr>Submitting the C to B Transition Review</vt:lpstr>
      <vt:lpstr>Self Assessment Completed</vt:lpstr>
      <vt:lpstr>Reminders</vt:lpstr>
      <vt:lpstr>Compliance Consultants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Missouri public education</dc:title>
  <dc:subject>Missouri Public Education</dc:subject>
  <dc:creator>CVogel</dc:creator>
  <cp:lastModifiedBy>Abercrombie, Lori</cp:lastModifiedBy>
  <cp:revision>134</cp:revision>
  <cp:lastPrinted>2019-10-02T20:15:52Z</cp:lastPrinted>
  <dcterms:created xsi:type="dcterms:W3CDTF">2019-09-30T14:13:22Z</dcterms:created>
  <dcterms:modified xsi:type="dcterms:W3CDTF">2021-05-14T17:00:21Z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2018-10-03T00:00:00Z</vt:filetime>
  </property>
  <property fmtid="{D5CDD505-2E9C-101B-9397-08002B2CF9AE}" pid="3" name="Creator">
    <vt:lpwstr>Acrobat PDFMaker 18 for PowerPoint</vt:lpwstr>
  </property>
  <property fmtid="{D5CDD505-2E9C-101B-9397-08002B2CF9AE}" pid="4" name="LastSaved">
    <vt:filetime>2019-09-30T00:00:00Z</vt:filetime>
  </property>
</Properties>
</file>