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5"/>
  </p:notesMasterIdLst>
  <p:handoutMasterIdLst>
    <p:handoutMasterId r:id="rId26"/>
  </p:handoutMasterIdLst>
  <p:sldIdLst>
    <p:sldId id="297" r:id="rId2"/>
    <p:sldId id="299" r:id="rId3"/>
    <p:sldId id="303" r:id="rId4"/>
    <p:sldId id="298" r:id="rId5"/>
    <p:sldId id="301" r:id="rId6"/>
    <p:sldId id="302" r:id="rId7"/>
    <p:sldId id="304" r:id="rId8"/>
    <p:sldId id="323" r:id="rId9"/>
    <p:sldId id="311" r:id="rId10"/>
    <p:sldId id="322" r:id="rId11"/>
    <p:sldId id="326" r:id="rId12"/>
    <p:sldId id="325" r:id="rId13"/>
    <p:sldId id="334" r:id="rId14"/>
    <p:sldId id="332" r:id="rId15"/>
    <p:sldId id="333" r:id="rId16"/>
    <p:sldId id="305" r:id="rId17"/>
    <p:sldId id="306" r:id="rId18"/>
    <p:sldId id="335" r:id="rId19"/>
    <p:sldId id="344" r:id="rId20"/>
    <p:sldId id="309" r:id="rId21"/>
    <p:sldId id="330" r:id="rId22"/>
    <p:sldId id="262" r:id="rId23"/>
    <p:sldId id="313" r:id="rId2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9900"/>
    <a:srgbClr val="00CCFF"/>
    <a:srgbClr val="FFDE75"/>
    <a:srgbClr val="A47D00"/>
    <a:srgbClr val="A8FEB0"/>
    <a:srgbClr val="FEA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558" autoAdjust="0"/>
  </p:normalViewPr>
  <p:slideViewPr>
    <p:cSldViewPr>
      <p:cViewPr varScale="1">
        <p:scale>
          <a:sx n="109" d="100"/>
          <a:sy n="109" d="100"/>
        </p:scale>
        <p:origin x="1674" y="42"/>
      </p:cViewPr>
      <p:guideLst>
        <p:guide orient="horz" pos="2160"/>
        <p:guide pos="2880"/>
      </p:guideLst>
    </p:cSldViewPr>
  </p:slideViewPr>
  <p:notesTextViewPr>
    <p:cViewPr>
      <p:scale>
        <a:sx n="100" d="100"/>
        <a:sy n="100" d="100"/>
      </p:scale>
      <p:origin x="0" y="0"/>
    </p:cViewPr>
  </p:notesTextViewPr>
  <p:notesViewPr>
    <p:cSldViewPr>
      <p:cViewPr varScale="1">
        <p:scale>
          <a:sx n="56" d="100"/>
          <a:sy n="56" d="100"/>
        </p:scale>
        <p:origin x="-1790" y="-91"/>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71443B2-6F41-449E-A015-7EF89188E499}" type="datetimeFigureOut">
              <a:rPr lang="en-US" smtClean="0"/>
              <a:t>4/1/2021</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C4B3BE43-DCF1-4279-A4A4-CCB0845510C3}" type="slidenum">
              <a:rPr lang="en-US" smtClean="0"/>
              <a:t>‹#›</a:t>
            </a:fld>
            <a:endParaRPr lang="en-US" dirty="0"/>
          </a:p>
        </p:txBody>
      </p:sp>
    </p:spTree>
    <p:extLst>
      <p:ext uri="{BB962C8B-B14F-4D97-AF65-F5344CB8AC3E}">
        <p14:creationId xmlns:p14="http://schemas.microsoft.com/office/powerpoint/2010/main" val="1577255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48D5C642-DA3B-485D-9426-C1B54361D9FB}" type="datetimeFigureOut">
              <a:rPr lang="en-US" smtClean="0"/>
              <a:t>4/1/2021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D6B10396-F610-4C4F-A4F0-ADAC1F1637CC}" type="slidenum">
              <a:rPr lang="en-US" smtClean="0"/>
              <a:t>‹#›</a:t>
            </a:fld>
            <a:endParaRPr lang="en-US" dirty="0"/>
          </a:p>
        </p:txBody>
      </p:sp>
    </p:spTree>
    <p:extLst>
      <p:ext uri="{BB962C8B-B14F-4D97-AF65-F5344CB8AC3E}">
        <p14:creationId xmlns:p14="http://schemas.microsoft.com/office/powerpoint/2010/main" val="2208933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10396-F610-4C4F-A4F0-ADAC1F1637CC}" type="slidenum">
              <a:rPr lang="en-US" smtClean="0"/>
              <a:t>5</a:t>
            </a:fld>
            <a:endParaRPr lang="en-US" dirty="0"/>
          </a:p>
        </p:txBody>
      </p:sp>
    </p:spTree>
    <p:extLst>
      <p:ext uri="{BB962C8B-B14F-4D97-AF65-F5344CB8AC3E}">
        <p14:creationId xmlns:p14="http://schemas.microsoft.com/office/powerpoint/2010/main" val="135332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6" name="Slide Number Placeholder 15"/>
          <p:cNvSpPr>
            <a:spLocks noGrp="1"/>
          </p:cNvSpPr>
          <p:nvPr>
            <p:ph type="sldNum" sz="quarter" idx="11"/>
          </p:nvPr>
        </p:nvSpPr>
        <p:spPr/>
        <p:txBody>
          <a:bodyPr/>
          <a:lstStyle/>
          <a:p>
            <a:fld id="{3A872F26-F723-40BA-A8F6-F22BAD15B77C}"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872F26-F723-40BA-A8F6-F22BAD15B77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5" name="Slide Number Placeholder 14"/>
          <p:cNvSpPr>
            <a:spLocks noGrp="1"/>
          </p:cNvSpPr>
          <p:nvPr>
            <p:ph type="sldNum" sz="quarter" idx="11"/>
          </p:nvPr>
        </p:nvSpPr>
        <p:spPr/>
        <p:txBody>
          <a:bodyPr/>
          <a:lstStyle/>
          <a:p>
            <a:fld id="{3A872F26-F723-40BA-A8F6-F22BAD15B77C}"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3" name="Slide Number Placeholder 12"/>
          <p:cNvSpPr>
            <a:spLocks noGrp="1"/>
          </p:cNvSpPr>
          <p:nvPr>
            <p:ph type="sldNum" sz="quarter" idx="11"/>
          </p:nvPr>
        </p:nvSpPr>
        <p:spPr/>
        <p:txBody>
          <a:bodyPr/>
          <a:lstStyle/>
          <a:p>
            <a:fld id="{3A872F26-F723-40BA-A8F6-F22BAD15B77C}"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9" name="Slide Number Placeholder 8"/>
          <p:cNvSpPr>
            <a:spLocks noGrp="1"/>
          </p:cNvSpPr>
          <p:nvPr>
            <p:ph type="sldNum" sz="quarter" idx="11"/>
          </p:nvPr>
        </p:nvSpPr>
        <p:spPr/>
        <p:txBody>
          <a:bodyPr/>
          <a:lstStyle/>
          <a:p>
            <a:fld id="{3A872F26-F723-40BA-A8F6-F22BAD15B77C}"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5" name="Slide Number Placeholder 14"/>
          <p:cNvSpPr>
            <a:spLocks noGrp="1"/>
          </p:cNvSpPr>
          <p:nvPr>
            <p:ph type="sldNum" sz="quarter" idx="11"/>
          </p:nvPr>
        </p:nvSpPr>
        <p:spPr/>
        <p:txBody>
          <a:bodyPr/>
          <a:lstStyle/>
          <a:p>
            <a:fld id="{3A872F26-F723-40BA-A8F6-F22BAD15B77C}"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8" name="Slide Number Placeholder 7"/>
          <p:cNvSpPr>
            <a:spLocks noGrp="1"/>
          </p:cNvSpPr>
          <p:nvPr>
            <p:ph type="sldNum" sz="quarter" idx="11"/>
          </p:nvPr>
        </p:nvSpPr>
        <p:spPr/>
        <p:txBody>
          <a:bodyPr/>
          <a:lstStyle/>
          <a:p>
            <a:fld id="{3A872F26-F723-40BA-A8F6-F22BAD15B77C}"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6" name="Slide Number Placeholder 5"/>
          <p:cNvSpPr>
            <a:spLocks noGrp="1"/>
          </p:cNvSpPr>
          <p:nvPr>
            <p:ph type="sldNum" sz="quarter" idx="11"/>
          </p:nvPr>
        </p:nvSpPr>
        <p:spPr/>
        <p:txBody>
          <a:bodyPr/>
          <a:lstStyle/>
          <a:p>
            <a:fld id="{3A872F26-F723-40BA-A8F6-F22BAD15B77C}"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6" name="Slide Number Placeholder 15"/>
          <p:cNvSpPr>
            <a:spLocks noGrp="1"/>
          </p:cNvSpPr>
          <p:nvPr>
            <p:ph type="sldNum" sz="quarter" idx="11"/>
          </p:nvPr>
        </p:nvSpPr>
        <p:spPr/>
        <p:txBody>
          <a:bodyPr/>
          <a:lstStyle/>
          <a:p>
            <a:fld id="{3A872F26-F723-40BA-A8F6-F22BAD15B77C}"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21A6198-0B9B-49E7-A984-5957D068E93C}" type="datetimeFigureOut">
              <a:rPr lang="en-US" smtClean="0"/>
              <a:pPr/>
              <a:t>4/1/2021</a:t>
            </a:fld>
            <a:endParaRPr lang="en-US" dirty="0"/>
          </a:p>
        </p:txBody>
      </p:sp>
      <p:sp>
        <p:nvSpPr>
          <p:cNvPr id="14" name="Slide Number Placeholder 13"/>
          <p:cNvSpPr>
            <a:spLocks noGrp="1"/>
          </p:cNvSpPr>
          <p:nvPr>
            <p:ph type="sldNum" sz="quarter" idx="11"/>
          </p:nvPr>
        </p:nvSpPr>
        <p:spPr/>
        <p:txBody>
          <a:bodyPr/>
          <a:lstStyle/>
          <a:p>
            <a:fld id="{3A872F26-F723-40BA-A8F6-F22BAD15B77C}"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221A6198-0B9B-49E7-A984-5957D068E93C}" type="datetimeFigureOut">
              <a:rPr lang="en-US" smtClean="0"/>
              <a:pPr/>
              <a:t>4/1/2021</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3A872F26-F723-40BA-A8F6-F22BAD15B77C}"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dese.mo.gov/college-career-readiness/curriculum/social-studi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I7LWw_g66SQ"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mailto:Dixie.Grupe@dese.mo.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wp-1449416082381.jpe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7467600" cy="4572000"/>
          </a:xfrm>
          <a:prstGeom prst="rect">
            <a:avLst/>
          </a:prstGeom>
          <a:noFill/>
          <a:ln>
            <a:noFill/>
          </a:ln>
        </p:spPr>
      </p:pic>
      <p:sp>
        <p:nvSpPr>
          <p:cNvPr id="2" name="Title 1"/>
          <p:cNvSpPr>
            <a:spLocks noGrp="1"/>
          </p:cNvSpPr>
          <p:nvPr>
            <p:ph type="title"/>
          </p:nvPr>
        </p:nvSpPr>
        <p:spPr>
          <a:xfrm>
            <a:off x="457200" y="0"/>
            <a:ext cx="8229600" cy="2057400"/>
          </a:xfrm>
        </p:spPr>
        <p:txBody>
          <a:bodyPr>
            <a:normAutofit fontScale="90000"/>
          </a:bodyPr>
          <a:lstStyle/>
          <a:p>
            <a:pPr algn="ct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600" dirty="0" smtClean="0"/>
              <a:t/>
            </a:r>
            <a:br>
              <a:rPr lang="en-US" sz="3600" dirty="0" smtClean="0"/>
            </a:br>
            <a:r>
              <a:rPr lang="en-US" sz="3600" dirty="0" smtClean="0">
                <a:solidFill>
                  <a:srgbClr val="FFC000"/>
                </a:solidFill>
              </a:rPr>
              <a:t>Social Studies 6-12:</a:t>
            </a:r>
            <a:br>
              <a:rPr lang="en-US" sz="3600" dirty="0" smtClean="0">
                <a:solidFill>
                  <a:srgbClr val="FFC000"/>
                </a:solidFill>
              </a:rPr>
            </a:br>
            <a:r>
              <a:rPr lang="en-US" sz="3600" dirty="0" smtClean="0">
                <a:solidFill>
                  <a:srgbClr val="FFC000"/>
                </a:solidFill>
              </a:rPr>
              <a:t>Examining Expectations  and Implementation </a:t>
            </a:r>
            <a:r>
              <a:rPr lang="en-US" sz="1300" dirty="0" smtClean="0"/>
              <a:t/>
            </a:r>
            <a:br>
              <a:rPr lang="en-US" sz="1300" dirty="0" smtClean="0"/>
            </a:br>
            <a:r>
              <a:rPr lang="en-US" sz="1300" dirty="0" smtClean="0"/>
              <a:t> </a:t>
            </a:r>
            <a:r>
              <a:rPr lang="en-US" sz="2200" b="1" dirty="0" smtClean="0"/>
              <a:t>Professional Development Series </a:t>
            </a:r>
            <a:r>
              <a:rPr lang="en-US" sz="1300" b="1" dirty="0" smtClean="0"/>
              <a:t/>
            </a:r>
            <a:br>
              <a:rPr lang="en-US" sz="1300" b="1" dirty="0" smtClean="0"/>
            </a:br>
            <a:r>
              <a:rPr lang="en-US" sz="1800" b="1" dirty="0" smtClean="0"/>
              <a:t>July 25, 2016</a:t>
            </a:r>
            <a:endParaRPr lang="en-US" sz="1800" b="1" dirty="0"/>
          </a:p>
        </p:txBody>
      </p:sp>
      <p:sp>
        <p:nvSpPr>
          <p:cNvPr id="5" name="TextBox 4"/>
          <p:cNvSpPr txBox="1"/>
          <p:nvPr/>
        </p:nvSpPr>
        <p:spPr>
          <a:xfrm>
            <a:off x="2362200" y="5260032"/>
            <a:ext cx="4953000"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i="1" dirty="0" smtClean="0">
                <a:latin typeface="Angsana New" panose="02020603050405020304" pitchFamily="18" charset="-34"/>
                <a:cs typeface="Angsana New" panose="02020603050405020304" pitchFamily="18" charset="-34"/>
              </a:rPr>
              <a:t>Hey, Sisyphus, when you get a minute, I’d like to discuss the new social studies standards with you.” </a:t>
            </a:r>
            <a:endParaRPr lang="en-US" sz="2400" b="1" i="1" dirty="0">
              <a:latin typeface="Angsana New" panose="02020603050405020304" pitchFamily="18" charset="-34"/>
              <a:cs typeface="Angsana New" panose="02020603050405020304" pitchFamily="18" charset="-34"/>
            </a:endParaRPr>
          </a:p>
        </p:txBody>
      </p:sp>
      <p:sp>
        <p:nvSpPr>
          <p:cNvPr id="6" name="TextBox 5"/>
          <p:cNvSpPr txBox="1"/>
          <p:nvPr/>
        </p:nvSpPr>
        <p:spPr>
          <a:xfrm>
            <a:off x="1371600" y="4876800"/>
            <a:ext cx="762000" cy="369332"/>
          </a:xfrm>
          <a:prstGeom prst="rect">
            <a:avLst/>
          </a:prstGeom>
          <a:solidFill>
            <a:schemeClr val="tx1"/>
          </a:solidFill>
        </p:spPr>
        <p:txBody>
          <a:bodyPr wrap="square" rtlCol="0">
            <a:spAutoFit/>
          </a:bodyPr>
          <a:lstStyle/>
          <a:p>
            <a:endParaRPr lang="en-US" dirty="0"/>
          </a:p>
        </p:txBody>
      </p:sp>
      <p:sp>
        <p:nvSpPr>
          <p:cNvPr id="9" name="TextBox 8"/>
          <p:cNvSpPr txBox="1"/>
          <p:nvPr/>
        </p:nvSpPr>
        <p:spPr>
          <a:xfrm>
            <a:off x="6324600" y="6091029"/>
            <a:ext cx="1219200" cy="369332"/>
          </a:xfrm>
          <a:prstGeom prst="rect">
            <a:avLst/>
          </a:prstGeom>
          <a:solidFill>
            <a:schemeClr val="tx1"/>
          </a:solidFill>
        </p:spPr>
        <p:txBody>
          <a:bodyPr wrap="square" rtlCol="0">
            <a:spAutoFit/>
          </a:bodyPr>
          <a:lstStyle/>
          <a:p>
            <a:endParaRPr lang="en-US" dirty="0"/>
          </a:p>
        </p:txBody>
      </p:sp>
      <p:sp>
        <p:nvSpPr>
          <p:cNvPr id="10" name="TextBox 9"/>
          <p:cNvSpPr txBox="1"/>
          <p:nvPr/>
        </p:nvSpPr>
        <p:spPr>
          <a:xfrm>
            <a:off x="7239000" y="5562599"/>
            <a:ext cx="304800" cy="528429"/>
          </a:xfrm>
          <a:prstGeom prst="rect">
            <a:avLst/>
          </a:prstGeom>
          <a:solidFill>
            <a:schemeClr val="tx1"/>
          </a:solidFill>
        </p:spPr>
        <p:txBody>
          <a:bodyPr wrap="square" rtlCol="0">
            <a:spAutoFit/>
          </a:bodyPr>
          <a:lstStyle/>
          <a:p>
            <a:endParaRPr lang="en-US" dirty="0"/>
          </a:p>
        </p:txBody>
      </p:sp>
      <p:sp>
        <p:nvSpPr>
          <p:cNvPr id="11" name="TextBox 10"/>
          <p:cNvSpPr txBox="1"/>
          <p:nvPr/>
        </p:nvSpPr>
        <p:spPr>
          <a:xfrm>
            <a:off x="1371600" y="5061466"/>
            <a:ext cx="838200" cy="369332"/>
          </a:xfrm>
          <a:prstGeom prst="rect">
            <a:avLst/>
          </a:prstGeom>
          <a:solidFill>
            <a:schemeClr val="tx1"/>
          </a:solidFill>
        </p:spPr>
        <p:txBody>
          <a:bodyPr wrap="square" rtlCol="0">
            <a:spAutoFit/>
          </a:bodyPr>
          <a:lstStyle/>
          <a:p>
            <a:endParaRPr lang="en-US" dirty="0"/>
          </a:p>
        </p:txBody>
      </p:sp>
      <p:sp>
        <p:nvSpPr>
          <p:cNvPr id="3" name="TextBox 2"/>
          <p:cNvSpPr txBox="1"/>
          <p:nvPr/>
        </p:nvSpPr>
        <p:spPr>
          <a:xfrm>
            <a:off x="1371600" y="5430798"/>
            <a:ext cx="762000" cy="369332"/>
          </a:xfrm>
          <a:prstGeom prst="rect">
            <a:avLst/>
          </a:prstGeom>
          <a:solidFill>
            <a:schemeClr val="tx1"/>
          </a:solidFill>
          <a:ln>
            <a:noFill/>
          </a:ln>
        </p:spPr>
        <p:txBody>
          <a:bodyPr wrap="square" rtlCol="0">
            <a:spAutoFit/>
          </a:bodyPr>
          <a:lstStyle/>
          <a:p>
            <a:endParaRPr lang="en-US" dirty="0"/>
          </a:p>
        </p:txBody>
      </p:sp>
      <p:sp>
        <p:nvSpPr>
          <p:cNvPr id="8" name="TextBox 7"/>
          <p:cNvSpPr txBox="1"/>
          <p:nvPr/>
        </p:nvSpPr>
        <p:spPr>
          <a:xfrm>
            <a:off x="6324600" y="6275695"/>
            <a:ext cx="1219200" cy="369332"/>
          </a:xfrm>
          <a:prstGeom prst="rect">
            <a:avLst/>
          </a:prstGeom>
          <a:solidFill>
            <a:schemeClr val="tx1"/>
          </a:solidFill>
        </p:spPr>
        <p:txBody>
          <a:bodyPr wrap="square" rtlCol="0">
            <a:spAutoFit/>
          </a:bodyPr>
          <a:lstStyle/>
          <a:p>
            <a:endParaRPr lang="en-US" dirty="0"/>
          </a:p>
        </p:txBody>
      </p:sp>
      <p:sp>
        <p:nvSpPr>
          <p:cNvPr id="7" name="Rounded Rectangle 6"/>
          <p:cNvSpPr/>
          <p:nvPr/>
        </p:nvSpPr>
        <p:spPr>
          <a:xfrm>
            <a:off x="7391400" y="5675530"/>
            <a:ext cx="914400" cy="969497"/>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64642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a:solidFill>
            <a:schemeClr val="tx1"/>
          </a:solidFill>
        </p:spPr>
        <p:txBody>
          <a:bodyPr/>
          <a:lstStyle/>
          <a:p>
            <a:pPr algn="ctr"/>
            <a:r>
              <a:rPr lang="en-US" dirty="0" smtClean="0">
                <a:solidFill>
                  <a:srgbClr val="FFC000"/>
                </a:solidFill>
              </a:rPr>
              <a:t/>
            </a:r>
            <a:br>
              <a:rPr lang="en-US" dirty="0" smtClean="0">
                <a:solidFill>
                  <a:srgbClr val="FFC000"/>
                </a:solidFill>
              </a:rPr>
            </a:br>
            <a:r>
              <a:rPr lang="en-US" dirty="0" smtClean="0">
                <a:solidFill>
                  <a:srgbClr val="FFC000"/>
                </a:solidFill>
              </a:rPr>
              <a:t/>
            </a:r>
            <a:br>
              <a:rPr lang="en-US" dirty="0" smtClean="0">
                <a:solidFill>
                  <a:srgbClr val="FFC000"/>
                </a:solidFill>
              </a:rPr>
            </a:br>
            <a:r>
              <a:rPr lang="en-US" dirty="0">
                <a:solidFill>
                  <a:srgbClr val="FFC000"/>
                </a:solidFill>
              </a:rPr>
              <a:t/>
            </a:r>
            <a:br>
              <a:rPr lang="en-US" dirty="0">
                <a:solidFill>
                  <a:srgbClr val="FFC000"/>
                </a:solidFill>
              </a:rPr>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3200" dirty="0">
                <a:solidFill>
                  <a:srgbClr val="FFC000"/>
                </a:solidFill>
              </a:rPr>
              <a:t>Social Studies DESE PAGE</a:t>
            </a:r>
            <a:r>
              <a:rPr lang="en-US" sz="3200" dirty="0"/>
              <a:t/>
            </a:r>
            <a:br>
              <a:rPr lang="en-US" sz="3200" dirty="0"/>
            </a:br>
            <a:r>
              <a:rPr lang="en-US" sz="1600" b="1" dirty="0">
                <a:effectLst/>
                <a:hlinkClick r:id="rId2"/>
              </a:rPr>
              <a:t>http://dese.mo.gov/college-career-readiness/curriculum/social-studies</a:t>
            </a:r>
            <a:endParaRPr lang="en-US" sz="1600" dirty="0"/>
          </a:p>
        </p:txBody>
      </p:sp>
      <p:pic>
        <p:nvPicPr>
          <p:cNvPr id="4" name="Content Placeholder 3"/>
          <p:cNvPicPr>
            <a:picLocks noGrp="1"/>
          </p:cNvPicPr>
          <p:nvPr>
            <p:ph idx="1"/>
          </p:nvPr>
        </p:nvPicPr>
        <p:blipFill rotWithShape="1">
          <a:blip r:embed="rId3"/>
          <a:srcRect l="50641" t="10294" b="-72"/>
          <a:stretch/>
        </p:blipFill>
        <p:spPr bwMode="auto">
          <a:xfrm>
            <a:off x="0" y="762000"/>
            <a:ext cx="9144000" cy="609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7624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rotWithShape="1">
          <a:blip r:embed="rId2"/>
          <a:srcRect l="59238" t="26802" r="7889" b="18918"/>
          <a:stretch/>
        </p:blipFill>
        <p:spPr bwMode="auto">
          <a:xfrm>
            <a:off x="3962400" y="814118"/>
            <a:ext cx="4648200" cy="5662882"/>
          </a:xfrm>
          <a:prstGeom prst="rect">
            <a:avLst/>
          </a:prstGeom>
          <a:ln>
            <a:noFill/>
          </a:ln>
          <a:extLst>
            <a:ext uri="{53640926-AAD7-44D8-BBD7-CCE9431645EC}">
              <a14:shadowObscured xmlns:a14="http://schemas.microsoft.com/office/drawing/2010/main"/>
            </a:ext>
          </a:extLst>
        </p:spPr>
      </p:pic>
      <p:sp>
        <p:nvSpPr>
          <p:cNvPr id="4" name="Text Placeholder 3"/>
          <p:cNvSpPr>
            <a:spLocks noGrp="1"/>
          </p:cNvSpPr>
          <p:nvPr>
            <p:ph type="body" sz="half" idx="2"/>
          </p:nvPr>
        </p:nvSpPr>
        <p:spPr/>
        <p:txBody>
          <a:bodyPr/>
          <a:lstStyle/>
          <a:p>
            <a:endParaRPr lang="en-US" dirty="0"/>
          </a:p>
        </p:txBody>
      </p:sp>
      <p:sp>
        <p:nvSpPr>
          <p:cNvPr id="3" name="Title 2"/>
          <p:cNvSpPr>
            <a:spLocks noGrp="1"/>
          </p:cNvSpPr>
          <p:nvPr>
            <p:ph type="title"/>
          </p:nvPr>
        </p:nvSpPr>
        <p:spPr>
          <a:xfrm>
            <a:off x="612648" y="228600"/>
            <a:ext cx="2971800" cy="914400"/>
          </a:xfrm>
        </p:spPr>
        <p:txBody>
          <a:bodyPr/>
          <a:lstStyle/>
          <a:p>
            <a:endParaRPr lang="en-US" dirty="0"/>
          </a:p>
        </p:txBody>
      </p:sp>
      <p:pic>
        <p:nvPicPr>
          <p:cNvPr id="5" name="Picture 4"/>
          <p:cNvPicPr/>
          <p:nvPr/>
        </p:nvPicPr>
        <p:blipFill rotWithShape="1">
          <a:blip r:embed="rId3"/>
          <a:srcRect l="57479" t="26751" r="6410" b="14701"/>
          <a:stretch/>
        </p:blipFill>
        <p:spPr bwMode="auto">
          <a:xfrm>
            <a:off x="228600" y="814118"/>
            <a:ext cx="3505200" cy="5662881"/>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239486" y="0"/>
            <a:ext cx="8447314" cy="707886"/>
          </a:xfrm>
          <a:prstGeom prst="rect">
            <a:avLst/>
          </a:prstGeom>
          <a:noFill/>
        </p:spPr>
        <p:txBody>
          <a:bodyPr wrap="square" rtlCol="0">
            <a:spAutoFit/>
          </a:bodyPr>
          <a:lstStyle/>
          <a:p>
            <a:r>
              <a:rPr lang="en-US" sz="4000" dirty="0" smtClean="0">
                <a:solidFill>
                  <a:srgbClr val="FF0000"/>
                </a:solidFill>
              </a:rPr>
              <a:t>Elementary Teacher -friendly View</a:t>
            </a:r>
            <a:endParaRPr lang="en-US" sz="4000" dirty="0">
              <a:solidFill>
                <a:srgbClr val="FF0000"/>
              </a:solidFill>
            </a:endParaRPr>
          </a:p>
        </p:txBody>
      </p:sp>
    </p:spTree>
    <p:extLst>
      <p:ext uri="{BB962C8B-B14F-4D97-AF65-F5344CB8AC3E}">
        <p14:creationId xmlns:p14="http://schemas.microsoft.com/office/powerpoint/2010/main" val="251792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p:cNvPicPr>
            <a:picLocks noGrp="1"/>
          </p:cNvPicPr>
          <p:nvPr>
            <p:ph idx="1"/>
          </p:nvPr>
        </p:nvPicPr>
        <p:blipFill rotWithShape="1">
          <a:blip r:embed="rId2"/>
          <a:srcRect l="52137" t="52895" b="2312"/>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627684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2400" y="661976"/>
            <a:ext cx="4462272" cy="709624"/>
          </a:xfrm>
          <a:solidFill>
            <a:srgbClr val="CC9900"/>
          </a:solidFill>
        </p:spPr>
        <p:txBody>
          <a:bodyPr/>
          <a:lstStyle/>
          <a:p>
            <a:pPr algn="ctr"/>
            <a:r>
              <a:rPr lang="en-US" b="1" dirty="0" smtClean="0">
                <a:effectLst/>
              </a:rPr>
              <a:t>Key Changes</a:t>
            </a:r>
            <a:endParaRPr lang="en-US" b="1" dirty="0">
              <a:effectLst/>
            </a:endParaRPr>
          </a:p>
        </p:txBody>
      </p:sp>
      <p:sp>
        <p:nvSpPr>
          <p:cNvPr id="2" name="Content Placeholder 1"/>
          <p:cNvSpPr>
            <a:spLocks noGrp="1"/>
          </p:cNvSpPr>
          <p:nvPr>
            <p:ph sz="half" idx="2"/>
          </p:nvPr>
        </p:nvSpPr>
        <p:spPr>
          <a:xfrm>
            <a:off x="304800" y="1371600"/>
            <a:ext cx="4267200" cy="3962400"/>
          </a:xfrm>
        </p:spPr>
        <p:txBody>
          <a:bodyPr>
            <a:normAutofit fontScale="92500" lnSpcReduction="10000"/>
          </a:bodyPr>
          <a:lstStyle/>
          <a:p>
            <a:pPr marL="285728" marR="4233" indent="-285728" defTabSz="761940">
              <a:spcBef>
                <a:spcPts val="0"/>
              </a:spcBef>
              <a:buFont typeface="Wingdings" panose="05000000000000000000" pitchFamily="2" charset="2"/>
              <a:buChar char="q"/>
            </a:pPr>
            <a:endParaRPr lang="en-US" sz="2400" b="1" spc="-12" dirty="0" smtClean="0">
              <a:solidFill>
                <a:schemeClr val="accent5">
                  <a:lumMod val="20000"/>
                  <a:lumOff val="80000"/>
                </a:schemeClr>
              </a:solidFill>
              <a:latin typeface="Calibri"/>
              <a:cs typeface="Calibri"/>
            </a:endParaRPr>
          </a:p>
          <a:p>
            <a:pPr marL="285728" marR="4233" indent="-285728" defTabSz="761940">
              <a:spcBef>
                <a:spcPts val="0"/>
              </a:spcBef>
              <a:buFont typeface="Wingdings" panose="05000000000000000000" pitchFamily="2" charset="2"/>
              <a:buChar char="q"/>
            </a:pPr>
            <a:r>
              <a:rPr lang="en-US" sz="2400" b="1" spc="-12" dirty="0" smtClean="0">
                <a:solidFill>
                  <a:schemeClr val="accent5">
                    <a:lumMod val="20000"/>
                    <a:lumOff val="80000"/>
                  </a:schemeClr>
                </a:solidFill>
                <a:latin typeface="+mj-lt"/>
                <a:cs typeface="Calibri"/>
              </a:rPr>
              <a:t>G</a:t>
            </a:r>
            <a:r>
              <a:rPr lang="en-US" sz="2400" b="1" spc="-33" dirty="0" smtClean="0">
                <a:solidFill>
                  <a:schemeClr val="accent5">
                    <a:lumMod val="20000"/>
                    <a:lumOff val="80000"/>
                  </a:schemeClr>
                </a:solidFill>
                <a:latin typeface="+mj-lt"/>
                <a:cs typeface="Calibri"/>
              </a:rPr>
              <a:t>r</a:t>
            </a:r>
            <a:r>
              <a:rPr lang="en-US" sz="2400" b="1" spc="-12" dirty="0" smtClean="0">
                <a:solidFill>
                  <a:schemeClr val="accent5">
                    <a:lumMod val="20000"/>
                    <a:lumOff val="80000"/>
                  </a:schemeClr>
                </a:solidFill>
                <a:latin typeface="+mj-lt"/>
                <a:cs typeface="Calibri"/>
              </a:rPr>
              <a:t>e</a:t>
            </a:r>
            <a:r>
              <a:rPr lang="en-US" sz="2400" b="1" spc="-25" dirty="0" smtClean="0">
                <a:solidFill>
                  <a:schemeClr val="accent5">
                    <a:lumMod val="20000"/>
                    <a:lumOff val="80000"/>
                  </a:schemeClr>
                </a:solidFill>
                <a:latin typeface="+mj-lt"/>
                <a:cs typeface="Calibri"/>
              </a:rPr>
              <a:t>a</a:t>
            </a:r>
            <a:r>
              <a:rPr lang="en-US" sz="2400" b="1" spc="-33" dirty="0" smtClean="0">
                <a:solidFill>
                  <a:schemeClr val="accent5">
                    <a:lumMod val="20000"/>
                    <a:lumOff val="80000"/>
                  </a:schemeClr>
                </a:solidFill>
                <a:latin typeface="+mj-lt"/>
                <a:cs typeface="Calibri"/>
              </a:rPr>
              <a:t>t</a:t>
            </a:r>
            <a:r>
              <a:rPr lang="en-US" sz="2400" b="1" spc="-8" dirty="0" smtClean="0">
                <a:solidFill>
                  <a:schemeClr val="accent5">
                    <a:lumMod val="20000"/>
                    <a:lumOff val="80000"/>
                  </a:schemeClr>
                </a:solidFill>
                <a:latin typeface="+mj-lt"/>
                <a:cs typeface="Calibri"/>
              </a:rPr>
              <a:t>e</a:t>
            </a:r>
            <a:r>
              <a:rPr lang="en-US" sz="2400" b="1" dirty="0" smtClean="0">
                <a:solidFill>
                  <a:schemeClr val="accent5">
                    <a:lumMod val="20000"/>
                    <a:lumOff val="80000"/>
                  </a:schemeClr>
                </a:solidFill>
                <a:latin typeface="+mj-lt"/>
                <a:cs typeface="Calibri"/>
              </a:rPr>
              <a:t>r</a:t>
            </a:r>
            <a:r>
              <a:rPr lang="en-US" sz="2400" b="1" spc="17" dirty="0" smtClean="0">
                <a:solidFill>
                  <a:schemeClr val="accent5">
                    <a:lumMod val="20000"/>
                    <a:lumOff val="80000"/>
                  </a:schemeClr>
                </a:solidFill>
                <a:latin typeface="+mj-lt"/>
                <a:cs typeface="Calibri"/>
              </a:rPr>
              <a:t> </a:t>
            </a:r>
            <a:r>
              <a:rPr lang="en-US" sz="2400" b="1" spc="-46" dirty="0">
                <a:solidFill>
                  <a:schemeClr val="accent5">
                    <a:lumMod val="20000"/>
                    <a:lumOff val="80000"/>
                  </a:schemeClr>
                </a:solidFill>
                <a:latin typeface="+mj-lt"/>
                <a:cs typeface="Calibri"/>
              </a:rPr>
              <a:t>r</a:t>
            </a:r>
            <a:r>
              <a:rPr lang="en-US" sz="2400" b="1" spc="-12" dirty="0">
                <a:solidFill>
                  <a:schemeClr val="accent5">
                    <a:lumMod val="20000"/>
                    <a:lumOff val="80000"/>
                  </a:schemeClr>
                </a:solidFill>
                <a:latin typeface="+mj-lt"/>
                <a:cs typeface="Calibri"/>
              </a:rPr>
              <a:t>an</a:t>
            </a:r>
            <a:r>
              <a:rPr lang="en-US" sz="2400" b="1" spc="-29" dirty="0">
                <a:solidFill>
                  <a:schemeClr val="accent5">
                    <a:lumMod val="20000"/>
                    <a:lumOff val="80000"/>
                  </a:schemeClr>
                </a:solidFill>
                <a:latin typeface="+mj-lt"/>
                <a:cs typeface="Calibri"/>
              </a:rPr>
              <a:t>g</a:t>
            </a:r>
            <a:r>
              <a:rPr lang="en-US" sz="2400" b="1" spc="-8" dirty="0">
                <a:solidFill>
                  <a:schemeClr val="accent5">
                    <a:lumMod val="20000"/>
                    <a:lumOff val="80000"/>
                  </a:schemeClr>
                </a:solidFill>
                <a:latin typeface="+mj-lt"/>
                <a:cs typeface="Calibri"/>
              </a:rPr>
              <a:t>e</a:t>
            </a:r>
            <a:r>
              <a:rPr lang="en-US" sz="2400" b="1" spc="8" dirty="0">
                <a:solidFill>
                  <a:schemeClr val="accent5">
                    <a:lumMod val="20000"/>
                    <a:lumOff val="80000"/>
                  </a:schemeClr>
                </a:solidFill>
                <a:latin typeface="+mj-lt"/>
                <a:cs typeface="Calibri"/>
              </a:rPr>
              <a:t> </a:t>
            </a:r>
            <a:r>
              <a:rPr lang="en-US" sz="2400" b="1" spc="-8" dirty="0">
                <a:solidFill>
                  <a:schemeClr val="accent5">
                    <a:lumMod val="20000"/>
                    <a:lumOff val="80000"/>
                  </a:schemeClr>
                </a:solidFill>
                <a:latin typeface="+mj-lt"/>
                <a:cs typeface="Calibri"/>
              </a:rPr>
              <a:t>of</a:t>
            </a:r>
            <a:r>
              <a:rPr lang="en-US" sz="2400" b="1" spc="4" dirty="0">
                <a:solidFill>
                  <a:schemeClr val="accent5">
                    <a:lumMod val="20000"/>
                    <a:lumOff val="80000"/>
                  </a:schemeClr>
                </a:solidFill>
                <a:latin typeface="+mj-lt"/>
                <a:cs typeface="Calibri"/>
              </a:rPr>
              <a:t> </a:t>
            </a:r>
            <a:r>
              <a:rPr lang="en-US" sz="2400" b="1" spc="-12" dirty="0">
                <a:solidFill>
                  <a:schemeClr val="accent5">
                    <a:lumMod val="20000"/>
                    <a:lumOff val="80000"/>
                  </a:schemeClr>
                </a:solidFill>
                <a:latin typeface="+mj-lt"/>
                <a:cs typeface="Calibri"/>
              </a:rPr>
              <a:t>socia</a:t>
            </a:r>
            <a:r>
              <a:rPr lang="en-US" sz="2400" b="1" spc="-4" dirty="0">
                <a:solidFill>
                  <a:schemeClr val="accent5">
                    <a:lumMod val="20000"/>
                    <a:lumOff val="80000"/>
                  </a:schemeClr>
                </a:solidFill>
                <a:latin typeface="+mj-lt"/>
                <a:cs typeface="Calibri"/>
              </a:rPr>
              <a:t>l</a:t>
            </a:r>
            <a:r>
              <a:rPr lang="en-US" sz="2400" b="1" dirty="0">
                <a:solidFill>
                  <a:schemeClr val="accent5">
                    <a:lumMod val="20000"/>
                    <a:lumOff val="80000"/>
                  </a:schemeClr>
                </a:solidFill>
                <a:latin typeface="+mj-lt"/>
                <a:cs typeface="Calibri"/>
              </a:rPr>
              <a:t> </a:t>
            </a:r>
            <a:r>
              <a:rPr lang="en-US" sz="2400" b="1" spc="-29" dirty="0">
                <a:solidFill>
                  <a:schemeClr val="accent5">
                    <a:lumMod val="20000"/>
                    <a:lumOff val="80000"/>
                  </a:schemeClr>
                </a:solidFill>
                <a:latin typeface="+mj-lt"/>
                <a:cs typeface="Calibri"/>
              </a:rPr>
              <a:t>s</a:t>
            </a:r>
            <a:r>
              <a:rPr lang="en-US" sz="2400" b="1" spc="-12" dirty="0">
                <a:solidFill>
                  <a:schemeClr val="accent5">
                    <a:lumMod val="20000"/>
                    <a:lumOff val="80000"/>
                  </a:schemeClr>
                </a:solidFill>
                <a:latin typeface="+mj-lt"/>
                <a:cs typeface="Calibri"/>
              </a:rPr>
              <a:t>t</a:t>
            </a:r>
            <a:r>
              <a:rPr lang="en-US" sz="2400" b="1" spc="-8" dirty="0">
                <a:solidFill>
                  <a:schemeClr val="accent5">
                    <a:lumMod val="20000"/>
                    <a:lumOff val="80000"/>
                  </a:schemeClr>
                </a:solidFill>
                <a:latin typeface="+mj-lt"/>
                <a:cs typeface="Calibri"/>
              </a:rPr>
              <a:t>udies</a:t>
            </a:r>
            <a:r>
              <a:rPr lang="en-US" sz="2400" b="1" spc="-4" dirty="0">
                <a:solidFill>
                  <a:schemeClr val="accent5">
                    <a:lumMod val="20000"/>
                    <a:lumOff val="80000"/>
                  </a:schemeClr>
                </a:solidFill>
                <a:latin typeface="+mj-lt"/>
                <a:cs typeface="Calibri"/>
              </a:rPr>
              <a:t> </a:t>
            </a:r>
            <a:r>
              <a:rPr lang="en-US" sz="2400" b="1" spc="-25" dirty="0">
                <a:solidFill>
                  <a:schemeClr val="accent5">
                    <a:lumMod val="20000"/>
                    <a:lumOff val="80000"/>
                  </a:schemeClr>
                </a:solidFill>
                <a:latin typeface="+mj-lt"/>
                <a:cs typeface="Calibri"/>
              </a:rPr>
              <a:t>disciplines</a:t>
            </a:r>
          </a:p>
          <a:p>
            <a:pPr marR="4233" defTabSz="761940">
              <a:spcBef>
                <a:spcPts val="0"/>
              </a:spcBef>
            </a:pPr>
            <a:endParaRPr lang="en-US" sz="2400" b="1" spc="-8" dirty="0">
              <a:solidFill>
                <a:schemeClr val="accent5">
                  <a:lumMod val="20000"/>
                  <a:lumOff val="80000"/>
                </a:schemeClr>
              </a:solidFill>
              <a:latin typeface="+mj-lt"/>
              <a:cs typeface="Calibri"/>
            </a:endParaRPr>
          </a:p>
          <a:p>
            <a:pPr marL="285728" marR="4233" indent="-285728" defTabSz="761940">
              <a:spcBef>
                <a:spcPts val="0"/>
              </a:spcBef>
              <a:buFont typeface="Wingdings" panose="05000000000000000000" pitchFamily="2" charset="2"/>
              <a:buChar char="q"/>
            </a:pPr>
            <a:r>
              <a:rPr lang="en-US" sz="2400" b="1" spc="-8" dirty="0">
                <a:solidFill>
                  <a:schemeClr val="accent5">
                    <a:lumMod val="20000"/>
                    <a:lumOff val="80000"/>
                  </a:schemeClr>
                </a:solidFill>
                <a:latin typeface="+mj-lt"/>
                <a:cs typeface="Calibri"/>
              </a:rPr>
              <a:t>Focus </a:t>
            </a:r>
            <a:r>
              <a:rPr lang="en-US" sz="2400" b="1" spc="-12" dirty="0">
                <a:solidFill>
                  <a:schemeClr val="accent5">
                    <a:lumMod val="20000"/>
                    <a:lumOff val="80000"/>
                  </a:schemeClr>
                </a:solidFill>
                <a:latin typeface="+mj-lt"/>
                <a:cs typeface="Calibri"/>
              </a:rPr>
              <a:t>on</a:t>
            </a:r>
            <a:r>
              <a:rPr lang="en-US" sz="2400" b="1" spc="4" dirty="0">
                <a:solidFill>
                  <a:schemeClr val="accent5">
                    <a:lumMod val="20000"/>
                    <a:lumOff val="80000"/>
                  </a:schemeClr>
                </a:solidFill>
                <a:latin typeface="+mj-lt"/>
                <a:cs typeface="Calibri"/>
              </a:rPr>
              <a:t> </a:t>
            </a:r>
            <a:r>
              <a:rPr lang="en-US" sz="2400" b="1" spc="-12" dirty="0">
                <a:solidFill>
                  <a:schemeClr val="accent5">
                    <a:lumMod val="20000"/>
                    <a:lumOff val="80000"/>
                  </a:schemeClr>
                </a:solidFill>
                <a:latin typeface="+mj-lt"/>
                <a:cs typeface="Calibri"/>
              </a:rPr>
              <a:t>socia</a:t>
            </a:r>
            <a:r>
              <a:rPr lang="en-US" sz="2400" b="1" spc="-4" dirty="0">
                <a:solidFill>
                  <a:schemeClr val="accent5">
                    <a:lumMod val="20000"/>
                    <a:lumOff val="80000"/>
                  </a:schemeClr>
                </a:solidFill>
                <a:latin typeface="+mj-lt"/>
                <a:cs typeface="Calibri"/>
              </a:rPr>
              <a:t>l</a:t>
            </a:r>
            <a:r>
              <a:rPr lang="en-US" sz="2400" b="1" dirty="0">
                <a:solidFill>
                  <a:schemeClr val="accent5">
                    <a:lumMod val="20000"/>
                    <a:lumOff val="80000"/>
                  </a:schemeClr>
                </a:solidFill>
                <a:latin typeface="+mj-lt"/>
                <a:cs typeface="Calibri"/>
              </a:rPr>
              <a:t> s</a:t>
            </a:r>
            <a:r>
              <a:rPr lang="en-US" sz="2400" b="1" spc="-8" dirty="0">
                <a:solidFill>
                  <a:schemeClr val="accent5">
                    <a:lumMod val="20000"/>
                    <a:lumOff val="80000"/>
                  </a:schemeClr>
                </a:solidFill>
                <a:latin typeface="+mj-lt"/>
                <a:cs typeface="Calibri"/>
              </a:rPr>
              <a:t>cience thinking and on research</a:t>
            </a:r>
          </a:p>
          <a:p>
            <a:pPr marR="4233" defTabSz="761940">
              <a:spcBef>
                <a:spcPts val="0"/>
              </a:spcBef>
            </a:pPr>
            <a:endParaRPr lang="en-US" sz="2400" b="1" spc="-8" dirty="0">
              <a:solidFill>
                <a:schemeClr val="accent5">
                  <a:lumMod val="20000"/>
                  <a:lumOff val="80000"/>
                </a:schemeClr>
              </a:solidFill>
              <a:latin typeface="+mj-lt"/>
              <a:cs typeface="Calibri"/>
            </a:endParaRPr>
          </a:p>
          <a:p>
            <a:pPr marL="285750" marR="4233" indent="-285750" defTabSz="761940">
              <a:spcBef>
                <a:spcPts val="0"/>
              </a:spcBef>
              <a:buFont typeface="Wingdings" panose="05000000000000000000" pitchFamily="2" charset="2"/>
              <a:buChar char="q"/>
            </a:pPr>
            <a:r>
              <a:rPr lang="en-US" sz="2400" b="1" spc="-8" dirty="0">
                <a:solidFill>
                  <a:schemeClr val="accent5">
                    <a:lumMod val="20000"/>
                    <a:lumOff val="80000"/>
                  </a:schemeClr>
                </a:solidFill>
                <a:latin typeface="+mj-lt"/>
                <a:cs typeface="Calibri"/>
              </a:rPr>
              <a:t>Shift of  Missouri history content</a:t>
            </a:r>
          </a:p>
          <a:p>
            <a:pPr marL="285750" marR="4233" indent="-285750" defTabSz="761940">
              <a:spcBef>
                <a:spcPts val="0"/>
              </a:spcBef>
              <a:buFont typeface="Wingdings" panose="05000000000000000000" pitchFamily="2" charset="2"/>
              <a:buChar char="q"/>
            </a:pPr>
            <a:endParaRPr lang="en-US" sz="2400" b="1" spc="-8" dirty="0">
              <a:solidFill>
                <a:schemeClr val="accent5">
                  <a:lumMod val="20000"/>
                  <a:lumOff val="80000"/>
                </a:schemeClr>
              </a:solidFill>
              <a:latin typeface="+mj-lt"/>
              <a:cs typeface="Calibri"/>
            </a:endParaRPr>
          </a:p>
          <a:p>
            <a:pPr marL="285750" marR="4233" indent="-285750" defTabSz="761940">
              <a:spcBef>
                <a:spcPts val="0"/>
              </a:spcBef>
              <a:buFont typeface="Wingdings" panose="05000000000000000000" pitchFamily="2" charset="2"/>
              <a:buChar char="q"/>
            </a:pPr>
            <a:r>
              <a:rPr lang="en-US" sz="2400" b="1" spc="-8" dirty="0">
                <a:solidFill>
                  <a:schemeClr val="accent5">
                    <a:lumMod val="20000"/>
                    <a:lumOff val="80000"/>
                  </a:schemeClr>
                </a:solidFill>
                <a:latin typeface="+mj-lt"/>
                <a:cs typeface="Calibri"/>
              </a:rPr>
              <a:t>Expanded opportunity for interdisciplinary integration</a:t>
            </a:r>
          </a:p>
          <a:p>
            <a:endParaRPr lang="en-US" dirty="0"/>
          </a:p>
        </p:txBody>
      </p:sp>
      <p:sp>
        <p:nvSpPr>
          <p:cNvPr id="6" name="Text Placeholder 5"/>
          <p:cNvSpPr>
            <a:spLocks noGrp="1"/>
          </p:cNvSpPr>
          <p:nvPr>
            <p:ph type="body" sz="quarter" idx="3"/>
          </p:nvPr>
        </p:nvSpPr>
        <p:spPr>
          <a:xfrm>
            <a:off x="4800600" y="661976"/>
            <a:ext cx="4114800" cy="709624"/>
          </a:xfrm>
          <a:solidFill>
            <a:srgbClr val="CC9900"/>
          </a:solidFill>
        </p:spPr>
        <p:txBody>
          <a:bodyPr/>
          <a:lstStyle/>
          <a:p>
            <a:pPr algn="ctr"/>
            <a:r>
              <a:rPr lang="en-US" b="1" dirty="0" smtClean="0">
                <a:effectLst/>
              </a:rPr>
              <a:t>Organization:</a:t>
            </a:r>
          </a:p>
          <a:p>
            <a:pPr algn="ctr"/>
            <a:r>
              <a:rPr lang="en-US" b="1" dirty="0">
                <a:effectLst/>
              </a:rPr>
              <a:t>T</a:t>
            </a:r>
            <a:r>
              <a:rPr lang="en-US" b="1" dirty="0" smtClean="0">
                <a:effectLst/>
              </a:rPr>
              <a:t>hemes and Questions</a:t>
            </a:r>
            <a:endParaRPr lang="en-US" b="1" dirty="0">
              <a:effectLst/>
            </a:endParaRPr>
          </a:p>
        </p:txBody>
      </p:sp>
      <p:sp>
        <p:nvSpPr>
          <p:cNvPr id="7" name="Content Placeholder 6"/>
          <p:cNvSpPr>
            <a:spLocks noGrp="1"/>
          </p:cNvSpPr>
          <p:nvPr>
            <p:ph sz="quarter" idx="4"/>
          </p:nvPr>
        </p:nvSpPr>
        <p:spPr>
          <a:xfrm>
            <a:off x="5029200" y="1752600"/>
            <a:ext cx="3810000" cy="4038600"/>
          </a:xfrm>
        </p:spPr>
        <p:txBody>
          <a:bodyPr>
            <a:normAutofit fontScale="77500" lnSpcReduction="20000"/>
          </a:bodyPr>
          <a:lstStyle/>
          <a:p>
            <a:pPr marL="18288" indent="0">
              <a:buNone/>
            </a:pPr>
            <a:r>
              <a:rPr lang="en-US" sz="2600" b="1" dirty="0">
                <a:solidFill>
                  <a:schemeClr val="accent3">
                    <a:lumMod val="20000"/>
                    <a:lumOff val="80000"/>
                  </a:schemeClr>
                </a:solidFill>
                <a:effectLst/>
              </a:rPr>
              <a:t>K--- Self, Family and School</a:t>
            </a:r>
          </a:p>
          <a:p>
            <a:pPr marL="0" indent="0">
              <a:buNone/>
            </a:pPr>
            <a:endParaRPr lang="en-US" sz="2600" b="1" dirty="0">
              <a:solidFill>
                <a:schemeClr val="accent3">
                  <a:lumMod val="20000"/>
                  <a:lumOff val="80000"/>
                </a:schemeClr>
              </a:solidFill>
              <a:effectLst/>
            </a:endParaRPr>
          </a:p>
          <a:p>
            <a:pPr marL="18288" indent="0">
              <a:buNone/>
            </a:pPr>
            <a:r>
              <a:rPr lang="en-US" sz="2600" b="1" dirty="0">
                <a:solidFill>
                  <a:schemeClr val="accent3">
                    <a:lumMod val="20000"/>
                    <a:lumOff val="80000"/>
                  </a:schemeClr>
                </a:solidFill>
                <a:effectLst/>
              </a:rPr>
              <a:t>1--- School and Community</a:t>
            </a:r>
          </a:p>
          <a:p>
            <a:pPr marL="0" indent="0">
              <a:buNone/>
            </a:pPr>
            <a:endParaRPr lang="en-US" sz="2600" b="1" dirty="0">
              <a:solidFill>
                <a:schemeClr val="accent3">
                  <a:lumMod val="20000"/>
                  <a:lumOff val="80000"/>
                </a:schemeClr>
              </a:solidFill>
              <a:effectLst/>
            </a:endParaRPr>
          </a:p>
          <a:p>
            <a:pPr marL="18288" indent="0">
              <a:buNone/>
            </a:pPr>
            <a:r>
              <a:rPr lang="en-US" sz="2600" b="1" dirty="0">
                <a:solidFill>
                  <a:schemeClr val="accent3">
                    <a:lumMod val="20000"/>
                    <a:lumOff val="80000"/>
                  </a:schemeClr>
                </a:solidFill>
                <a:effectLst/>
              </a:rPr>
              <a:t>2--- Regions</a:t>
            </a:r>
          </a:p>
          <a:p>
            <a:pPr marL="18288" indent="0">
              <a:buNone/>
            </a:pPr>
            <a:endParaRPr lang="en-US" sz="2600" b="1" dirty="0">
              <a:solidFill>
                <a:schemeClr val="accent3">
                  <a:lumMod val="20000"/>
                  <a:lumOff val="80000"/>
                </a:schemeClr>
              </a:solidFill>
              <a:effectLst/>
            </a:endParaRPr>
          </a:p>
          <a:p>
            <a:pPr marL="18288" indent="0">
              <a:buNone/>
            </a:pPr>
            <a:r>
              <a:rPr lang="en-US" sz="2600" b="1" dirty="0">
                <a:solidFill>
                  <a:schemeClr val="accent3">
                    <a:lumMod val="20000"/>
                    <a:lumOff val="80000"/>
                  </a:schemeClr>
                </a:solidFill>
                <a:effectLst/>
              </a:rPr>
              <a:t>3--- Missouri Past and Present</a:t>
            </a:r>
          </a:p>
          <a:p>
            <a:pPr marL="0" indent="0">
              <a:buNone/>
            </a:pPr>
            <a:endParaRPr lang="en-US" sz="2600" b="1" dirty="0">
              <a:solidFill>
                <a:schemeClr val="accent3">
                  <a:lumMod val="20000"/>
                  <a:lumOff val="80000"/>
                </a:schemeClr>
              </a:solidFill>
              <a:effectLst/>
            </a:endParaRPr>
          </a:p>
          <a:p>
            <a:pPr marL="18288" indent="0">
              <a:buNone/>
            </a:pPr>
            <a:r>
              <a:rPr lang="en-US" sz="2600" b="1" dirty="0">
                <a:solidFill>
                  <a:schemeClr val="accent3">
                    <a:lumMod val="20000"/>
                    <a:lumOff val="80000"/>
                  </a:schemeClr>
                </a:solidFill>
                <a:effectLst/>
              </a:rPr>
              <a:t>4--- Our Nation (to c. 1799)</a:t>
            </a:r>
          </a:p>
          <a:p>
            <a:pPr marL="0" indent="0">
              <a:buNone/>
            </a:pPr>
            <a:endParaRPr lang="en-US" sz="2600" b="1" dirty="0">
              <a:solidFill>
                <a:schemeClr val="accent3">
                  <a:lumMod val="20000"/>
                  <a:lumOff val="80000"/>
                </a:schemeClr>
              </a:solidFill>
              <a:effectLst/>
            </a:endParaRPr>
          </a:p>
          <a:p>
            <a:pPr marL="18288" indent="0">
              <a:buNone/>
            </a:pPr>
            <a:r>
              <a:rPr lang="en-US" sz="2600" b="1" dirty="0">
                <a:solidFill>
                  <a:schemeClr val="accent3">
                    <a:lumMod val="20000"/>
                    <a:lumOff val="80000"/>
                  </a:schemeClr>
                </a:solidFill>
                <a:effectLst/>
              </a:rPr>
              <a:t>5--- Our Nation (post c. 1800)</a:t>
            </a:r>
          </a:p>
          <a:p>
            <a:endParaRPr lang="en-US" dirty="0"/>
          </a:p>
        </p:txBody>
      </p:sp>
      <p:sp>
        <p:nvSpPr>
          <p:cNvPr id="3" name="Title 2"/>
          <p:cNvSpPr>
            <a:spLocks noGrp="1"/>
          </p:cNvSpPr>
          <p:nvPr>
            <p:ph type="title"/>
          </p:nvPr>
        </p:nvSpPr>
        <p:spPr>
          <a:xfrm>
            <a:off x="777240" y="5486400"/>
            <a:ext cx="7543800" cy="1066800"/>
          </a:xfrm>
        </p:spPr>
        <p:txBody>
          <a:bodyPr/>
          <a:lstStyle/>
          <a:p>
            <a:pPr algn="ctr"/>
            <a:r>
              <a:rPr lang="en-US" dirty="0" smtClean="0"/>
              <a:t>K-5 Overview</a:t>
            </a:r>
            <a:endParaRPr lang="en-US" dirty="0"/>
          </a:p>
        </p:txBody>
      </p:sp>
    </p:spTree>
    <p:extLst>
      <p:ext uri="{BB962C8B-B14F-4D97-AF65-F5344CB8AC3E}">
        <p14:creationId xmlns:p14="http://schemas.microsoft.com/office/powerpoint/2010/main" val="191011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2000"/>
                                        <p:tgtEl>
                                          <p:spTgt spid="7">
                                            <p:txEl>
                                              <p:pRg st="0" end="0"/>
                                            </p:txEl>
                                          </p:spTgt>
                                        </p:tgtEl>
                                      </p:cBhvr>
                                    </p:animEffect>
                                  </p:childTnLst>
                                </p:cTn>
                              </p:par>
                              <p:par>
                                <p:cTn id="14" presetID="2" presetClass="entr" presetSubtype="4" fill="hold"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ircle(in)">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ircle(in)">
                                      <p:cBhvr>
                                        <p:cTn id="27" dur="2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circle(in)">
                                      <p:cBhvr>
                                        <p:cTn id="32" dur="20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circle(in)">
                                      <p:cBhvr>
                                        <p:cTn id="37" dur="20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circle(in)">
                                      <p:cBhvr>
                                        <p:cTn id="42" dur="2000"/>
                                        <p:tgtEl>
                                          <p:spTgt spid="7">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circle(in)">
                                      <p:cBhvr>
                                        <p:cTn id="47" dur="20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
                                            <p:txEl>
                                              <p:pRg st="3" end="3"/>
                                            </p:txEl>
                                          </p:spTgt>
                                        </p:tgtEl>
                                        <p:attrNameLst>
                                          <p:attrName>style.visibility</p:attrName>
                                        </p:attrNameLst>
                                      </p:cBhvr>
                                      <p:to>
                                        <p:strVal val="visible"/>
                                      </p:to>
                                    </p:set>
                                    <p:animEffect transition="in" filter="circle(in)">
                                      <p:cBhvr>
                                        <p:cTn id="52" dur="2000"/>
                                        <p:tgtEl>
                                          <p:spTgt spid="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Effect transition="in" filter="circle(in)">
                                      <p:cBhvr>
                                        <p:cTn id="57" dur="2000"/>
                                        <p:tgtEl>
                                          <p:spTgt spid="2">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
                                            <p:txEl>
                                              <p:pRg st="7" end="7"/>
                                            </p:txEl>
                                          </p:spTgt>
                                        </p:tgtEl>
                                        <p:attrNameLst>
                                          <p:attrName>style.visibility</p:attrName>
                                        </p:attrNameLst>
                                      </p:cBhvr>
                                      <p:to>
                                        <p:strVal val="visible"/>
                                      </p:to>
                                    </p:set>
                                    <p:animEffect transition="in" filter="circle(in)">
                                      <p:cBhvr>
                                        <p:cTn id="6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5486400"/>
            <a:ext cx="8092440" cy="990600"/>
          </a:xfrm>
        </p:spPr>
        <p:txBody>
          <a:bodyPr/>
          <a:lstStyle/>
          <a:p>
            <a:pPr algn="ctr"/>
            <a:r>
              <a:rPr lang="en-US" sz="3200" dirty="0" smtClean="0"/>
              <a:t>Secondary Teacher-friendly layout</a:t>
            </a:r>
            <a:endParaRPr lang="en-US" sz="3200" dirty="0"/>
          </a:p>
        </p:txBody>
      </p:sp>
      <p:pic>
        <p:nvPicPr>
          <p:cNvPr id="12" name="Content Placeholder 11"/>
          <p:cNvPicPr>
            <a:picLocks noGrp="1"/>
          </p:cNvPicPr>
          <p:nvPr>
            <p:ph idx="1"/>
          </p:nvPr>
        </p:nvPicPr>
        <p:blipFill rotWithShape="1">
          <a:blip r:embed="rId2"/>
          <a:srcRect l="52659" t="21354" r="2528" b="10914"/>
          <a:stretch/>
        </p:blipFill>
        <p:spPr bwMode="auto">
          <a:xfrm>
            <a:off x="76200" y="152400"/>
            <a:ext cx="89916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6262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791200"/>
            <a:ext cx="8321040" cy="838200"/>
          </a:xfrm>
        </p:spPr>
        <p:txBody>
          <a:bodyPr/>
          <a:lstStyle/>
          <a:p>
            <a:pPr algn="ctr"/>
            <a:r>
              <a:rPr lang="en-US" sz="3600" dirty="0">
                <a:solidFill>
                  <a:srgbClr val="FF0000"/>
                </a:solidFill>
              </a:rPr>
              <a:t>Secondary Teacher-friendly layout</a:t>
            </a:r>
          </a:p>
        </p:txBody>
      </p:sp>
      <p:pic>
        <p:nvPicPr>
          <p:cNvPr id="4" name="Content Placeholder 3"/>
          <p:cNvPicPr>
            <a:picLocks noGrp="1"/>
          </p:cNvPicPr>
          <p:nvPr>
            <p:ph idx="1"/>
          </p:nvPr>
        </p:nvPicPr>
        <p:blipFill rotWithShape="1">
          <a:blip r:embed="rId2"/>
          <a:srcRect l="52341" t="32063" r="3306" b="2506"/>
          <a:stretch/>
        </p:blipFill>
        <p:spPr bwMode="auto">
          <a:xfrm>
            <a:off x="152400" y="228600"/>
            <a:ext cx="8839200" cy="563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1281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dirty="0"/>
              <a:t/>
            </a:r>
            <a:br>
              <a:rPr lang="en-US" dirty="0"/>
            </a:br>
            <a:r>
              <a:rPr lang="en-US" dirty="0" smtClean="0"/>
              <a:t>Turn to the classics…</a:t>
            </a:r>
            <a:endParaRPr lang="en-US" dirty="0"/>
          </a:p>
          <a:p>
            <a:r>
              <a:rPr lang="en-US" u="sng" dirty="0">
                <a:hlinkClick r:id="rId2"/>
              </a:rPr>
              <a:t>https://</a:t>
            </a:r>
            <a:r>
              <a:rPr lang="en-US" u="sng" dirty="0" smtClean="0">
                <a:hlinkClick r:id="rId2"/>
              </a:rPr>
              <a:t>www.youtube.com/watch?v=I7LWw_g66SQ</a:t>
            </a:r>
            <a:endParaRPr lang="en-US" u="sng" dirty="0" smtClean="0"/>
          </a:p>
          <a:p>
            <a:endParaRPr lang="en-US" dirty="0"/>
          </a:p>
          <a:p>
            <a:endParaRPr lang="en-US" dirty="0"/>
          </a:p>
          <a:p>
            <a:endParaRPr lang="en-US" dirty="0"/>
          </a:p>
        </p:txBody>
      </p:sp>
      <p:sp>
        <p:nvSpPr>
          <p:cNvPr id="4" name="Title 3"/>
          <p:cNvSpPr>
            <a:spLocks noGrp="1"/>
          </p:cNvSpPr>
          <p:nvPr>
            <p:ph type="title"/>
          </p:nvPr>
        </p:nvSpPr>
        <p:spPr/>
        <p:txBody>
          <a:bodyPr/>
          <a:lstStyle/>
          <a:p>
            <a:r>
              <a:rPr lang="en-US" dirty="0" smtClean="0"/>
              <a:t/>
            </a:r>
            <a:br>
              <a:rPr lang="en-US" dirty="0" smtClean="0"/>
            </a:br>
            <a:r>
              <a:rPr lang="en-US" dirty="0"/>
              <a:t/>
            </a:r>
            <a:br>
              <a:rPr lang="en-US" dirty="0"/>
            </a:br>
            <a:endParaRPr lang="en-US" dirty="0"/>
          </a:p>
        </p:txBody>
      </p:sp>
    </p:spTree>
    <p:extLst>
      <p:ext uri="{BB962C8B-B14F-4D97-AF65-F5344CB8AC3E}">
        <p14:creationId xmlns:p14="http://schemas.microsoft.com/office/powerpoint/2010/main" val="2715580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600200"/>
            <a:ext cx="8305800" cy="4876800"/>
          </a:xfrm>
        </p:spPr>
        <p:txBody>
          <a:bodyPr>
            <a:noAutofit/>
          </a:bodyPr>
          <a:lstStyle/>
          <a:p>
            <a:pPr>
              <a:buFont typeface="Wingdings" panose="05000000000000000000" pitchFamily="2" charset="2"/>
              <a:buChar char="q"/>
            </a:pPr>
            <a:r>
              <a:rPr lang="en-US" sz="3200" dirty="0" smtClean="0"/>
              <a:t>When you return, please sit in course designations and introduce yourselves.</a:t>
            </a:r>
          </a:p>
          <a:p>
            <a:pPr>
              <a:buFont typeface="Wingdings" panose="05000000000000000000" pitchFamily="2" charset="2"/>
              <a:buChar char="q"/>
            </a:pPr>
            <a:r>
              <a:rPr lang="en-US" sz="3200" dirty="0" smtClean="0"/>
              <a:t>If you do not have a course designation, please sit at a table which is tied to your interests and has open seats.</a:t>
            </a:r>
          </a:p>
          <a:p>
            <a:pPr>
              <a:buFont typeface="Wingdings" panose="05000000000000000000" pitchFamily="2" charset="2"/>
              <a:buChar char="q"/>
            </a:pPr>
            <a:r>
              <a:rPr lang="en-US" sz="3200" dirty="0" smtClean="0"/>
              <a:t>You will eventually get to hear from all the groups, so don’t worry</a:t>
            </a:r>
            <a:r>
              <a:rPr lang="en-US" sz="3200" dirty="0"/>
              <a:t> </a:t>
            </a:r>
            <a:r>
              <a:rPr lang="en-US" sz="3200" dirty="0" smtClean="0"/>
              <a:t>about missing course specific information. </a:t>
            </a:r>
            <a:endParaRPr lang="en-US" sz="3200" dirty="0"/>
          </a:p>
        </p:txBody>
      </p:sp>
      <p:sp>
        <p:nvSpPr>
          <p:cNvPr id="5" name="Title 4"/>
          <p:cNvSpPr>
            <a:spLocks noGrp="1"/>
          </p:cNvSpPr>
          <p:nvPr>
            <p:ph type="title"/>
          </p:nvPr>
        </p:nvSpPr>
        <p:spPr>
          <a:xfrm>
            <a:off x="777240" y="304800"/>
            <a:ext cx="7543800" cy="1219200"/>
          </a:xfrm>
        </p:spPr>
        <p:txBody>
          <a:bodyPr/>
          <a:lstStyle/>
          <a:p>
            <a:r>
              <a:rPr lang="en-US" dirty="0" smtClean="0"/>
              <a:t>Break….. 10 minutes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2086481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457200" y="228600"/>
            <a:ext cx="8229600" cy="1676400"/>
          </a:xfrm>
        </p:spPr>
        <p:txBody>
          <a:bodyPr>
            <a:normAutofit fontScale="55000" lnSpcReduction="20000"/>
          </a:bodyPr>
          <a:lstStyle/>
          <a:p>
            <a:pPr marL="18288" indent="0">
              <a:buNone/>
            </a:pPr>
            <a:endParaRPr lang="en-US" dirty="0" smtClean="0"/>
          </a:p>
          <a:p>
            <a:pPr marL="18288" indent="0">
              <a:buNone/>
            </a:pPr>
            <a:r>
              <a:rPr lang="en-US" sz="3600" dirty="0" smtClean="0"/>
              <a:t>Read </a:t>
            </a:r>
            <a:r>
              <a:rPr lang="en-US" sz="3600" dirty="0"/>
              <a:t>through your course level expectations, item by item.  In the space provided, respond to the questions at the top of the page and then list any ideas, thoughts or ruminations you feel are important  when examining this </a:t>
            </a:r>
            <a:r>
              <a:rPr lang="en-US" sz="3600" dirty="0" smtClean="0"/>
              <a:t>course level </a:t>
            </a:r>
            <a:r>
              <a:rPr lang="en-US" sz="3600" dirty="0"/>
              <a:t>expectation. </a:t>
            </a:r>
          </a:p>
          <a:p>
            <a:pPr marL="0" indent="0">
              <a:buNone/>
            </a:pPr>
            <a:r>
              <a:rPr lang="en-US" dirty="0"/>
              <a:t> </a:t>
            </a:r>
            <a:endParaRPr lang="en-US" dirty="0" smtClean="0"/>
          </a:p>
          <a:p>
            <a:pPr marL="0" indent="0">
              <a:buNone/>
            </a:pPr>
            <a:r>
              <a:rPr lang="en-US" sz="2500" dirty="0" smtClean="0">
                <a:solidFill>
                  <a:srgbClr val="FF0000"/>
                </a:solidFill>
              </a:rPr>
              <a:t>Be ready to report  out to the larger group later this morning.</a:t>
            </a:r>
            <a:endParaRPr lang="en-US" sz="2500" dirty="0">
              <a:solidFill>
                <a:srgbClr val="FF0000"/>
              </a:solidFill>
            </a:endParaRPr>
          </a:p>
          <a:p>
            <a:endParaRPr lang="en-US" dirty="0"/>
          </a:p>
        </p:txBody>
      </p:sp>
      <p:pic>
        <p:nvPicPr>
          <p:cNvPr id="9" name="Content Placeholder 8"/>
          <p:cNvPicPr>
            <a:picLocks noGrp="1"/>
          </p:cNvPicPr>
          <p:nvPr>
            <p:ph sz="quarter" idx="14"/>
          </p:nvPr>
        </p:nvPicPr>
        <p:blipFill rotWithShape="1">
          <a:blip r:embed="rId2"/>
          <a:srcRect l="53140" t="27957" r="1548" b="34101"/>
          <a:stretch/>
        </p:blipFill>
        <p:spPr bwMode="auto">
          <a:xfrm>
            <a:off x="152400" y="1828800"/>
            <a:ext cx="8763000" cy="4953000"/>
          </a:xfrm>
          <a:prstGeom prst="rect">
            <a:avLst/>
          </a:prstGeom>
          <a:ln>
            <a:noFill/>
          </a:ln>
          <a:extLst>
            <a:ext uri="{53640926-AAD7-44D8-BBD7-CCE9431645EC}">
              <a14:shadowObscured xmlns:a14="http://schemas.microsoft.com/office/drawing/2010/main"/>
            </a:ext>
          </a:extLst>
        </p:spPr>
      </p:pic>
      <p:sp>
        <p:nvSpPr>
          <p:cNvPr id="10" name="Title 9"/>
          <p:cNvSpPr>
            <a:spLocks noGrp="1"/>
          </p:cNvSpPr>
          <p:nvPr>
            <p:ph type="title"/>
          </p:nvPr>
        </p:nvSpPr>
        <p:spPr/>
        <p:txBody>
          <a:bodyPr/>
          <a:lstStyle/>
          <a:p>
            <a:endParaRPr lang="en-US" dirty="0"/>
          </a:p>
        </p:txBody>
      </p:sp>
    </p:spTree>
    <p:extLst>
      <p:ext uri="{BB962C8B-B14F-4D97-AF65-F5344CB8AC3E}">
        <p14:creationId xmlns:p14="http://schemas.microsoft.com/office/powerpoint/2010/main" val="2426985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85801"/>
            <a:ext cx="8839200" cy="3657599"/>
          </a:xfrm>
        </p:spPr>
        <p:txBody>
          <a:bodyPr>
            <a:normAutofit lnSpcReduction="10000"/>
          </a:bodyPr>
          <a:lstStyle/>
          <a:p>
            <a:pPr marL="475488" indent="-457200">
              <a:buFont typeface="+mj-lt"/>
              <a:buAutoNum type="arabicPeriod"/>
            </a:pPr>
            <a:r>
              <a:rPr lang="en-US" dirty="0" smtClean="0"/>
              <a:t>What are the greatest changes/challenges you see in teaching this course under the new Expectations? Cite specific examples and give a whole course analysis as well.</a:t>
            </a:r>
          </a:p>
          <a:p>
            <a:pPr marL="475488" indent="-457200">
              <a:buFont typeface="+mj-lt"/>
              <a:buAutoNum type="arabicPeriod"/>
            </a:pPr>
            <a:endParaRPr lang="en-US" dirty="0" smtClean="0"/>
          </a:p>
          <a:p>
            <a:pPr marL="475488" indent="-457200">
              <a:buFont typeface="+mj-lt"/>
              <a:buAutoNum type="arabicPeriod"/>
            </a:pPr>
            <a:r>
              <a:rPr lang="en-US" dirty="0" smtClean="0"/>
              <a:t>What additional resources will you need to teach this course?</a:t>
            </a:r>
          </a:p>
          <a:p>
            <a:pPr marL="475488" indent="-457200">
              <a:buFont typeface="+mj-lt"/>
              <a:buAutoNum type="arabicPeriod"/>
            </a:pPr>
            <a:endParaRPr lang="en-US" dirty="0" smtClean="0"/>
          </a:p>
          <a:p>
            <a:pPr marL="475488" indent="-457200">
              <a:buFont typeface="+mj-lt"/>
              <a:buAutoNum type="arabicPeriod"/>
            </a:pPr>
            <a:r>
              <a:rPr lang="en-US" dirty="0" smtClean="0"/>
              <a:t>What resources can you suggest to others teaching this course?</a:t>
            </a:r>
          </a:p>
          <a:p>
            <a:pPr marL="475488" indent="-457200">
              <a:buFont typeface="+mj-lt"/>
              <a:buAutoNum type="arabicPeriod"/>
            </a:pPr>
            <a:endParaRPr lang="en-US" dirty="0"/>
          </a:p>
          <a:p>
            <a:pPr marL="475488" indent="-457200">
              <a:buFont typeface="+mj-lt"/>
              <a:buAutoNum type="arabicPeriod"/>
            </a:pPr>
            <a:r>
              <a:rPr lang="en-US" dirty="0" smtClean="0"/>
              <a:t>What do you think about differently as a result of your group conversation?</a:t>
            </a:r>
            <a:endParaRPr lang="en-US" dirty="0"/>
          </a:p>
        </p:txBody>
      </p:sp>
      <p:sp>
        <p:nvSpPr>
          <p:cNvPr id="3" name="Title 2"/>
          <p:cNvSpPr>
            <a:spLocks noGrp="1"/>
          </p:cNvSpPr>
          <p:nvPr>
            <p:ph type="title"/>
          </p:nvPr>
        </p:nvSpPr>
        <p:spPr>
          <a:xfrm>
            <a:off x="152400" y="4876800"/>
            <a:ext cx="8763000" cy="914400"/>
          </a:xfrm>
        </p:spPr>
        <p:txBody>
          <a:bodyPr/>
          <a:lstStyle/>
          <a:p>
            <a:pPr algn="ctr"/>
            <a:r>
              <a:rPr lang="en-US" sz="3200" b="1" dirty="0" smtClean="0">
                <a:solidFill>
                  <a:srgbClr val="FFC000"/>
                </a:solidFill>
              </a:rPr>
              <a:t>In your report-out, be sure you address these questions.</a:t>
            </a:r>
            <a:endParaRPr lang="en-US" sz="3200" b="1" dirty="0">
              <a:solidFill>
                <a:srgbClr val="FFC000"/>
              </a:solidFill>
            </a:endParaRPr>
          </a:p>
        </p:txBody>
      </p:sp>
    </p:spTree>
    <p:extLst>
      <p:ext uri="{BB962C8B-B14F-4D97-AF65-F5344CB8AC3E}">
        <p14:creationId xmlns:p14="http://schemas.microsoft.com/office/powerpoint/2010/main" val="3109278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7924800" cy="5410200"/>
          </a:xfrm>
        </p:spPr>
        <p:txBody>
          <a:bodyPr>
            <a:normAutofit lnSpcReduction="10000"/>
          </a:bodyPr>
          <a:lstStyle/>
          <a:p>
            <a:pPr marL="18288" indent="0">
              <a:buNone/>
            </a:pPr>
            <a:endParaRPr lang="en-US" sz="2400" dirty="0" smtClean="0"/>
          </a:p>
          <a:p>
            <a:pPr>
              <a:buFont typeface="Wingdings" panose="05000000000000000000" pitchFamily="2" charset="2"/>
              <a:buChar char="v"/>
            </a:pPr>
            <a:r>
              <a:rPr lang="en-US" sz="2400" dirty="0" smtClean="0"/>
              <a:t>Understand the genesis of the 2016 Social Studies expectations.</a:t>
            </a:r>
          </a:p>
          <a:p>
            <a:pPr>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Understand the key differences between previous and current Social Studies expectations at elementary and secondary levels. </a:t>
            </a:r>
          </a:p>
          <a:p>
            <a:pPr marL="342900" indent="-342900">
              <a:buFont typeface="Wingdings" panose="05000000000000000000" pitchFamily="2" charset="2"/>
              <a:buChar char="v"/>
            </a:pPr>
            <a:endParaRPr lang="en-US" sz="2400" dirty="0"/>
          </a:p>
          <a:p>
            <a:pPr>
              <a:buFont typeface="Wingdings" panose="05000000000000000000" pitchFamily="2" charset="2"/>
              <a:buChar char="v"/>
            </a:pPr>
            <a:r>
              <a:rPr lang="en-US" sz="2400" dirty="0"/>
              <a:t>Understand the available DESE resources as you work </a:t>
            </a:r>
            <a:r>
              <a:rPr lang="en-US" sz="2400" dirty="0" smtClean="0"/>
              <a:t>to translate </a:t>
            </a:r>
            <a:r>
              <a:rPr lang="en-US" sz="2400" dirty="0"/>
              <a:t>expectations </a:t>
            </a:r>
            <a:r>
              <a:rPr lang="en-US" sz="2400" dirty="0" smtClean="0"/>
              <a:t>into curriculum in your </a:t>
            </a:r>
            <a:r>
              <a:rPr lang="en-US" sz="2400" dirty="0"/>
              <a:t>district or school.</a:t>
            </a:r>
          </a:p>
          <a:p>
            <a:pPr marL="342900" indent="-342900">
              <a:buFont typeface="Wingdings" panose="05000000000000000000" pitchFamily="2" charset="2"/>
              <a:buChar char="v"/>
            </a:pPr>
            <a:endParaRPr lang="en-US" sz="2400" dirty="0" smtClean="0"/>
          </a:p>
          <a:p>
            <a:pPr>
              <a:buFont typeface="Wingdings" panose="05000000000000000000" pitchFamily="2" charset="2"/>
              <a:buChar char="v"/>
            </a:pPr>
            <a:r>
              <a:rPr lang="en-US" sz="2400" dirty="0" smtClean="0"/>
              <a:t>Understand Social Studies assessment changes tied to 2016 expectations.</a:t>
            </a:r>
          </a:p>
          <a:p>
            <a:pPr marL="0" indent="0">
              <a:buNone/>
            </a:pPr>
            <a:endParaRPr lang="en-US" dirty="0" smtClean="0"/>
          </a:p>
          <a:p>
            <a:pPr marL="0" indent="0">
              <a:buNone/>
            </a:pPr>
            <a:endParaRPr lang="en-US" dirty="0"/>
          </a:p>
        </p:txBody>
      </p:sp>
      <p:sp>
        <p:nvSpPr>
          <p:cNvPr id="2" name="Title 1"/>
          <p:cNvSpPr>
            <a:spLocks noGrp="1"/>
          </p:cNvSpPr>
          <p:nvPr>
            <p:ph type="title"/>
          </p:nvPr>
        </p:nvSpPr>
        <p:spPr>
          <a:xfrm>
            <a:off x="609600" y="274638"/>
            <a:ext cx="7924800" cy="715962"/>
          </a:xfrm>
        </p:spPr>
        <p:txBody>
          <a:bodyPr/>
          <a:lstStyle/>
          <a:p>
            <a:r>
              <a:rPr lang="en-US" dirty="0" smtClean="0"/>
              <a:t>Purpose for today:</a:t>
            </a:r>
            <a:endParaRPr lang="en-US" dirty="0"/>
          </a:p>
        </p:txBody>
      </p:sp>
    </p:spTree>
    <p:extLst>
      <p:ext uri="{BB962C8B-B14F-4D97-AF65-F5344CB8AC3E}">
        <p14:creationId xmlns:p14="http://schemas.microsoft.com/office/powerpoint/2010/main" val="208154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6800"/>
            <a:ext cx="8686800" cy="5486400"/>
          </a:xfrm>
          <a:effectLst>
            <a:glow rad="228600">
              <a:schemeClr val="accent2">
                <a:satMod val="175000"/>
                <a:alpha val="40000"/>
              </a:schemeClr>
            </a:glow>
          </a:effectLst>
        </p:spPr>
        <p:txBody>
          <a:bodyPr>
            <a:normAutofit fontScale="70000" lnSpcReduction="20000"/>
          </a:bodyPr>
          <a:lstStyle/>
          <a:p>
            <a:pPr marL="18288" indent="0">
              <a:buNone/>
            </a:pPr>
            <a:endParaRPr lang="en-US" sz="2800" dirty="0" smtClean="0"/>
          </a:p>
          <a:p>
            <a:pPr>
              <a:buFont typeface="Wingdings" panose="05000000000000000000" pitchFamily="2" charset="2"/>
              <a:buChar char="q"/>
            </a:pPr>
            <a:r>
              <a:rPr lang="en-US" sz="2800" dirty="0" smtClean="0"/>
              <a:t>After </a:t>
            </a:r>
            <a:r>
              <a:rPr lang="en-US" sz="2800" dirty="0"/>
              <a:t>l</a:t>
            </a:r>
            <a:r>
              <a:rPr lang="en-US" sz="2800" dirty="0" smtClean="0"/>
              <a:t>unch:  Finish course commentary and share responses </a:t>
            </a:r>
          </a:p>
          <a:p>
            <a:pPr marL="18288" indent="0">
              <a:buNone/>
            </a:pPr>
            <a:endParaRPr lang="en-US" sz="2800" dirty="0" smtClean="0"/>
          </a:p>
          <a:p>
            <a:pPr>
              <a:buFont typeface="Wingdings" panose="05000000000000000000" pitchFamily="2" charset="2"/>
              <a:buChar char="q"/>
            </a:pPr>
            <a:r>
              <a:rPr lang="en-US" sz="2800" dirty="0" smtClean="0"/>
              <a:t> Shaun Bates: Director of Assessment: Update</a:t>
            </a:r>
          </a:p>
          <a:p>
            <a:pPr marL="18288" indent="0">
              <a:buNone/>
            </a:pPr>
            <a:endParaRPr lang="en-US" sz="2800" dirty="0" smtClean="0"/>
          </a:p>
          <a:p>
            <a:pPr>
              <a:buFont typeface="Wingdings" panose="05000000000000000000" pitchFamily="2" charset="2"/>
              <a:buChar char="q"/>
            </a:pPr>
            <a:r>
              <a:rPr lang="en-US" sz="2800" dirty="0" smtClean="0"/>
              <a:t>Preview for tomorrow: Focus on pedagogy </a:t>
            </a:r>
          </a:p>
          <a:p>
            <a:pPr marL="0" indent="0">
              <a:buNone/>
            </a:pPr>
            <a:r>
              <a:rPr lang="en-US" sz="2800" dirty="0"/>
              <a:t>	</a:t>
            </a:r>
            <a:endParaRPr lang="en-US" sz="2800" dirty="0" smtClean="0"/>
          </a:p>
          <a:p>
            <a:pPr marL="0" indent="0" algn="ctr">
              <a:buNone/>
            </a:pPr>
            <a:r>
              <a:rPr lang="en-US" sz="4600" i="1" dirty="0" smtClean="0">
                <a:solidFill>
                  <a:srgbClr val="FFC000"/>
                </a:solidFill>
              </a:rPr>
              <a:t> How do we teach these expectations in </a:t>
            </a:r>
          </a:p>
          <a:p>
            <a:pPr marL="0" indent="0" algn="ctr">
              <a:buNone/>
            </a:pPr>
            <a:r>
              <a:rPr lang="en-US" sz="4600" i="1" dirty="0" smtClean="0">
                <a:solidFill>
                  <a:srgbClr val="FFC000"/>
                </a:solidFill>
              </a:rPr>
              <a:t>meaningful, manageable ways? </a:t>
            </a:r>
          </a:p>
          <a:p>
            <a:pPr marL="0" indent="0">
              <a:buNone/>
            </a:pPr>
            <a:endParaRPr lang="en-US" sz="2800" dirty="0" smtClean="0"/>
          </a:p>
          <a:p>
            <a:pPr marL="18288" indent="0">
              <a:buNone/>
            </a:pPr>
            <a:r>
              <a:rPr lang="en-US" sz="2800" dirty="0" smtClean="0"/>
              <a:t>	   Nick Kremer, Missouri Writing Project</a:t>
            </a:r>
          </a:p>
          <a:p>
            <a:pPr marL="0" indent="0">
              <a:buNone/>
            </a:pPr>
            <a:r>
              <a:rPr lang="en-US" sz="2800" i="1" dirty="0"/>
              <a:t>	</a:t>
            </a:r>
            <a:r>
              <a:rPr lang="en-US" sz="2800" i="1" dirty="0" smtClean="0"/>
              <a:t>	Reading and Writing through </a:t>
            </a:r>
            <a:r>
              <a:rPr lang="en-US" sz="2800" i="1" dirty="0"/>
              <a:t>H</a:t>
            </a:r>
            <a:r>
              <a:rPr lang="en-US" sz="2800" i="1" dirty="0" smtClean="0"/>
              <a:t>istory:</a:t>
            </a:r>
          </a:p>
          <a:p>
            <a:pPr marL="0" indent="0">
              <a:buNone/>
            </a:pPr>
            <a:r>
              <a:rPr lang="en-US" sz="2800" i="1" dirty="0"/>
              <a:t>	</a:t>
            </a:r>
            <a:r>
              <a:rPr lang="en-US" sz="2800" i="1" dirty="0" smtClean="0"/>
              <a:t>	World War II and the Bomb</a:t>
            </a:r>
          </a:p>
          <a:p>
            <a:pPr marL="18288" indent="0">
              <a:buNone/>
            </a:pPr>
            <a:r>
              <a:rPr lang="en-US" sz="2800" dirty="0" smtClean="0"/>
              <a:t>	</a:t>
            </a:r>
          </a:p>
          <a:p>
            <a:pPr marL="18288" indent="0">
              <a:buNone/>
            </a:pPr>
            <a:r>
              <a:rPr lang="en-US" sz="2800" dirty="0"/>
              <a:t>	</a:t>
            </a:r>
            <a:r>
              <a:rPr lang="en-US" sz="2800" dirty="0" smtClean="0"/>
              <a:t> Tom </a:t>
            </a:r>
            <a:r>
              <a:rPr lang="en-US" sz="2800" dirty="0"/>
              <a:t>Tobias, Arts Education </a:t>
            </a:r>
            <a:r>
              <a:rPr lang="en-US" sz="2800" dirty="0" smtClean="0"/>
              <a:t>Director, DESE</a:t>
            </a:r>
          </a:p>
          <a:p>
            <a:pPr marL="0" indent="0">
              <a:buNone/>
            </a:pPr>
            <a:r>
              <a:rPr lang="en-US" sz="2800" dirty="0"/>
              <a:t>	</a:t>
            </a:r>
            <a:r>
              <a:rPr lang="en-US" sz="2800" dirty="0" smtClean="0"/>
              <a:t>	 </a:t>
            </a:r>
            <a:r>
              <a:rPr lang="en-US" sz="2800" i="1" dirty="0" smtClean="0"/>
              <a:t>Defining Arts Integration: Reading Portraits as Biography</a:t>
            </a:r>
            <a:endParaRPr lang="en-US" sz="2800" dirty="0"/>
          </a:p>
          <a:p>
            <a:endParaRPr lang="en-US" dirty="0"/>
          </a:p>
        </p:txBody>
      </p:sp>
      <p:sp>
        <p:nvSpPr>
          <p:cNvPr id="2" name="Title 1"/>
          <p:cNvSpPr>
            <a:spLocks noGrp="1"/>
          </p:cNvSpPr>
          <p:nvPr>
            <p:ph type="title"/>
          </p:nvPr>
        </p:nvSpPr>
        <p:spPr>
          <a:xfrm>
            <a:off x="609600" y="274638"/>
            <a:ext cx="7924800" cy="639762"/>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sz="2800" b="1" dirty="0" smtClean="0">
                <a:solidFill>
                  <a:srgbClr val="FFFF00"/>
                </a:solidFill>
              </a:rPr>
              <a:t>Progress Check:   Where are we now?</a:t>
            </a:r>
            <a:endParaRPr lang="en-US" sz="2800" b="1" dirty="0">
              <a:solidFill>
                <a:srgbClr val="FFFF00"/>
              </a:solidFill>
            </a:endParaRPr>
          </a:p>
        </p:txBody>
      </p:sp>
      <p:sp>
        <p:nvSpPr>
          <p:cNvPr id="4" name="Smiley Face 3"/>
          <p:cNvSpPr/>
          <p:nvPr/>
        </p:nvSpPr>
        <p:spPr>
          <a:xfrm>
            <a:off x="533400" y="4191000"/>
            <a:ext cx="533400"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miley Face 5"/>
          <p:cNvSpPr/>
          <p:nvPr/>
        </p:nvSpPr>
        <p:spPr>
          <a:xfrm>
            <a:off x="533400" y="5410200"/>
            <a:ext cx="5334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6200" y="3124200"/>
            <a:ext cx="8839200" cy="34290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4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calcmode="lin" valueType="num">
                                      <p:cBhvr additive="base">
                                        <p:cTn id="1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Vertical)">
                                      <p:cBhvr>
                                        <p:cTn id="23" dur="500"/>
                                        <p:tgtEl>
                                          <p:spTgt spid="3">
                                            <p:txEl>
                                              <p:pRg st="7" end="7"/>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barn(inVertical)">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2000"/>
                                        <p:tgtEl>
                                          <p:spTgt spid="3">
                                            <p:txEl>
                                              <p:pRg st="10" end="10"/>
                                            </p:txEl>
                                          </p:spTgt>
                                        </p:tgtEl>
                                      </p:cBhvr>
                                    </p:animEffect>
                                    <p:anim calcmode="lin" valueType="num">
                                      <p:cBhvr>
                                        <p:cTn id="32" dur="2000" fill="hold"/>
                                        <p:tgtEl>
                                          <p:spTgt spid="3">
                                            <p:txEl>
                                              <p:pRg st="10" end="10"/>
                                            </p:txEl>
                                          </p:spTgt>
                                        </p:tgtEl>
                                        <p:attrNameLst>
                                          <p:attrName>ppt_w</p:attrName>
                                        </p:attrNameLst>
                                      </p:cBhvr>
                                      <p:tavLst>
                                        <p:tav tm="0" fmla="#ppt_w*sin(2.5*pi*$)">
                                          <p:val>
                                            <p:fltVal val="0"/>
                                          </p:val>
                                        </p:tav>
                                        <p:tav tm="100000">
                                          <p:val>
                                            <p:fltVal val="1"/>
                                          </p:val>
                                        </p:tav>
                                      </p:tavLst>
                                    </p:anim>
                                    <p:anim calcmode="lin" valueType="num">
                                      <p:cBhvr>
                                        <p:cTn id="33" dur="2000" fill="hold"/>
                                        <p:tgtEl>
                                          <p:spTgt spid="3">
                                            <p:txEl>
                                              <p:pRg st="10" end="10"/>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2000"/>
                                        <p:tgtEl>
                                          <p:spTgt spid="3">
                                            <p:txEl>
                                              <p:pRg st="11" end="11"/>
                                            </p:txEl>
                                          </p:spTgt>
                                        </p:tgtEl>
                                      </p:cBhvr>
                                    </p:animEffect>
                                    <p:anim calcmode="lin" valueType="num">
                                      <p:cBhvr>
                                        <p:cTn id="37" dur="2000" fill="hold"/>
                                        <p:tgtEl>
                                          <p:spTgt spid="3">
                                            <p:txEl>
                                              <p:pRg st="11" end="11"/>
                                            </p:txEl>
                                          </p:spTgt>
                                        </p:tgtEl>
                                        <p:attrNameLst>
                                          <p:attrName>ppt_w</p:attrName>
                                        </p:attrNameLst>
                                      </p:cBhvr>
                                      <p:tavLst>
                                        <p:tav tm="0" fmla="#ppt_w*sin(2.5*pi*$)">
                                          <p:val>
                                            <p:fltVal val="0"/>
                                          </p:val>
                                        </p:tav>
                                        <p:tav tm="100000">
                                          <p:val>
                                            <p:fltVal val="1"/>
                                          </p:val>
                                        </p:tav>
                                      </p:tavLst>
                                    </p:anim>
                                    <p:anim calcmode="lin" valueType="num">
                                      <p:cBhvr>
                                        <p:cTn id="38" dur="2000" fill="hold"/>
                                        <p:tgtEl>
                                          <p:spTgt spid="3">
                                            <p:txEl>
                                              <p:pRg st="11" end="11"/>
                                            </p:txEl>
                                          </p:spTgt>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2000"/>
                                        <p:tgtEl>
                                          <p:spTgt spid="3">
                                            <p:txEl>
                                              <p:pRg st="12" end="12"/>
                                            </p:txEl>
                                          </p:spTgt>
                                        </p:tgtEl>
                                      </p:cBhvr>
                                    </p:animEffect>
                                    <p:anim calcmode="lin" valueType="num">
                                      <p:cBhvr>
                                        <p:cTn id="42" dur="2000" fill="hold"/>
                                        <p:tgtEl>
                                          <p:spTgt spid="3">
                                            <p:txEl>
                                              <p:pRg st="12" end="12"/>
                                            </p:txEl>
                                          </p:spTgt>
                                        </p:tgtEl>
                                        <p:attrNameLst>
                                          <p:attrName>ppt_w</p:attrName>
                                        </p:attrNameLst>
                                      </p:cBhvr>
                                      <p:tavLst>
                                        <p:tav tm="0" fmla="#ppt_w*sin(2.5*pi*$)">
                                          <p:val>
                                            <p:fltVal val="0"/>
                                          </p:val>
                                        </p:tav>
                                        <p:tav tm="100000">
                                          <p:val>
                                            <p:fltVal val="1"/>
                                          </p:val>
                                        </p:tav>
                                      </p:tavLst>
                                    </p:anim>
                                    <p:anim calcmode="lin" valueType="num">
                                      <p:cBhvr>
                                        <p:cTn id="43" dur="2000" fill="hold"/>
                                        <p:tgtEl>
                                          <p:spTgt spid="3">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wipe(down)">
                                      <p:cBhvr>
                                        <p:cTn id="48" dur="580">
                                          <p:stCondLst>
                                            <p:cond delay="0"/>
                                          </p:stCondLst>
                                        </p:cTn>
                                        <p:tgtEl>
                                          <p:spTgt spid="3">
                                            <p:txEl>
                                              <p:pRg st="13" end="13"/>
                                            </p:txEl>
                                          </p:spTgt>
                                        </p:tgtEl>
                                      </p:cBhvr>
                                    </p:animEffect>
                                    <p:anim calcmode="lin" valueType="num">
                                      <p:cBhvr>
                                        <p:cTn id="49" dur="1822" tmFilter="0,0; 0.14,0.36; 0.43,0.73; 0.71,0.91; 1.0,1.0">
                                          <p:stCondLst>
                                            <p:cond delay="0"/>
                                          </p:stCondLst>
                                        </p:cTn>
                                        <p:tgtEl>
                                          <p:spTgt spid="3">
                                            <p:txEl>
                                              <p:pRg st="13" end="13"/>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
                                            <p:txEl>
                                              <p:pRg st="13" end="13"/>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
                                            <p:txEl>
                                              <p:pRg st="13" end="13"/>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
                                            <p:txEl>
                                              <p:pRg st="13" end="13"/>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
                                            <p:txEl>
                                              <p:pRg st="13" end="13"/>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3">
                                            <p:txEl>
                                              <p:pRg st="13" end="13"/>
                                            </p:txEl>
                                          </p:spTgt>
                                        </p:tgtEl>
                                      </p:cBhvr>
                                      <p:to x="100000" y="60000"/>
                                    </p:animScale>
                                    <p:animScale>
                                      <p:cBhvr>
                                        <p:cTn id="55" dur="166" decel="50000">
                                          <p:stCondLst>
                                            <p:cond delay="676"/>
                                          </p:stCondLst>
                                        </p:cTn>
                                        <p:tgtEl>
                                          <p:spTgt spid="3">
                                            <p:txEl>
                                              <p:pRg st="13" end="13"/>
                                            </p:txEl>
                                          </p:spTgt>
                                        </p:tgtEl>
                                      </p:cBhvr>
                                      <p:to x="100000" y="100000"/>
                                    </p:animScale>
                                    <p:animScale>
                                      <p:cBhvr>
                                        <p:cTn id="56" dur="26">
                                          <p:stCondLst>
                                            <p:cond delay="1312"/>
                                          </p:stCondLst>
                                        </p:cTn>
                                        <p:tgtEl>
                                          <p:spTgt spid="3">
                                            <p:txEl>
                                              <p:pRg st="13" end="13"/>
                                            </p:txEl>
                                          </p:spTgt>
                                        </p:tgtEl>
                                      </p:cBhvr>
                                      <p:to x="100000" y="80000"/>
                                    </p:animScale>
                                    <p:animScale>
                                      <p:cBhvr>
                                        <p:cTn id="57" dur="166" decel="50000">
                                          <p:stCondLst>
                                            <p:cond delay="1338"/>
                                          </p:stCondLst>
                                        </p:cTn>
                                        <p:tgtEl>
                                          <p:spTgt spid="3">
                                            <p:txEl>
                                              <p:pRg st="13" end="13"/>
                                            </p:txEl>
                                          </p:spTgt>
                                        </p:tgtEl>
                                      </p:cBhvr>
                                      <p:to x="100000" y="100000"/>
                                    </p:animScale>
                                    <p:animScale>
                                      <p:cBhvr>
                                        <p:cTn id="58" dur="26">
                                          <p:stCondLst>
                                            <p:cond delay="1642"/>
                                          </p:stCondLst>
                                        </p:cTn>
                                        <p:tgtEl>
                                          <p:spTgt spid="3">
                                            <p:txEl>
                                              <p:pRg st="13" end="13"/>
                                            </p:txEl>
                                          </p:spTgt>
                                        </p:tgtEl>
                                      </p:cBhvr>
                                      <p:to x="100000" y="90000"/>
                                    </p:animScale>
                                    <p:animScale>
                                      <p:cBhvr>
                                        <p:cTn id="59" dur="166" decel="50000">
                                          <p:stCondLst>
                                            <p:cond delay="1668"/>
                                          </p:stCondLst>
                                        </p:cTn>
                                        <p:tgtEl>
                                          <p:spTgt spid="3">
                                            <p:txEl>
                                              <p:pRg st="13" end="13"/>
                                            </p:txEl>
                                          </p:spTgt>
                                        </p:tgtEl>
                                      </p:cBhvr>
                                      <p:to x="100000" y="100000"/>
                                    </p:animScale>
                                    <p:animScale>
                                      <p:cBhvr>
                                        <p:cTn id="60" dur="26">
                                          <p:stCondLst>
                                            <p:cond delay="1808"/>
                                          </p:stCondLst>
                                        </p:cTn>
                                        <p:tgtEl>
                                          <p:spTgt spid="3">
                                            <p:txEl>
                                              <p:pRg st="13" end="13"/>
                                            </p:txEl>
                                          </p:spTgt>
                                        </p:tgtEl>
                                      </p:cBhvr>
                                      <p:to x="100000" y="95000"/>
                                    </p:animScale>
                                    <p:animScale>
                                      <p:cBhvr>
                                        <p:cTn id="61" dur="166" decel="50000">
                                          <p:stCondLst>
                                            <p:cond delay="1834"/>
                                          </p:stCondLst>
                                        </p:cTn>
                                        <p:tgtEl>
                                          <p:spTgt spid="3">
                                            <p:txEl>
                                              <p:pRg st="13" end="13"/>
                                            </p:txEl>
                                          </p:spTgt>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wipe(down)">
                                      <p:cBhvr>
                                        <p:cTn id="64" dur="580">
                                          <p:stCondLst>
                                            <p:cond delay="0"/>
                                          </p:stCondLst>
                                        </p:cTn>
                                        <p:tgtEl>
                                          <p:spTgt spid="3">
                                            <p:txEl>
                                              <p:pRg st="14" end="14"/>
                                            </p:txEl>
                                          </p:spTgt>
                                        </p:tgtEl>
                                      </p:cBhvr>
                                    </p:animEffect>
                                    <p:anim calcmode="lin" valueType="num">
                                      <p:cBhvr>
                                        <p:cTn id="65" dur="1822" tmFilter="0,0; 0.14,0.36; 0.43,0.73; 0.71,0.91; 1.0,1.0">
                                          <p:stCondLst>
                                            <p:cond delay="0"/>
                                          </p:stCondLst>
                                        </p:cTn>
                                        <p:tgtEl>
                                          <p:spTgt spid="3">
                                            <p:txEl>
                                              <p:pRg st="14" end="14"/>
                                            </p:txEl>
                                          </p:spTgt>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
                                            <p:txEl>
                                              <p:pRg st="14" end="14"/>
                                            </p:txEl>
                                          </p:spTgt>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
                                            <p:txEl>
                                              <p:pRg st="14" end="14"/>
                                            </p:txEl>
                                          </p:spTgt>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
                                            <p:txEl>
                                              <p:pRg st="14" end="14"/>
                                            </p:txEl>
                                          </p:spTgt>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
                                            <p:txEl>
                                              <p:pRg st="14" end="14"/>
                                            </p:txEl>
                                          </p:spTgt>
                                        </p:tgtEl>
                                        <p:attrNameLst>
                                          <p:attrName>ppt_y</p:attrName>
                                        </p:attrNameLst>
                                      </p:cBhvr>
                                      <p:tavLst>
                                        <p:tav tm="0" fmla="#ppt_y-sin(pi*$)/81">
                                          <p:val>
                                            <p:fltVal val="0"/>
                                          </p:val>
                                        </p:tav>
                                        <p:tav tm="100000">
                                          <p:val>
                                            <p:fltVal val="1"/>
                                          </p:val>
                                        </p:tav>
                                      </p:tavLst>
                                    </p:anim>
                                    <p:animScale>
                                      <p:cBhvr>
                                        <p:cTn id="70" dur="26">
                                          <p:stCondLst>
                                            <p:cond delay="650"/>
                                          </p:stCondLst>
                                        </p:cTn>
                                        <p:tgtEl>
                                          <p:spTgt spid="3">
                                            <p:txEl>
                                              <p:pRg st="14" end="14"/>
                                            </p:txEl>
                                          </p:spTgt>
                                        </p:tgtEl>
                                      </p:cBhvr>
                                      <p:to x="100000" y="60000"/>
                                    </p:animScale>
                                    <p:animScale>
                                      <p:cBhvr>
                                        <p:cTn id="71" dur="166" decel="50000">
                                          <p:stCondLst>
                                            <p:cond delay="676"/>
                                          </p:stCondLst>
                                        </p:cTn>
                                        <p:tgtEl>
                                          <p:spTgt spid="3">
                                            <p:txEl>
                                              <p:pRg st="14" end="14"/>
                                            </p:txEl>
                                          </p:spTgt>
                                        </p:tgtEl>
                                      </p:cBhvr>
                                      <p:to x="100000" y="100000"/>
                                    </p:animScale>
                                    <p:animScale>
                                      <p:cBhvr>
                                        <p:cTn id="72" dur="26">
                                          <p:stCondLst>
                                            <p:cond delay="1312"/>
                                          </p:stCondLst>
                                        </p:cTn>
                                        <p:tgtEl>
                                          <p:spTgt spid="3">
                                            <p:txEl>
                                              <p:pRg st="14" end="14"/>
                                            </p:txEl>
                                          </p:spTgt>
                                        </p:tgtEl>
                                      </p:cBhvr>
                                      <p:to x="100000" y="80000"/>
                                    </p:animScale>
                                    <p:animScale>
                                      <p:cBhvr>
                                        <p:cTn id="73" dur="166" decel="50000">
                                          <p:stCondLst>
                                            <p:cond delay="1338"/>
                                          </p:stCondLst>
                                        </p:cTn>
                                        <p:tgtEl>
                                          <p:spTgt spid="3">
                                            <p:txEl>
                                              <p:pRg st="14" end="14"/>
                                            </p:txEl>
                                          </p:spTgt>
                                        </p:tgtEl>
                                      </p:cBhvr>
                                      <p:to x="100000" y="100000"/>
                                    </p:animScale>
                                    <p:animScale>
                                      <p:cBhvr>
                                        <p:cTn id="74" dur="26">
                                          <p:stCondLst>
                                            <p:cond delay="1642"/>
                                          </p:stCondLst>
                                        </p:cTn>
                                        <p:tgtEl>
                                          <p:spTgt spid="3">
                                            <p:txEl>
                                              <p:pRg st="14" end="14"/>
                                            </p:txEl>
                                          </p:spTgt>
                                        </p:tgtEl>
                                      </p:cBhvr>
                                      <p:to x="100000" y="90000"/>
                                    </p:animScale>
                                    <p:animScale>
                                      <p:cBhvr>
                                        <p:cTn id="75" dur="166" decel="50000">
                                          <p:stCondLst>
                                            <p:cond delay="1668"/>
                                          </p:stCondLst>
                                        </p:cTn>
                                        <p:tgtEl>
                                          <p:spTgt spid="3">
                                            <p:txEl>
                                              <p:pRg st="14" end="14"/>
                                            </p:txEl>
                                          </p:spTgt>
                                        </p:tgtEl>
                                      </p:cBhvr>
                                      <p:to x="100000" y="100000"/>
                                    </p:animScale>
                                    <p:animScale>
                                      <p:cBhvr>
                                        <p:cTn id="76" dur="26">
                                          <p:stCondLst>
                                            <p:cond delay="1808"/>
                                          </p:stCondLst>
                                        </p:cTn>
                                        <p:tgtEl>
                                          <p:spTgt spid="3">
                                            <p:txEl>
                                              <p:pRg st="14" end="14"/>
                                            </p:txEl>
                                          </p:spTgt>
                                        </p:tgtEl>
                                      </p:cBhvr>
                                      <p:to x="100000" y="95000"/>
                                    </p:animScale>
                                    <p:animScale>
                                      <p:cBhvr>
                                        <p:cTn id="77" dur="166" decel="50000">
                                          <p:stCondLst>
                                            <p:cond delay="1834"/>
                                          </p:stCondLst>
                                        </p:cTn>
                                        <p:tgtEl>
                                          <p:spTgt spid="3">
                                            <p:txEl>
                                              <p:pRg st="14" end="14"/>
                                            </p:txEl>
                                          </p:spTgt>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3">
                                            <p:txEl>
                                              <p:pRg st="15" end="15"/>
                                            </p:txEl>
                                          </p:spTgt>
                                        </p:tgtEl>
                                        <p:attrNameLst>
                                          <p:attrName>style.visibility</p:attrName>
                                        </p:attrNameLst>
                                      </p:cBhvr>
                                      <p:to>
                                        <p:strVal val="visible"/>
                                      </p:to>
                                    </p:set>
                                    <p:animEffect transition="in" filter="wipe(down)">
                                      <p:cBhvr>
                                        <p:cTn id="80" dur="580">
                                          <p:stCondLst>
                                            <p:cond delay="0"/>
                                          </p:stCondLst>
                                        </p:cTn>
                                        <p:tgtEl>
                                          <p:spTgt spid="3">
                                            <p:txEl>
                                              <p:pRg st="15" end="15"/>
                                            </p:txEl>
                                          </p:spTgt>
                                        </p:tgtEl>
                                      </p:cBhvr>
                                    </p:animEffect>
                                    <p:anim calcmode="lin" valueType="num">
                                      <p:cBhvr>
                                        <p:cTn id="81" dur="1822" tmFilter="0,0; 0.14,0.36; 0.43,0.73; 0.71,0.91; 1.0,1.0">
                                          <p:stCondLst>
                                            <p:cond delay="0"/>
                                          </p:stCondLst>
                                        </p:cTn>
                                        <p:tgtEl>
                                          <p:spTgt spid="3">
                                            <p:txEl>
                                              <p:pRg st="15" end="15"/>
                                            </p:txEl>
                                          </p:spTgt>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3">
                                            <p:txEl>
                                              <p:pRg st="15" end="15"/>
                                            </p:txEl>
                                          </p:spTgt>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3">
                                            <p:txEl>
                                              <p:pRg st="15" end="15"/>
                                            </p:txEl>
                                          </p:spTgt>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3">
                                            <p:txEl>
                                              <p:pRg st="15" end="15"/>
                                            </p:txEl>
                                          </p:spTgt>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3">
                                            <p:txEl>
                                              <p:pRg st="15" end="15"/>
                                            </p:txEl>
                                          </p:spTgt>
                                        </p:tgtEl>
                                        <p:attrNameLst>
                                          <p:attrName>ppt_y</p:attrName>
                                        </p:attrNameLst>
                                      </p:cBhvr>
                                      <p:tavLst>
                                        <p:tav tm="0" fmla="#ppt_y-sin(pi*$)/81">
                                          <p:val>
                                            <p:fltVal val="0"/>
                                          </p:val>
                                        </p:tav>
                                        <p:tav tm="100000">
                                          <p:val>
                                            <p:fltVal val="1"/>
                                          </p:val>
                                        </p:tav>
                                      </p:tavLst>
                                    </p:anim>
                                    <p:animScale>
                                      <p:cBhvr>
                                        <p:cTn id="86" dur="26">
                                          <p:stCondLst>
                                            <p:cond delay="650"/>
                                          </p:stCondLst>
                                        </p:cTn>
                                        <p:tgtEl>
                                          <p:spTgt spid="3">
                                            <p:txEl>
                                              <p:pRg st="15" end="15"/>
                                            </p:txEl>
                                          </p:spTgt>
                                        </p:tgtEl>
                                      </p:cBhvr>
                                      <p:to x="100000" y="60000"/>
                                    </p:animScale>
                                    <p:animScale>
                                      <p:cBhvr>
                                        <p:cTn id="87" dur="166" decel="50000">
                                          <p:stCondLst>
                                            <p:cond delay="676"/>
                                          </p:stCondLst>
                                        </p:cTn>
                                        <p:tgtEl>
                                          <p:spTgt spid="3">
                                            <p:txEl>
                                              <p:pRg st="15" end="15"/>
                                            </p:txEl>
                                          </p:spTgt>
                                        </p:tgtEl>
                                      </p:cBhvr>
                                      <p:to x="100000" y="100000"/>
                                    </p:animScale>
                                    <p:animScale>
                                      <p:cBhvr>
                                        <p:cTn id="88" dur="26">
                                          <p:stCondLst>
                                            <p:cond delay="1312"/>
                                          </p:stCondLst>
                                        </p:cTn>
                                        <p:tgtEl>
                                          <p:spTgt spid="3">
                                            <p:txEl>
                                              <p:pRg st="15" end="15"/>
                                            </p:txEl>
                                          </p:spTgt>
                                        </p:tgtEl>
                                      </p:cBhvr>
                                      <p:to x="100000" y="80000"/>
                                    </p:animScale>
                                    <p:animScale>
                                      <p:cBhvr>
                                        <p:cTn id="89" dur="166" decel="50000">
                                          <p:stCondLst>
                                            <p:cond delay="1338"/>
                                          </p:stCondLst>
                                        </p:cTn>
                                        <p:tgtEl>
                                          <p:spTgt spid="3">
                                            <p:txEl>
                                              <p:pRg st="15" end="15"/>
                                            </p:txEl>
                                          </p:spTgt>
                                        </p:tgtEl>
                                      </p:cBhvr>
                                      <p:to x="100000" y="100000"/>
                                    </p:animScale>
                                    <p:animScale>
                                      <p:cBhvr>
                                        <p:cTn id="90" dur="26">
                                          <p:stCondLst>
                                            <p:cond delay="1642"/>
                                          </p:stCondLst>
                                        </p:cTn>
                                        <p:tgtEl>
                                          <p:spTgt spid="3">
                                            <p:txEl>
                                              <p:pRg st="15" end="15"/>
                                            </p:txEl>
                                          </p:spTgt>
                                        </p:tgtEl>
                                      </p:cBhvr>
                                      <p:to x="100000" y="90000"/>
                                    </p:animScale>
                                    <p:animScale>
                                      <p:cBhvr>
                                        <p:cTn id="91" dur="166" decel="50000">
                                          <p:stCondLst>
                                            <p:cond delay="1668"/>
                                          </p:stCondLst>
                                        </p:cTn>
                                        <p:tgtEl>
                                          <p:spTgt spid="3">
                                            <p:txEl>
                                              <p:pRg st="15" end="15"/>
                                            </p:txEl>
                                          </p:spTgt>
                                        </p:tgtEl>
                                      </p:cBhvr>
                                      <p:to x="100000" y="100000"/>
                                    </p:animScale>
                                    <p:animScale>
                                      <p:cBhvr>
                                        <p:cTn id="92" dur="26">
                                          <p:stCondLst>
                                            <p:cond delay="1808"/>
                                          </p:stCondLst>
                                        </p:cTn>
                                        <p:tgtEl>
                                          <p:spTgt spid="3">
                                            <p:txEl>
                                              <p:pRg st="15" end="15"/>
                                            </p:txEl>
                                          </p:spTgt>
                                        </p:tgtEl>
                                      </p:cBhvr>
                                      <p:to x="100000" y="95000"/>
                                    </p:animScale>
                                    <p:animScale>
                                      <p:cBhvr>
                                        <p:cTn id="93" dur="166" decel="50000">
                                          <p:stCondLst>
                                            <p:cond delay="1834"/>
                                          </p:stCondLst>
                                        </p:cTn>
                                        <p:tgtEl>
                                          <p:spTgt spid="3">
                                            <p:txEl>
                                              <p:pRg st="15" end="1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teacherman.files.wordpress.com/2012/02/assessment-cartoon.gif"/>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447800" y="1828800"/>
            <a:ext cx="6324600" cy="4572000"/>
          </a:xfrm>
          <a:prstGeom prst="rect">
            <a:avLst/>
          </a:prstGeom>
          <a:noFill/>
          <a:ln>
            <a:noFill/>
          </a:ln>
        </p:spPr>
      </p:pic>
      <p:sp>
        <p:nvSpPr>
          <p:cNvPr id="2" name="Title 1"/>
          <p:cNvSpPr>
            <a:spLocks noGrp="1"/>
          </p:cNvSpPr>
          <p:nvPr>
            <p:ph type="title"/>
          </p:nvPr>
        </p:nvSpPr>
        <p:spPr>
          <a:xfrm>
            <a:off x="304800" y="274638"/>
            <a:ext cx="8229600" cy="1143000"/>
          </a:xfrm>
        </p:spPr>
        <p:txBody>
          <a:bodyPr/>
          <a:lstStyle/>
          <a:p>
            <a:pPr algn="ctr"/>
            <a:r>
              <a:rPr lang="en-US" sz="4400" dirty="0" smtClean="0"/>
              <a:t>Shaun Bates: </a:t>
            </a:r>
            <a:br>
              <a:rPr lang="en-US" sz="4400" dirty="0" smtClean="0"/>
            </a:br>
            <a:r>
              <a:rPr lang="en-US" sz="2800" dirty="0" smtClean="0"/>
              <a:t>Director of Assessment, DESE</a:t>
            </a:r>
            <a:endParaRPr lang="en-US" sz="2800" dirty="0"/>
          </a:p>
        </p:txBody>
      </p:sp>
    </p:spTree>
    <p:extLst>
      <p:ext uri="{BB962C8B-B14F-4D97-AF65-F5344CB8AC3E}">
        <p14:creationId xmlns:p14="http://schemas.microsoft.com/office/powerpoint/2010/main" val="1517164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228600"/>
            <a:ext cx="5257800" cy="6324600"/>
          </a:xfrm>
        </p:spPr>
        <p:txBody>
          <a:bodyPr>
            <a:normAutofit fontScale="25000" lnSpcReduction="20000"/>
          </a:bodyPr>
          <a:lstStyle/>
          <a:p>
            <a:pPr>
              <a:buNone/>
            </a:pPr>
            <a:r>
              <a:rPr lang="en-US" sz="6000" b="1" cap="all" dirty="0" smtClean="0"/>
              <a:t>	</a:t>
            </a:r>
            <a:r>
              <a:rPr lang="en-US" sz="11200" b="1" cap="all" dirty="0" smtClean="0">
                <a:solidFill>
                  <a:srgbClr val="FFC000"/>
                </a:solidFill>
              </a:rPr>
              <a:t>The </a:t>
            </a:r>
            <a:r>
              <a:rPr lang="en-US" sz="11200" b="1" cap="all" dirty="0">
                <a:solidFill>
                  <a:srgbClr val="FFC000"/>
                </a:solidFill>
              </a:rPr>
              <a:t>History Teacher</a:t>
            </a:r>
            <a:r>
              <a:rPr lang="en-US" dirty="0"/>
              <a:t/>
            </a:r>
            <a:br>
              <a:rPr lang="en-US" dirty="0"/>
            </a:br>
            <a:r>
              <a:rPr lang="en-US" sz="5600" dirty="0"/>
              <a:t>-from </a:t>
            </a:r>
            <a:r>
              <a:rPr lang="en-US" sz="5600" i="1" dirty="0"/>
              <a:t>Questions About Angels</a:t>
            </a:r>
            <a:r>
              <a:rPr lang="en-US" sz="5600" dirty="0"/>
              <a:t>, by Billy </a:t>
            </a:r>
            <a:r>
              <a:rPr lang="en-US" sz="5600" dirty="0" smtClean="0"/>
              <a:t>Collins</a:t>
            </a:r>
          </a:p>
          <a:p>
            <a:endParaRPr lang="en-US" dirty="0"/>
          </a:p>
          <a:p>
            <a:endParaRPr lang="en-US" dirty="0"/>
          </a:p>
          <a:p>
            <a:pPr>
              <a:buNone/>
            </a:pPr>
            <a:r>
              <a:rPr lang="en-US" sz="4800" dirty="0" smtClean="0"/>
              <a:t>	</a:t>
            </a:r>
            <a:r>
              <a:rPr lang="en-US" sz="6400" dirty="0" smtClean="0"/>
              <a:t>Trying </a:t>
            </a:r>
            <a:r>
              <a:rPr lang="en-US" sz="6400" dirty="0"/>
              <a:t>to protect his students' innocence</a:t>
            </a:r>
            <a:br>
              <a:rPr lang="en-US" sz="6400" dirty="0"/>
            </a:br>
            <a:r>
              <a:rPr lang="en-US" sz="6400" dirty="0"/>
              <a:t>he told them the Ice Age was really just</a:t>
            </a:r>
            <a:br>
              <a:rPr lang="en-US" sz="6400" dirty="0"/>
            </a:br>
            <a:r>
              <a:rPr lang="en-US" sz="6400" dirty="0"/>
              <a:t>the Chilly Age, a period of a million years</a:t>
            </a:r>
            <a:br>
              <a:rPr lang="en-US" sz="6400" dirty="0"/>
            </a:br>
            <a:r>
              <a:rPr lang="en-US" sz="6400" dirty="0"/>
              <a:t>when everyone had to wear sweaters.</a:t>
            </a:r>
            <a:br>
              <a:rPr lang="en-US" sz="6400" dirty="0"/>
            </a:br>
            <a:r>
              <a:rPr lang="en-US" sz="6400" dirty="0"/>
              <a:t/>
            </a:r>
            <a:br>
              <a:rPr lang="en-US" sz="6400" dirty="0"/>
            </a:br>
            <a:r>
              <a:rPr lang="en-US" sz="6400" dirty="0"/>
              <a:t>And the Stone Age became the Gravel Age,</a:t>
            </a:r>
            <a:br>
              <a:rPr lang="en-US" sz="6400" dirty="0"/>
            </a:br>
            <a:r>
              <a:rPr lang="en-US" sz="6400" dirty="0"/>
              <a:t>named after the long driveways of the time.</a:t>
            </a:r>
            <a:br>
              <a:rPr lang="en-US" sz="6400" dirty="0"/>
            </a:br>
            <a:r>
              <a:rPr lang="en-US" sz="6400" dirty="0"/>
              <a:t/>
            </a:r>
            <a:br>
              <a:rPr lang="en-US" sz="6400" dirty="0"/>
            </a:br>
            <a:r>
              <a:rPr lang="en-US" sz="6400" dirty="0"/>
              <a:t>The Spanish Inquisition was nothing more</a:t>
            </a:r>
            <a:br>
              <a:rPr lang="en-US" sz="6400" dirty="0"/>
            </a:br>
            <a:r>
              <a:rPr lang="en-US" sz="6400" dirty="0"/>
              <a:t>than an outbreak of questions such as</a:t>
            </a:r>
            <a:br>
              <a:rPr lang="en-US" sz="6400" dirty="0"/>
            </a:br>
            <a:r>
              <a:rPr lang="en-US" sz="6400" dirty="0"/>
              <a:t>"How far is it from here to Madrid?"</a:t>
            </a:r>
            <a:br>
              <a:rPr lang="en-US" sz="6400" dirty="0"/>
            </a:br>
            <a:r>
              <a:rPr lang="en-US" sz="6400" dirty="0"/>
              <a:t>"What do you call the matador's hat?"</a:t>
            </a:r>
            <a:br>
              <a:rPr lang="en-US" sz="6400" dirty="0"/>
            </a:br>
            <a:r>
              <a:rPr lang="en-US" sz="6400" dirty="0"/>
              <a:t/>
            </a:r>
            <a:br>
              <a:rPr lang="en-US" sz="6400" dirty="0"/>
            </a:br>
            <a:r>
              <a:rPr lang="en-US" sz="6400" dirty="0"/>
              <a:t>The War of the Roses took place in a garden,</a:t>
            </a:r>
            <a:br>
              <a:rPr lang="en-US" sz="6400" dirty="0"/>
            </a:br>
            <a:r>
              <a:rPr lang="en-US" sz="6400" dirty="0"/>
              <a:t>and the Enola Gay dropped one tiny atom</a:t>
            </a:r>
            <a:br>
              <a:rPr lang="en-US" sz="6400" dirty="0"/>
            </a:br>
            <a:r>
              <a:rPr lang="en-US" sz="6400" dirty="0"/>
              <a:t>on Japan.</a:t>
            </a:r>
            <a:br>
              <a:rPr lang="en-US" sz="6400" dirty="0"/>
            </a:br>
            <a:r>
              <a:rPr lang="en-US" sz="6400" dirty="0"/>
              <a:t/>
            </a:r>
            <a:br>
              <a:rPr lang="en-US" sz="6400" dirty="0"/>
            </a:br>
            <a:r>
              <a:rPr lang="en-US" sz="6400" dirty="0"/>
              <a:t>The children would leave his classroom</a:t>
            </a:r>
            <a:br>
              <a:rPr lang="en-US" sz="6400" dirty="0"/>
            </a:br>
            <a:r>
              <a:rPr lang="en-US" sz="6400" dirty="0"/>
              <a:t>for the playground to torment the weak</a:t>
            </a:r>
            <a:br>
              <a:rPr lang="en-US" sz="6400" dirty="0"/>
            </a:br>
            <a:r>
              <a:rPr lang="en-US" sz="6400" dirty="0"/>
              <a:t>and the smart,</a:t>
            </a:r>
            <a:br>
              <a:rPr lang="en-US" sz="6400" dirty="0"/>
            </a:br>
            <a:r>
              <a:rPr lang="en-US" sz="6400" dirty="0"/>
              <a:t>mussing up their hair and breaking their glasses</a:t>
            </a:r>
            <a:r>
              <a:rPr lang="en-US" sz="6400" dirty="0" smtClean="0"/>
              <a:t>,</a:t>
            </a:r>
          </a:p>
          <a:p>
            <a:pPr>
              <a:buNone/>
            </a:pPr>
            <a:r>
              <a:rPr lang="en-US" sz="6400" dirty="0"/>
              <a:t/>
            </a:r>
            <a:br>
              <a:rPr lang="en-US" sz="6400" dirty="0"/>
            </a:br>
            <a:r>
              <a:rPr lang="en-US" sz="6400" dirty="0" smtClean="0"/>
              <a:t>while </a:t>
            </a:r>
            <a:r>
              <a:rPr lang="en-US" sz="6400" dirty="0"/>
              <a:t>he gathered up his notes and walked home</a:t>
            </a:r>
            <a:br>
              <a:rPr lang="en-US" sz="6400" dirty="0"/>
            </a:br>
            <a:r>
              <a:rPr lang="en-US" sz="6400" dirty="0"/>
              <a:t>past flower beds and white picket fences, wondering if they would believe that soldiers</a:t>
            </a:r>
            <a:br>
              <a:rPr lang="en-US" sz="6400" dirty="0"/>
            </a:br>
            <a:r>
              <a:rPr lang="en-US" sz="6400" dirty="0"/>
              <a:t>in the Boer War told long, rambling stories</a:t>
            </a:r>
            <a:br>
              <a:rPr lang="en-US" sz="6400" dirty="0"/>
            </a:br>
            <a:r>
              <a:rPr lang="en-US" sz="6400" dirty="0"/>
              <a:t>designed to make the enemy nod off.</a:t>
            </a:r>
          </a:p>
          <a:p>
            <a:endParaRPr lang="en-US" sz="6400" dirty="0"/>
          </a:p>
        </p:txBody>
      </p:sp>
      <p:sp>
        <p:nvSpPr>
          <p:cNvPr id="5" name="Content Placeholder 4"/>
          <p:cNvSpPr>
            <a:spLocks noGrp="1"/>
          </p:cNvSpPr>
          <p:nvPr>
            <p:ph sz="quarter" idx="14"/>
          </p:nvPr>
        </p:nvSpPr>
        <p:spPr>
          <a:xfrm>
            <a:off x="5486400" y="685800"/>
            <a:ext cx="3200400" cy="5440363"/>
          </a:xfrm>
        </p:spPr>
        <p:txBody>
          <a:bodyPr/>
          <a:lstStyle/>
          <a:p>
            <a:endParaRPr lang="en-US" dirty="0" smtClean="0"/>
          </a:p>
          <a:p>
            <a:pPr marL="18288" indent="0">
              <a:buNone/>
            </a:pPr>
            <a:r>
              <a:rPr lang="en-US" sz="4000" dirty="0" smtClean="0"/>
              <a:t>How is this poem about teaching social studies?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066800"/>
            <a:ext cx="8686800" cy="4267200"/>
          </a:xfrm>
          <a:solidFill>
            <a:srgbClr val="FFC000"/>
          </a:solidFill>
        </p:spPr>
        <p:txBody>
          <a:bodyPr>
            <a:normAutofit lnSpcReduction="10000"/>
          </a:bodyPr>
          <a:lstStyle/>
          <a:p>
            <a:r>
              <a:rPr lang="en-US" dirty="0"/>
              <a:t> </a:t>
            </a:r>
            <a:r>
              <a:rPr lang="en-US" sz="2800" dirty="0" smtClean="0">
                <a:solidFill>
                  <a:schemeClr val="bg1"/>
                </a:solidFill>
              </a:rPr>
              <a:t>Contact </a:t>
            </a:r>
            <a:r>
              <a:rPr lang="en-US" sz="2800" dirty="0">
                <a:solidFill>
                  <a:schemeClr val="bg1"/>
                </a:solidFill>
              </a:rPr>
              <a:t>me with questions or ideas any </a:t>
            </a:r>
            <a:r>
              <a:rPr lang="en-US" sz="2800" dirty="0" smtClean="0">
                <a:solidFill>
                  <a:schemeClr val="bg1"/>
                </a:solidFill>
              </a:rPr>
              <a:t>time</a:t>
            </a:r>
            <a:r>
              <a:rPr lang="en-US" sz="2800" dirty="0" smtClean="0"/>
              <a:t>: 			</a:t>
            </a:r>
            <a:r>
              <a:rPr lang="en-US" sz="2800" dirty="0" smtClean="0">
                <a:solidFill>
                  <a:srgbClr val="99CCFF"/>
                </a:solidFill>
                <a:hlinkClick r:id="rId2"/>
              </a:rPr>
              <a:t>Dixie.Grupe@dese.mo.gov</a:t>
            </a:r>
            <a:endParaRPr lang="en-US" sz="2800" dirty="0" smtClean="0">
              <a:solidFill>
                <a:srgbClr val="99CCFF"/>
              </a:solidFill>
            </a:endParaRPr>
          </a:p>
          <a:p>
            <a:r>
              <a:rPr lang="en-US" sz="2800" dirty="0" smtClean="0">
                <a:solidFill>
                  <a:schemeClr val="bg1"/>
                </a:solidFill>
              </a:rPr>
              <a:t>Share the information you’ve gathered today with your peers</a:t>
            </a:r>
          </a:p>
          <a:p>
            <a:r>
              <a:rPr lang="en-US" sz="2800" dirty="0" smtClean="0">
                <a:solidFill>
                  <a:schemeClr val="bg1"/>
                </a:solidFill>
              </a:rPr>
              <a:t>Check the Social Studies DESE page for information and opportunities</a:t>
            </a:r>
          </a:p>
          <a:p>
            <a:r>
              <a:rPr lang="en-US" sz="2800" dirty="0" smtClean="0">
                <a:solidFill>
                  <a:schemeClr val="bg1"/>
                </a:solidFill>
              </a:rPr>
              <a:t>Send me your email to add to our informal Wiggio group.</a:t>
            </a:r>
          </a:p>
          <a:p>
            <a:r>
              <a:rPr lang="en-US" sz="2800" dirty="0" smtClean="0">
                <a:solidFill>
                  <a:schemeClr val="bg1"/>
                </a:solidFill>
              </a:rPr>
              <a:t>Come back tomorrow</a:t>
            </a:r>
            <a:r>
              <a:rPr lang="en-US" sz="2800" dirty="0" smtClean="0">
                <a:solidFill>
                  <a:schemeClr val="bg1"/>
                </a:solidFill>
              </a:rPr>
              <a:t>!</a:t>
            </a:r>
            <a:endParaRPr lang="en-US" sz="2800" dirty="0" smtClean="0">
              <a:solidFill>
                <a:schemeClr val="bg1"/>
              </a:solidFill>
            </a:endParaRPr>
          </a:p>
        </p:txBody>
      </p:sp>
      <p:sp>
        <p:nvSpPr>
          <p:cNvPr id="6" name="TextBox 5"/>
          <p:cNvSpPr txBox="1"/>
          <p:nvPr/>
        </p:nvSpPr>
        <p:spPr>
          <a:xfrm>
            <a:off x="228600" y="5867400"/>
            <a:ext cx="8534400" cy="707886"/>
          </a:xfrm>
          <a:prstGeom prst="rect">
            <a:avLst/>
          </a:prstGeom>
          <a:noFill/>
        </p:spPr>
        <p:txBody>
          <a:bodyPr wrap="square" rtlCol="0">
            <a:spAutoFit/>
          </a:bodyPr>
          <a:lstStyle/>
          <a:p>
            <a:r>
              <a:rPr lang="en-US" sz="800" i="1" dirty="0"/>
              <a:t>The Department of Elementary and Secondary Education does not discriminate on the basis of race, color, religion, gender, gender identity, sexual orientation, national origin, age, veteran status, mental or physical disability, or any other basis prohibited by statute in its programs and activities. Inquiries related to department programs and to the location of services, activities, and facilities that are accessible by persons with disabilities may be directed to the Jefferson State Office Building, Director of Civil Rights Compliance and MOA Coordinator (Title VI/Title VII/Title IX/504/ADA/ADAAA/Age Act/GINA/USDA Title VI), 5th Floor, 205 Jefferson Street, P.O. Box 480, Jefferson City, MO 65102-0480; telephone number 573-526-4757 or TTY 800-735-2966; email civilrights@dese.mo.gov</a:t>
            </a:r>
          </a:p>
        </p:txBody>
      </p:sp>
    </p:spTree>
    <p:extLst>
      <p:ext uri="{BB962C8B-B14F-4D97-AF65-F5344CB8AC3E}">
        <p14:creationId xmlns:p14="http://schemas.microsoft.com/office/powerpoint/2010/main" val="37487550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92162"/>
          </a:xfrm>
        </p:spPr>
        <p:txBody>
          <a:bodyPr/>
          <a:lstStyle/>
          <a:p>
            <a:r>
              <a:rPr lang="en-US" dirty="0" smtClean="0"/>
              <a:t>What is your POV? </a:t>
            </a:r>
            <a:endParaRPr lang="en-US" dirty="0"/>
          </a:p>
        </p:txBody>
      </p:sp>
      <p:sp>
        <p:nvSpPr>
          <p:cNvPr id="3" name="Content Placeholder 2"/>
          <p:cNvSpPr>
            <a:spLocks noGrp="1"/>
          </p:cNvSpPr>
          <p:nvPr>
            <p:ph sz="quarter" idx="13"/>
          </p:nvPr>
        </p:nvSpPr>
        <p:spPr>
          <a:xfrm>
            <a:off x="152400" y="1066800"/>
            <a:ext cx="2438400" cy="5486400"/>
          </a:xfrm>
        </p:spPr>
        <p:txBody>
          <a:bodyPr>
            <a:normAutofit fontScale="77500" lnSpcReduction="20000"/>
          </a:bodyPr>
          <a:lstStyle/>
          <a:p>
            <a:pPr>
              <a:buFont typeface="Wingdings" panose="05000000000000000000" pitchFamily="2" charset="2"/>
              <a:buChar char="v"/>
            </a:pPr>
            <a:r>
              <a:rPr lang="en-US" dirty="0" smtClean="0"/>
              <a:t>Jot down at least three “I am” statements.</a:t>
            </a:r>
          </a:p>
          <a:p>
            <a:pPr marL="18288" indent="0">
              <a:buNone/>
            </a:pPr>
            <a:endParaRPr lang="en-US" dirty="0" smtClean="0"/>
          </a:p>
          <a:p>
            <a:pPr>
              <a:buFont typeface="Wingdings" panose="05000000000000000000" pitchFamily="2" charset="2"/>
              <a:buChar char="v"/>
            </a:pPr>
            <a:r>
              <a:rPr lang="en-US" dirty="0" smtClean="0"/>
              <a:t>Table intros: introduce yourself to each other with your name and those “I am” statements.</a:t>
            </a:r>
          </a:p>
          <a:p>
            <a:pPr marL="342900" indent="-342900">
              <a:buFont typeface="Wingdings" panose="05000000000000000000" pitchFamily="2" charset="2"/>
              <a:buChar char="v"/>
            </a:pPr>
            <a:endParaRPr lang="en-US" dirty="0" smtClean="0"/>
          </a:p>
          <a:p>
            <a:pPr>
              <a:buFont typeface="Wingdings" panose="05000000000000000000" pitchFamily="2" charset="2"/>
              <a:buChar char="v"/>
            </a:pPr>
            <a:r>
              <a:rPr lang="en-US" dirty="0" smtClean="0"/>
              <a:t>After introductions, find some common element in your lives that links your together. Not that you are secondary educators.</a:t>
            </a:r>
          </a:p>
          <a:p>
            <a:pPr marL="18288" indent="0">
              <a:buNone/>
            </a:pPr>
            <a:r>
              <a:rPr lang="en-US" dirty="0"/>
              <a:t> </a:t>
            </a:r>
            <a:r>
              <a:rPr lang="en-US" dirty="0" smtClean="0"/>
              <a:t>    </a:t>
            </a:r>
          </a:p>
          <a:p>
            <a:pPr marL="18288" indent="0">
              <a:buNone/>
            </a:pPr>
            <a:endParaRPr lang="en-US" dirty="0"/>
          </a:p>
          <a:p>
            <a:pPr>
              <a:buFont typeface="Wingdings" panose="05000000000000000000" pitchFamily="2" charset="2"/>
              <a:buChar char="v"/>
            </a:pPr>
            <a:r>
              <a:rPr lang="en-US" sz="2300" dirty="0" smtClean="0">
                <a:solidFill>
                  <a:srgbClr val="FFC000"/>
                </a:solidFill>
              </a:rPr>
              <a:t>Be ready to share with the full group</a:t>
            </a:r>
            <a:r>
              <a:rPr lang="en-US" dirty="0" smtClean="0"/>
              <a:t>. </a:t>
            </a:r>
          </a:p>
          <a:p>
            <a:endParaRPr lang="en-US" dirty="0"/>
          </a:p>
        </p:txBody>
      </p:sp>
      <p:pic>
        <p:nvPicPr>
          <p:cNvPr id="5" name="Content Placeholder 4" descr="2"/>
          <p:cNvPicPr>
            <a:picLocks noGrp="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3276600" y="1884876"/>
            <a:ext cx="5257800" cy="4211124"/>
          </a:xfrm>
          <a:prstGeom prst="rect">
            <a:avLst/>
          </a:prstGeom>
          <a:noFill/>
          <a:ln>
            <a:noFill/>
          </a:ln>
        </p:spPr>
      </p:pic>
    </p:spTree>
    <p:extLst>
      <p:ext uri="{BB962C8B-B14F-4D97-AF65-F5344CB8AC3E}">
        <p14:creationId xmlns:p14="http://schemas.microsoft.com/office/powerpoint/2010/main" val="181432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924800" cy="4876800"/>
          </a:xfrm>
        </p:spPr>
        <p:txBody>
          <a:bodyPr>
            <a:normAutofit/>
          </a:bodyPr>
          <a:lstStyle/>
          <a:p>
            <a:pPr>
              <a:buFont typeface="Wingdings" panose="05000000000000000000" pitchFamily="2" charset="2"/>
              <a:buChar char="q"/>
            </a:pPr>
            <a:r>
              <a:rPr lang="en-US" sz="2400" dirty="0"/>
              <a:t>Introductions</a:t>
            </a:r>
          </a:p>
          <a:p>
            <a:pPr>
              <a:buFont typeface="Wingdings" panose="05000000000000000000" pitchFamily="2" charset="2"/>
              <a:buChar char="q"/>
            </a:pPr>
            <a:r>
              <a:rPr lang="en-US" sz="2400" dirty="0" smtClean="0"/>
              <a:t>In the beginning….. and now</a:t>
            </a:r>
            <a:endParaRPr lang="en-US" sz="2400" dirty="0"/>
          </a:p>
          <a:p>
            <a:pPr>
              <a:buFont typeface="Wingdings" panose="05000000000000000000" pitchFamily="2" charset="2"/>
              <a:buChar char="q"/>
            </a:pPr>
            <a:r>
              <a:rPr lang="en-US" sz="2400" dirty="0" smtClean="0"/>
              <a:t>Support and Curricular Resources</a:t>
            </a:r>
          </a:p>
          <a:p>
            <a:pPr>
              <a:buFont typeface="Wingdings" panose="05000000000000000000" pitchFamily="2" charset="2"/>
              <a:buChar char="q"/>
            </a:pPr>
            <a:r>
              <a:rPr lang="en-US" sz="2400" dirty="0" smtClean="0"/>
              <a:t>Quick K-5 overview</a:t>
            </a:r>
          </a:p>
          <a:p>
            <a:pPr>
              <a:buFont typeface="Wingdings" panose="05000000000000000000" pitchFamily="2" charset="2"/>
              <a:buChar char="q"/>
            </a:pPr>
            <a:r>
              <a:rPr lang="en-US" sz="2400" dirty="0" smtClean="0"/>
              <a:t> Brief break</a:t>
            </a:r>
          </a:p>
          <a:p>
            <a:pPr>
              <a:buFont typeface="Wingdings" panose="05000000000000000000" pitchFamily="2" charset="2"/>
              <a:buChar char="q"/>
            </a:pPr>
            <a:r>
              <a:rPr lang="en-US" sz="2400" dirty="0" smtClean="0"/>
              <a:t>Close examination of changes in course </a:t>
            </a:r>
            <a:r>
              <a:rPr lang="en-US" sz="2400" dirty="0"/>
              <a:t>e</a:t>
            </a:r>
            <a:r>
              <a:rPr lang="en-US" sz="2400" dirty="0" smtClean="0"/>
              <a:t>xpectations</a:t>
            </a:r>
          </a:p>
          <a:p>
            <a:pPr>
              <a:buFont typeface="Wingdings" panose="05000000000000000000" pitchFamily="2" charset="2"/>
              <a:buChar char="q"/>
            </a:pPr>
            <a:r>
              <a:rPr lang="en-US" sz="2400" dirty="0" smtClean="0"/>
              <a:t>Working Lunch</a:t>
            </a:r>
            <a:endParaRPr lang="en-US" sz="2400" dirty="0"/>
          </a:p>
          <a:p>
            <a:pPr>
              <a:buFont typeface="Wingdings" panose="05000000000000000000" pitchFamily="2" charset="2"/>
              <a:buChar char="q"/>
            </a:pPr>
            <a:r>
              <a:rPr lang="en-US" sz="2400" dirty="0" smtClean="0"/>
              <a:t>Course changes report-out…questions and ideas</a:t>
            </a:r>
          </a:p>
          <a:p>
            <a:pPr>
              <a:buFont typeface="Wingdings" panose="05000000000000000000" pitchFamily="2" charset="2"/>
              <a:buChar char="q"/>
            </a:pPr>
            <a:r>
              <a:rPr lang="en-US" sz="2400" dirty="0" smtClean="0"/>
              <a:t>Assessment </a:t>
            </a:r>
            <a:r>
              <a:rPr lang="en-US" sz="2400" dirty="0"/>
              <a:t>schedule update</a:t>
            </a:r>
          </a:p>
          <a:p>
            <a:pPr>
              <a:buFont typeface="Wingdings" panose="05000000000000000000" pitchFamily="2" charset="2"/>
              <a:buChar char="q"/>
            </a:pPr>
            <a:r>
              <a:rPr lang="en-US" sz="2400" dirty="0"/>
              <a:t>Preview tomorrow</a:t>
            </a:r>
          </a:p>
          <a:p>
            <a:endParaRPr lang="en-US" dirty="0"/>
          </a:p>
        </p:txBody>
      </p:sp>
      <p:sp>
        <p:nvSpPr>
          <p:cNvPr id="2" name="Title 1"/>
          <p:cNvSpPr>
            <a:spLocks noGrp="1"/>
          </p:cNvSpPr>
          <p:nvPr>
            <p:ph type="title"/>
          </p:nvPr>
        </p:nvSpPr>
        <p:spPr>
          <a:xfrm>
            <a:off x="228600" y="381000"/>
            <a:ext cx="8092440" cy="7620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Agenda for today: </a:t>
            </a:r>
            <a:endParaRPr lang="en-US" dirty="0"/>
          </a:p>
        </p:txBody>
      </p:sp>
    </p:spTree>
    <p:extLst>
      <p:ext uri="{BB962C8B-B14F-4D97-AF65-F5344CB8AC3E}">
        <p14:creationId xmlns:p14="http://schemas.microsoft.com/office/powerpoint/2010/main" val="1288445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29000" cy="1143000"/>
          </a:xfrm>
        </p:spPr>
        <p:txBody>
          <a:bodyPr>
            <a:normAutofit fontScale="90000"/>
          </a:bodyPr>
          <a:lstStyle/>
          <a:p>
            <a:r>
              <a:rPr lang="en-US" dirty="0" smtClean="0"/>
              <a:t>In the beginning…</a:t>
            </a:r>
            <a:endParaRPr lang="en-US" dirty="0"/>
          </a:p>
        </p:txBody>
      </p:sp>
      <p:pic>
        <p:nvPicPr>
          <p:cNvPr id="4" name="Content Placeholder 3"/>
          <p:cNvPicPr>
            <a:picLocks noGrp="1"/>
          </p:cNvPicPr>
          <p:nvPr>
            <p:ph sz="quarter" idx="13"/>
          </p:nvPr>
        </p:nvPicPr>
        <p:blipFill rotWithShape="1">
          <a:blip r:embed="rId3"/>
          <a:srcRect l="2716" t="11384" r="52445" b="24586"/>
          <a:stretch/>
        </p:blipFill>
        <p:spPr bwMode="auto">
          <a:xfrm>
            <a:off x="152400" y="1447800"/>
            <a:ext cx="3810000" cy="5257800"/>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sz="quarter" idx="14"/>
          </p:nvPr>
        </p:nvPicPr>
        <p:blipFill rotWithShape="1">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rcRect l="5477" t="19068" r="54929" b="24835"/>
          <a:stretch/>
        </p:blipFill>
        <p:spPr bwMode="auto">
          <a:xfrm>
            <a:off x="4038600" y="3352800"/>
            <a:ext cx="48768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7-Point Star 2"/>
          <p:cNvSpPr/>
          <p:nvPr/>
        </p:nvSpPr>
        <p:spPr>
          <a:xfrm>
            <a:off x="4572000" y="4800600"/>
            <a:ext cx="1828800" cy="1752600"/>
          </a:xfrm>
          <a:prstGeom prst="star7">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l="5469" t="23346" r="55156" b="21706"/>
          <a:stretch/>
        </p:blipFill>
        <p:spPr bwMode="auto">
          <a:xfrm>
            <a:off x="4114800" y="152400"/>
            <a:ext cx="48006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010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arn(inVertical)">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876800"/>
          </a:xfrm>
          <a:solidFill>
            <a:schemeClr val="tx1"/>
          </a:solidFill>
        </p:spPr>
        <p:txBody>
          <a:bodyPr>
            <a:normAutofit fontScale="77500" lnSpcReduction="20000"/>
          </a:bodyPr>
          <a:lstStyle/>
          <a:p>
            <a:pPr marL="0" indent="0">
              <a:buNone/>
            </a:pPr>
            <a:r>
              <a:rPr lang="en-US" sz="2000" i="1" dirty="0" smtClean="0">
                <a:solidFill>
                  <a:schemeClr val="bg1"/>
                </a:solidFill>
              </a:rPr>
              <a:t>In </a:t>
            </a:r>
            <a:r>
              <a:rPr lang="en-US" sz="2000" i="1" dirty="0">
                <a:solidFill>
                  <a:schemeClr val="bg1"/>
                </a:solidFill>
              </a:rPr>
              <a:t>Social Studies, students in Missouri public schools will acquire a solid foundation which includes knowledge </a:t>
            </a:r>
            <a:r>
              <a:rPr lang="en-US" sz="2000" i="1" dirty="0" smtClean="0">
                <a:solidFill>
                  <a:schemeClr val="bg1"/>
                </a:solidFill>
              </a:rPr>
              <a:t>of</a:t>
            </a:r>
          </a:p>
          <a:p>
            <a:pPr marL="0" indent="0">
              <a:buNone/>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principles expressed in the documents shaping constitutional democracy in the United </a:t>
            </a:r>
            <a:r>
              <a:rPr lang="en-US" sz="2000" dirty="0" smtClean="0">
                <a:solidFill>
                  <a:schemeClr val="bg1"/>
                </a:solidFill>
              </a:rPr>
              <a:t>States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continuity and change in the history of Missouri, the United States and the </a:t>
            </a:r>
            <a:r>
              <a:rPr lang="en-US" sz="2000" dirty="0" smtClean="0">
                <a:solidFill>
                  <a:schemeClr val="bg1"/>
                </a:solidFill>
              </a:rPr>
              <a:t>world</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principles and processes of governance </a:t>
            </a:r>
            <a:r>
              <a:rPr lang="en-US" sz="2000" dirty="0" smtClean="0">
                <a:solidFill>
                  <a:schemeClr val="bg1"/>
                </a:solidFill>
              </a:rPr>
              <a:t>systems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economic concepts (including productivity and the market system) and principles (including the laws of supply and demand</a:t>
            </a:r>
            <a:r>
              <a:rPr lang="en-US" sz="2000" dirty="0" smtClean="0">
                <a:solidFill>
                  <a:schemeClr val="bg1"/>
                </a:solidFill>
              </a:rPr>
              <a:t>)</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the major elements of geographical study and analysis (such as location, place, movement, regions) and their relationships to changes in society and </a:t>
            </a:r>
            <a:r>
              <a:rPr lang="en-US" sz="2000" dirty="0" smtClean="0">
                <a:solidFill>
                  <a:schemeClr val="bg1"/>
                </a:solidFill>
              </a:rPr>
              <a:t>environment</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relationships of the individual and groups to institutions and cultural </a:t>
            </a:r>
            <a:r>
              <a:rPr lang="en-US" sz="2000" dirty="0" smtClean="0">
                <a:solidFill>
                  <a:schemeClr val="bg1"/>
                </a:solidFill>
              </a:rPr>
              <a:t>traditions</a:t>
            </a:r>
          </a:p>
          <a:p>
            <a:pPr lvl="0">
              <a:buFont typeface="Wingdings" panose="05000000000000000000" pitchFamily="2" charset="2"/>
              <a:buChar char="Ø"/>
            </a:pPr>
            <a:endParaRPr lang="en-US" sz="2000" dirty="0">
              <a:solidFill>
                <a:schemeClr val="bg1"/>
              </a:solidFill>
            </a:endParaRPr>
          </a:p>
          <a:p>
            <a:pPr lvl="0">
              <a:buFont typeface="Wingdings" panose="05000000000000000000" pitchFamily="2" charset="2"/>
              <a:buChar char="Ø"/>
            </a:pPr>
            <a:r>
              <a:rPr lang="en-US" sz="2000" dirty="0">
                <a:solidFill>
                  <a:schemeClr val="bg1"/>
                </a:solidFill>
              </a:rPr>
              <a:t>the use of tools of social science inquiry (such as surveys, statistics, maps, documents)</a:t>
            </a:r>
          </a:p>
          <a:p>
            <a:pPr marL="0" indent="0">
              <a:buNone/>
            </a:pPr>
            <a:endParaRPr lang="en-US" dirty="0"/>
          </a:p>
        </p:txBody>
      </p:sp>
      <p:sp>
        <p:nvSpPr>
          <p:cNvPr id="4" name="Title 3"/>
          <p:cNvSpPr>
            <a:spLocks noGrp="1"/>
          </p:cNvSpPr>
          <p:nvPr>
            <p:ph type="title"/>
          </p:nvPr>
        </p:nvSpPr>
        <p:spPr>
          <a:xfrm>
            <a:off x="609600" y="76200"/>
            <a:ext cx="7924800" cy="1447800"/>
          </a:xfrm>
        </p:spPr>
        <p:txBody>
          <a:bodyPr>
            <a:normAutofit/>
          </a:bodyPr>
          <a:lstStyle/>
          <a:p>
            <a:pPr algn="ctr"/>
            <a:r>
              <a:rPr lang="en-US" i="1" dirty="0" smtClean="0"/>
              <a:t>Show-Me Standards: </a:t>
            </a:r>
            <a:br>
              <a:rPr lang="en-US" i="1" dirty="0" smtClean="0"/>
            </a:br>
            <a:r>
              <a:rPr lang="en-US" sz="3600" i="1" dirty="0" smtClean="0"/>
              <a:t>Social Studies</a:t>
            </a:r>
            <a:endParaRPr lang="en-US" sz="3600" i="1" dirty="0"/>
          </a:p>
        </p:txBody>
      </p:sp>
    </p:spTree>
    <p:extLst>
      <p:ext uri="{BB962C8B-B14F-4D97-AF65-F5344CB8AC3E}">
        <p14:creationId xmlns:p14="http://schemas.microsoft.com/office/powerpoint/2010/main" val="1052810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52400"/>
            <a:ext cx="7924800" cy="1219200"/>
          </a:xfrm>
        </p:spPr>
        <p:txBody>
          <a:bodyPr/>
          <a:lstStyle/>
          <a:p>
            <a:r>
              <a:rPr lang="en-US" sz="1800" dirty="0" smtClean="0"/>
              <a:t>And then in 2014, </a:t>
            </a:r>
            <a:br>
              <a:rPr lang="en-US" sz="1800" dirty="0" smtClean="0"/>
            </a:br>
            <a:r>
              <a:rPr lang="en-US" sz="1800" dirty="0" smtClean="0"/>
              <a:t>HB 1490 was passed by the Missouri legislature and signed into law</a:t>
            </a:r>
            <a:br>
              <a:rPr lang="en-US" sz="1800" dirty="0" smtClean="0"/>
            </a:br>
            <a:r>
              <a:rPr lang="en-US" sz="1200" dirty="0" smtClean="0"/>
              <a:t/>
            </a:r>
            <a:br>
              <a:rPr lang="en-US" sz="1200" dirty="0" smtClean="0"/>
            </a:br>
            <a:r>
              <a:rPr lang="en-US" sz="1200" dirty="0" smtClean="0"/>
              <a:t>http</a:t>
            </a:r>
            <a:r>
              <a:rPr lang="en-US" sz="1200" dirty="0"/>
              <a:t>://</a:t>
            </a:r>
            <a:r>
              <a:rPr lang="en-US" sz="1200" dirty="0" smtClean="0"/>
              <a:t>www.house.mo.gov/billtracking/bills141/billpdf/perf/HB1490P.PDF</a:t>
            </a:r>
            <a:endParaRPr lang="en-US" sz="1200" dirty="0"/>
          </a:p>
        </p:txBody>
      </p:sp>
      <p:pic>
        <p:nvPicPr>
          <p:cNvPr id="5" name="Content Placeholder 4"/>
          <p:cNvPicPr>
            <a:picLocks noGrp="1"/>
          </p:cNvPicPr>
          <p:nvPr>
            <p:ph sz="quarter" idx="13"/>
          </p:nvPr>
        </p:nvPicPr>
        <p:blipFill rotWithShape="1">
          <a:blip r:embed="rId2"/>
          <a:srcRect l="59094" t="21329" r="9074" b="1859"/>
          <a:stretch/>
        </p:blipFill>
        <p:spPr bwMode="auto">
          <a:xfrm>
            <a:off x="533400" y="1600200"/>
            <a:ext cx="3320143" cy="4800600"/>
          </a:xfrm>
          <a:prstGeom prst="rect">
            <a:avLst/>
          </a:prstGeom>
          <a:ln>
            <a:noFill/>
          </a:ln>
          <a:extLst>
            <a:ext uri="{53640926-AAD7-44D8-BBD7-CCE9431645EC}">
              <a14:shadowObscured xmlns:a14="http://schemas.microsoft.com/office/drawing/2010/main"/>
            </a:ext>
          </a:extLst>
        </p:spPr>
      </p:pic>
      <p:pic>
        <p:nvPicPr>
          <p:cNvPr id="1026" name="Picture 2"/>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tretch>
            <a:fillRect/>
          </a:stretch>
        </p:blipFill>
        <p:spPr bwMode="auto">
          <a:xfrm>
            <a:off x="5029200" y="1752600"/>
            <a:ext cx="3352800" cy="487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2 11"/>
          <p:cNvSpPr/>
          <p:nvPr/>
        </p:nvSpPr>
        <p:spPr>
          <a:xfrm>
            <a:off x="4038600" y="4038600"/>
            <a:ext cx="5638800" cy="3429000"/>
          </a:xfrm>
          <a:prstGeom prst="irregularSeal2">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7074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p:cNvPicPr>
          <p:nvPr>
            <p:ph idx="1"/>
          </p:nvPr>
        </p:nvPicPr>
        <p:blipFill rotWithShape="1">
          <a:blip r:embed="rId2"/>
          <a:srcRect l="4643" t="9383" r="53571" b="18143"/>
          <a:stretch/>
        </p:blipFill>
        <p:spPr bwMode="auto">
          <a:xfrm>
            <a:off x="304800" y="1404256"/>
            <a:ext cx="8686800" cy="5301344"/>
          </a:xfrm>
          <a:prstGeom prst="rect">
            <a:avLst/>
          </a:prstGeom>
          <a:ln>
            <a:noFill/>
          </a:ln>
          <a:extLst>
            <a:ext uri="{53640926-AAD7-44D8-BBD7-CCE9431645EC}">
              <a14:shadowObscured xmlns:a14="http://schemas.microsoft.com/office/drawing/2010/main"/>
            </a:ext>
          </a:extLst>
        </p:spPr>
      </p:pic>
      <p:sp>
        <p:nvSpPr>
          <p:cNvPr id="5" name="Title 4"/>
          <p:cNvSpPr>
            <a:spLocks noGrp="1"/>
          </p:cNvSpPr>
          <p:nvPr>
            <p:ph type="title"/>
          </p:nvPr>
        </p:nvSpPr>
        <p:spPr>
          <a:xfrm>
            <a:off x="609600" y="274638"/>
            <a:ext cx="7924800" cy="639762"/>
          </a:xfrm>
        </p:spPr>
        <p:txBody>
          <a:bodyPr/>
          <a:lstStyle/>
          <a:p>
            <a:pPr algn="ctr"/>
            <a:r>
              <a:rPr lang="en-US" dirty="0" smtClean="0"/>
              <a:t>Workgroup participation</a:t>
            </a:r>
            <a:endParaRPr lang="en-US" dirty="0"/>
          </a:p>
        </p:txBody>
      </p:sp>
    </p:spTree>
    <p:extLst>
      <p:ext uri="{BB962C8B-B14F-4D97-AF65-F5344CB8AC3E}">
        <p14:creationId xmlns:p14="http://schemas.microsoft.com/office/powerpoint/2010/main" val="1566459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001000" cy="4572000"/>
          </a:xfrm>
        </p:spPr>
        <p:txBody>
          <a:bodyPr>
            <a:normAutofit/>
          </a:bodyPr>
          <a:lstStyle/>
          <a:p>
            <a:pPr lvl="1"/>
            <a:r>
              <a:rPr lang="en-US" sz="4000" dirty="0" smtClean="0">
                <a:solidFill>
                  <a:srgbClr val="CC9900"/>
                </a:solidFill>
              </a:rPr>
              <a:t>Teacher-friendly layout</a:t>
            </a:r>
          </a:p>
          <a:p>
            <a:pPr lvl="1"/>
            <a:r>
              <a:rPr lang="en-US" sz="4000" dirty="0" smtClean="0">
                <a:solidFill>
                  <a:srgbClr val="CC9900"/>
                </a:solidFill>
              </a:rPr>
              <a:t>Glossary</a:t>
            </a:r>
          </a:p>
          <a:p>
            <a:pPr lvl="1"/>
            <a:r>
              <a:rPr lang="en-US" sz="4000" dirty="0" smtClean="0">
                <a:solidFill>
                  <a:srgbClr val="CC9900"/>
                </a:solidFill>
              </a:rPr>
              <a:t>Curriculum Framework Guide</a:t>
            </a:r>
          </a:p>
          <a:p>
            <a:pPr lvl="1"/>
            <a:r>
              <a:rPr lang="en-US" sz="4000" dirty="0" err="1" smtClean="0">
                <a:solidFill>
                  <a:srgbClr val="CC9900"/>
                </a:solidFill>
              </a:rPr>
              <a:t>Excell</a:t>
            </a:r>
            <a:r>
              <a:rPr lang="en-US" sz="4000" dirty="0">
                <a:solidFill>
                  <a:srgbClr val="CC9900"/>
                </a:solidFill>
              </a:rPr>
              <a:t> </a:t>
            </a:r>
            <a:r>
              <a:rPr lang="en-US" sz="4000" dirty="0" smtClean="0">
                <a:solidFill>
                  <a:srgbClr val="CC9900"/>
                </a:solidFill>
              </a:rPr>
              <a:t>format….</a:t>
            </a:r>
          </a:p>
          <a:p>
            <a:pPr lvl="1"/>
            <a:r>
              <a:rPr lang="en-US" sz="4000" dirty="0" smtClean="0">
                <a:solidFill>
                  <a:srgbClr val="CC9900"/>
                </a:solidFill>
              </a:rPr>
              <a:t>Other needed resources?</a:t>
            </a:r>
            <a:endParaRPr lang="en-US" sz="4000" dirty="0">
              <a:solidFill>
                <a:srgbClr val="CC9900"/>
              </a:solidFill>
            </a:endParaRPr>
          </a:p>
        </p:txBody>
      </p:sp>
      <p:sp>
        <p:nvSpPr>
          <p:cNvPr id="2" name="Title 1"/>
          <p:cNvSpPr>
            <a:spLocks noGrp="1"/>
          </p:cNvSpPr>
          <p:nvPr>
            <p:ph type="title"/>
          </p:nvPr>
        </p:nvSpPr>
        <p:spPr>
          <a:xfrm>
            <a:off x="152400" y="152400"/>
            <a:ext cx="8915400" cy="1447800"/>
          </a:xfrm>
        </p:spPr>
        <p:txBody>
          <a:bodyPr/>
          <a:lstStyle/>
          <a:p>
            <a:pPr algn="ctr"/>
            <a:r>
              <a:rPr lang="en-US" sz="4000" dirty="0" smtClean="0"/>
              <a:t>Resources available to you as you work in your regions/school districts: </a:t>
            </a:r>
            <a:endParaRPr lang="en-US" sz="4000" dirty="0"/>
          </a:p>
        </p:txBody>
      </p:sp>
    </p:spTree>
    <p:extLst>
      <p:ext uri="{BB962C8B-B14F-4D97-AF65-F5344CB8AC3E}">
        <p14:creationId xmlns:p14="http://schemas.microsoft.com/office/powerpoint/2010/main" val="32053600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5445</TotalTime>
  <Words>1235</Words>
  <Application>Microsoft Office PowerPoint</Application>
  <PresentationFormat>On-screen Show (4:3)</PresentationFormat>
  <Paragraphs>135</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Angsana New</vt:lpstr>
      <vt:lpstr>Calibri</vt:lpstr>
      <vt:lpstr>Palatino Linotype</vt:lpstr>
      <vt:lpstr>Wingdings</vt:lpstr>
      <vt:lpstr>Elemental</vt:lpstr>
      <vt:lpstr>                 Social Studies 6-12: Examining Expectations  and Implementation   Professional Development Series  July 25, 2016</vt:lpstr>
      <vt:lpstr>Purpose for today:</vt:lpstr>
      <vt:lpstr>What is your POV? </vt:lpstr>
      <vt:lpstr>   Agenda for today: </vt:lpstr>
      <vt:lpstr>In the beginning…</vt:lpstr>
      <vt:lpstr>Show-Me Standards:  Social Studies</vt:lpstr>
      <vt:lpstr>And then in 2014,  HB 1490 was passed by the Missouri legislature and signed into law  http://www.house.mo.gov/billtracking/bills141/billpdf/perf/HB1490P.PDF</vt:lpstr>
      <vt:lpstr>Workgroup participation</vt:lpstr>
      <vt:lpstr>Resources available to you as you work in your regions/school districts: </vt:lpstr>
      <vt:lpstr>      Social Studies DESE PAGE http://dese.mo.gov/college-career-readiness/curriculum/social-studies</vt:lpstr>
      <vt:lpstr>PowerPoint Presentation</vt:lpstr>
      <vt:lpstr>PowerPoint Presentation</vt:lpstr>
      <vt:lpstr>K-5 Overview</vt:lpstr>
      <vt:lpstr>Secondary Teacher-friendly layout</vt:lpstr>
      <vt:lpstr>Secondary Teacher-friendly layout</vt:lpstr>
      <vt:lpstr>  </vt:lpstr>
      <vt:lpstr>Break….. 10 minutes !</vt:lpstr>
      <vt:lpstr>PowerPoint Presentation</vt:lpstr>
      <vt:lpstr>In your report-out, be sure you address these questions.</vt:lpstr>
      <vt:lpstr>     Progress Check:   Where are we now?</vt:lpstr>
      <vt:lpstr>Shaun Bates:  Director of Assessment, DESE</vt:lpstr>
      <vt:lpstr>PowerPoint Presentation</vt:lpstr>
      <vt:lpstr>PowerPoint Presentation</vt:lpstr>
    </vt:vector>
  </TitlesOfParts>
  <Company>Columbia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 6/27/16</dc:title>
  <dc:creator>Columbia Public Schools</dc:creator>
  <cp:lastModifiedBy>Linkon, Drew</cp:lastModifiedBy>
  <cp:revision>264</cp:revision>
  <cp:lastPrinted>2016-01-25T16:59:38Z</cp:lastPrinted>
  <dcterms:created xsi:type="dcterms:W3CDTF">2009-10-16T15:12:23Z</dcterms:created>
  <dcterms:modified xsi:type="dcterms:W3CDTF">2021-04-01T14:41:40Z</dcterms:modified>
</cp:coreProperties>
</file>