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33"/>
  </p:notesMasterIdLst>
  <p:handoutMasterIdLst>
    <p:handoutMasterId r:id="rId34"/>
  </p:handoutMasterIdLst>
  <p:sldIdLst>
    <p:sldId id="882" r:id="rId2"/>
    <p:sldId id="964" r:id="rId3"/>
    <p:sldId id="958" r:id="rId4"/>
    <p:sldId id="969" r:id="rId5"/>
    <p:sldId id="970" r:id="rId6"/>
    <p:sldId id="971" r:id="rId7"/>
    <p:sldId id="972" r:id="rId8"/>
    <p:sldId id="903" r:id="rId9"/>
    <p:sldId id="941" r:id="rId10"/>
    <p:sldId id="871" r:id="rId11"/>
    <p:sldId id="873" r:id="rId12"/>
    <p:sldId id="874" r:id="rId13"/>
    <p:sldId id="878" r:id="rId14"/>
    <p:sldId id="902" r:id="rId15"/>
    <p:sldId id="942" r:id="rId16"/>
    <p:sldId id="934" r:id="rId17"/>
    <p:sldId id="944" r:id="rId18"/>
    <p:sldId id="945" r:id="rId19"/>
    <p:sldId id="939" r:id="rId20"/>
    <p:sldId id="967" r:id="rId21"/>
    <p:sldId id="968" r:id="rId22"/>
    <p:sldId id="966" r:id="rId23"/>
    <p:sldId id="965" r:id="rId24"/>
    <p:sldId id="883" r:id="rId25"/>
    <p:sldId id="959" r:id="rId26"/>
    <p:sldId id="961" r:id="rId27"/>
    <p:sldId id="822" r:id="rId28"/>
    <p:sldId id="960" r:id="rId29"/>
    <p:sldId id="366" r:id="rId30"/>
    <p:sldId id="862" r:id="rId31"/>
    <p:sldId id="352" r:id="rId32"/>
  </p:sldIdLst>
  <p:sldSz cx="9144000" cy="6858000" type="letter"/>
  <p:notesSz cx="9296400" cy="70104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p15:clr>
            <a:srgbClr val="A4A3A4"/>
          </p15:clr>
        </p15:guide>
        <p15:guide id="2" pos="2905">
          <p15:clr>
            <a:srgbClr val="A4A3A4"/>
          </p15:clr>
        </p15:guide>
        <p15:guide id="3" orient="horz" pos="2209">
          <p15:clr>
            <a:srgbClr val="A4A3A4"/>
          </p15:clr>
        </p15:guide>
        <p15:guide id="4"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newbold" initials="sn" lastIdx="27" clrIdx="0"/>
  <p:cmAuthor id="1" name="Nkeating" initials="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664B"/>
    <a:srgbClr val="3D9833"/>
    <a:srgbClr val="00337F"/>
    <a:srgbClr val="C13828"/>
    <a:srgbClr val="843F0F"/>
    <a:srgbClr val="B59B0C"/>
    <a:srgbClr val="3A2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642" autoAdjust="0"/>
  </p:normalViewPr>
  <p:slideViewPr>
    <p:cSldViewPr>
      <p:cViewPr varScale="1">
        <p:scale>
          <a:sx n="110" d="100"/>
          <a:sy n="110" d="100"/>
        </p:scale>
        <p:origin x="1266"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3318"/>
    </p:cViewPr>
  </p:sorterViewPr>
  <p:notesViewPr>
    <p:cSldViewPr>
      <p:cViewPr>
        <p:scale>
          <a:sx n="100" d="100"/>
          <a:sy n="100" d="100"/>
        </p:scale>
        <p:origin x="-1104" y="774"/>
      </p:cViewPr>
      <p:guideLst>
        <p:guide orient="horz" pos="2207"/>
        <p:guide pos="2905"/>
        <p:guide orient="horz" pos="2209"/>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latin typeface="Calibri" panose="020F0502020204030204" pitchFamily="34" charset="0"/>
                <a:cs typeface="Calibri" panose="020F0502020204030204" pitchFamily="34" charset="0"/>
              </a:rPr>
              <a:t>Item Demand from Practice Form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Sheet1!$J$2</c:f>
              <c:strCache>
                <c:ptCount val="1"/>
                <c:pt idx="0">
                  <c:v>Memorization</c:v>
                </c:pt>
              </c:strCache>
            </c:strRef>
          </c:tx>
          <c:spPr>
            <a:solidFill>
              <a:srgbClr val="0070C0"/>
            </a:solidFill>
            <a:ln>
              <a:solidFill>
                <a:schemeClr val="tx1"/>
              </a:solidFill>
            </a:ln>
            <a:effectLst/>
          </c:spPr>
          <c:invertIfNegative val="0"/>
          <c:cat>
            <c:strRef>
              <c:f>Sheet1!$K$1:$L$1</c:f>
              <c:strCache>
                <c:ptCount val="2"/>
                <c:pt idx="0">
                  <c:v>4th</c:v>
                </c:pt>
                <c:pt idx="1">
                  <c:v>8th</c:v>
                </c:pt>
              </c:strCache>
            </c:strRef>
          </c:cat>
          <c:val>
            <c:numRef>
              <c:f>Sheet1!$K$2:$L$2</c:f>
              <c:numCache>
                <c:formatCode>General</c:formatCode>
                <c:ptCount val="2"/>
                <c:pt idx="0">
                  <c:v>9</c:v>
                </c:pt>
                <c:pt idx="1">
                  <c:v>3</c:v>
                </c:pt>
              </c:numCache>
            </c:numRef>
          </c:val>
          <c:extLst>
            <c:ext xmlns:c16="http://schemas.microsoft.com/office/drawing/2014/chart" uri="{C3380CC4-5D6E-409C-BE32-E72D297353CC}">
              <c16:uniqueId val="{00000000-7254-40FA-90B7-10405AA73C0C}"/>
            </c:ext>
          </c:extLst>
        </c:ser>
        <c:ser>
          <c:idx val="1"/>
          <c:order val="1"/>
          <c:tx>
            <c:strRef>
              <c:f>Sheet1!$J$3</c:f>
              <c:strCache>
                <c:ptCount val="1"/>
                <c:pt idx="0">
                  <c:v>Procedure without</c:v>
                </c:pt>
              </c:strCache>
            </c:strRef>
          </c:tx>
          <c:spPr>
            <a:solidFill>
              <a:schemeClr val="accent2"/>
            </a:solidFill>
            <a:ln>
              <a:solidFill>
                <a:schemeClr val="tx1"/>
              </a:solidFill>
            </a:ln>
            <a:effectLst/>
          </c:spPr>
          <c:invertIfNegative val="0"/>
          <c:cat>
            <c:strRef>
              <c:f>Sheet1!$K$1:$L$1</c:f>
              <c:strCache>
                <c:ptCount val="2"/>
                <c:pt idx="0">
                  <c:v>4th</c:v>
                </c:pt>
                <c:pt idx="1">
                  <c:v>8th</c:v>
                </c:pt>
              </c:strCache>
            </c:strRef>
          </c:cat>
          <c:val>
            <c:numRef>
              <c:f>Sheet1!$K$3:$L$3</c:f>
              <c:numCache>
                <c:formatCode>General</c:formatCode>
                <c:ptCount val="2"/>
                <c:pt idx="0">
                  <c:v>27</c:v>
                </c:pt>
                <c:pt idx="1">
                  <c:v>37</c:v>
                </c:pt>
              </c:numCache>
            </c:numRef>
          </c:val>
          <c:extLst>
            <c:ext xmlns:c16="http://schemas.microsoft.com/office/drawing/2014/chart" uri="{C3380CC4-5D6E-409C-BE32-E72D297353CC}">
              <c16:uniqueId val="{00000001-7254-40FA-90B7-10405AA73C0C}"/>
            </c:ext>
          </c:extLst>
        </c:ser>
        <c:ser>
          <c:idx val="2"/>
          <c:order val="2"/>
          <c:tx>
            <c:strRef>
              <c:f>Sheet1!$J$4</c:f>
              <c:strCache>
                <c:ptCount val="1"/>
                <c:pt idx="0">
                  <c:v>Procedure with</c:v>
                </c:pt>
              </c:strCache>
            </c:strRef>
          </c:tx>
          <c:spPr>
            <a:solidFill>
              <a:srgbClr val="92D050"/>
            </a:solidFill>
            <a:ln>
              <a:solidFill>
                <a:schemeClr val="tx1"/>
              </a:solidFill>
            </a:ln>
            <a:effectLst/>
          </c:spPr>
          <c:invertIfNegative val="0"/>
          <c:cat>
            <c:strRef>
              <c:f>Sheet1!$K$1:$L$1</c:f>
              <c:strCache>
                <c:ptCount val="2"/>
                <c:pt idx="0">
                  <c:v>4th</c:v>
                </c:pt>
                <c:pt idx="1">
                  <c:v>8th</c:v>
                </c:pt>
              </c:strCache>
            </c:strRef>
          </c:cat>
          <c:val>
            <c:numRef>
              <c:f>Sheet1!$K$4:$L$4</c:f>
              <c:numCache>
                <c:formatCode>General</c:formatCode>
                <c:ptCount val="2"/>
                <c:pt idx="0">
                  <c:v>10</c:v>
                </c:pt>
                <c:pt idx="1">
                  <c:v>12</c:v>
                </c:pt>
              </c:numCache>
            </c:numRef>
          </c:val>
          <c:extLst>
            <c:ext xmlns:c16="http://schemas.microsoft.com/office/drawing/2014/chart" uri="{C3380CC4-5D6E-409C-BE32-E72D297353CC}">
              <c16:uniqueId val="{00000002-7254-40FA-90B7-10405AA73C0C}"/>
            </c:ext>
          </c:extLst>
        </c:ser>
        <c:dLbls>
          <c:showLegendKey val="0"/>
          <c:showVal val="0"/>
          <c:showCatName val="0"/>
          <c:showSerName val="0"/>
          <c:showPercent val="0"/>
          <c:showBubbleSize val="0"/>
        </c:dLbls>
        <c:gapWidth val="219"/>
        <c:overlap val="-27"/>
        <c:axId val="573730992"/>
        <c:axId val="573731320"/>
      </c:barChart>
      <c:catAx>
        <c:axId val="57373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73731320"/>
        <c:crosses val="autoZero"/>
        <c:auto val="1"/>
        <c:lblAlgn val="ctr"/>
        <c:lblOffset val="100"/>
        <c:noMultiLvlLbl val="0"/>
      </c:catAx>
      <c:valAx>
        <c:axId val="573731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373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28844" cy="350056"/>
          </a:xfrm>
          <a:prstGeom prst="rect">
            <a:avLst/>
          </a:prstGeom>
        </p:spPr>
        <p:txBody>
          <a:bodyPr vert="horz" lIns="91294" tIns="45647" rIns="91294" bIns="45647" rtlCol="0"/>
          <a:lstStyle>
            <a:lvl1pPr algn="l" fontAlgn="auto">
              <a:spcBef>
                <a:spcPts val="0"/>
              </a:spcBef>
              <a:spcAft>
                <a:spcPts val="0"/>
              </a:spcAft>
              <a:defRPr sz="1200">
                <a:latin typeface="+mn-lt"/>
              </a:defRPr>
            </a:lvl1pPr>
          </a:lstStyle>
          <a:p>
            <a:pPr>
              <a:defRPr/>
            </a:pPr>
            <a:r>
              <a:rPr lang="en-US"/>
              <a:t>Missouri Department of Elementary</a:t>
            </a:r>
            <a:br>
              <a:rPr lang="en-US"/>
            </a:br>
            <a:r>
              <a:rPr lang="en-US"/>
              <a:t>and Secondary Education</a:t>
            </a:r>
          </a:p>
        </p:txBody>
      </p:sp>
      <p:sp>
        <p:nvSpPr>
          <p:cNvPr id="3" name="Date Placeholder 2"/>
          <p:cNvSpPr>
            <a:spLocks noGrp="1"/>
          </p:cNvSpPr>
          <p:nvPr>
            <p:ph type="dt" sz="quarter" idx="1"/>
          </p:nvPr>
        </p:nvSpPr>
        <p:spPr>
          <a:xfrm>
            <a:off x="5265540" y="2"/>
            <a:ext cx="4028844" cy="350056"/>
          </a:xfrm>
          <a:prstGeom prst="rect">
            <a:avLst/>
          </a:prstGeom>
        </p:spPr>
        <p:txBody>
          <a:bodyPr vert="horz" lIns="91294" tIns="45647" rIns="91294" bIns="45647" rtlCol="0"/>
          <a:lstStyle>
            <a:lvl1pPr algn="r" fontAlgn="auto">
              <a:spcBef>
                <a:spcPts val="0"/>
              </a:spcBef>
              <a:spcAft>
                <a:spcPts val="0"/>
              </a:spcAft>
              <a:defRPr sz="1200">
                <a:latin typeface="+mn-lt"/>
              </a:defRPr>
            </a:lvl1pPr>
          </a:lstStyle>
          <a:p>
            <a:pPr>
              <a:defRPr/>
            </a:pPr>
            <a:fld id="{9505BE1A-4009-4499-8E78-30DCAC76E394}" type="datetime1">
              <a:rPr lang="en-US" smtClean="0"/>
              <a:pPr>
                <a:defRPr/>
              </a:pPr>
              <a:t>4/2/2021</a:t>
            </a:fld>
            <a:endParaRPr lang="en-US"/>
          </a:p>
        </p:txBody>
      </p:sp>
      <p:sp>
        <p:nvSpPr>
          <p:cNvPr id="5" name="Slide Number Placeholder 4"/>
          <p:cNvSpPr>
            <a:spLocks noGrp="1"/>
          </p:cNvSpPr>
          <p:nvPr>
            <p:ph type="sldNum" sz="quarter" idx="3"/>
          </p:nvPr>
        </p:nvSpPr>
        <p:spPr>
          <a:xfrm>
            <a:off x="5265540" y="6659186"/>
            <a:ext cx="4028844" cy="350056"/>
          </a:xfrm>
          <a:prstGeom prst="rect">
            <a:avLst/>
          </a:prstGeom>
        </p:spPr>
        <p:txBody>
          <a:bodyPr vert="horz" lIns="91294" tIns="45647" rIns="91294" bIns="45647" rtlCol="0" anchor="b"/>
          <a:lstStyle>
            <a:lvl1pPr algn="r" fontAlgn="auto">
              <a:spcBef>
                <a:spcPts val="0"/>
              </a:spcBef>
              <a:spcAft>
                <a:spcPts val="0"/>
              </a:spcAft>
              <a:defRPr sz="1200">
                <a:latin typeface="+mn-lt"/>
              </a:defRPr>
            </a:lvl1pPr>
          </a:lstStyle>
          <a:p>
            <a:pPr>
              <a:defRPr/>
            </a:pPr>
            <a:fld id="{5EC15554-0639-4558-9A9C-FFEFEEE32529}" type="slidenum">
              <a:rPr lang="en-US"/>
              <a:pPr>
                <a:defRPr/>
              </a:pPr>
              <a:t>‹#›</a:t>
            </a:fld>
            <a:endParaRPr lang="en-US"/>
          </a:p>
        </p:txBody>
      </p:sp>
    </p:spTree>
    <p:extLst>
      <p:ext uri="{BB962C8B-B14F-4D97-AF65-F5344CB8AC3E}">
        <p14:creationId xmlns:p14="http://schemas.microsoft.com/office/powerpoint/2010/main" val="720236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28844" cy="350056"/>
          </a:xfrm>
          <a:prstGeom prst="rect">
            <a:avLst/>
          </a:prstGeom>
        </p:spPr>
        <p:txBody>
          <a:bodyPr vert="horz" lIns="93139" tIns="46569" rIns="93139" bIns="4656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540" y="2"/>
            <a:ext cx="4028844" cy="350056"/>
          </a:xfrm>
          <a:prstGeom prst="rect">
            <a:avLst/>
          </a:prstGeom>
        </p:spPr>
        <p:txBody>
          <a:bodyPr vert="horz" lIns="93139" tIns="46569" rIns="93139" bIns="46569" rtlCol="0"/>
          <a:lstStyle>
            <a:lvl1pPr algn="r" fontAlgn="auto">
              <a:spcBef>
                <a:spcPts val="0"/>
              </a:spcBef>
              <a:spcAft>
                <a:spcPts val="0"/>
              </a:spcAft>
              <a:defRPr sz="1200">
                <a:latin typeface="+mn-lt"/>
              </a:defRPr>
            </a:lvl1pPr>
          </a:lstStyle>
          <a:p>
            <a:pPr>
              <a:defRPr/>
            </a:pPr>
            <a:fld id="{88C95964-1A1A-4896-B0EF-E6516AA1C113}" type="datetime1">
              <a:rPr lang="en-US" smtClean="0"/>
              <a:pPr>
                <a:defRPr/>
              </a:pPr>
              <a:t>4/2/2021</a:t>
            </a:fld>
            <a:endParaRPr lang="en-US"/>
          </a:p>
        </p:txBody>
      </p:sp>
      <p:sp>
        <p:nvSpPr>
          <p:cNvPr id="4" name="Slide Image Placeholder 3"/>
          <p:cNvSpPr>
            <a:spLocks noGrp="1" noRot="1" noChangeAspect="1"/>
          </p:cNvSpPr>
          <p:nvPr>
            <p:ph type="sldImg" idx="2"/>
          </p:nvPr>
        </p:nvSpPr>
        <p:spPr>
          <a:xfrm>
            <a:off x="2894013" y="525463"/>
            <a:ext cx="3508375" cy="2630487"/>
          </a:xfrm>
          <a:prstGeom prst="rect">
            <a:avLst/>
          </a:prstGeom>
          <a:noFill/>
          <a:ln w="12700">
            <a:solidFill>
              <a:prstClr val="black"/>
            </a:solidFill>
          </a:ln>
        </p:spPr>
        <p:txBody>
          <a:bodyPr vert="horz" lIns="93139" tIns="46569" rIns="93139" bIns="46569" rtlCol="0" anchor="ctr"/>
          <a:lstStyle/>
          <a:p>
            <a:pPr lvl="0"/>
            <a:endParaRPr lang="en-US" noProof="0"/>
          </a:p>
        </p:txBody>
      </p:sp>
      <p:sp>
        <p:nvSpPr>
          <p:cNvPr id="5" name="Notes Placeholder 4"/>
          <p:cNvSpPr>
            <a:spLocks noGrp="1"/>
          </p:cNvSpPr>
          <p:nvPr>
            <p:ph type="body" sz="quarter" idx="3"/>
          </p:nvPr>
        </p:nvSpPr>
        <p:spPr>
          <a:xfrm>
            <a:off x="930045" y="3330174"/>
            <a:ext cx="7436313" cy="3153984"/>
          </a:xfrm>
          <a:prstGeom prst="rect">
            <a:avLst/>
          </a:prstGeom>
        </p:spPr>
        <p:txBody>
          <a:bodyPr vert="horz" lIns="93139" tIns="46569" rIns="93139" bIns="4656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6659186"/>
            <a:ext cx="4028844" cy="350056"/>
          </a:xfrm>
          <a:prstGeom prst="rect">
            <a:avLst/>
          </a:prstGeom>
        </p:spPr>
        <p:txBody>
          <a:bodyPr vert="horz" lIns="93139" tIns="46569" rIns="93139" bIns="4656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540" y="6659186"/>
            <a:ext cx="4028844" cy="350056"/>
          </a:xfrm>
          <a:prstGeom prst="rect">
            <a:avLst/>
          </a:prstGeom>
        </p:spPr>
        <p:txBody>
          <a:bodyPr vert="horz" lIns="93139" tIns="46569" rIns="93139" bIns="46569" rtlCol="0" anchor="b"/>
          <a:lstStyle>
            <a:lvl1pPr algn="r" fontAlgn="auto">
              <a:spcBef>
                <a:spcPts val="0"/>
              </a:spcBef>
              <a:spcAft>
                <a:spcPts val="0"/>
              </a:spcAft>
              <a:defRPr sz="1200">
                <a:latin typeface="+mn-lt"/>
              </a:defRPr>
            </a:lvl1pPr>
          </a:lstStyle>
          <a:p>
            <a:pPr>
              <a:defRPr/>
            </a:pPr>
            <a:fld id="{F18819E2-0356-4E25-8E24-91C067948345}" type="slidenum">
              <a:rPr lang="en-US"/>
              <a:pPr>
                <a:defRPr/>
              </a:pPr>
              <a:t>‹#›</a:t>
            </a:fld>
            <a:endParaRPr lang="en-US"/>
          </a:p>
        </p:txBody>
      </p:sp>
    </p:spTree>
    <p:extLst>
      <p:ext uri="{BB962C8B-B14F-4D97-AF65-F5344CB8AC3E}">
        <p14:creationId xmlns:p14="http://schemas.microsoft.com/office/powerpoint/2010/main" val="9996394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416"/>
              </a:spcBef>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50C789-35F3-4F3A-877F-75F001F40DA4}"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15656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F046D-86E0-43CC-B84B-76C2DA9A008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7404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18819E2-0356-4E25-8E24-91C067948345}" type="slidenum">
              <a:rPr lang="en-US" smtClean="0"/>
              <a:pPr>
                <a:defRPr/>
              </a:pPr>
              <a:t>29</a:t>
            </a:fld>
            <a:endParaRPr lang="en-US"/>
          </a:p>
        </p:txBody>
      </p:sp>
    </p:spTree>
    <p:extLst>
      <p:ext uri="{BB962C8B-B14F-4D97-AF65-F5344CB8AC3E}">
        <p14:creationId xmlns:p14="http://schemas.microsoft.com/office/powerpoint/2010/main" val="80960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416"/>
              </a:spcBef>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50C789-35F3-4F3A-877F-75F001F40DA4}"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315656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lvl="0"/>
            <a:endParaRPr lang="en-US" dirty="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89D680-6804-48D6-BDD0-E86429EF060D}"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1787307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A3B5316-9F88-445B-BE43-6D239078C6CE}" type="datetime1">
              <a:rPr lang="en-US" smtClean="0"/>
              <a:pPr>
                <a:defRPr/>
              </a:pPr>
              <a:t>4/2/2021</a:t>
            </a:fld>
            <a:endParaRPr lang="en-US"/>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9587ABA3-17F0-4A8A-99CA-A43B6C01954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90A06E-8A54-460B-A060-931A42E31F92}" type="datetime1">
              <a:rPr lang="en-US" smtClean="0"/>
              <a:pPr>
                <a:defRPr/>
              </a:pPr>
              <a:t>4/2/2021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C7B81C4-ADE5-453C-B659-3A91AF6C9D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292BD5D4-D05E-4CE8-86F6-109268A54F6D}" type="datetime1">
              <a:rPr lang="en-US" smtClean="0"/>
              <a:pPr>
                <a:defRPr/>
              </a:pPr>
              <a:t>4/2/2021</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6011863" y="144462"/>
            <a:ext cx="533400" cy="244475"/>
          </a:xfrm>
        </p:spPr>
        <p:txBody>
          <a:bodyPr/>
          <a:lstStyle>
            <a:lvl1pPr>
              <a:defRPr/>
            </a:lvl1pPr>
          </a:lstStyle>
          <a:p>
            <a:pPr>
              <a:defRPr/>
            </a:pPr>
            <a:fld id="{593F3211-3660-45E9-A151-554D143690D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3755" y="2062128"/>
            <a:ext cx="8016491" cy="615553"/>
          </a:xfrm>
          <a:prstGeom prst="rect">
            <a:avLst/>
          </a:prstGeom>
        </p:spPr>
        <p:txBody>
          <a:bodyPr wrap="square" lIns="0" tIns="0" rIns="0" bIns="0">
            <a:spAutoFit/>
          </a:bodyPr>
          <a:lstStyle>
            <a:lvl1pPr>
              <a:defRPr sz="40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1"/>
            <a:ext cx="6400800" cy="4462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1"/>
            <a:ext cx="2926080" cy="342900"/>
          </a:xfrm>
          <a:prstGeom prst="rect">
            <a:avLst/>
          </a:prstGeom>
        </p:spPr>
        <p:txBody>
          <a:bodyPr lIns="0" tIns="0" rIns="0" bIns="0"/>
          <a:lstStyle>
            <a:lvl1pPr algn="ctr">
              <a:defRPr>
                <a:solidFill>
                  <a:schemeClr val="tx1">
                    <a:tint val="75000"/>
                  </a:schemeClr>
                </a:solidFill>
              </a:defRPr>
            </a:lvl1pPr>
          </a:lstStyle>
          <a:p>
            <a:endParaRPr>
              <a:solidFill>
                <a:srgbClr val="080808">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80808">
                    <a:tint val="75000"/>
                  </a:srgbClr>
                </a:solidFill>
              </a:rPr>
              <a:pPr/>
              <a:t>4/2/2021</a:t>
            </a:fld>
            <a:endParaRPr lang="en-US">
              <a:solidFill>
                <a:srgbClr val="080808">
                  <a:tint val="75000"/>
                </a:srgbClr>
              </a:solidFill>
            </a:endParaRPr>
          </a:p>
        </p:txBody>
      </p:sp>
      <p:sp>
        <p:nvSpPr>
          <p:cNvPr id="6" name="Holder 6"/>
          <p:cNvSpPr>
            <a:spLocks noGrp="1"/>
          </p:cNvSpPr>
          <p:nvPr>
            <p:ph type="sldNum" sz="quarter" idx="7"/>
          </p:nvPr>
        </p:nvSpPr>
        <p:spPr>
          <a:xfrm>
            <a:off x="6583680" y="6377941"/>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srgbClr val="080808">
                    <a:tint val="75000"/>
                  </a:srgbClr>
                </a:solidFill>
              </a:rPr>
              <a:pPr/>
              <a:t>‹#›</a:t>
            </a:fld>
            <a:endParaRPr>
              <a:solidFill>
                <a:srgbClr val="080808">
                  <a:tint val="75000"/>
                </a:srgbClr>
              </a:solidFill>
            </a:endParaRPr>
          </a:p>
        </p:txBody>
      </p:sp>
    </p:spTree>
    <p:extLst>
      <p:ext uri="{BB962C8B-B14F-4D97-AF65-F5344CB8AC3E}">
        <p14:creationId xmlns:p14="http://schemas.microsoft.com/office/powerpoint/2010/main" val="64654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96C7C4A-EE31-48AC-8886-473C1AFDD1F5}" type="datetime1">
              <a:rPr lang="en-US" smtClean="0"/>
              <a:pPr>
                <a:defRPr/>
              </a:pPr>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1295400"/>
            <a:ext cx="533400" cy="244475"/>
          </a:xfrm>
        </p:spPr>
        <p:txBody>
          <a:bodyPr/>
          <a:lstStyle>
            <a:lvl1pPr>
              <a:defRPr baseline="0">
                <a:solidFill>
                  <a:schemeClr val="bg1"/>
                </a:solidFill>
              </a:defRPr>
            </a:lvl1pPr>
          </a:lstStyle>
          <a:p>
            <a:pPr>
              <a:defRPr/>
            </a:pPr>
            <a:fld id="{537AB22E-65E3-4BAE-9A57-C6FEE8DC93E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165A7332-4508-436C-A385-4F0CA80A6C39}" type="datetime1">
              <a:rPr lang="en-US" smtClean="0"/>
              <a:pPr>
                <a:defRPr/>
              </a:pPr>
              <a:t>4/2/2021</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EF27642-6DCA-4461-BF24-DD1B6807D91D}"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E5CB3E2-7D2D-4805-85FA-4DBB4C9BC9E2}" type="datetime1">
              <a:rPr lang="en-US" smtClean="0"/>
              <a:pPr>
                <a:defRPr/>
              </a:pPr>
              <a:t>4/2/2021</a:t>
            </a:fld>
            <a:endParaRPr lang="en-US"/>
          </a:p>
        </p:txBody>
      </p:sp>
      <p:sp>
        <p:nvSpPr>
          <p:cNvPr id="6" name="Slide Number Placeholder 9"/>
          <p:cNvSpPr>
            <a:spLocks noGrp="1"/>
          </p:cNvSpPr>
          <p:nvPr>
            <p:ph type="sldNum" sz="quarter" idx="11"/>
          </p:nvPr>
        </p:nvSpPr>
        <p:spPr>
          <a:xfrm>
            <a:off x="0" y="1279525"/>
            <a:ext cx="533400" cy="244475"/>
          </a:xfrm>
        </p:spPr>
        <p:txBody>
          <a:bodyPr rtlCol="0"/>
          <a:lstStyle>
            <a:lvl1pPr>
              <a:defRPr/>
            </a:lvl1pPr>
          </a:lstStyle>
          <a:p>
            <a:pPr>
              <a:defRPr/>
            </a:pPr>
            <a:fld id="{6D582E93-E179-4D5E-B416-4030D004DEBD}"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CD280E98-5A98-401C-9548-08427BB70E17}" type="datetime1">
              <a:rPr lang="en-US" smtClean="0"/>
              <a:pPr>
                <a:defRPr/>
              </a:pPr>
              <a:t>4/2/2021</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BDCF251F-33DD-4BE3-9015-6E83808CD0D1}"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userDrawn="1"/>
        </p:nvPicPr>
        <p:blipFill>
          <a:blip r:embed="rId2" cstate="print"/>
          <a:srcRect/>
          <a:stretch>
            <a:fillRect/>
          </a:stretch>
        </p:blipFill>
        <p:spPr bwMode="auto">
          <a:xfrm>
            <a:off x="304800" y="5181600"/>
            <a:ext cx="365125" cy="14398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06DF16EC-F6F4-4385-9178-4434E2B140B7}" type="datetime1">
              <a:rPr lang="en-US" smtClean="0"/>
              <a:pPr>
                <a:defRPr/>
              </a:pPr>
              <a:t>4/2/2021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solidFill>
                  <a:srgbClr val="FFFFFF"/>
                </a:solidFill>
              </a:defRPr>
            </a:lvl1pPr>
          </a:lstStyle>
          <a:p>
            <a:pPr>
              <a:defRPr/>
            </a:pPr>
            <a:fld id="{C913DCA9-DB24-4C44-BF81-F985794681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8EF5E91-AF3D-44C6-AEFC-C63C906CB170}" type="datetime1">
              <a:rPr lang="en-US" smtClean="0"/>
              <a:pPr>
                <a:defRPr/>
              </a:pPr>
              <a:t>4/2/2021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23E7AB8-F41D-484B-BC7E-244158365A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42D06DC-9AF1-44B9-A953-A6D8B86EEC7F}" type="datetime1">
              <a:rPr lang="en-US" smtClean="0"/>
              <a:pPr>
                <a:defRPr/>
              </a:pPr>
              <a:t>4/2/2021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B49B075-787E-40B7-94BE-DF1B715306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996EFCFA-93F3-43AD-A930-23EB0E754FA4}" type="datetime1">
              <a:rPr lang="en-US" smtClean="0"/>
              <a:pPr>
                <a:defRPr/>
              </a:pPr>
              <a:t>4/2/2021</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42E751AD-9A13-4686-91F4-FCA0ABBA4166}"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0B47722C-2697-4519-97FD-AFB27339F21C}" type="datetime1">
              <a:rPr lang="en-US" smtClean="0"/>
              <a:pPr>
                <a:defRPr/>
              </a:pPr>
              <a:t>4/2/2021</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9540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baseline="0">
                <a:solidFill>
                  <a:schemeClr val="bg1"/>
                </a:solidFill>
                <a:latin typeface="+mn-lt"/>
              </a:defRPr>
            </a:lvl1pPr>
          </a:lstStyle>
          <a:p>
            <a:pPr>
              <a:defRPr/>
            </a:pPr>
            <a:fld id="{AAF30874-7A36-4E85-A614-65D8A081166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61" r:id="rId8"/>
    <p:sldLayoutId id="2147483770" r:id="rId9"/>
    <p:sldLayoutId id="2147483762" r:id="rId10"/>
    <p:sldLayoutId id="2147483771" r:id="rId11"/>
    <p:sldLayoutId id="2147483772"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0337F"/>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B59B0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urveymonkey.com/r/J33C96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hip.sharp@dese.mo.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chip.sharp@dese.mo.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ese.mo.gov/college-career-readiness/curriculum/mathemati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2"/>
          <p:cNvSpPr>
            <a:spLocks noGrp="1"/>
          </p:cNvSpPr>
          <p:nvPr>
            <p:ph type="subTitle" idx="1"/>
          </p:nvPr>
        </p:nvSpPr>
        <p:spPr>
          <a:xfrm>
            <a:off x="2362200" y="6049963"/>
            <a:ext cx="6705600" cy="685800"/>
          </a:xfrm>
        </p:spPr>
        <p:txBody>
          <a:bodyPr>
            <a:normAutofit lnSpcReduction="10000"/>
          </a:bodyPr>
          <a:lstStyle/>
          <a:p>
            <a:pPr eaLnBrk="1" fontAlgn="auto" hangingPunct="1">
              <a:lnSpc>
                <a:spcPct val="72000"/>
              </a:lnSpc>
              <a:spcBef>
                <a:spcPct val="0"/>
              </a:spcBef>
              <a:spcAft>
                <a:spcPts val="0"/>
              </a:spcAft>
              <a:buFont typeface="Wingdings"/>
              <a:buNone/>
              <a:defRPr/>
            </a:pPr>
            <a:r>
              <a:rPr lang="en-US" sz="2800" smtClean="0"/>
              <a:t>Missouri Department of Elementary</a:t>
            </a:r>
            <a:br>
              <a:rPr lang="en-US" sz="2800" smtClean="0"/>
            </a:br>
            <a:r>
              <a:rPr lang="en-US" sz="2800" smtClean="0"/>
              <a:t>and Secondary Education</a:t>
            </a:r>
          </a:p>
        </p:txBody>
      </p:sp>
      <p:pic>
        <p:nvPicPr>
          <p:cNvPr id="11268" name="Picture 3" descr="torch-color.png"/>
          <p:cNvPicPr>
            <a:picLocks noChangeAspect="1"/>
          </p:cNvPicPr>
          <p:nvPr/>
        </p:nvPicPr>
        <p:blipFill>
          <a:blip r:embed="rId3" cstate="print"/>
          <a:srcRect/>
          <a:stretch>
            <a:fillRect/>
          </a:stretch>
        </p:blipFill>
        <p:spPr bwMode="auto">
          <a:xfrm>
            <a:off x="457200" y="533400"/>
            <a:ext cx="1295400" cy="5108575"/>
          </a:xfrm>
          <a:prstGeom prst="rect">
            <a:avLst/>
          </a:prstGeom>
          <a:noFill/>
          <a:ln w="9525">
            <a:noFill/>
            <a:miter lim="800000"/>
            <a:headEnd/>
            <a:tailEnd/>
          </a:ln>
        </p:spPr>
      </p:pic>
      <p:sp>
        <p:nvSpPr>
          <p:cNvPr id="11270" name="TextBox 5"/>
          <p:cNvSpPr txBox="1">
            <a:spLocks noChangeArrowheads="1"/>
          </p:cNvSpPr>
          <p:nvPr/>
        </p:nvSpPr>
        <p:spPr bwMode="auto">
          <a:xfrm>
            <a:off x="2133600" y="1676400"/>
            <a:ext cx="6477000" cy="3919022"/>
          </a:xfrm>
          <a:prstGeom prst="rect">
            <a:avLst/>
          </a:prstGeom>
          <a:noFill/>
          <a:ln w="9525">
            <a:noFill/>
            <a:miter lim="800000"/>
            <a:headEnd/>
            <a:tailEnd/>
          </a:ln>
        </p:spPr>
        <p:txBody>
          <a:bodyPr>
            <a:spAutoFit/>
          </a:bodyPr>
          <a:lstStyle/>
          <a:p>
            <a:pPr algn="ctr">
              <a:spcAft>
                <a:spcPts val="600"/>
              </a:spcAft>
            </a:pPr>
            <a:endParaRPr lang="en-US" sz="4000" b="1" dirty="0" smtClean="0">
              <a:solidFill>
                <a:srgbClr val="3D9833"/>
              </a:solidFill>
              <a:latin typeface="Tw Cen MT" pitchFamily="34" charset="0"/>
            </a:endParaRPr>
          </a:p>
          <a:p>
            <a:pPr algn="ctr">
              <a:spcAft>
                <a:spcPts val="0"/>
              </a:spcAft>
            </a:pPr>
            <a:r>
              <a:rPr lang="en-US" sz="2800" b="1" dirty="0" smtClean="0">
                <a:ln w="0">
                  <a:noFill/>
                </a:ln>
                <a:latin typeface="Tw Cen MT" pitchFamily="34" charset="0"/>
              </a:rPr>
              <a:t>Chip Sharp</a:t>
            </a:r>
          </a:p>
          <a:p>
            <a:pPr algn="ctr">
              <a:spcAft>
                <a:spcPts val="0"/>
              </a:spcAft>
            </a:pPr>
            <a:r>
              <a:rPr lang="en-US" sz="2800" b="1" dirty="0" smtClean="0">
                <a:ln w="0">
                  <a:noFill/>
                </a:ln>
                <a:latin typeface="Tw Cen MT" pitchFamily="34" charset="0"/>
              </a:rPr>
              <a:t>chip.sharp@dese.mo.gov</a:t>
            </a:r>
          </a:p>
          <a:p>
            <a:pPr algn="ctr">
              <a:spcAft>
                <a:spcPts val="0"/>
              </a:spcAft>
            </a:pPr>
            <a:r>
              <a:rPr lang="en-US" sz="2800" b="1" dirty="0" smtClean="0">
                <a:ln w="0">
                  <a:noFill/>
                </a:ln>
                <a:latin typeface="Tw Cen MT" pitchFamily="34" charset="0"/>
              </a:rPr>
              <a:t>573-751-1395</a:t>
            </a:r>
          </a:p>
          <a:p>
            <a:pPr algn="ctr">
              <a:spcAft>
                <a:spcPts val="0"/>
              </a:spcAft>
            </a:pPr>
            <a:endParaRPr lang="en-US" sz="2800" b="1" dirty="0" smtClean="0">
              <a:ln w="0">
                <a:noFill/>
              </a:ln>
              <a:latin typeface="Tw Cen MT" pitchFamily="34" charset="0"/>
            </a:endParaRPr>
          </a:p>
          <a:p>
            <a:pPr algn="ctr">
              <a:spcAft>
                <a:spcPts val="1400"/>
              </a:spcAft>
            </a:pPr>
            <a:endParaRPr lang="en-US" sz="4000" b="1" dirty="0" smtClean="0">
              <a:solidFill>
                <a:srgbClr val="92D050"/>
              </a:solidFill>
              <a:latin typeface="Tw Cen MT" pitchFamily="34" charset="0"/>
            </a:endParaRPr>
          </a:p>
          <a:p>
            <a:pPr algn="ctr">
              <a:spcAft>
                <a:spcPts val="1400"/>
              </a:spcAft>
            </a:pPr>
            <a:endParaRPr lang="en-US" sz="4000" dirty="0">
              <a:latin typeface="Tw Cen MT" pitchFamily="34" charset="0"/>
            </a:endParaRPr>
          </a:p>
        </p:txBody>
      </p:sp>
      <p:sp>
        <p:nvSpPr>
          <p:cNvPr id="6" name="TextBox 5"/>
          <p:cNvSpPr txBox="1"/>
          <p:nvPr/>
        </p:nvSpPr>
        <p:spPr>
          <a:xfrm>
            <a:off x="119746" y="6221186"/>
            <a:ext cx="2006600" cy="369332"/>
          </a:xfrm>
          <a:prstGeom prst="rect">
            <a:avLst/>
          </a:prstGeom>
          <a:noFill/>
        </p:spPr>
        <p:txBody>
          <a:bodyPr wrap="square" rtlCol="0">
            <a:spAutoFit/>
          </a:bodyPr>
          <a:lstStyle/>
          <a:p>
            <a:r>
              <a:rPr lang="en-US" dirty="0" smtClean="0"/>
              <a:t>September 2018</a:t>
            </a:r>
            <a:endParaRPr lang="en-US" dirty="0"/>
          </a:p>
        </p:txBody>
      </p:sp>
      <p:sp>
        <p:nvSpPr>
          <p:cNvPr id="2" name="Title 1"/>
          <p:cNvSpPr>
            <a:spLocks noGrp="1"/>
          </p:cNvSpPr>
          <p:nvPr>
            <p:ph type="ctrTitle"/>
          </p:nvPr>
        </p:nvSpPr>
        <p:spPr>
          <a:xfrm>
            <a:off x="1828800" y="228600"/>
            <a:ext cx="7010400" cy="2743200"/>
          </a:xfrm>
        </p:spPr>
        <p:txBody>
          <a:bodyPr anchor="t">
            <a:noAutofit/>
          </a:bodyPr>
          <a:lstStyle/>
          <a:p>
            <a:pPr algn="ctr" eaLnBrk="1" fontAlgn="auto" hangingPunct="1">
              <a:spcAft>
                <a:spcPts val="0"/>
              </a:spcAft>
              <a:defRPr/>
            </a:pPr>
            <a:r>
              <a:rPr lang="en-US" sz="5400" b="1" dirty="0" smtClean="0">
                <a:ln>
                  <a:solidFill>
                    <a:schemeClr val="bg1"/>
                  </a:solidFill>
                </a:ln>
                <a:solidFill>
                  <a:schemeClr val="tx1"/>
                </a:solidFill>
              </a:rPr>
              <a:t>Curriculum and Assessment Updates</a:t>
            </a:r>
            <a:endParaRPr lang="en-US" sz="5400" b="1" dirty="0">
              <a:ln>
                <a:solidFill>
                  <a:schemeClr val="bg1"/>
                </a:solidFill>
              </a:ln>
              <a:solidFill>
                <a:schemeClr val="tx1"/>
              </a:solidFill>
            </a:endParaRPr>
          </a:p>
        </p:txBody>
      </p:sp>
    </p:spTree>
    <p:extLst>
      <p:ext uri="{BB962C8B-B14F-4D97-AF65-F5344CB8AC3E}">
        <p14:creationId xmlns:p14="http://schemas.microsoft.com/office/powerpoint/2010/main" val="954493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Expanded </a:t>
            </a:r>
            <a:r>
              <a:rPr lang="en-US" dirty="0" smtClean="0"/>
              <a:t>Expectations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08" y="4267200"/>
            <a:ext cx="8874304" cy="2209800"/>
          </a:xfrm>
          <a:prstGeom prst="rect">
            <a:avLst/>
          </a:prstGeom>
          <a:ln w="10160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6" y="1736214"/>
            <a:ext cx="8915400" cy="1692786"/>
          </a:xfrm>
          <a:prstGeom prst="rect">
            <a:avLst/>
          </a:prstGeom>
          <a:ln w="101600">
            <a:solidFill>
              <a:schemeClr val="tx1"/>
            </a:solidFill>
          </a:ln>
        </p:spPr>
      </p:pic>
    </p:spTree>
    <p:extLst>
      <p:ext uri="{BB962C8B-B14F-4D97-AF65-F5344CB8AC3E}">
        <p14:creationId xmlns:p14="http://schemas.microsoft.com/office/powerpoint/2010/main" val="42026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990600"/>
          </a:xfrm>
        </p:spPr>
        <p:txBody>
          <a:bodyPr/>
          <a:lstStyle/>
          <a:p>
            <a:pPr algn="ctr"/>
            <a:r>
              <a:rPr lang="en-US" dirty="0" smtClean="0"/>
              <a:t>Item Specifications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5363040"/>
          </a:xfrm>
          <a:prstGeom prst="rect">
            <a:avLst/>
          </a:prstGeom>
        </p:spPr>
      </p:pic>
    </p:spTree>
    <p:extLst>
      <p:ext uri="{BB962C8B-B14F-4D97-AF65-F5344CB8AC3E}">
        <p14:creationId xmlns:p14="http://schemas.microsoft.com/office/powerpoint/2010/main" val="65727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990600"/>
          </a:xfrm>
        </p:spPr>
        <p:txBody>
          <a:bodyPr/>
          <a:lstStyle/>
          <a:p>
            <a:pPr algn="ctr"/>
            <a:r>
              <a:rPr lang="en-US" dirty="0" smtClean="0"/>
              <a:t>Item Specifications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2950"/>
            <a:ext cx="9144000" cy="5325050"/>
          </a:xfrm>
          <a:prstGeom prst="rect">
            <a:avLst/>
          </a:prstGeom>
        </p:spPr>
      </p:pic>
    </p:spTree>
    <p:extLst>
      <p:ext uri="{BB962C8B-B14F-4D97-AF65-F5344CB8AC3E}">
        <p14:creationId xmlns:p14="http://schemas.microsoft.com/office/powerpoint/2010/main" val="412403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990600"/>
          </a:xfrm>
        </p:spPr>
        <p:txBody>
          <a:bodyPr/>
          <a:lstStyle/>
          <a:p>
            <a:r>
              <a:rPr lang="en-US" dirty="0" smtClean="0"/>
              <a:t>Performance Level Descriptors (PLDs)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1506007"/>
            <a:ext cx="9144004" cy="5365222"/>
          </a:xfrm>
          <a:prstGeom prst="rect">
            <a:avLst/>
          </a:prstGeom>
        </p:spPr>
      </p:pic>
      <p:sp>
        <p:nvSpPr>
          <p:cNvPr id="7" name="Rectangle 6"/>
          <p:cNvSpPr/>
          <p:nvPr/>
        </p:nvSpPr>
        <p:spPr>
          <a:xfrm>
            <a:off x="0" y="4419600"/>
            <a:ext cx="9144000" cy="2438400"/>
          </a:xfrm>
          <a:prstGeom prst="rect">
            <a:avLst/>
          </a:prstGeom>
          <a:solidFill>
            <a:srgbClr val="3D9833">
              <a:alpha val="26000"/>
            </a:srgbClr>
          </a:solid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6" y="1472140"/>
            <a:ext cx="9262535" cy="5484226"/>
          </a:xfrm>
          <a:prstGeom prst="rect">
            <a:avLst/>
          </a:prstGeom>
        </p:spPr>
      </p:pic>
    </p:spTree>
    <p:extLst>
      <p:ext uri="{BB962C8B-B14F-4D97-AF65-F5344CB8AC3E}">
        <p14:creationId xmlns:p14="http://schemas.microsoft.com/office/powerpoint/2010/main" val="426666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Performance Event</a:t>
            </a:r>
            <a:endParaRPr lang="en-US" dirty="0"/>
          </a:p>
        </p:txBody>
      </p:sp>
      <p:sp>
        <p:nvSpPr>
          <p:cNvPr id="3" name="Content Placeholder 2"/>
          <p:cNvSpPr>
            <a:spLocks noGrp="1"/>
          </p:cNvSpPr>
          <p:nvPr>
            <p:ph sz="quarter" idx="1"/>
          </p:nvPr>
        </p:nvSpPr>
        <p:spPr/>
        <p:txBody>
          <a:bodyPr/>
          <a:lstStyle/>
          <a:p>
            <a:r>
              <a:rPr lang="en-US" sz="3600" dirty="0" smtClean="0"/>
              <a:t>Shift in what is coming beginning next year (2019)</a:t>
            </a:r>
          </a:p>
          <a:p>
            <a:r>
              <a:rPr lang="en-US" sz="3600" dirty="0" smtClean="0"/>
              <a:t>What will they look like and when will they be available?</a:t>
            </a:r>
          </a:p>
          <a:p>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14</a:t>
            </a:fld>
            <a:endParaRPr lang="en-US" dirty="0"/>
          </a:p>
        </p:txBody>
      </p:sp>
    </p:spTree>
    <p:extLst>
      <p:ext uri="{BB962C8B-B14F-4D97-AF65-F5344CB8AC3E}">
        <p14:creationId xmlns:p14="http://schemas.microsoft.com/office/powerpoint/2010/main" val="188482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problem to consider</a:t>
            </a:r>
            <a:endParaRPr lang="en-US" dirty="0"/>
          </a:p>
        </p:txBody>
      </p:sp>
      <p:pic>
        <p:nvPicPr>
          <p:cNvPr id="5" name="Content Placeholder 4"/>
          <p:cNvPicPr>
            <a:picLocks noGrp="1" noChangeAspect="1"/>
          </p:cNvPicPr>
          <p:nvPr>
            <p:ph sz="quarter" idx="1"/>
          </p:nvPr>
        </p:nvPicPr>
        <p:blipFill>
          <a:blip r:embed="rId2"/>
          <a:stretch>
            <a:fillRect/>
          </a:stretch>
        </p:blipFill>
        <p:spPr>
          <a:xfrm>
            <a:off x="992640" y="1560073"/>
            <a:ext cx="7393415" cy="5005164"/>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15</a:t>
            </a:fld>
            <a:endParaRPr lang="en-US" dirty="0"/>
          </a:p>
        </p:txBody>
      </p:sp>
    </p:spTree>
    <p:extLst>
      <p:ext uri="{BB962C8B-B14F-4D97-AF65-F5344CB8AC3E}">
        <p14:creationId xmlns:p14="http://schemas.microsoft.com/office/powerpoint/2010/main" val="2718668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of My Favorite Quotes</a:t>
            </a:r>
            <a:endParaRPr lang="en-US" dirty="0"/>
          </a:p>
        </p:txBody>
      </p:sp>
      <p:sp>
        <p:nvSpPr>
          <p:cNvPr id="3" name="Content Placeholder 2"/>
          <p:cNvSpPr>
            <a:spLocks noGrp="1"/>
          </p:cNvSpPr>
          <p:nvPr>
            <p:ph sz="quarter" idx="1"/>
          </p:nvPr>
        </p:nvSpPr>
        <p:spPr/>
        <p:txBody>
          <a:bodyPr/>
          <a:lstStyle/>
          <a:p>
            <a:pPr marL="0" indent="0">
              <a:buNone/>
            </a:pPr>
            <a:r>
              <a:rPr lang="en-US" sz="4400" dirty="0" smtClean="0"/>
              <a:t>We don’t have time for _____, we need to teach (cover) all of the </a:t>
            </a:r>
            <a:r>
              <a:rPr lang="en-US" sz="4400" i="1" dirty="0" smtClean="0"/>
              <a:t>standards</a:t>
            </a:r>
            <a:r>
              <a:rPr lang="en-US" sz="4400" dirty="0" smtClean="0"/>
              <a:t> before MAP test time.</a:t>
            </a:r>
          </a:p>
          <a:p>
            <a:endParaRPr lang="en-US" sz="4400" dirty="0"/>
          </a:p>
          <a:p>
            <a:pPr marL="0" indent="0">
              <a:buNone/>
            </a:pPr>
            <a:r>
              <a:rPr lang="en-US" sz="2800" dirty="0" smtClean="0"/>
              <a:t>Test prep, district pressure, federal requirements…</a:t>
            </a:r>
          </a:p>
          <a:p>
            <a:pPr marL="0" indent="0">
              <a:buNone/>
            </a:pPr>
            <a:r>
              <a:rPr lang="en-US" sz="2800" dirty="0" smtClean="0"/>
              <a:t>I wonder…</a:t>
            </a: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16</a:t>
            </a:fld>
            <a:endParaRPr lang="en-US" dirty="0"/>
          </a:p>
        </p:txBody>
      </p:sp>
    </p:spTree>
    <p:extLst>
      <p:ext uri="{BB962C8B-B14F-4D97-AF65-F5344CB8AC3E}">
        <p14:creationId xmlns:p14="http://schemas.microsoft.com/office/powerpoint/2010/main" val="587280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a better question</a:t>
            </a:r>
            <a:endParaRPr lang="en-US" dirty="0"/>
          </a:p>
        </p:txBody>
      </p:sp>
      <p:sp>
        <p:nvSpPr>
          <p:cNvPr id="3" name="Content Placeholder 2"/>
          <p:cNvSpPr>
            <a:spLocks noGrp="1"/>
          </p:cNvSpPr>
          <p:nvPr>
            <p:ph sz="quarter" idx="1"/>
          </p:nvPr>
        </p:nvSpPr>
        <p:spPr/>
        <p:txBody>
          <a:bodyPr/>
          <a:lstStyle/>
          <a:p>
            <a:r>
              <a:rPr lang="en-US" sz="3600" dirty="0" smtClean="0"/>
              <a:t>If you were going to focus on an area, what might you consider using to decide on areas of high importance?</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17</a:t>
            </a:fld>
            <a:endParaRPr lang="en-US" dirty="0"/>
          </a:p>
        </p:txBody>
      </p:sp>
    </p:spTree>
    <p:extLst>
      <p:ext uri="{BB962C8B-B14F-4D97-AF65-F5344CB8AC3E}">
        <p14:creationId xmlns:p14="http://schemas.microsoft.com/office/powerpoint/2010/main" val="481205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Blueprints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18</a:t>
            </a:fld>
            <a:endParaRPr lang="en-US" dirty="0"/>
          </a:p>
        </p:txBody>
      </p:sp>
      <p:pic>
        <p:nvPicPr>
          <p:cNvPr id="6" name="Picture 5"/>
          <p:cNvPicPr>
            <a:picLocks noChangeAspect="1"/>
          </p:cNvPicPr>
          <p:nvPr/>
        </p:nvPicPr>
        <p:blipFill>
          <a:blip r:embed="rId2"/>
          <a:stretch>
            <a:fillRect/>
          </a:stretch>
        </p:blipFill>
        <p:spPr>
          <a:xfrm>
            <a:off x="1142999" y="1295400"/>
            <a:ext cx="7228849" cy="5334000"/>
          </a:xfrm>
          <a:prstGeom prst="rect">
            <a:avLst/>
          </a:prstGeom>
        </p:spPr>
      </p:pic>
    </p:spTree>
    <p:extLst>
      <p:ext uri="{BB962C8B-B14F-4D97-AF65-F5344CB8AC3E}">
        <p14:creationId xmlns:p14="http://schemas.microsoft.com/office/powerpoint/2010/main" val="1065582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to consider</a:t>
            </a:r>
            <a:endParaRPr lang="en-US" dirty="0"/>
          </a:p>
        </p:txBody>
      </p:sp>
      <p:sp>
        <p:nvSpPr>
          <p:cNvPr id="3" name="Content Placeholder 2"/>
          <p:cNvSpPr>
            <a:spLocks noGrp="1"/>
          </p:cNvSpPr>
          <p:nvPr>
            <p:ph sz="quarter" idx="1"/>
          </p:nvPr>
        </p:nvSpPr>
        <p:spPr/>
        <p:txBody>
          <a:bodyPr/>
          <a:lstStyle/>
          <a:p>
            <a:r>
              <a:rPr lang="en-US" sz="3600" dirty="0" smtClean="0"/>
              <a:t>Notion of an item being “below basic”, “basic”, “proficient”, or “advanced” (caution with DOK)</a:t>
            </a:r>
          </a:p>
          <a:p>
            <a:r>
              <a:rPr lang="en-US" sz="3600" dirty="0" smtClean="0"/>
              <a:t>Use of resources from DESE to inform practice</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19</a:t>
            </a:fld>
            <a:endParaRPr lang="en-US" dirty="0"/>
          </a:p>
        </p:txBody>
      </p:sp>
    </p:spTree>
    <p:extLst>
      <p:ext uri="{BB962C8B-B14F-4D97-AF65-F5344CB8AC3E}">
        <p14:creationId xmlns:p14="http://schemas.microsoft.com/office/powerpoint/2010/main" val="322420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Humor?</a:t>
            </a:r>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a:t>
            </a:fld>
            <a:endParaRPr lang="en-US" dirty="0"/>
          </a:p>
        </p:txBody>
      </p:sp>
      <p:pic>
        <p:nvPicPr>
          <p:cNvPr id="3076" name="Picture 4" descr="Image result for cartoons with math"/>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76400" y="1488293"/>
            <a:ext cx="5257800" cy="507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5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Cognitive Demand</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20</a:t>
            </a:fld>
            <a:endParaRPr lang="en-US" dirty="0"/>
          </a:p>
        </p:txBody>
      </p:sp>
      <p:pic>
        <p:nvPicPr>
          <p:cNvPr id="10" name="Picture 9"/>
          <p:cNvPicPr>
            <a:picLocks noChangeAspect="1"/>
          </p:cNvPicPr>
          <p:nvPr/>
        </p:nvPicPr>
        <p:blipFill>
          <a:blip r:embed="rId2"/>
          <a:stretch>
            <a:fillRect/>
          </a:stretch>
        </p:blipFill>
        <p:spPr>
          <a:xfrm>
            <a:off x="552017" y="2286000"/>
            <a:ext cx="8039965" cy="2286000"/>
          </a:xfrm>
          <a:prstGeom prst="rect">
            <a:avLst/>
          </a:prstGeom>
        </p:spPr>
      </p:pic>
    </p:spTree>
    <p:extLst>
      <p:ext uri="{BB962C8B-B14F-4D97-AF65-F5344CB8AC3E}">
        <p14:creationId xmlns:p14="http://schemas.microsoft.com/office/powerpoint/2010/main" val="36748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Form for Spring 2018</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21</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409096433"/>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371600" y="2209800"/>
            <a:ext cx="31242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6362" y="2209800"/>
            <a:ext cx="3059438"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36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smtClean="0"/>
              <a:t>- </a:t>
            </a:r>
            <a:r>
              <a:rPr lang="en-US" dirty="0"/>
              <a:t>Item Specifications</a:t>
            </a:r>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22</a:t>
            </a:fld>
            <a:endParaRPr lang="en-US" dirty="0"/>
          </a:p>
        </p:txBody>
      </p:sp>
      <p:pic>
        <p:nvPicPr>
          <p:cNvPr id="5" name="Picture 4"/>
          <p:cNvPicPr>
            <a:picLocks noChangeAspect="1"/>
          </p:cNvPicPr>
          <p:nvPr/>
        </p:nvPicPr>
        <p:blipFill>
          <a:blip r:embed="rId2"/>
          <a:stretch>
            <a:fillRect/>
          </a:stretch>
        </p:blipFill>
        <p:spPr>
          <a:xfrm>
            <a:off x="266700" y="1539875"/>
            <a:ext cx="8765692" cy="4985657"/>
          </a:xfrm>
          <a:prstGeom prst="rect">
            <a:avLst/>
          </a:prstGeom>
        </p:spPr>
      </p:pic>
    </p:spTree>
    <p:extLst>
      <p:ext uri="{BB962C8B-B14F-4D97-AF65-F5344CB8AC3E}">
        <p14:creationId xmlns:p14="http://schemas.microsoft.com/office/powerpoint/2010/main" val="3870251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Item Specifications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33400" y="2743200"/>
                <a:ext cx="8153400" cy="1676400"/>
              </a:xfrm>
            </p:spPr>
            <p:txBody>
              <a:bodyPr/>
              <a:lstStyle/>
              <a:p>
                <a:pPr marL="0" indent="0">
                  <a:buNone/>
                </a:pPr>
                <a:r>
                  <a:rPr lang="en-US" sz="3600" dirty="0"/>
                  <a:t>Create an equation that has a sum of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10</m:t>
                        </m:r>
                      </m:num>
                      <m:den>
                        <m:r>
                          <a:rPr lang="en-US" sz="3600" i="1">
                            <a:latin typeface="Cambria Math" panose="02040503050406030204" pitchFamily="18" charset="0"/>
                          </a:rPr>
                          <m:t>12</m:t>
                        </m:r>
                      </m:den>
                    </m:f>
                  </m:oMath>
                </a14:m>
                <a:r>
                  <a:rPr lang="en-US" sz="3600" dirty="0"/>
                  <a:t>  and use a number line to justify your result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33400" y="2743200"/>
                <a:ext cx="8153400" cy="1676400"/>
              </a:xfrm>
              <a:blipFill>
                <a:blip r:embed="rId2"/>
                <a:stretch>
                  <a:fillRect l="-2319" r="-1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23</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453321" y="2743200"/>
                <a:ext cx="8305800" cy="2537746"/>
              </a:xfrm>
              <a:prstGeom prst="rect">
                <a:avLst/>
              </a:prstGeom>
              <a:solidFill>
                <a:schemeClr val="bg1"/>
              </a:solidFill>
            </p:spPr>
            <p:txBody>
              <a:bodyPr wrap="square">
                <a:spAutoFit/>
              </a:bodyPr>
              <a:lstStyle/>
              <a:p>
                <a:pPr eaLnBrk="0" hangingPunct="0">
                  <a:spcBef>
                    <a:spcPts val="700"/>
                  </a:spcBef>
                  <a:spcAft>
                    <a:spcPts val="0"/>
                  </a:spcAft>
                </a:pPr>
                <a:r>
                  <a:rPr lang="en-US" sz="3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Create an equation that has a sum of </a:t>
                </a:r>
                <a14:m>
                  <m:oMath xmlns:m="http://schemas.openxmlformats.org/officeDocument/2006/math">
                    <m:f>
                      <m:fPr>
                        <m:ctrlPr>
                          <a:rPr lang="en-US" sz="3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m:t>
                        </m:r>
                      </m:num>
                      <m:den>
                        <m:r>
                          <a:rPr lang="en-US" sz="3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12</m:t>
                        </m:r>
                      </m:den>
                    </m:f>
                  </m:oMath>
                </a14:m>
                <a:r>
                  <a:rPr lang="en-US" sz="3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then place those numbers on a number line and describe how those values can justify your result </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3321" y="2743200"/>
                <a:ext cx="8305800" cy="2537746"/>
              </a:xfrm>
              <a:prstGeom prst="rect">
                <a:avLst/>
              </a:prstGeom>
              <a:blipFill>
                <a:blip r:embed="rId3"/>
                <a:stretch>
                  <a:fillRect l="-2201" r="-3155" b="-8413"/>
                </a:stretch>
              </a:blipFill>
            </p:spPr>
            <p:txBody>
              <a:bodyPr/>
              <a:lstStyle/>
              <a:p>
                <a:r>
                  <a:rPr lang="en-US">
                    <a:noFill/>
                  </a:rPr>
                  <a:t> </a:t>
                </a:r>
              </a:p>
            </p:txBody>
          </p:sp>
        </mc:Fallback>
      </mc:AlternateContent>
    </p:spTree>
    <p:extLst>
      <p:ext uri="{BB962C8B-B14F-4D97-AF65-F5344CB8AC3E}">
        <p14:creationId xmlns:p14="http://schemas.microsoft.com/office/powerpoint/2010/main" val="364282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Assessments</a:t>
            </a:r>
          </a:p>
        </p:txBody>
      </p:sp>
      <p:sp>
        <p:nvSpPr>
          <p:cNvPr id="3" name="Content Placeholder 2"/>
          <p:cNvSpPr>
            <a:spLocks noGrp="1"/>
          </p:cNvSpPr>
          <p:nvPr>
            <p:ph sz="quarter" idx="1"/>
          </p:nvPr>
        </p:nvSpPr>
        <p:spPr/>
        <p:txBody>
          <a:bodyPr/>
          <a:lstStyle/>
          <a:p>
            <a:r>
              <a:rPr lang="en-US" dirty="0" smtClean="0"/>
              <a:t>Item Types for Math Assessments</a:t>
            </a:r>
          </a:p>
          <a:p>
            <a:pPr lvl="1"/>
            <a:r>
              <a:rPr lang="en-US" dirty="0" smtClean="0"/>
              <a:t>Selected Response</a:t>
            </a:r>
          </a:p>
          <a:p>
            <a:pPr lvl="2"/>
            <a:r>
              <a:rPr lang="en-US" dirty="0" smtClean="0"/>
              <a:t>Multiple Choice, Matching, Multi-Select</a:t>
            </a:r>
          </a:p>
          <a:p>
            <a:pPr lvl="1"/>
            <a:r>
              <a:rPr lang="en-US" dirty="0" smtClean="0"/>
              <a:t>Constructed Response</a:t>
            </a:r>
          </a:p>
          <a:p>
            <a:pPr lvl="1"/>
            <a:r>
              <a:rPr lang="en-US" dirty="0" smtClean="0"/>
              <a:t>Performance Event</a:t>
            </a:r>
          </a:p>
          <a:p>
            <a:pPr lvl="1"/>
            <a:r>
              <a:rPr lang="en-US" dirty="0" smtClean="0"/>
              <a:t>Technology Enhanced</a:t>
            </a:r>
          </a:p>
          <a:p>
            <a:pPr lvl="2"/>
            <a:r>
              <a:rPr lang="en-US" dirty="0" smtClean="0"/>
              <a:t>Drag </a:t>
            </a:r>
            <a:r>
              <a:rPr lang="en-US" smtClean="0"/>
              <a:t>and Drop, Matching, Graphing</a:t>
            </a:r>
            <a:endParaRPr lang="en-US" dirty="0" smtClean="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24</a:t>
            </a:fld>
            <a:endParaRPr lang="en-US" dirty="0"/>
          </a:p>
        </p:txBody>
      </p:sp>
      <p:sp>
        <p:nvSpPr>
          <p:cNvPr id="5" name="TextBox 4"/>
          <p:cNvSpPr txBox="1"/>
          <p:nvPr/>
        </p:nvSpPr>
        <p:spPr>
          <a:xfrm>
            <a:off x="3276600" y="5105400"/>
            <a:ext cx="5489448" cy="1384995"/>
          </a:xfrm>
          <a:prstGeom prst="rect">
            <a:avLst/>
          </a:prstGeom>
          <a:noFill/>
        </p:spPr>
        <p:txBody>
          <a:bodyPr wrap="square" rtlCol="0">
            <a:spAutoFit/>
          </a:bodyPr>
          <a:lstStyle/>
          <a:p>
            <a:r>
              <a:rPr lang="en-US" sz="2800" dirty="0" smtClean="0"/>
              <a:t>Which are the type of items that create problems for students based on the data?</a:t>
            </a:r>
            <a:endParaRPr lang="en-US" sz="2800" dirty="0"/>
          </a:p>
        </p:txBody>
      </p:sp>
    </p:spTree>
    <p:extLst>
      <p:ext uri="{BB962C8B-B14F-4D97-AF65-F5344CB8AC3E}">
        <p14:creationId xmlns:p14="http://schemas.microsoft.com/office/powerpoint/2010/main" val="162207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type="lt">
                                    <p:tmAbs val="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3" nodeType="clickEffect">
                                  <p:stCondLst>
                                    <p:cond delay="0"/>
                                  </p:stCondLst>
                                  <p:iterate type="lt">
                                    <p:tmPct val="10000"/>
                                  </p:iterate>
                                  <p:childTnLst>
                                    <p:animMotion origin="layout" path="M 3.05556E-6 -3.7037E-7 L -0.00018 -0.12315 " pathEditMode="relative" rAng="0" ptsTypes="AA">
                                      <p:cBhvr>
                                        <p:cTn id="10" dur="250" accel="50000" decel="50000" autoRev="1" fill="hold">
                                          <p:stCondLst>
                                            <p:cond delay="0"/>
                                          </p:stCondLst>
                                        </p:cTn>
                                        <p:tgtEl>
                                          <p:spTgt spid="5"/>
                                        </p:tgtEl>
                                        <p:attrNameLst>
                                          <p:attrName>ppt_x</p:attrName>
                                          <p:attrName>ppt_y</p:attrName>
                                        </p:attrNameLst>
                                      </p:cBhvr>
                                      <p:rCtr x="-17" y="-6157"/>
                                    </p:animMotion>
                                    <p:animRot by="1500000">
                                      <p:cBhvr>
                                        <p:cTn id="11" dur="125" fill="hold">
                                          <p:stCondLst>
                                            <p:cond delay="0"/>
                                          </p:stCondLst>
                                        </p:cTn>
                                        <p:tgtEl>
                                          <p:spTgt spid="5"/>
                                        </p:tgtEl>
                                        <p:attrNameLst>
                                          <p:attrName>r</p:attrName>
                                        </p:attrNameLst>
                                      </p:cBhvr>
                                    </p:animRot>
                                    <p:animRot by="-1500000">
                                      <p:cBhvr>
                                        <p:cTn id="12" dur="125" fill="hold">
                                          <p:stCondLst>
                                            <p:cond delay="125"/>
                                          </p:stCondLst>
                                        </p:cTn>
                                        <p:tgtEl>
                                          <p:spTgt spid="5"/>
                                        </p:tgtEl>
                                        <p:attrNameLst>
                                          <p:attrName>r</p:attrName>
                                        </p:attrNameLst>
                                      </p:cBhvr>
                                    </p:animRot>
                                    <p:animRot by="-1500000">
                                      <p:cBhvr>
                                        <p:cTn id="13" dur="125" fill="hold">
                                          <p:stCondLst>
                                            <p:cond delay="250"/>
                                          </p:stCondLst>
                                        </p:cTn>
                                        <p:tgtEl>
                                          <p:spTgt spid="5"/>
                                        </p:tgtEl>
                                        <p:attrNameLst>
                                          <p:attrName>r</p:attrName>
                                        </p:attrNameLst>
                                      </p:cBhvr>
                                    </p:animRot>
                                    <p:animRot by="1500000">
                                      <p:cBhvr>
                                        <p:cTn id="14"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p:bldP spid="5" grpId="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13438" y="1817687"/>
            <a:ext cx="1905" cy="171450"/>
          </a:xfrm>
          <a:custGeom>
            <a:avLst/>
            <a:gdLst/>
            <a:ahLst/>
            <a:cxnLst/>
            <a:rect l="l" t="t" r="r" b="b"/>
            <a:pathLst>
              <a:path w="1904" h="171450">
                <a:moveTo>
                  <a:pt x="0" y="171450"/>
                </a:moveTo>
                <a:lnTo>
                  <a:pt x="1675" y="171450"/>
                </a:lnTo>
                <a:lnTo>
                  <a:pt x="1675" y="0"/>
                </a:lnTo>
                <a:lnTo>
                  <a:pt x="0" y="0"/>
                </a:lnTo>
                <a:lnTo>
                  <a:pt x="0" y="171450"/>
                </a:lnTo>
                <a:close/>
              </a:path>
            </a:pathLst>
          </a:custGeom>
          <a:solidFill>
            <a:srgbClr val="00337F"/>
          </a:solidFill>
        </p:spPr>
        <p:txBody>
          <a:bodyPr wrap="square" lIns="0" tIns="0" rIns="0" bIns="0" rtlCol="0"/>
          <a:lstStyle/>
          <a:p>
            <a:endParaRPr>
              <a:solidFill>
                <a:srgbClr val="080808"/>
              </a:solidFill>
            </a:endParaRPr>
          </a:p>
        </p:txBody>
      </p:sp>
      <p:sp>
        <p:nvSpPr>
          <p:cNvPr id="3" name="object 3"/>
          <p:cNvSpPr/>
          <p:nvPr/>
        </p:nvSpPr>
        <p:spPr>
          <a:xfrm>
            <a:off x="2168989" y="1817687"/>
            <a:ext cx="1905" cy="171450"/>
          </a:xfrm>
          <a:custGeom>
            <a:avLst/>
            <a:gdLst/>
            <a:ahLst/>
            <a:cxnLst/>
            <a:rect l="l" t="t" r="r" b="b"/>
            <a:pathLst>
              <a:path w="1905" h="171450">
                <a:moveTo>
                  <a:pt x="0" y="171450"/>
                </a:moveTo>
                <a:lnTo>
                  <a:pt x="1675" y="171450"/>
                </a:lnTo>
                <a:lnTo>
                  <a:pt x="1675" y="0"/>
                </a:lnTo>
                <a:lnTo>
                  <a:pt x="0" y="0"/>
                </a:lnTo>
                <a:lnTo>
                  <a:pt x="0" y="171450"/>
                </a:lnTo>
                <a:close/>
              </a:path>
            </a:pathLst>
          </a:custGeom>
          <a:solidFill>
            <a:srgbClr val="00337F"/>
          </a:solidFill>
        </p:spPr>
        <p:txBody>
          <a:bodyPr wrap="square" lIns="0" tIns="0" rIns="0" bIns="0" rtlCol="0"/>
          <a:lstStyle/>
          <a:p>
            <a:endParaRPr>
              <a:solidFill>
                <a:srgbClr val="080808"/>
              </a:solidFill>
            </a:endParaRPr>
          </a:p>
        </p:txBody>
      </p:sp>
      <p:sp>
        <p:nvSpPr>
          <p:cNvPr id="4" name="object 4"/>
          <p:cNvSpPr txBox="1">
            <a:spLocks noGrp="1"/>
          </p:cNvSpPr>
          <p:nvPr>
            <p:ph type="title"/>
          </p:nvPr>
        </p:nvSpPr>
        <p:spPr>
          <a:xfrm>
            <a:off x="277018" y="348940"/>
            <a:ext cx="8786495" cy="629018"/>
          </a:xfrm>
          <a:prstGeom prst="rect">
            <a:avLst/>
          </a:prstGeom>
        </p:spPr>
        <p:txBody>
          <a:bodyPr vert="horz" wrap="square" lIns="0" tIns="13335" rIns="0" bIns="0" numCol="1" rtlCol="0" anchor="ctr" anchorCtr="0" compatLnSpc="1">
            <a:prstTxWarp prst="textNoShape">
              <a:avLst/>
            </a:prstTxWarp>
            <a:spAutoFit/>
          </a:bodyPr>
          <a:lstStyle/>
          <a:p>
            <a:pPr marL="12700">
              <a:spcBef>
                <a:spcPts val="105"/>
              </a:spcBef>
            </a:pPr>
            <a:r>
              <a:rPr dirty="0">
                <a:solidFill>
                  <a:srgbClr val="00829B"/>
                </a:solidFill>
                <a:latin typeface="+mj-lt"/>
                <a:cs typeface="Tw Cen MT"/>
              </a:rPr>
              <a:t>Assessment Implementation</a:t>
            </a:r>
            <a:r>
              <a:rPr spc="-110" dirty="0">
                <a:solidFill>
                  <a:srgbClr val="00829B"/>
                </a:solidFill>
                <a:latin typeface="+mj-lt"/>
                <a:cs typeface="Tw Cen MT"/>
              </a:rPr>
              <a:t> </a:t>
            </a:r>
            <a:r>
              <a:rPr dirty="0">
                <a:solidFill>
                  <a:srgbClr val="00829B"/>
                </a:solidFill>
                <a:latin typeface="+mj-lt"/>
                <a:cs typeface="Tw Cen MT"/>
              </a:rPr>
              <a:t>Schedule</a:t>
            </a:r>
            <a:endParaRPr dirty="0">
              <a:latin typeface="+mj-lt"/>
              <a:cs typeface="Tw Cen MT"/>
            </a:endParaRPr>
          </a:p>
        </p:txBody>
      </p:sp>
      <p:sp>
        <p:nvSpPr>
          <p:cNvPr id="5" name="object 5"/>
          <p:cNvSpPr txBox="1"/>
          <p:nvPr/>
        </p:nvSpPr>
        <p:spPr>
          <a:xfrm>
            <a:off x="218567" y="1866551"/>
            <a:ext cx="94615" cy="179536"/>
          </a:xfrm>
          <a:prstGeom prst="rect">
            <a:avLst/>
          </a:prstGeom>
        </p:spPr>
        <p:txBody>
          <a:bodyPr vert="horz" wrap="square" lIns="0" tIns="0" rIns="0" bIns="0" rtlCol="0">
            <a:spAutoFit/>
          </a:bodyPr>
          <a:lstStyle/>
          <a:p>
            <a:pPr>
              <a:lnSpc>
                <a:spcPts val="735"/>
              </a:lnSpc>
            </a:pPr>
            <a:r>
              <a:rPr sz="700" b="1" spc="-5" dirty="0">
                <a:solidFill>
                  <a:srgbClr val="FFFFFF"/>
                </a:solidFill>
                <a:latin typeface="Tw Cen MT"/>
                <a:cs typeface="Tw Cen MT"/>
              </a:rPr>
              <a:t>22</a:t>
            </a:r>
            <a:endParaRPr sz="700">
              <a:solidFill>
                <a:srgbClr val="080808"/>
              </a:solidFill>
              <a:latin typeface="Tw Cen MT"/>
              <a:cs typeface="Tw Cen MT"/>
            </a:endParaRPr>
          </a:p>
        </p:txBody>
      </p:sp>
      <p:sp>
        <p:nvSpPr>
          <p:cNvPr id="6" name="object 6"/>
          <p:cNvSpPr/>
          <p:nvPr/>
        </p:nvSpPr>
        <p:spPr>
          <a:xfrm>
            <a:off x="0" y="1676404"/>
            <a:ext cx="2169160" cy="534670"/>
          </a:xfrm>
          <a:custGeom>
            <a:avLst/>
            <a:gdLst/>
            <a:ahLst/>
            <a:cxnLst/>
            <a:rect l="l" t="t" r="r" b="b"/>
            <a:pathLst>
              <a:path w="2169160" h="534669">
                <a:moveTo>
                  <a:pt x="0" y="0"/>
                </a:moveTo>
                <a:lnTo>
                  <a:pt x="2168988" y="0"/>
                </a:lnTo>
                <a:lnTo>
                  <a:pt x="2168988" y="534351"/>
                </a:lnTo>
                <a:lnTo>
                  <a:pt x="0" y="534351"/>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7" name="object 7"/>
          <p:cNvSpPr/>
          <p:nvPr/>
        </p:nvSpPr>
        <p:spPr>
          <a:xfrm>
            <a:off x="1" y="1843097"/>
            <a:ext cx="2112645" cy="201295"/>
          </a:xfrm>
          <a:custGeom>
            <a:avLst/>
            <a:gdLst/>
            <a:ahLst/>
            <a:cxnLst/>
            <a:rect l="l" t="t" r="r" b="b"/>
            <a:pathLst>
              <a:path w="2112645" h="201294">
                <a:moveTo>
                  <a:pt x="0" y="0"/>
                </a:moveTo>
                <a:lnTo>
                  <a:pt x="2112083" y="0"/>
                </a:lnTo>
                <a:lnTo>
                  <a:pt x="2112083" y="200962"/>
                </a:lnTo>
                <a:lnTo>
                  <a:pt x="0" y="200962"/>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8" name="object 8"/>
          <p:cNvSpPr/>
          <p:nvPr/>
        </p:nvSpPr>
        <p:spPr>
          <a:xfrm>
            <a:off x="2252673" y="1676404"/>
            <a:ext cx="2239645" cy="534670"/>
          </a:xfrm>
          <a:custGeom>
            <a:avLst/>
            <a:gdLst/>
            <a:ahLst/>
            <a:cxnLst/>
            <a:rect l="l" t="t" r="r" b="b"/>
            <a:pathLst>
              <a:path w="2239645" h="534669">
                <a:moveTo>
                  <a:pt x="0" y="0"/>
                </a:moveTo>
                <a:lnTo>
                  <a:pt x="2239378" y="0"/>
                </a:lnTo>
                <a:lnTo>
                  <a:pt x="2239378" y="534351"/>
                </a:lnTo>
                <a:lnTo>
                  <a:pt x="0" y="534351"/>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9" name="object 9"/>
          <p:cNvSpPr/>
          <p:nvPr/>
        </p:nvSpPr>
        <p:spPr>
          <a:xfrm>
            <a:off x="2311250" y="1843097"/>
            <a:ext cx="2122805" cy="201295"/>
          </a:xfrm>
          <a:custGeom>
            <a:avLst/>
            <a:gdLst/>
            <a:ahLst/>
            <a:cxnLst/>
            <a:rect l="l" t="t" r="r" b="b"/>
            <a:pathLst>
              <a:path w="2122804" h="201294">
                <a:moveTo>
                  <a:pt x="0" y="0"/>
                </a:moveTo>
                <a:lnTo>
                  <a:pt x="2122220" y="0"/>
                </a:lnTo>
                <a:lnTo>
                  <a:pt x="2122220" y="200962"/>
                </a:lnTo>
                <a:lnTo>
                  <a:pt x="0" y="200962"/>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10" name="object 10"/>
          <p:cNvSpPr/>
          <p:nvPr/>
        </p:nvSpPr>
        <p:spPr>
          <a:xfrm>
            <a:off x="4575732" y="1676404"/>
            <a:ext cx="2237740" cy="534670"/>
          </a:xfrm>
          <a:custGeom>
            <a:avLst/>
            <a:gdLst/>
            <a:ahLst/>
            <a:cxnLst/>
            <a:rect l="l" t="t" r="r" b="b"/>
            <a:pathLst>
              <a:path w="2237740" h="534669">
                <a:moveTo>
                  <a:pt x="0" y="0"/>
                </a:moveTo>
                <a:lnTo>
                  <a:pt x="2237704" y="0"/>
                </a:lnTo>
                <a:lnTo>
                  <a:pt x="2237704" y="534351"/>
                </a:lnTo>
                <a:lnTo>
                  <a:pt x="0" y="534351"/>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11" name="object 11"/>
          <p:cNvSpPr/>
          <p:nvPr/>
        </p:nvSpPr>
        <p:spPr>
          <a:xfrm>
            <a:off x="4634313" y="1843097"/>
            <a:ext cx="2122805" cy="201295"/>
          </a:xfrm>
          <a:custGeom>
            <a:avLst/>
            <a:gdLst/>
            <a:ahLst/>
            <a:cxnLst/>
            <a:rect l="l" t="t" r="r" b="b"/>
            <a:pathLst>
              <a:path w="2122804" h="201294">
                <a:moveTo>
                  <a:pt x="0" y="0"/>
                </a:moveTo>
                <a:lnTo>
                  <a:pt x="2122219" y="0"/>
                </a:lnTo>
                <a:lnTo>
                  <a:pt x="2122219" y="200962"/>
                </a:lnTo>
                <a:lnTo>
                  <a:pt x="0" y="200962"/>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12" name="object 12"/>
          <p:cNvSpPr/>
          <p:nvPr/>
        </p:nvSpPr>
        <p:spPr>
          <a:xfrm>
            <a:off x="6897123" y="1676403"/>
            <a:ext cx="2247265" cy="534670"/>
          </a:xfrm>
          <a:custGeom>
            <a:avLst/>
            <a:gdLst/>
            <a:ahLst/>
            <a:cxnLst/>
            <a:rect l="l" t="t" r="r" b="b"/>
            <a:pathLst>
              <a:path w="2247265" h="534669">
                <a:moveTo>
                  <a:pt x="0" y="0"/>
                </a:moveTo>
                <a:lnTo>
                  <a:pt x="2246876" y="0"/>
                </a:lnTo>
                <a:lnTo>
                  <a:pt x="2246876" y="534352"/>
                </a:lnTo>
                <a:lnTo>
                  <a:pt x="0" y="534352"/>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13" name="object 13"/>
          <p:cNvSpPr/>
          <p:nvPr/>
        </p:nvSpPr>
        <p:spPr>
          <a:xfrm>
            <a:off x="6955702" y="1843098"/>
            <a:ext cx="2122805" cy="201295"/>
          </a:xfrm>
          <a:custGeom>
            <a:avLst/>
            <a:gdLst/>
            <a:ahLst/>
            <a:cxnLst/>
            <a:rect l="l" t="t" r="r" b="b"/>
            <a:pathLst>
              <a:path w="2122804" h="201294">
                <a:moveTo>
                  <a:pt x="0" y="0"/>
                </a:moveTo>
                <a:lnTo>
                  <a:pt x="2122219" y="0"/>
                </a:lnTo>
                <a:lnTo>
                  <a:pt x="2122219" y="200961"/>
                </a:lnTo>
                <a:lnTo>
                  <a:pt x="0" y="200961"/>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14" name="object 14"/>
          <p:cNvSpPr txBox="1"/>
          <p:nvPr/>
        </p:nvSpPr>
        <p:spPr>
          <a:xfrm>
            <a:off x="628016" y="1807790"/>
            <a:ext cx="8515985" cy="236603"/>
          </a:xfrm>
          <a:prstGeom prst="rect">
            <a:avLst/>
          </a:prstGeom>
        </p:spPr>
        <p:txBody>
          <a:bodyPr vert="horz" wrap="square" lIns="0" tIns="13335" rIns="0" bIns="0" rtlCol="0">
            <a:spAutoFit/>
          </a:bodyPr>
          <a:lstStyle/>
          <a:p>
            <a:pPr marL="12700">
              <a:spcBef>
                <a:spcPts val="105"/>
              </a:spcBef>
              <a:tabLst>
                <a:tab pos="2333625" algn="l"/>
                <a:tab pos="4656455" algn="l"/>
                <a:tab pos="6978015" algn="l"/>
              </a:tabLst>
            </a:pPr>
            <a:r>
              <a:rPr sz="1450" b="1" dirty="0">
                <a:solidFill>
                  <a:srgbClr val="FFFFFF"/>
                </a:solidFill>
                <a:cs typeface="Tw Cen MT"/>
              </a:rPr>
              <a:t>2016-17	2017-18	2018-19	2019-20</a:t>
            </a:r>
            <a:endParaRPr sz="1450" dirty="0">
              <a:solidFill>
                <a:srgbClr val="080808"/>
              </a:solidFill>
              <a:cs typeface="Tw Cen MT"/>
            </a:endParaRPr>
          </a:p>
        </p:txBody>
      </p:sp>
      <p:sp>
        <p:nvSpPr>
          <p:cNvPr id="15" name="object 15"/>
          <p:cNvSpPr/>
          <p:nvPr/>
        </p:nvSpPr>
        <p:spPr>
          <a:xfrm>
            <a:off x="1" y="1676404"/>
            <a:ext cx="2171065" cy="27940"/>
          </a:xfrm>
          <a:custGeom>
            <a:avLst/>
            <a:gdLst/>
            <a:ahLst/>
            <a:cxnLst/>
            <a:rect l="l" t="t" r="r" b="b"/>
            <a:pathLst>
              <a:path w="2171065" h="27940">
                <a:moveTo>
                  <a:pt x="0" y="27779"/>
                </a:moveTo>
                <a:lnTo>
                  <a:pt x="2170663" y="27779"/>
                </a:lnTo>
                <a:lnTo>
                  <a:pt x="2170663" y="0"/>
                </a:lnTo>
                <a:lnTo>
                  <a:pt x="0" y="0"/>
                </a:lnTo>
                <a:lnTo>
                  <a:pt x="0" y="27779"/>
                </a:lnTo>
                <a:close/>
              </a:path>
            </a:pathLst>
          </a:custGeom>
          <a:solidFill>
            <a:srgbClr val="3D9833"/>
          </a:solidFill>
        </p:spPr>
        <p:txBody>
          <a:bodyPr wrap="square" lIns="0" tIns="0" rIns="0" bIns="0" rtlCol="0"/>
          <a:lstStyle/>
          <a:p>
            <a:endParaRPr>
              <a:solidFill>
                <a:srgbClr val="080808"/>
              </a:solidFill>
            </a:endParaRPr>
          </a:p>
        </p:txBody>
      </p:sp>
      <p:sp>
        <p:nvSpPr>
          <p:cNvPr id="19" name="object 19"/>
          <p:cNvSpPr/>
          <p:nvPr/>
        </p:nvSpPr>
        <p:spPr>
          <a:xfrm>
            <a:off x="1" y="2182972"/>
            <a:ext cx="2171065" cy="27940"/>
          </a:xfrm>
          <a:custGeom>
            <a:avLst/>
            <a:gdLst/>
            <a:ahLst/>
            <a:cxnLst/>
            <a:rect l="l" t="t" r="r" b="b"/>
            <a:pathLst>
              <a:path w="2171065" h="27940">
                <a:moveTo>
                  <a:pt x="0" y="27782"/>
                </a:moveTo>
                <a:lnTo>
                  <a:pt x="2170663" y="27782"/>
                </a:lnTo>
                <a:lnTo>
                  <a:pt x="2170663" y="0"/>
                </a:lnTo>
                <a:lnTo>
                  <a:pt x="0" y="0"/>
                </a:lnTo>
                <a:lnTo>
                  <a:pt x="0" y="27782"/>
                </a:lnTo>
                <a:close/>
              </a:path>
            </a:pathLst>
          </a:custGeom>
          <a:solidFill>
            <a:srgbClr val="3D9833"/>
          </a:solidFill>
        </p:spPr>
        <p:txBody>
          <a:bodyPr wrap="square" lIns="0" tIns="0" rIns="0" bIns="0" rtlCol="0"/>
          <a:lstStyle/>
          <a:p>
            <a:endParaRPr>
              <a:solidFill>
                <a:srgbClr val="080808"/>
              </a:solidFill>
            </a:endParaRPr>
          </a:p>
        </p:txBody>
      </p:sp>
      <p:sp>
        <p:nvSpPr>
          <p:cNvPr id="20" name="object 20"/>
          <p:cNvSpPr/>
          <p:nvPr/>
        </p:nvSpPr>
        <p:spPr>
          <a:xfrm>
            <a:off x="2254347" y="2182972"/>
            <a:ext cx="2237740" cy="27940"/>
          </a:xfrm>
          <a:custGeom>
            <a:avLst/>
            <a:gdLst/>
            <a:ahLst/>
            <a:cxnLst/>
            <a:rect l="l" t="t" r="r" b="b"/>
            <a:pathLst>
              <a:path w="2237740" h="27940">
                <a:moveTo>
                  <a:pt x="0" y="27782"/>
                </a:moveTo>
                <a:lnTo>
                  <a:pt x="2237701" y="27782"/>
                </a:lnTo>
                <a:lnTo>
                  <a:pt x="2237701" y="0"/>
                </a:lnTo>
                <a:lnTo>
                  <a:pt x="0" y="0"/>
                </a:lnTo>
                <a:lnTo>
                  <a:pt x="0" y="27782"/>
                </a:lnTo>
                <a:close/>
              </a:path>
            </a:pathLst>
          </a:custGeom>
          <a:solidFill>
            <a:srgbClr val="3D9833"/>
          </a:solidFill>
        </p:spPr>
        <p:txBody>
          <a:bodyPr wrap="square" lIns="0" tIns="0" rIns="0" bIns="0" rtlCol="0"/>
          <a:lstStyle/>
          <a:p>
            <a:endParaRPr>
              <a:solidFill>
                <a:srgbClr val="080808"/>
              </a:solidFill>
            </a:endParaRPr>
          </a:p>
        </p:txBody>
      </p:sp>
      <p:sp>
        <p:nvSpPr>
          <p:cNvPr id="21" name="object 21"/>
          <p:cNvSpPr/>
          <p:nvPr/>
        </p:nvSpPr>
        <p:spPr>
          <a:xfrm>
            <a:off x="4575733" y="2182972"/>
            <a:ext cx="2239645" cy="27940"/>
          </a:xfrm>
          <a:custGeom>
            <a:avLst/>
            <a:gdLst/>
            <a:ahLst/>
            <a:cxnLst/>
            <a:rect l="l" t="t" r="r" b="b"/>
            <a:pathLst>
              <a:path w="2239645" h="27940">
                <a:moveTo>
                  <a:pt x="0" y="27782"/>
                </a:moveTo>
                <a:lnTo>
                  <a:pt x="2239379" y="27782"/>
                </a:lnTo>
                <a:lnTo>
                  <a:pt x="2239379" y="0"/>
                </a:lnTo>
                <a:lnTo>
                  <a:pt x="0" y="0"/>
                </a:lnTo>
                <a:lnTo>
                  <a:pt x="0" y="27782"/>
                </a:lnTo>
                <a:close/>
              </a:path>
            </a:pathLst>
          </a:custGeom>
          <a:solidFill>
            <a:srgbClr val="3D9833"/>
          </a:solidFill>
        </p:spPr>
        <p:txBody>
          <a:bodyPr wrap="square" lIns="0" tIns="0" rIns="0" bIns="0" rtlCol="0"/>
          <a:lstStyle/>
          <a:p>
            <a:endParaRPr>
              <a:solidFill>
                <a:srgbClr val="080808"/>
              </a:solidFill>
            </a:endParaRPr>
          </a:p>
        </p:txBody>
      </p:sp>
      <p:sp>
        <p:nvSpPr>
          <p:cNvPr id="22" name="object 22"/>
          <p:cNvSpPr/>
          <p:nvPr/>
        </p:nvSpPr>
        <p:spPr>
          <a:xfrm>
            <a:off x="6898795" y="2182972"/>
            <a:ext cx="2245360" cy="27940"/>
          </a:xfrm>
          <a:custGeom>
            <a:avLst/>
            <a:gdLst/>
            <a:ahLst/>
            <a:cxnLst/>
            <a:rect l="l" t="t" r="r" b="b"/>
            <a:pathLst>
              <a:path w="2245359" h="27940">
                <a:moveTo>
                  <a:pt x="0" y="27782"/>
                </a:moveTo>
                <a:lnTo>
                  <a:pt x="2245202" y="27782"/>
                </a:lnTo>
                <a:lnTo>
                  <a:pt x="2245202" y="0"/>
                </a:lnTo>
                <a:lnTo>
                  <a:pt x="0" y="0"/>
                </a:lnTo>
                <a:lnTo>
                  <a:pt x="0" y="27782"/>
                </a:lnTo>
                <a:close/>
              </a:path>
            </a:pathLst>
          </a:custGeom>
          <a:solidFill>
            <a:srgbClr val="3D9833"/>
          </a:solidFill>
        </p:spPr>
        <p:txBody>
          <a:bodyPr wrap="square" lIns="0" tIns="0" rIns="0" bIns="0" rtlCol="0"/>
          <a:lstStyle/>
          <a:p>
            <a:endParaRPr>
              <a:solidFill>
                <a:srgbClr val="080808"/>
              </a:solidFill>
            </a:endParaRPr>
          </a:p>
        </p:txBody>
      </p:sp>
      <p:sp>
        <p:nvSpPr>
          <p:cNvPr id="23" name="object 23"/>
          <p:cNvSpPr/>
          <p:nvPr/>
        </p:nvSpPr>
        <p:spPr>
          <a:xfrm>
            <a:off x="1" y="2257061"/>
            <a:ext cx="2181225" cy="556895"/>
          </a:xfrm>
          <a:custGeom>
            <a:avLst/>
            <a:gdLst/>
            <a:ahLst/>
            <a:cxnLst/>
            <a:rect l="l" t="t" r="r" b="b"/>
            <a:pathLst>
              <a:path w="2181225" h="556894">
                <a:moveTo>
                  <a:pt x="0" y="0"/>
                </a:moveTo>
                <a:lnTo>
                  <a:pt x="2180702" y="0"/>
                </a:lnTo>
                <a:lnTo>
                  <a:pt x="2180702" y="556581"/>
                </a:lnTo>
                <a:lnTo>
                  <a:pt x="0" y="556581"/>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24" name="object 24"/>
          <p:cNvSpPr/>
          <p:nvPr/>
        </p:nvSpPr>
        <p:spPr>
          <a:xfrm>
            <a:off x="1" y="2450615"/>
            <a:ext cx="2112645" cy="169545"/>
          </a:xfrm>
          <a:custGeom>
            <a:avLst/>
            <a:gdLst/>
            <a:ahLst/>
            <a:cxnLst/>
            <a:rect l="l" t="t" r="r" b="b"/>
            <a:pathLst>
              <a:path w="2112645" h="169544">
                <a:moveTo>
                  <a:pt x="0" y="0"/>
                </a:moveTo>
                <a:lnTo>
                  <a:pt x="2112083" y="0"/>
                </a:lnTo>
                <a:lnTo>
                  <a:pt x="2112083" y="169475"/>
                </a:lnTo>
                <a:lnTo>
                  <a:pt x="0" y="16947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25" name="object 25"/>
          <p:cNvSpPr txBox="1"/>
          <p:nvPr/>
        </p:nvSpPr>
        <p:spPr>
          <a:xfrm>
            <a:off x="420687" y="2431432"/>
            <a:ext cx="1261745" cy="226985"/>
          </a:xfrm>
          <a:prstGeom prst="rect">
            <a:avLst/>
          </a:prstGeom>
        </p:spPr>
        <p:txBody>
          <a:bodyPr vert="horz" wrap="square" lIns="0" tIns="11430" rIns="0" bIns="0" rtlCol="0">
            <a:spAutoFit/>
          </a:bodyPr>
          <a:lstStyle/>
          <a:p>
            <a:pPr marL="12700" algn="ctr">
              <a:spcBef>
                <a:spcPts val="90"/>
              </a:spcBef>
            </a:pPr>
            <a:r>
              <a:rPr sz="1400" b="1" dirty="0">
                <a:solidFill>
                  <a:srgbClr val="FFFFFF"/>
                </a:solidFill>
                <a:cs typeface="Calibri"/>
              </a:rPr>
              <a:t>ELA &amp; Math</a:t>
            </a:r>
            <a:endParaRPr sz="1400" dirty="0">
              <a:solidFill>
                <a:srgbClr val="080808"/>
              </a:solidFill>
              <a:cs typeface="Calibri"/>
            </a:endParaRPr>
          </a:p>
        </p:txBody>
      </p:sp>
      <p:sp>
        <p:nvSpPr>
          <p:cNvPr id="26" name="object 26"/>
          <p:cNvSpPr/>
          <p:nvPr/>
        </p:nvSpPr>
        <p:spPr>
          <a:xfrm>
            <a:off x="2242632" y="2257061"/>
            <a:ext cx="6901815" cy="556895"/>
          </a:xfrm>
          <a:custGeom>
            <a:avLst/>
            <a:gdLst/>
            <a:ahLst/>
            <a:cxnLst/>
            <a:rect l="l" t="t" r="r" b="b"/>
            <a:pathLst>
              <a:path w="6901815" h="556894">
                <a:moveTo>
                  <a:pt x="0" y="0"/>
                </a:moveTo>
                <a:lnTo>
                  <a:pt x="6901367" y="0"/>
                </a:lnTo>
                <a:lnTo>
                  <a:pt x="6901367" y="556581"/>
                </a:lnTo>
                <a:lnTo>
                  <a:pt x="0" y="55658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27" name="object 27"/>
          <p:cNvSpPr/>
          <p:nvPr/>
        </p:nvSpPr>
        <p:spPr>
          <a:xfrm>
            <a:off x="2311249" y="2450614"/>
            <a:ext cx="6767195" cy="169545"/>
          </a:xfrm>
          <a:custGeom>
            <a:avLst/>
            <a:gdLst/>
            <a:ahLst/>
            <a:cxnLst/>
            <a:rect l="l" t="t" r="r" b="b"/>
            <a:pathLst>
              <a:path w="6767195" h="169544">
                <a:moveTo>
                  <a:pt x="0" y="0"/>
                </a:moveTo>
                <a:lnTo>
                  <a:pt x="6766671" y="0"/>
                </a:lnTo>
                <a:lnTo>
                  <a:pt x="6766671" y="169475"/>
                </a:lnTo>
                <a:lnTo>
                  <a:pt x="0" y="16947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28" name="object 28"/>
          <p:cNvSpPr txBox="1"/>
          <p:nvPr/>
        </p:nvSpPr>
        <p:spPr>
          <a:xfrm>
            <a:off x="3721177" y="2431431"/>
            <a:ext cx="3960495" cy="226985"/>
          </a:xfrm>
          <a:prstGeom prst="rect">
            <a:avLst/>
          </a:prstGeom>
        </p:spPr>
        <p:txBody>
          <a:bodyPr vert="horz" wrap="square" lIns="0" tIns="11430" rIns="0" bIns="0" rtlCol="0">
            <a:spAutoFit/>
          </a:bodyPr>
          <a:lstStyle/>
          <a:p>
            <a:pPr marL="12700" algn="ctr">
              <a:spcBef>
                <a:spcPts val="90"/>
              </a:spcBef>
            </a:pPr>
            <a:r>
              <a:rPr sz="1400" b="1" dirty="0">
                <a:solidFill>
                  <a:srgbClr val="FFFFFF"/>
                </a:solidFill>
                <a:cs typeface="Calibri"/>
              </a:rPr>
              <a:t>English Language Arts &amp; Mathematics</a:t>
            </a:r>
            <a:endParaRPr sz="1400" dirty="0">
              <a:solidFill>
                <a:srgbClr val="080808"/>
              </a:solidFill>
              <a:cs typeface="Calibri"/>
            </a:endParaRPr>
          </a:p>
        </p:txBody>
      </p:sp>
      <p:sp>
        <p:nvSpPr>
          <p:cNvPr id="29" name="object 29"/>
          <p:cNvSpPr/>
          <p:nvPr/>
        </p:nvSpPr>
        <p:spPr>
          <a:xfrm>
            <a:off x="0" y="2257061"/>
            <a:ext cx="15240" cy="27940"/>
          </a:xfrm>
          <a:custGeom>
            <a:avLst/>
            <a:gdLst/>
            <a:ahLst/>
            <a:cxnLst/>
            <a:rect l="l" t="t" r="r" b="b"/>
            <a:pathLst>
              <a:path w="15240" h="27940">
                <a:moveTo>
                  <a:pt x="0" y="0"/>
                </a:moveTo>
                <a:lnTo>
                  <a:pt x="14967" y="0"/>
                </a:lnTo>
                <a:lnTo>
                  <a:pt x="14967" y="27781"/>
                </a:lnTo>
                <a:lnTo>
                  <a:pt x="0" y="27781"/>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30" name="object 30"/>
          <p:cNvSpPr/>
          <p:nvPr/>
        </p:nvSpPr>
        <p:spPr>
          <a:xfrm>
            <a:off x="14968" y="2270951"/>
            <a:ext cx="2155825" cy="0"/>
          </a:xfrm>
          <a:custGeom>
            <a:avLst/>
            <a:gdLst/>
            <a:ahLst/>
            <a:cxnLst/>
            <a:rect l="l" t="t" r="r" b="b"/>
            <a:pathLst>
              <a:path w="2155825">
                <a:moveTo>
                  <a:pt x="0" y="0"/>
                </a:moveTo>
                <a:lnTo>
                  <a:pt x="2155694" y="0"/>
                </a:lnTo>
              </a:path>
            </a:pathLst>
          </a:custGeom>
          <a:ln w="27781">
            <a:solidFill>
              <a:srgbClr val="94664B"/>
            </a:solidFill>
          </a:ln>
        </p:spPr>
        <p:txBody>
          <a:bodyPr wrap="square" lIns="0" tIns="0" rIns="0" bIns="0" rtlCol="0"/>
          <a:lstStyle/>
          <a:p>
            <a:endParaRPr>
              <a:solidFill>
                <a:srgbClr val="080808"/>
              </a:solidFill>
            </a:endParaRPr>
          </a:p>
        </p:txBody>
      </p:sp>
      <p:sp>
        <p:nvSpPr>
          <p:cNvPr id="31" name="object 31"/>
          <p:cNvSpPr/>
          <p:nvPr/>
        </p:nvSpPr>
        <p:spPr>
          <a:xfrm>
            <a:off x="2170661" y="2257061"/>
            <a:ext cx="10160" cy="27940"/>
          </a:xfrm>
          <a:custGeom>
            <a:avLst/>
            <a:gdLst/>
            <a:ahLst/>
            <a:cxnLst/>
            <a:rect l="l" t="t" r="r" b="b"/>
            <a:pathLst>
              <a:path w="10160" h="27940">
                <a:moveTo>
                  <a:pt x="0" y="0"/>
                </a:moveTo>
                <a:lnTo>
                  <a:pt x="10042" y="0"/>
                </a:lnTo>
                <a:lnTo>
                  <a:pt x="10042" y="27781"/>
                </a:lnTo>
                <a:lnTo>
                  <a:pt x="0" y="27781"/>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32" name="object 32"/>
          <p:cNvSpPr/>
          <p:nvPr/>
        </p:nvSpPr>
        <p:spPr>
          <a:xfrm>
            <a:off x="2242630" y="2257061"/>
            <a:ext cx="12065" cy="27940"/>
          </a:xfrm>
          <a:custGeom>
            <a:avLst/>
            <a:gdLst/>
            <a:ahLst/>
            <a:cxnLst/>
            <a:rect l="l" t="t" r="r" b="b"/>
            <a:pathLst>
              <a:path w="12064" h="27940">
                <a:moveTo>
                  <a:pt x="0" y="0"/>
                </a:moveTo>
                <a:lnTo>
                  <a:pt x="11715" y="0"/>
                </a:lnTo>
                <a:lnTo>
                  <a:pt x="11715" y="27781"/>
                </a:lnTo>
                <a:lnTo>
                  <a:pt x="0" y="2778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33" name="object 33"/>
          <p:cNvSpPr/>
          <p:nvPr/>
        </p:nvSpPr>
        <p:spPr>
          <a:xfrm>
            <a:off x="2254345" y="2257061"/>
            <a:ext cx="83820" cy="27940"/>
          </a:xfrm>
          <a:custGeom>
            <a:avLst/>
            <a:gdLst/>
            <a:ahLst/>
            <a:cxnLst/>
            <a:rect l="l" t="t" r="r" b="b"/>
            <a:pathLst>
              <a:path w="83819" h="27940">
                <a:moveTo>
                  <a:pt x="0" y="0"/>
                </a:moveTo>
                <a:lnTo>
                  <a:pt x="83683" y="0"/>
                </a:lnTo>
                <a:lnTo>
                  <a:pt x="83683" y="27781"/>
                </a:lnTo>
                <a:lnTo>
                  <a:pt x="0" y="2778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34" name="object 34"/>
          <p:cNvSpPr/>
          <p:nvPr/>
        </p:nvSpPr>
        <p:spPr>
          <a:xfrm>
            <a:off x="2338028" y="2270951"/>
            <a:ext cx="2154555" cy="0"/>
          </a:xfrm>
          <a:custGeom>
            <a:avLst/>
            <a:gdLst/>
            <a:ahLst/>
            <a:cxnLst/>
            <a:rect l="l" t="t" r="r" b="b"/>
            <a:pathLst>
              <a:path w="2154554">
                <a:moveTo>
                  <a:pt x="0" y="0"/>
                </a:moveTo>
                <a:lnTo>
                  <a:pt x="2154020" y="0"/>
                </a:lnTo>
              </a:path>
            </a:pathLst>
          </a:custGeom>
          <a:ln w="27781">
            <a:solidFill>
              <a:srgbClr val="00337F"/>
            </a:solidFill>
          </a:ln>
        </p:spPr>
        <p:txBody>
          <a:bodyPr wrap="square" lIns="0" tIns="0" rIns="0" bIns="0" rtlCol="0"/>
          <a:lstStyle/>
          <a:p>
            <a:endParaRPr>
              <a:solidFill>
                <a:srgbClr val="080808"/>
              </a:solidFill>
            </a:endParaRPr>
          </a:p>
        </p:txBody>
      </p:sp>
      <p:sp>
        <p:nvSpPr>
          <p:cNvPr id="35" name="object 35"/>
          <p:cNvSpPr/>
          <p:nvPr/>
        </p:nvSpPr>
        <p:spPr>
          <a:xfrm>
            <a:off x="4492049" y="2257061"/>
            <a:ext cx="83820" cy="27940"/>
          </a:xfrm>
          <a:custGeom>
            <a:avLst/>
            <a:gdLst/>
            <a:ahLst/>
            <a:cxnLst/>
            <a:rect l="l" t="t" r="r" b="b"/>
            <a:pathLst>
              <a:path w="83820" h="27940">
                <a:moveTo>
                  <a:pt x="0" y="0"/>
                </a:moveTo>
                <a:lnTo>
                  <a:pt x="83683" y="0"/>
                </a:lnTo>
                <a:lnTo>
                  <a:pt x="83683" y="27781"/>
                </a:lnTo>
                <a:lnTo>
                  <a:pt x="0" y="2778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36" name="object 36"/>
          <p:cNvSpPr/>
          <p:nvPr/>
        </p:nvSpPr>
        <p:spPr>
          <a:xfrm>
            <a:off x="4575734" y="2270951"/>
            <a:ext cx="2239645" cy="0"/>
          </a:xfrm>
          <a:custGeom>
            <a:avLst/>
            <a:gdLst/>
            <a:ahLst/>
            <a:cxnLst/>
            <a:rect l="l" t="t" r="r" b="b"/>
            <a:pathLst>
              <a:path w="2239645">
                <a:moveTo>
                  <a:pt x="0" y="0"/>
                </a:moveTo>
                <a:lnTo>
                  <a:pt x="2239378" y="0"/>
                </a:lnTo>
              </a:path>
            </a:pathLst>
          </a:custGeom>
          <a:ln w="27781">
            <a:solidFill>
              <a:srgbClr val="00337F"/>
            </a:solidFill>
          </a:ln>
        </p:spPr>
        <p:txBody>
          <a:bodyPr wrap="square" lIns="0" tIns="0" rIns="0" bIns="0" rtlCol="0"/>
          <a:lstStyle/>
          <a:p>
            <a:endParaRPr>
              <a:solidFill>
                <a:srgbClr val="080808"/>
              </a:solidFill>
            </a:endParaRPr>
          </a:p>
        </p:txBody>
      </p:sp>
      <p:sp>
        <p:nvSpPr>
          <p:cNvPr id="37" name="object 37"/>
          <p:cNvSpPr/>
          <p:nvPr/>
        </p:nvSpPr>
        <p:spPr>
          <a:xfrm>
            <a:off x="6815111" y="2257061"/>
            <a:ext cx="83820" cy="27940"/>
          </a:xfrm>
          <a:custGeom>
            <a:avLst/>
            <a:gdLst/>
            <a:ahLst/>
            <a:cxnLst/>
            <a:rect l="l" t="t" r="r" b="b"/>
            <a:pathLst>
              <a:path w="83820" h="27940">
                <a:moveTo>
                  <a:pt x="0" y="0"/>
                </a:moveTo>
                <a:lnTo>
                  <a:pt x="83683" y="0"/>
                </a:lnTo>
                <a:lnTo>
                  <a:pt x="83683" y="27781"/>
                </a:lnTo>
                <a:lnTo>
                  <a:pt x="0" y="2778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38" name="object 38"/>
          <p:cNvSpPr/>
          <p:nvPr/>
        </p:nvSpPr>
        <p:spPr>
          <a:xfrm>
            <a:off x="6898795" y="2270951"/>
            <a:ext cx="2245360" cy="0"/>
          </a:xfrm>
          <a:custGeom>
            <a:avLst/>
            <a:gdLst/>
            <a:ahLst/>
            <a:cxnLst/>
            <a:rect l="l" t="t" r="r" b="b"/>
            <a:pathLst>
              <a:path w="2245359">
                <a:moveTo>
                  <a:pt x="0" y="0"/>
                </a:moveTo>
                <a:lnTo>
                  <a:pt x="2245200" y="0"/>
                </a:lnTo>
              </a:path>
            </a:pathLst>
          </a:custGeom>
          <a:ln w="27782">
            <a:solidFill>
              <a:srgbClr val="00337F"/>
            </a:solidFill>
          </a:ln>
        </p:spPr>
        <p:txBody>
          <a:bodyPr wrap="square" lIns="0" tIns="0" rIns="0" bIns="0" rtlCol="0"/>
          <a:lstStyle/>
          <a:p>
            <a:endParaRPr>
              <a:solidFill>
                <a:srgbClr val="080808"/>
              </a:solidFill>
            </a:endParaRPr>
          </a:p>
        </p:txBody>
      </p:sp>
      <p:sp>
        <p:nvSpPr>
          <p:cNvPr id="39" name="object 39"/>
          <p:cNvSpPr/>
          <p:nvPr/>
        </p:nvSpPr>
        <p:spPr>
          <a:xfrm>
            <a:off x="1" y="2785860"/>
            <a:ext cx="2181225" cy="27940"/>
          </a:xfrm>
          <a:custGeom>
            <a:avLst/>
            <a:gdLst/>
            <a:ahLst/>
            <a:cxnLst/>
            <a:rect l="l" t="t" r="r" b="b"/>
            <a:pathLst>
              <a:path w="2181225" h="27939">
                <a:moveTo>
                  <a:pt x="0" y="27781"/>
                </a:moveTo>
                <a:lnTo>
                  <a:pt x="2180704" y="27781"/>
                </a:lnTo>
                <a:lnTo>
                  <a:pt x="2180704" y="0"/>
                </a:lnTo>
                <a:lnTo>
                  <a:pt x="0" y="0"/>
                </a:lnTo>
                <a:lnTo>
                  <a:pt x="0" y="27781"/>
                </a:lnTo>
                <a:close/>
              </a:path>
            </a:pathLst>
          </a:custGeom>
          <a:solidFill>
            <a:srgbClr val="94664B"/>
          </a:solidFill>
        </p:spPr>
        <p:txBody>
          <a:bodyPr wrap="square" lIns="0" tIns="0" rIns="0" bIns="0" rtlCol="0"/>
          <a:lstStyle/>
          <a:p>
            <a:endParaRPr>
              <a:solidFill>
                <a:srgbClr val="080808"/>
              </a:solidFill>
            </a:endParaRPr>
          </a:p>
        </p:txBody>
      </p:sp>
      <p:sp>
        <p:nvSpPr>
          <p:cNvPr id="40" name="object 40"/>
          <p:cNvSpPr/>
          <p:nvPr/>
        </p:nvSpPr>
        <p:spPr>
          <a:xfrm>
            <a:off x="2242630" y="2785859"/>
            <a:ext cx="6901815" cy="27940"/>
          </a:xfrm>
          <a:custGeom>
            <a:avLst/>
            <a:gdLst/>
            <a:ahLst/>
            <a:cxnLst/>
            <a:rect l="l" t="t" r="r" b="b"/>
            <a:pathLst>
              <a:path w="6901815" h="27939">
                <a:moveTo>
                  <a:pt x="0" y="27782"/>
                </a:moveTo>
                <a:lnTo>
                  <a:pt x="6901367" y="27782"/>
                </a:lnTo>
                <a:lnTo>
                  <a:pt x="6901367"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41" name="object 41"/>
          <p:cNvSpPr/>
          <p:nvPr/>
        </p:nvSpPr>
        <p:spPr>
          <a:xfrm>
            <a:off x="0" y="2859946"/>
            <a:ext cx="2169160" cy="534670"/>
          </a:xfrm>
          <a:custGeom>
            <a:avLst/>
            <a:gdLst/>
            <a:ahLst/>
            <a:cxnLst/>
            <a:rect l="l" t="t" r="r" b="b"/>
            <a:pathLst>
              <a:path w="2169160" h="534669">
                <a:moveTo>
                  <a:pt x="0" y="0"/>
                </a:moveTo>
                <a:lnTo>
                  <a:pt x="2168988" y="0"/>
                </a:lnTo>
                <a:lnTo>
                  <a:pt x="2168988" y="534355"/>
                </a:lnTo>
                <a:lnTo>
                  <a:pt x="0" y="53435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42" name="object 42"/>
          <p:cNvSpPr/>
          <p:nvPr/>
        </p:nvSpPr>
        <p:spPr>
          <a:xfrm>
            <a:off x="1" y="3041461"/>
            <a:ext cx="2112645" cy="170815"/>
          </a:xfrm>
          <a:custGeom>
            <a:avLst/>
            <a:gdLst/>
            <a:ahLst/>
            <a:cxnLst/>
            <a:rect l="l" t="t" r="r" b="b"/>
            <a:pathLst>
              <a:path w="2112645" h="170814">
                <a:moveTo>
                  <a:pt x="0" y="0"/>
                </a:moveTo>
                <a:lnTo>
                  <a:pt x="2112081" y="0"/>
                </a:lnTo>
                <a:lnTo>
                  <a:pt x="2112081" y="170401"/>
                </a:lnTo>
                <a:lnTo>
                  <a:pt x="0" y="170401"/>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43" name="object 43"/>
          <p:cNvSpPr txBox="1"/>
          <p:nvPr/>
        </p:nvSpPr>
        <p:spPr>
          <a:xfrm>
            <a:off x="648306" y="3022279"/>
            <a:ext cx="807085" cy="226985"/>
          </a:xfrm>
          <a:prstGeom prst="rect">
            <a:avLst/>
          </a:prstGeom>
        </p:spPr>
        <p:txBody>
          <a:bodyPr vert="horz" wrap="square" lIns="0" tIns="11430" rIns="0" bIns="0" rtlCol="0">
            <a:spAutoFit/>
          </a:bodyPr>
          <a:lstStyle/>
          <a:p>
            <a:pPr marL="12700" algn="ctr">
              <a:spcBef>
                <a:spcPts val="90"/>
              </a:spcBef>
            </a:pPr>
            <a:r>
              <a:rPr sz="1400" b="1" dirty="0">
                <a:solidFill>
                  <a:srgbClr val="FFFFFF"/>
                </a:solidFill>
                <a:cs typeface="Calibri"/>
              </a:rPr>
              <a:t>Science</a:t>
            </a:r>
            <a:endParaRPr sz="1400" dirty="0">
              <a:solidFill>
                <a:srgbClr val="080808"/>
              </a:solidFill>
              <a:cs typeface="Calibri"/>
            </a:endParaRPr>
          </a:p>
        </p:txBody>
      </p:sp>
      <p:sp>
        <p:nvSpPr>
          <p:cNvPr id="44" name="object 44"/>
          <p:cNvSpPr/>
          <p:nvPr/>
        </p:nvSpPr>
        <p:spPr>
          <a:xfrm>
            <a:off x="2252672" y="2859946"/>
            <a:ext cx="2239645" cy="534670"/>
          </a:xfrm>
          <a:custGeom>
            <a:avLst/>
            <a:gdLst/>
            <a:ahLst/>
            <a:cxnLst/>
            <a:rect l="l" t="t" r="r" b="b"/>
            <a:pathLst>
              <a:path w="2239645" h="534669">
                <a:moveTo>
                  <a:pt x="0" y="0"/>
                </a:moveTo>
                <a:lnTo>
                  <a:pt x="2239378" y="0"/>
                </a:lnTo>
                <a:lnTo>
                  <a:pt x="2239378" y="534355"/>
                </a:lnTo>
                <a:lnTo>
                  <a:pt x="0" y="53435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45" name="object 45"/>
          <p:cNvSpPr/>
          <p:nvPr/>
        </p:nvSpPr>
        <p:spPr>
          <a:xfrm>
            <a:off x="2311251" y="2957188"/>
            <a:ext cx="2122805" cy="169545"/>
          </a:xfrm>
          <a:custGeom>
            <a:avLst/>
            <a:gdLst/>
            <a:ahLst/>
            <a:cxnLst/>
            <a:rect l="l" t="t" r="r" b="b"/>
            <a:pathLst>
              <a:path w="2122804" h="169544">
                <a:moveTo>
                  <a:pt x="0" y="0"/>
                </a:moveTo>
                <a:lnTo>
                  <a:pt x="2122220" y="0"/>
                </a:lnTo>
                <a:lnTo>
                  <a:pt x="2122220" y="169475"/>
                </a:lnTo>
                <a:lnTo>
                  <a:pt x="0" y="16947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46" name="object 46"/>
          <p:cNvSpPr/>
          <p:nvPr/>
        </p:nvSpPr>
        <p:spPr>
          <a:xfrm>
            <a:off x="2311250" y="3126662"/>
            <a:ext cx="2122805" cy="169545"/>
          </a:xfrm>
          <a:custGeom>
            <a:avLst/>
            <a:gdLst/>
            <a:ahLst/>
            <a:cxnLst/>
            <a:rect l="l" t="t" r="r" b="b"/>
            <a:pathLst>
              <a:path w="2122804" h="169544">
                <a:moveTo>
                  <a:pt x="0" y="0"/>
                </a:moveTo>
                <a:lnTo>
                  <a:pt x="2122220" y="0"/>
                </a:lnTo>
                <a:lnTo>
                  <a:pt x="2122220" y="169475"/>
                </a:lnTo>
                <a:lnTo>
                  <a:pt x="0" y="16947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47" name="object 47"/>
          <p:cNvSpPr txBox="1"/>
          <p:nvPr/>
        </p:nvSpPr>
        <p:spPr>
          <a:xfrm>
            <a:off x="2480981" y="3016397"/>
            <a:ext cx="1793875" cy="227883"/>
          </a:xfrm>
          <a:prstGeom prst="rect">
            <a:avLst/>
          </a:prstGeom>
        </p:spPr>
        <p:txBody>
          <a:bodyPr vert="horz" wrap="square" lIns="0" tIns="10160" rIns="0" bIns="0" rtlCol="0">
            <a:spAutoFit/>
          </a:bodyPr>
          <a:lstStyle/>
          <a:p>
            <a:pPr marL="12700" marR="5080" indent="95250">
              <a:lnSpc>
                <a:spcPct val="101099"/>
              </a:lnSpc>
              <a:spcBef>
                <a:spcPts val="80"/>
              </a:spcBef>
            </a:pPr>
            <a:r>
              <a:rPr sz="1400" b="1" dirty="0">
                <a:solidFill>
                  <a:srgbClr val="FFFFFF"/>
                </a:solidFill>
                <a:cs typeface="Calibri"/>
              </a:rPr>
              <a:t>Science Field Test</a:t>
            </a:r>
            <a:endParaRPr sz="1400" dirty="0">
              <a:solidFill>
                <a:srgbClr val="080808"/>
              </a:solidFill>
              <a:cs typeface="Calibri"/>
            </a:endParaRPr>
          </a:p>
        </p:txBody>
      </p:sp>
      <p:sp>
        <p:nvSpPr>
          <p:cNvPr id="48" name="object 48"/>
          <p:cNvSpPr/>
          <p:nvPr/>
        </p:nvSpPr>
        <p:spPr>
          <a:xfrm>
            <a:off x="4575732" y="2859946"/>
            <a:ext cx="4568825" cy="534670"/>
          </a:xfrm>
          <a:custGeom>
            <a:avLst/>
            <a:gdLst/>
            <a:ahLst/>
            <a:cxnLst/>
            <a:rect l="l" t="t" r="r" b="b"/>
            <a:pathLst>
              <a:path w="4568825" h="534669">
                <a:moveTo>
                  <a:pt x="0" y="0"/>
                </a:moveTo>
                <a:lnTo>
                  <a:pt x="4568264" y="0"/>
                </a:lnTo>
                <a:lnTo>
                  <a:pt x="4568264" y="534356"/>
                </a:lnTo>
                <a:lnTo>
                  <a:pt x="0" y="534356"/>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49" name="object 49"/>
          <p:cNvSpPr/>
          <p:nvPr/>
        </p:nvSpPr>
        <p:spPr>
          <a:xfrm>
            <a:off x="4634310" y="3041461"/>
            <a:ext cx="4443730" cy="170815"/>
          </a:xfrm>
          <a:custGeom>
            <a:avLst/>
            <a:gdLst/>
            <a:ahLst/>
            <a:cxnLst/>
            <a:rect l="l" t="t" r="r" b="b"/>
            <a:pathLst>
              <a:path w="4443730" h="170814">
                <a:moveTo>
                  <a:pt x="0" y="0"/>
                </a:moveTo>
                <a:lnTo>
                  <a:pt x="4443611" y="0"/>
                </a:lnTo>
                <a:lnTo>
                  <a:pt x="4443611" y="170401"/>
                </a:lnTo>
                <a:lnTo>
                  <a:pt x="0" y="17040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50" name="object 50"/>
          <p:cNvSpPr txBox="1"/>
          <p:nvPr/>
        </p:nvSpPr>
        <p:spPr>
          <a:xfrm>
            <a:off x="6454288" y="3022279"/>
            <a:ext cx="807085" cy="226985"/>
          </a:xfrm>
          <a:prstGeom prst="rect">
            <a:avLst/>
          </a:prstGeom>
        </p:spPr>
        <p:txBody>
          <a:bodyPr vert="horz" wrap="square" lIns="0" tIns="11430" rIns="0" bIns="0" rtlCol="0">
            <a:spAutoFit/>
          </a:bodyPr>
          <a:lstStyle/>
          <a:p>
            <a:pPr marL="12700">
              <a:spcBef>
                <a:spcPts val="90"/>
              </a:spcBef>
            </a:pPr>
            <a:r>
              <a:rPr sz="1400" b="1" dirty="0">
                <a:solidFill>
                  <a:srgbClr val="FFFFFF"/>
                </a:solidFill>
                <a:cs typeface="Calibri"/>
              </a:rPr>
              <a:t>Science</a:t>
            </a:r>
            <a:endParaRPr sz="1400">
              <a:solidFill>
                <a:srgbClr val="080808"/>
              </a:solidFill>
              <a:cs typeface="Calibri"/>
            </a:endParaRPr>
          </a:p>
        </p:txBody>
      </p:sp>
      <p:sp>
        <p:nvSpPr>
          <p:cNvPr id="51" name="object 51"/>
          <p:cNvSpPr/>
          <p:nvPr/>
        </p:nvSpPr>
        <p:spPr>
          <a:xfrm>
            <a:off x="-1" y="2859946"/>
            <a:ext cx="15240" cy="27940"/>
          </a:xfrm>
          <a:custGeom>
            <a:avLst/>
            <a:gdLst/>
            <a:ahLst/>
            <a:cxnLst/>
            <a:rect l="l" t="t" r="r" b="b"/>
            <a:pathLst>
              <a:path w="15240" h="27939">
                <a:moveTo>
                  <a:pt x="0" y="0"/>
                </a:moveTo>
                <a:lnTo>
                  <a:pt x="14967" y="0"/>
                </a:lnTo>
                <a:lnTo>
                  <a:pt x="14967" y="27782"/>
                </a:lnTo>
                <a:lnTo>
                  <a:pt x="0" y="27782"/>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53" name="object 53"/>
          <p:cNvSpPr/>
          <p:nvPr/>
        </p:nvSpPr>
        <p:spPr>
          <a:xfrm>
            <a:off x="2254344" y="2859946"/>
            <a:ext cx="83820" cy="27940"/>
          </a:xfrm>
          <a:custGeom>
            <a:avLst/>
            <a:gdLst/>
            <a:ahLst/>
            <a:cxnLst/>
            <a:rect l="l" t="t" r="r" b="b"/>
            <a:pathLst>
              <a:path w="83819" h="27939">
                <a:moveTo>
                  <a:pt x="0" y="0"/>
                </a:moveTo>
                <a:lnTo>
                  <a:pt x="83683" y="0"/>
                </a:lnTo>
                <a:lnTo>
                  <a:pt x="83683" y="27782"/>
                </a:lnTo>
                <a:lnTo>
                  <a:pt x="0" y="27782"/>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54" name="object 54"/>
          <p:cNvSpPr/>
          <p:nvPr/>
        </p:nvSpPr>
        <p:spPr>
          <a:xfrm>
            <a:off x="2338029" y="2873838"/>
            <a:ext cx="2154555" cy="0"/>
          </a:xfrm>
          <a:custGeom>
            <a:avLst/>
            <a:gdLst/>
            <a:ahLst/>
            <a:cxnLst/>
            <a:rect l="l" t="t" r="r" b="b"/>
            <a:pathLst>
              <a:path w="2154554">
                <a:moveTo>
                  <a:pt x="0" y="0"/>
                </a:moveTo>
                <a:lnTo>
                  <a:pt x="2154022" y="0"/>
                </a:lnTo>
              </a:path>
            </a:pathLst>
          </a:custGeom>
          <a:ln w="27781">
            <a:solidFill>
              <a:srgbClr val="00337F"/>
            </a:solidFill>
          </a:ln>
        </p:spPr>
        <p:txBody>
          <a:bodyPr wrap="square" lIns="0" tIns="0" rIns="0" bIns="0" rtlCol="0"/>
          <a:lstStyle/>
          <a:p>
            <a:endParaRPr>
              <a:solidFill>
                <a:srgbClr val="080808"/>
              </a:solidFill>
            </a:endParaRPr>
          </a:p>
        </p:txBody>
      </p:sp>
      <p:sp>
        <p:nvSpPr>
          <p:cNvPr id="55" name="object 55"/>
          <p:cNvSpPr/>
          <p:nvPr/>
        </p:nvSpPr>
        <p:spPr>
          <a:xfrm>
            <a:off x="4575732" y="2859946"/>
            <a:ext cx="4568825" cy="27940"/>
          </a:xfrm>
          <a:custGeom>
            <a:avLst/>
            <a:gdLst/>
            <a:ahLst/>
            <a:cxnLst/>
            <a:rect l="l" t="t" r="r" b="b"/>
            <a:pathLst>
              <a:path w="4568825" h="27939">
                <a:moveTo>
                  <a:pt x="0" y="27782"/>
                </a:moveTo>
                <a:lnTo>
                  <a:pt x="4568268" y="27782"/>
                </a:lnTo>
                <a:lnTo>
                  <a:pt x="4568268"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57" name="object 57"/>
          <p:cNvSpPr/>
          <p:nvPr/>
        </p:nvSpPr>
        <p:spPr>
          <a:xfrm>
            <a:off x="2254344" y="3366520"/>
            <a:ext cx="2237740" cy="27940"/>
          </a:xfrm>
          <a:custGeom>
            <a:avLst/>
            <a:gdLst/>
            <a:ahLst/>
            <a:cxnLst/>
            <a:rect l="l" t="t" r="r" b="b"/>
            <a:pathLst>
              <a:path w="2237740" h="27939">
                <a:moveTo>
                  <a:pt x="0" y="27782"/>
                </a:moveTo>
                <a:lnTo>
                  <a:pt x="2237704" y="27782"/>
                </a:lnTo>
                <a:lnTo>
                  <a:pt x="2237704"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58" name="object 58"/>
          <p:cNvSpPr/>
          <p:nvPr/>
        </p:nvSpPr>
        <p:spPr>
          <a:xfrm>
            <a:off x="4575733" y="3366519"/>
            <a:ext cx="4568825" cy="27940"/>
          </a:xfrm>
          <a:custGeom>
            <a:avLst/>
            <a:gdLst/>
            <a:ahLst/>
            <a:cxnLst/>
            <a:rect l="l" t="t" r="r" b="b"/>
            <a:pathLst>
              <a:path w="4568825" h="27939">
                <a:moveTo>
                  <a:pt x="0" y="27782"/>
                </a:moveTo>
                <a:lnTo>
                  <a:pt x="4568268" y="27782"/>
                </a:lnTo>
                <a:lnTo>
                  <a:pt x="4568268"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59" name="object 59"/>
          <p:cNvSpPr/>
          <p:nvPr/>
        </p:nvSpPr>
        <p:spPr>
          <a:xfrm>
            <a:off x="0" y="3440608"/>
            <a:ext cx="4492048" cy="526945"/>
          </a:xfrm>
          <a:custGeom>
            <a:avLst/>
            <a:gdLst/>
            <a:ahLst/>
            <a:cxnLst/>
            <a:rect l="l" t="t" r="r" b="b"/>
            <a:pathLst>
              <a:path w="6813550" h="556260">
                <a:moveTo>
                  <a:pt x="0" y="0"/>
                </a:moveTo>
                <a:lnTo>
                  <a:pt x="6813437" y="0"/>
                </a:lnTo>
                <a:lnTo>
                  <a:pt x="6813437" y="555655"/>
                </a:lnTo>
                <a:lnTo>
                  <a:pt x="0" y="55565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60" name="object 60"/>
          <p:cNvSpPr/>
          <p:nvPr/>
        </p:nvSpPr>
        <p:spPr>
          <a:xfrm>
            <a:off x="0" y="3633235"/>
            <a:ext cx="4492048" cy="94309"/>
          </a:xfrm>
          <a:custGeom>
            <a:avLst/>
            <a:gdLst/>
            <a:ahLst/>
            <a:cxnLst/>
            <a:rect l="l" t="t" r="r" b="b"/>
            <a:pathLst>
              <a:path w="6757034" h="169544">
                <a:moveTo>
                  <a:pt x="0" y="0"/>
                </a:moveTo>
                <a:lnTo>
                  <a:pt x="6756532" y="0"/>
                </a:lnTo>
                <a:lnTo>
                  <a:pt x="6756532" y="169475"/>
                </a:lnTo>
                <a:lnTo>
                  <a:pt x="0" y="16947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61" name="object 61"/>
          <p:cNvSpPr txBox="1"/>
          <p:nvPr/>
        </p:nvSpPr>
        <p:spPr>
          <a:xfrm>
            <a:off x="1677984" y="3605244"/>
            <a:ext cx="1457325" cy="226985"/>
          </a:xfrm>
          <a:prstGeom prst="rect">
            <a:avLst/>
          </a:prstGeom>
        </p:spPr>
        <p:txBody>
          <a:bodyPr vert="horz" wrap="square" lIns="0" tIns="11430" rIns="0" bIns="0" rtlCol="0">
            <a:spAutoFit/>
          </a:bodyPr>
          <a:lstStyle/>
          <a:p>
            <a:pPr marL="12700">
              <a:spcBef>
                <a:spcPts val="90"/>
              </a:spcBef>
            </a:pPr>
            <a:r>
              <a:rPr sz="1400" b="1" dirty="0">
                <a:solidFill>
                  <a:srgbClr val="FFFFFF"/>
                </a:solidFill>
                <a:cs typeface="Calibri"/>
              </a:rPr>
              <a:t>Social Studies</a:t>
            </a:r>
            <a:endParaRPr sz="1400" dirty="0">
              <a:solidFill>
                <a:srgbClr val="080808"/>
              </a:solidFill>
              <a:cs typeface="Calibri"/>
            </a:endParaRPr>
          </a:p>
        </p:txBody>
      </p:sp>
      <p:sp>
        <p:nvSpPr>
          <p:cNvPr id="62" name="object 62"/>
          <p:cNvSpPr/>
          <p:nvPr/>
        </p:nvSpPr>
        <p:spPr>
          <a:xfrm>
            <a:off x="6897121" y="3440606"/>
            <a:ext cx="2247265" cy="556260"/>
          </a:xfrm>
          <a:custGeom>
            <a:avLst/>
            <a:gdLst/>
            <a:ahLst/>
            <a:cxnLst/>
            <a:rect l="l" t="t" r="r" b="b"/>
            <a:pathLst>
              <a:path w="2247265" h="556260">
                <a:moveTo>
                  <a:pt x="0" y="0"/>
                </a:moveTo>
                <a:lnTo>
                  <a:pt x="2246878" y="0"/>
                </a:lnTo>
                <a:lnTo>
                  <a:pt x="2246878" y="555655"/>
                </a:lnTo>
                <a:lnTo>
                  <a:pt x="0" y="55565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63" name="object 63"/>
          <p:cNvSpPr/>
          <p:nvPr/>
        </p:nvSpPr>
        <p:spPr>
          <a:xfrm>
            <a:off x="6955700" y="3633235"/>
            <a:ext cx="2122805" cy="169545"/>
          </a:xfrm>
          <a:custGeom>
            <a:avLst/>
            <a:gdLst/>
            <a:ahLst/>
            <a:cxnLst/>
            <a:rect l="l" t="t" r="r" b="b"/>
            <a:pathLst>
              <a:path w="2122804" h="169544">
                <a:moveTo>
                  <a:pt x="0" y="0"/>
                </a:moveTo>
                <a:lnTo>
                  <a:pt x="2122219" y="0"/>
                </a:lnTo>
                <a:lnTo>
                  <a:pt x="2122219" y="169475"/>
                </a:lnTo>
                <a:lnTo>
                  <a:pt x="0" y="16947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64" name="object 64"/>
          <p:cNvSpPr txBox="1"/>
          <p:nvPr/>
        </p:nvSpPr>
        <p:spPr>
          <a:xfrm>
            <a:off x="7291126" y="3614052"/>
            <a:ext cx="1457325" cy="226985"/>
          </a:xfrm>
          <a:prstGeom prst="rect">
            <a:avLst/>
          </a:prstGeom>
        </p:spPr>
        <p:txBody>
          <a:bodyPr vert="horz" wrap="square" lIns="0" tIns="11430" rIns="0" bIns="0" rtlCol="0">
            <a:spAutoFit/>
          </a:bodyPr>
          <a:lstStyle/>
          <a:p>
            <a:pPr marL="12700" algn="ctr">
              <a:spcBef>
                <a:spcPts val="90"/>
              </a:spcBef>
            </a:pPr>
            <a:r>
              <a:rPr sz="1400" b="1" dirty="0">
                <a:solidFill>
                  <a:srgbClr val="FFFFFF"/>
                </a:solidFill>
                <a:cs typeface="Calibri"/>
              </a:rPr>
              <a:t>Social Studies</a:t>
            </a:r>
            <a:endParaRPr sz="1400" dirty="0">
              <a:solidFill>
                <a:srgbClr val="080808"/>
              </a:solidFill>
              <a:cs typeface="Calibri"/>
            </a:endParaRPr>
          </a:p>
        </p:txBody>
      </p:sp>
      <p:sp>
        <p:nvSpPr>
          <p:cNvPr id="65" name="object 65"/>
          <p:cNvSpPr/>
          <p:nvPr/>
        </p:nvSpPr>
        <p:spPr>
          <a:xfrm>
            <a:off x="1" y="3454498"/>
            <a:ext cx="2171065" cy="0"/>
          </a:xfrm>
          <a:custGeom>
            <a:avLst/>
            <a:gdLst/>
            <a:ahLst/>
            <a:cxnLst/>
            <a:rect l="l" t="t" r="r" b="b"/>
            <a:pathLst>
              <a:path w="2171065">
                <a:moveTo>
                  <a:pt x="0" y="0"/>
                </a:moveTo>
                <a:lnTo>
                  <a:pt x="2170658" y="0"/>
                </a:lnTo>
              </a:path>
            </a:pathLst>
          </a:custGeom>
          <a:ln w="27781">
            <a:solidFill>
              <a:srgbClr val="94664B"/>
            </a:solidFill>
          </a:ln>
        </p:spPr>
        <p:txBody>
          <a:bodyPr wrap="square" lIns="0" tIns="0" rIns="0" bIns="0" rtlCol="0"/>
          <a:lstStyle/>
          <a:p>
            <a:endParaRPr>
              <a:solidFill>
                <a:srgbClr val="080808"/>
              </a:solidFill>
            </a:endParaRPr>
          </a:p>
        </p:txBody>
      </p:sp>
      <p:sp>
        <p:nvSpPr>
          <p:cNvPr id="66" name="object 66"/>
          <p:cNvSpPr/>
          <p:nvPr/>
        </p:nvSpPr>
        <p:spPr>
          <a:xfrm>
            <a:off x="2170660" y="3440607"/>
            <a:ext cx="83820" cy="27940"/>
          </a:xfrm>
          <a:custGeom>
            <a:avLst/>
            <a:gdLst/>
            <a:ahLst/>
            <a:cxnLst/>
            <a:rect l="l" t="t" r="r" b="b"/>
            <a:pathLst>
              <a:path w="83819" h="27939">
                <a:moveTo>
                  <a:pt x="0" y="0"/>
                </a:moveTo>
                <a:lnTo>
                  <a:pt x="83683" y="0"/>
                </a:lnTo>
                <a:lnTo>
                  <a:pt x="83683" y="27781"/>
                </a:lnTo>
                <a:lnTo>
                  <a:pt x="0" y="27781"/>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67" name="object 67"/>
          <p:cNvSpPr/>
          <p:nvPr/>
        </p:nvSpPr>
        <p:spPr>
          <a:xfrm>
            <a:off x="2254344" y="3454498"/>
            <a:ext cx="2237740" cy="0"/>
          </a:xfrm>
          <a:custGeom>
            <a:avLst/>
            <a:gdLst/>
            <a:ahLst/>
            <a:cxnLst/>
            <a:rect l="l" t="t" r="r" b="b"/>
            <a:pathLst>
              <a:path w="2237740">
                <a:moveTo>
                  <a:pt x="0" y="0"/>
                </a:moveTo>
                <a:lnTo>
                  <a:pt x="2237704" y="0"/>
                </a:lnTo>
              </a:path>
            </a:pathLst>
          </a:custGeom>
          <a:ln w="27781">
            <a:solidFill>
              <a:srgbClr val="94664B"/>
            </a:solidFill>
          </a:ln>
        </p:spPr>
        <p:txBody>
          <a:bodyPr wrap="square" lIns="0" tIns="0" rIns="0" bIns="0" rtlCol="0"/>
          <a:lstStyle/>
          <a:p>
            <a:endParaRPr>
              <a:solidFill>
                <a:srgbClr val="080808"/>
              </a:solidFill>
            </a:endParaRPr>
          </a:p>
        </p:txBody>
      </p:sp>
      <p:sp>
        <p:nvSpPr>
          <p:cNvPr id="70" name="object 70"/>
          <p:cNvSpPr/>
          <p:nvPr/>
        </p:nvSpPr>
        <p:spPr>
          <a:xfrm>
            <a:off x="6898794" y="3440606"/>
            <a:ext cx="2245360" cy="27940"/>
          </a:xfrm>
          <a:custGeom>
            <a:avLst/>
            <a:gdLst/>
            <a:ahLst/>
            <a:cxnLst/>
            <a:rect l="l" t="t" r="r" b="b"/>
            <a:pathLst>
              <a:path w="2245359" h="27939">
                <a:moveTo>
                  <a:pt x="0" y="27782"/>
                </a:moveTo>
                <a:lnTo>
                  <a:pt x="2245204" y="27782"/>
                </a:lnTo>
                <a:lnTo>
                  <a:pt x="2245204"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71" name="object 71"/>
          <p:cNvSpPr/>
          <p:nvPr/>
        </p:nvSpPr>
        <p:spPr>
          <a:xfrm>
            <a:off x="1" y="3967553"/>
            <a:ext cx="4492048" cy="45719"/>
          </a:xfrm>
          <a:custGeom>
            <a:avLst/>
            <a:gdLst/>
            <a:ahLst/>
            <a:cxnLst/>
            <a:rect l="l" t="t" r="r" b="b"/>
            <a:pathLst>
              <a:path w="6815455" h="27939">
                <a:moveTo>
                  <a:pt x="0" y="27782"/>
                </a:moveTo>
                <a:lnTo>
                  <a:pt x="6815110" y="27782"/>
                </a:lnTo>
                <a:lnTo>
                  <a:pt x="6815110" y="0"/>
                </a:lnTo>
                <a:lnTo>
                  <a:pt x="0" y="0"/>
                </a:lnTo>
                <a:lnTo>
                  <a:pt x="0" y="27782"/>
                </a:lnTo>
                <a:close/>
              </a:path>
            </a:pathLst>
          </a:custGeom>
          <a:solidFill>
            <a:srgbClr val="94664B"/>
          </a:solidFill>
        </p:spPr>
        <p:txBody>
          <a:bodyPr wrap="square" lIns="0" tIns="0" rIns="0" bIns="0" rtlCol="0"/>
          <a:lstStyle/>
          <a:p>
            <a:endParaRPr>
              <a:solidFill>
                <a:srgbClr val="080808"/>
              </a:solidFill>
            </a:endParaRPr>
          </a:p>
        </p:txBody>
      </p:sp>
      <p:sp>
        <p:nvSpPr>
          <p:cNvPr id="72" name="object 72"/>
          <p:cNvSpPr/>
          <p:nvPr/>
        </p:nvSpPr>
        <p:spPr>
          <a:xfrm>
            <a:off x="6898794" y="3967553"/>
            <a:ext cx="2245360" cy="27940"/>
          </a:xfrm>
          <a:custGeom>
            <a:avLst/>
            <a:gdLst/>
            <a:ahLst/>
            <a:cxnLst/>
            <a:rect l="l" t="t" r="r" b="b"/>
            <a:pathLst>
              <a:path w="2245359" h="27939">
                <a:moveTo>
                  <a:pt x="0" y="27782"/>
                </a:moveTo>
                <a:lnTo>
                  <a:pt x="2245204" y="27782"/>
                </a:lnTo>
                <a:lnTo>
                  <a:pt x="2245204"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73" name="object 73"/>
          <p:cNvSpPr/>
          <p:nvPr/>
        </p:nvSpPr>
        <p:spPr>
          <a:xfrm>
            <a:off x="0" y="4042567"/>
            <a:ext cx="6813550" cy="556260"/>
          </a:xfrm>
          <a:custGeom>
            <a:avLst/>
            <a:gdLst/>
            <a:ahLst/>
            <a:cxnLst/>
            <a:rect l="l" t="t" r="r" b="b"/>
            <a:pathLst>
              <a:path w="6813550" h="556260">
                <a:moveTo>
                  <a:pt x="0" y="0"/>
                </a:moveTo>
                <a:lnTo>
                  <a:pt x="6813437" y="0"/>
                </a:lnTo>
                <a:lnTo>
                  <a:pt x="6813437" y="555655"/>
                </a:lnTo>
                <a:lnTo>
                  <a:pt x="0" y="55565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74" name="object 74"/>
          <p:cNvSpPr/>
          <p:nvPr/>
        </p:nvSpPr>
        <p:spPr>
          <a:xfrm>
            <a:off x="0" y="4236121"/>
            <a:ext cx="6757034" cy="169545"/>
          </a:xfrm>
          <a:custGeom>
            <a:avLst/>
            <a:gdLst/>
            <a:ahLst/>
            <a:cxnLst/>
            <a:rect l="l" t="t" r="r" b="b"/>
            <a:pathLst>
              <a:path w="6757034" h="169545">
                <a:moveTo>
                  <a:pt x="0" y="0"/>
                </a:moveTo>
                <a:lnTo>
                  <a:pt x="6756532" y="0"/>
                </a:lnTo>
                <a:lnTo>
                  <a:pt x="6756532" y="169475"/>
                </a:lnTo>
                <a:lnTo>
                  <a:pt x="0" y="16947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75" name="object 75"/>
          <p:cNvSpPr txBox="1"/>
          <p:nvPr/>
        </p:nvSpPr>
        <p:spPr>
          <a:xfrm>
            <a:off x="2480981" y="4216939"/>
            <a:ext cx="1793875" cy="226985"/>
          </a:xfrm>
          <a:prstGeom prst="rect">
            <a:avLst/>
          </a:prstGeom>
        </p:spPr>
        <p:txBody>
          <a:bodyPr vert="horz" wrap="square" lIns="0" tIns="11430" rIns="0" bIns="0" rtlCol="0">
            <a:spAutoFit/>
          </a:bodyPr>
          <a:lstStyle/>
          <a:p>
            <a:pPr marL="12700">
              <a:spcBef>
                <a:spcPts val="90"/>
              </a:spcBef>
            </a:pPr>
            <a:r>
              <a:rPr sz="1400" b="1" dirty="0">
                <a:solidFill>
                  <a:srgbClr val="FFFFFF"/>
                </a:solidFill>
                <a:cs typeface="Calibri"/>
              </a:rPr>
              <a:t>Personal Finance</a:t>
            </a:r>
            <a:endParaRPr sz="1400">
              <a:solidFill>
                <a:srgbClr val="080808"/>
              </a:solidFill>
              <a:cs typeface="Calibri"/>
            </a:endParaRPr>
          </a:p>
        </p:txBody>
      </p:sp>
      <p:sp>
        <p:nvSpPr>
          <p:cNvPr id="76" name="object 76"/>
          <p:cNvSpPr/>
          <p:nvPr/>
        </p:nvSpPr>
        <p:spPr>
          <a:xfrm>
            <a:off x="6897121" y="4042567"/>
            <a:ext cx="2247265" cy="556260"/>
          </a:xfrm>
          <a:custGeom>
            <a:avLst/>
            <a:gdLst/>
            <a:ahLst/>
            <a:cxnLst/>
            <a:rect l="l" t="t" r="r" b="b"/>
            <a:pathLst>
              <a:path w="2247265" h="556260">
                <a:moveTo>
                  <a:pt x="0" y="0"/>
                </a:moveTo>
                <a:lnTo>
                  <a:pt x="2246878" y="0"/>
                </a:lnTo>
                <a:lnTo>
                  <a:pt x="2246878" y="555655"/>
                </a:lnTo>
                <a:lnTo>
                  <a:pt x="0" y="55565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77" name="object 77"/>
          <p:cNvSpPr/>
          <p:nvPr/>
        </p:nvSpPr>
        <p:spPr>
          <a:xfrm>
            <a:off x="6955700" y="4236121"/>
            <a:ext cx="2122805" cy="169545"/>
          </a:xfrm>
          <a:custGeom>
            <a:avLst/>
            <a:gdLst/>
            <a:ahLst/>
            <a:cxnLst/>
            <a:rect l="l" t="t" r="r" b="b"/>
            <a:pathLst>
              <a:path w="2122804" h="169545">
                <a:moveTo>
                  <a:pt x="0" y="0"/>
                </a:moveTo>
                <a:lnTo>
                  <a:pt x="2122219" y="0"/>
                </a:lnTo>
                <a:lnTo>
                  <a:pt x="2122219" y="169475"/>
                </a:lnTo>
                <a:lnTo>
                  <a:pt x="0" y="16947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78" name="object 78"/>
          <p:cNvSpPr txBox="1"/>
          <p:nvPr/>
        </p:nvSpPr>
        <p:spPr>
          <a:xfrm>
            <a:off x="7125432" y="4216939"/>
            <a:ext cx="1793875" cy="226985"/>
          </a:xfrm>
          <a:prstGeom prst="rect">
            <a:avLst/>
          </a:prstGeom>
        </p:spPr>
        <p:txBody>
          <a:bodyPr vert="horz" wrap="square" lIns="0" tIns="11430" rIns="0" bIns="0" rtlCol="0">
            <a:spAutoFit/>
          </a:bodyPr>
          <a:lstStyle/>
          <a:p>
            <a:pPr marL="12700" algn="ctr">
              <a:spcBef>
                <a:spcPts val="90"/>
              </a:spcBef>
            </a:pPr>
            <a:r>
              <a:rPr sz="1400" b="1" dirty="0">
                <a:solidFill>
                  <a:srgbClr val="FFFFFF"/>
                </a:solidFill>
                <a:cs typeface="Calibri"/>
              </a:rPr>
              <a:t>Personal Finance</a:t>
            </a:r>
            <a:endParaRPr sz="1400" dirty="0">
              <a:solidFill>
                <a:srgbClr val="080808"/>
              </a:solidFill>
              <a:cs typeface="Calibri"/>
            </a:endParaRPr>
          </a:p>
        </p:txBody>
      </p:sp>
      <p:sp>
        <p:nvSpPr>
          <p:cNvPr id="79" name="object 79"/>
          <p:cNvSpPr/>
          <p:nvPr/>
        </p:nvSpPr>
        <p:spPr>
          <a:xfrm>
            <a:off x="1" y="4042567"/>
            <a:ext cx="6815455" cy="27940"/>
          </a:xfrm>
          <a:custGeom>
            <a:avLst/>
            <a:gdLst/>
            <a:ahLst/>
            <a:cxnLst/>
            <a:rect l="l" t="t" r="r" b="b"/>
            <a:pathLst>
              <a:path w="6815455" h="27939">
                <a:moveTo>
                  <a:pt x="0" y="27782"/>
                </a:moveTo>
                <a:lnTo>
                  <a:pt x="6815110" y="27782"/>
                </a:lnTo>
                <a:lnTo>
                  <a:pt x="6815110" y="0"/>
                </a:lnTo>
                <a:lnTo>
                  <a:pt x="0" y="0"/>
                </a:lnTo>
                <a:lnTo>
                  <a:pt x="0" y="27782"/>
                </a:lnTo>
                <a:close/>
              </a:path>
            </a:pathLst>
          </a:custGeom>
          <a:solidFill>
            <a:srgbClr val="94664B"/>
          </a:solidFill>
        </p:spPr>
        <p:txBody>
          <a:bodyPr wrap="square" lIns="0" tIns="0" rIns="0" bIns="0" rtlCol="0"/>
          <a:lstStyle/>
          <a:p>
            <a:endParaRPr>
              <a:solidFill>
                <a:srgbClr val="080808"/>
              </a:solidFill>
            </a:endParaRPr>
          </a:p>
        </p:txBody>
      </p:sp>
      <p:sp>
        <p:nvSpPr>
          <p:cNvPr id="80" name="object 80"/>
          <p:cNvSpPr/>
          <p:nvPr/>
        </p:nvSpPr>
        <p:spPr>
          <a:xfrm>
            <a:off x="6898794" y="4042567"/>
            <a:ext cx="2245360" cy="27940"/>
          </a:xfrm>
          <a:custGeom>
            <a:avLst/>
            <a:gdLst/>
            <a:ahLst/>
            <a:cxnLst/>
            <a:rect l="l" t="t" r="r" b="b"/>
            <a:pathLst>
              <a:path w="2245359" h="27939">
                <a:moveTo>
                  <a:pt x="0" y="27782"/>
                </a:moveTo>
                <a:lnTo>
                  <a:pt x="2245204" y="27782"/>
                </a:lnTo>
                <a:lnTo>
                  <a:pt x="2245204"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81" name="object 81"/>
          <p:cNvSpPr/>
          <p:nvPr/>
        </p:nvSpPr>
        <p:spPr>
          <a:xfrm>
            <a:off x="1" y="4569514"/>
            <a:ext cx="6815455" cy="27940"/>
          </a:xfrm>
          <a:custGeom>
            <a:avLst/>
            <a:gdLst/>
            <a:ahLst/>
            <a:cxnLst/>
            <a:rect l="l" t="t" r="r" b="b"/>
            <a:pathLst>
              <a:path w="6815455" h="27939">
                <a:moveTo>
                  <a:pt x="0" y="27782"/>
                </a:moveTo>
                <a:lnTo>
                  <a:pt x="6815110" y="27782"/>
                </a:lnTo>
                <a:lnTo>
                  <a:pt x="6815110" y="0"/>
                </a:lnTo>
                <a:lnTo>
                  <a:pt x="0" y="0"/>
                </a:lnTo>
                <a:lnTo>
                  <a:pt x="0" y="27782"/>
                </a:lnTo>
                <a:close/>
              </a:path>
            </a:pathLst>
          </a:custGeom>
          <a:solidFill>
            <a:srgbClr val="94664B"/>
          </a:solidFill>
        </p:spPr>
        <p:txBody>
          <a:bodyPr wrap="square" lIns="0" tIns="0" rIns="0" bIns="0" rtlCol="0"/>
          <a:lstStyle/>
          <a:p>
            <a:endParaRPr>
              <a:solidFill>
                <a:srgbClr val="080808"/>
              </a:solidFill>
            </a:endParaRPr>
          </a:p>
        </p:txBody>
      </p:sp>
      <p:sp>
        <p:nvSpPr>
          <p:cNvPr id="82" name="object 82"/>
          <p:cNvSpPr/>
          <p:nvPr/>
        </p:nvSpPr>
        <p:spPr>
          <a:xfrm>
            <a:off x="6898794" y="4569514"/>
            <a:ext cx="2245360" cy="27940"/>
          </a:xfrm>
          <a:custGeom>
            <a:avLst/>
            <a:gdLst/>
            <a:ahLst/>
            <a:cxnLst/>
            <a:rect l="l" t="t" r="r" b="b"/>
            <a:pathLst>
              <a:path w="2245359" h="27939">
                <a:moveTo>
                  <a:pt x="0" y="27782"/>
                </a:moveTo>
                <a:lnTo>
                  <a:pt x="2245204" y="27782"/>
                </a:lnTo>
                <a:lnTo>
                  <a:pt x="2245204"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83" name="object 83"/>
          <p:cNvSpPr txBox="1"/>
          <p:nvPr/>
        </p:nvSpPr>
        <p:spPr>
          <a:xfrm>
            <a:off x="3591560" y="4648200"/>
            <a:ext cx="5552440" cy="596958"/>
          </a:xfrm>
          <a:prstGeom prst="rect">
            <a:avLst/>
          </a:prstGeom>
          <a:solidFill>
            <a:srgbClr val="94664B"/>
          </a:solidFill>
        </p:spPr>
        <p:txBody>
          <a:bodyPr vert="horz" wrap="square" lIns="0" tIns="6985" rIns="0" bIns="0" rtlCol="0">
            <a:spAutoFit/>
          </a:bodyPr>
          <a:lstStyle/>
          <a:p>
            <a:pPr algn="ctr">
              <a:spcBef>
                <a:spcPts val="55"/>
              </a:spcBef>
            </a:pPr>
            <a:r>
              <a:rPr lang="en-US" sz="1200" b="1" dirty="0">
                <a:solidFill>
                  <a:srgbClr val="FFFFFF"/>
                </a:solidFill>
                <a:cs typeface="Calibri"/>
              </a:rPr>
              <a:t/>
            </a:r>
            <a:br>
              <a:rPr lang="en-US" sz="1200" b="1" dirty="0">
                <a:solidFill>
                  <a:srgbClr val="FFFFFF"/>
                </a:solidFill>
                <a:cs typeface="Calibri"/>
              </a:rPr>
            </a:br>
            <a:r>
              <a:rPr lang="en-US" sz="1400" b="1" dirty="0">
                <a:solidFill>
                  <a:srgbClr val="FFFFFF"/>
                </a:solidFill>
                <a:cs typeface="Calibri"/>
              </a:rPr>
              <a:t>Assessments Aligned to the Previous Expectations</a:t>
            </a:r>
            <a:endParaRPr lang="en-US" sz="1200" dirty="0">
              <a:solidFill>
                <a:srgbClr val="080808"/>
              </a:solidFill>
              <a:cs typeface="Calibri"/>
            </a:endParaRPr>
          </a:p>
          <a:p>
            <a:pPr>
              <a:spcBef>
                <a:spcPts val="55"/>
              </a:spcBef>
            </a:pPr>
            <a:endParaRPr sz="1150" dirty="0">
              <a:solidFill>
                <a:srgbClr val="080808"/>
              </a:solidFill>
              <a:latin typeface="Times New Roman"/>
              <a:cs typeface="Times New Roman"/>
            </a:endParaRPr>
          </a:p>
        </p:txBody>
      </p:sp>
      <p:sp>
        <p:nvSpPr>
          <p:cNvPr id="84" name="object 84"/>
          <p:cNvSpPr txBox="1"/>
          <p:nvPr/>
        </p:nvSpPr>
        <p:spPr>
          <a:xfrm>
            <a:off x="3591608" y="5334000"/>
            <a:ext cx="5552440" cy="614912"/>
          </a:xfrm>
          <a:prstGeom prst="rect">
            <a:avLst/>
          </a:prstGeom>
          <a:solidFill>
            <a:srgbClr val="00337F"/>
          </a:solidFill>
        </p:spPr>
        <p:txBody>
          <a:bodyPr vert="horz" wrap="square" lIns="0" tIns="6985" rIns="0" bIns="0" rtlCol="0">
            <a:spAutoFit/>
          </a:bodyPr>
          <a:lstStyle/>
          <a:p>
            <a:pPr>
              <a:spcBef>
                <a:spcPts val="55"/>
              </a:spcBef>
            </a:pPr>
            <a:endParaRPr sz="1150" dirty="0">
              <a:solidFill>
                <a:srgbClr val="080808"/>
              </a:solidFill>
              <a:latin typeface="Times New Roman"/>
              <a:cs typeface="Times New Roman"/>
            </a:endParaRPr>
          </a:p>
          <a:p>
            <a:pPr marL="69850" algn="ctr"/>
            <a:r>
              <a:rPr sz="1400" b="1" dirty="0">
                <a:solidFill>
                  <a:srgbClr val="FFFFFF"/>
                </a:solidFill>
                <a:cs typeface="Calibri"/>
              </a:rPr>
              <a:t>Assessments Aligned to the New Expectations</a:t>
            </a:r>
            <a:r>
              <a:rPr lang="en-US" sz="1400" b="1" dirty="0">
                <a:solidFill>
                  <a:srgbClr val="FFFFFF"/>
                </a:solidFill>
                <a:cs typeface="Calibri"/>
              </a:rPr>
              <a:t/>
            </a:r>
            <a:br>
              <a:rPr lang="en-US" sz="1400" b="1" dirty="0">
                <a:solidFill>
                  <a:srgbClr val="FFFFFF"/>
                </a:solidFill>
                <a:cs typeface="Calibri"/>
              </a:rPr>
            </a:br>
            <a:endParaRPr sz="1400" dirty="0">
              <a:solidFill>
                <a:srgbClr val="080808"/>
              </a:solidFill>
              <a:cs typeface="Calibri"/>
            </a:endParaRPr>
          </a:p>
        </p:txBody>
      </p:sp>
      <p:sp>
        <p:nvSpPr>
          <p:cNvPr id="85" name="object 85"/>
          <p:cNvSpPr/>
          <p:nvPr/>
        </p:nvSpPr>
        <p:spPr>
          <a:xfrm>
            <a:off x="277018" y="4800601"/>
            <a:ext cx="2801930" cy="971549"/>
          </a:xfrm>
          <a:prstGeom prst="rect">
            <a:avLst/>
          </a:prstGeom>
          <a:blipFill>
            <a:blip r:embed="rId3" cstate="print"/>
            <a:stretch>
              <a:fillRect/>
            </a:stretch>
          </a:blipFill>
        </p:spPr>
        <p:txBody>
          <a:bodyPr wrap="square" lIns="0" tIns="0" rIns="0" bIns="0" rtlCol="0"/>
          <a:lstStyle/>
          <a:p>
            <a:endParaRPr>
              <a:solidFill>
                <a:srgbClr val="080808"/>
              </a:solidFill>
            </a:endParaRPr>
          </a:p>
        </p:txBody>
      </p:sp>
      <p:sp>
        <p:nvSpPr>
          <p:cNvPr id="86" name="object 86"/>
          <p:cNvSpPr/>
          <p:nvPr/>
        </p:nvSpPr>
        <p:spPr>
          <a:xfrm>
            <a:off x="4428012" y="1086150"/>
            <a:ext cx="484505" cy="971550"/>
          </a:xfrm>
          <a:custGeom>
            <a:avLst/>
            <a:gdLst/>
            <a:ahLst/>
            <a:cxnLst/>
            <a:rect l="l" t="t" r="r" b="b"/>
            <a:pathLst>
              <a:path w="484504" h="971550">
                <a:moveTo>
                  <a:pt x="484187" y="729449"/>
                </a:moveTo>
                <a:lnTo>
                  <a:pt x="0" y="729449"/>
                </a:lnTo>
                <a:lnTo>
                  <a:pt x="242087" y="971550"/>
                </a:lnTo>
                <a:lnTo>
                  <a:pt x="484187" y="729449"/>
                </a:lnTo>
                <a:close/>
              </a:path>
              <a:path w="484504" h="971550">
                <a:moveTo>
                  <a:pt x="363143" y="0"/>
                </a:moveTo>
                <a:lnTo>
                  <a:pt x="121043" y="0"/>
                </a:lnTo>
                <a:lnTo>
                  <a:pt x="121043" y="729449"/>
                </a:lnTo>
                <a:lnTo>
                  <a:pt x="363143" y="729449"/>
                </a:lnTo>
                <a:lnTo>
                  <a:pt x="363143" y="0"/>
                </a:lnTo>
                <a:close/>
              </a:path>
            </a:pathLst>
          </a:custGeom>
          <a:solidFill>
            <a:srgbClr val="FF0000"/>
          </a:solidFill>
        </p:spPr>
        <p:txBody>
          <a:bodyPr wrap="square" lIns="0" tIns="0" rIns="0" bIns="0" rtlCol="0"/>
          <a:lstStyle/>
          <a:p>
            <a:endParaRPr>
              <a:solidFill>
                <a:srgbClr val="080808"/>
              </a:solidFill>
            </a:endParaRPr>
          </a:p>
        </p:txBody>
      </p:sp>
      <p:sp>
        <p:nvSpPr>
          <p:cNvPr id="87" name="object 44"/>
          <p:cNvSpPr/>
          <p:nvPr/>
        </p:nvSpPr>
        <p:spPr>
          <a:xfrm>
            <a:off x="4543577" y="3455741"/>
            <a:ext cx="2239645" cy="534670"/>
          </a:xfrm>
          <a:custGeom>
            <a:avLst/>
            <a:gdLst/>
            <a:ahLst/>
            <a:cxnLst/>
            <a:rect l="l" t="t" r="r" b="b"/>
            <a:pathLst>
              <a:path w="2239645" h="534669">
                <a:moveTo>
                  <a:pt x="0" y="0"/>
                </a:moveTo>
                <a:lnTo>
                  <a:pt x="2239378" y="0"/>
                </a:lnTo>
                <a:lnTo>
                  <a:pt x="2239378" y="534355"/>
                </a:lnTo>
                <a:lnTo>
                  <a:pt x="0" y="53435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88" name="object 45"/>
          <p:cNvSpPr/>
          <p:nvPr/>
        </p:nvSpPr>
        <p:spPr>
          <a:xfrm>
            <a:off x="4640021" y="3633235"/>
            <a:ext cx="2122805" cy="169545"/>
          </a:xfrm>
          <a:custGeom>
            <a:avLst/>
            <a:gdLst/>
            <a:ahLst/>
            <a:cxnLst/>
            <a:rect l="l" t="t" r="r" b="b"/>
            <a:pathLst>
              <a:path w="2122804" h="169544">
                <a:moveTo>
                  <a:pt x="0" y="0"/>
                </a:moveTo>
                <a:lnTo>
                  <a:pt x="2122220" y="0"/>
                </a:lnTo>
                <a:lnTo>
                  <a:pt x="2122220" y="169475"/>
                </a:lnTo>
                <a:lnTo>
                  <a:pt x="0" y="169475"/>
                </a:lnTo>
                <a:lnTo>
                  <a:pt x="0" y="0"/>
                </a:lnTo>
                <a:close/>
              </a:path>
            </a:pathLst>
          </a:custGeom>
          <a:solidFill>
            <a:srgbClr val="00337F"/>
          </a:solidFill>
        </p:spPr>
        <p:txBody>
          <a:bodyPr wrap="square" lIns="0" tIns="0" rIns="0" bIns="0" rtlCol="0"/>
          <a:lstStyle/>
          <a:p>
            <a:pPr algn="ctr"/>
            <a:r>
              <a:rPr lang="en-US" sz="1400" b="1" dirty="0">
                <a:solidFill>
                  <a:prstClr val="white"/>
                </a:solidFill>
              </a:rPr>
              <a:t>Social Studies Field Test</a:t>
            </a:r>
            <a:endParaRPr sz="1400" b="1" dirty="0">
              <a:solidFill>
                <a:prstClr val="white"/>
              </a:solidFill>
            </a:endParaRPr>
          </a:p>
        </p:txBody>
      </p:sp>
    </p:spTree>
    <p:extLst>
      <p:ext uri="{BB962C8B-B14F-4D97-AF65-F5344CB8AC3E}">
        <p14:creationId xmlns:p14="http://schemas.microsoft.com/office/powerpoint/2010/main" val="35735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0-#ppt_w/2"/>
                                          </p:val>
                                        </p:tav>
                                        <p:tav tm="100000">
                                          <p:val>
                                            <p:strVal val="#ppt_x"/>
                                          </p:val>
                                        </p:tav>
                                      </p:tavLst>
                                    </p:anim>
                                    <p:anim calcmode="lin" valueType="num">
                                      <p:cBhvr additive="base">
                                        <p:cTn id="8"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Development</a:t>
            </a:r>
            <a:endParaRPr lang="en-US" dirty="0"/>
          </a:p>
        </p:txBody>
      </p:sp>
      <p:sp>
        <p:nvSpPr>
          <p:cNvPr id="3" name="Content Placeholder 2"/>
          <p:cNvSpPr>
            <a:spLocks noGrp="1"/>
          </p:cNvSpPr>
          <p:nvPr>
            <p:ph sz="quarter" idx="1"/>
          </p:nvPr>
        </p:nvSpPr>
        <p:spPr>
          <a:xfrm>
            <a:off x="612648" y="1600200"/>
            <a:ext cx="8153400" cy="4495800"/>
          </a:xfrm>
        </p:spPr>
        <p:txBody>
          <a:bodyPr/>
          <a:lstStyle/>
          <a:p>
            <a:r>
              <a:rPr lang="en-US" sz="2600" dirty="0" smtClean="0">
                <a:solidFill>
                  <a:srgbClr val="3D9833"/>
                </a:solidFill>
              </a:rPr>
              <a:t>Item Writing (Winter 2018)</a:t>
            </a:r>
          </a:p>
          <a:p>
            <a:r>
              <a:rPr lang="en-US" sz="2600" dirty="0" err="1"/>
              <a:t>Rangefinding</a:t>
            </a:r>
            <a:r>
              <a:rPr lang="en-US" sz="2600" dirty="0"/>
              <a:t> (Spring </a:t>
            </a:r>
            <a:r>
              <a:rPr lang="en-US" sz="2600" dirty="0" smtClean="0"/>
              <a:t>2018)</a:t>
            </a:r>
          </a:p>
          <a:p>
            <a:r>
              <a:rPr lang="en-US" sz="2600" dirty="0" smtClean="0">
                <a:solidFill>
                  <a:srgbClr val="3D9833"/>
                </a:solidFill>
              </a:rPr>
              <a:t>Content and Bias Review (Summer 2018)</a:t>
            </a:r>
          </a:p>
          <a:p>
            <a:r>
              <a:rPr lang="en-US" sz="2600" dirty="0" smtClean="0">
                <a:solidFill>
                  <a:srgbClr val="3D9833"/>
                </a:solidFill>
              </a:rPr>
              <a:t>Field Testing </a:t>
            </a:r>
            <a:r>
              <a:rPr lang="en-US" sz="2600" smtClean="0">
                <a:solidFill>
                  <a:srgbClr val="3D9833"/>
                </a:solidFill>
              </a:rPr>
              <a:t>(Spring 2019)</a:t>
            </a:r>
            <a:endParaRPr lang="en-US" sz="2600" dirty="0" smtClean="0">
              <a:solidFill>
                <a:srgbClr val="3D9833"/>
              </a:solidFill>
            </a:endParaRPr>
          </a:p>
          <a:p>
            <a:r>
              <a:rPr lang="en-US" sz="2600" dirty="0" smtClean="0"/>
              <a:t>Operational (Spring 2018)</a:t>
            </a:r>
          </a:p>
          <a:p>
            <a:r>
              <a:rPr lang="en-US" sz="2600" dirty="0" smtClean="0"/>
              <a:t>Achievement Level Setting (Summer 2018)</a:t>
            </a:r>
          </a:p>
          <a:p>
            <a:r>
              <a:rPr lang="en-US" sz="2600" dirty="0" smtClean="0"/>
              <a:t>Reporting (Fall 2018) Grade 3 through Algebra 2</a:t>
            </a:r>
          </a:p>
          <a:p>
            <a:r>
              <a:rPr lang="en-US" sz="2600" dirty="0" smtClean="0"/>
              <a:t>Item Writing, Content Bias Review and </a:t>
            </a:r>
            <a:r>
              <a:rPr lang="en-US" sz="2600" dirty="0" err="1" smtClean="0"/>
              <a:t>Rangefinding</a:t>
            </a:r>
            <a:r>
              <a:rPr lang="en-US" sz="2600" dirty="0" smtClean="0"/>
              <a:t> </a:t>
            </a:r>
            <a:r>
              <a:rPr lang="en-US" sz="2600" b="1" dirty="0" smtClean="0"/>
              <a:t>continue into 2018-2019</a:t>
            </a:r>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26</a:t>
            </a:fld>
            <a:endParaRPr lang="en-US" dirty="0"/>
          </a:p>
        </p:txBody>
      </p:sp>
    </p:spTree>
    <p:extLst>
      <p:ext uri="{BB962C8B-B14F-4D97-AF65-F5344CB8AC3E}">
        <p14:creationId xmlns:p14="http://schemas.microsoft.com/office/powerpoint/2010/main" val="309678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iterate type="lt">
                                    <p:tmPct val="0"/>
                                  </p:iterate>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iterate type="lt">
                                    <p:tmPct val="0"/>
                                  </p:iterate>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mph" presetSubtype="0" fill="hold" nodeType="clickEffect">
                                  <p:stCondLst>
                                    <p:cond delay="0"/>
                                  </p:stCondLst>
                                  <p:iterate type="lt">
                                    <p:tmPct val="4000"/>
                                  </p:iterate>
                                  <p:childTnLst>
                                    <p:set>
                                      <p:cBhvr override="childStyle">
                                        <p:cTn id="54" dur="500" fill="hold"/>
                                        <p:tgtEl>
                                          <p:spTgt spid="3">
                                            <p:txEl>
                                              <p:pRg st="6" end="6"/>
                                            </p:txEl>
                                          </p:spTgt>
                                        </p:tgtEl>
                                        <p:attrNameLst>
                                          <p:attrName>style.textDecorationUnderline</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8" presetClass="emph" presetSubtype="0" fill="hold" nodeType="clickEffect">
                                  <p:stCondLst>
                                    <p:cond delay="0"/>
                                  </p:stCondLst>
                                  <p:iterate type="lt">
                                    <p:tmPct val="4000"/>
                                  </p:iterate>
                                  <p:childTnLst>
                                    <p:set>
                                      <p:cBhvr override="childStyle">
                                        <p:cTn id="58" dur="500" fill="hold"/>
                                        <p:tgtEl>
                                          <p:spTgt spid="3">
                                            <p:txEl>
                                              <p:pRg st="7" end="7"/>
                                            </p:txEl>
                                          </p:spTgt>
                                        </p:tgtEl>
                                        <p:attrNameLst>
                                          <p:attrName>style.textDecorationUnderline</p:attrName>
                                        </p:attrNameLst>
                                      </p:cBhvr>
                                      <p:to>
                                        <p:strVal val="true"/>
                                      </p:to>
                                    </p:set>
                                  </p:childTnLst>
                                </p:cTn>
                              </p:par>
                              <p:par>
                                <p:cTn id="59" presetID="15" presetClass="emph" presetSubtype="0" nodeType="withEffect">
                                  <p:stCondLst>
                                    <p:cond delay="0"/>
                                  </p:stCondLst>
                                  <p:iterate type="lt">
                                    <p:tmAbs val="25"/>
                                  </p:iterate>
                                  <p:childTnLst>
                                    <p:set>
                                      <p:cBhvr override="childStyle">
                                        <p:cTn id="60" dur="indefinite"/>
                                        <p:tgtEl>
                                          <p:spTgt spid="3">
                                            <p:txEl>
                                              <p:pRg st="6" end="6"/>
                                            </p:txEl>
                                          </p:spTgt>
                                        </p:tgtEl>
                                        <p:attrNameLst>
                                          <p:attrName>style.fontWeight</p:attrName>
                                        </p:attrNameLst>
                                      </p:cBhvr>
                                      <p:to>
                                        <p:strVal val="bold"/>
                                      </p:to>
                                    </p:set>
                                  </p:childTnLst>
                                </p:cTn>
                              </p:par>
                              <p:par>
                                <p:cTn id="61" presetID="15" presetClass="emph" presetSubtype="0" nodeType="withEffect">
                                  <p:stCondLst>
                                    <p:cond delay="0"/>
                                  </p:stCondLst>
                                  <p:iterate type="lt">
                                    <p:tmAbs val="25"/>
                                  </p:iterate>
                                  <p:childTnLst>
                                    <p:set>
                                      <p:cBhvr override="childStyle">
                                        <p:cTn id="62" dur="indefinite"/>
                                        <p:tgtEl>
                                          <p:spTgt spid="3">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Mathematics Capacity</a:t>
            </a:r>
          </a:p>
        </p:txBody>
      </p:sp>
      <p:sp>
        <p:nvSpPr>
          <p:cNvPr id="3" name="Content Placeholder 2"/>
          <p:cNvSpPr>
            <a:spLocks noGrp="1"/>
          </p:cNvSpPr>
          <p:nvPr>
            <p:ph sz="quarter" idx="1"/>
          </p:nvPr>
        </p:nvSpPr>
        <p:spPr>
          <a:xfrm>
            <a:off x="609600" y="1600200"/>
            <a:ext cx="8305800" cy="4953000"/>
          </a:xfrm>
        </p:spPr>
        <p:txBody>
          <a:bodyPr/>
          <a:lstStyle/>
          <a:p>
            <a:r>
              <a:rPr lang="en-US" dirty="0" smtClean="0"/>
              <a:t>Promote Mathematics with your Students</a:t>
            </a:r>
          </a:p>
          <a:p>
            <a:r>
              <a:rPr lang="en-US" dirty="0" smtClean="0"/>
              <a:t>Presidential Award for Excellence in Mathematics and Science Teaching (PAEMST)</a:t>
            </a:r>
          </a:p>
          <a:p>
            <a:r>
              <a:rPr lang="en-US" dirty="0" smtClean="0"/>
              <a:t>Elementary Mathematics Specialist (EMS)</a:t>
            </a:r>
          </a:p>
          <a:p>
            <a:r>
              <a:rPr lang="en-US" dirty="0" smtClean="0"/>
              <a:t>Interface</a:t>
            </a:r>
          </a:p>
          <a:p>
            <a:r>
              <a:rPr lang="en-US" dirty="0" smtClean="0"/>
              <a:t>Regional Mathematics Groups</a:t>
            </a:r>
          </a:p>
          <a:p>
            <a:r>
              <a:rPr lang="en-US" dirty="0" smtClean="0"/>
              <a:t>Missouri Council of Teachers of Mathematics (MCTM)</a:t>
            </a:r>
          </a:p>
          <a:p>
            <a:r>
              <a:rPr lang="en-US" dirty="0" smtClean="0"/>
              <a:t>National Council of Teachers of Mathematics (NCTM)</a:t>
            </a:r>
          </a:p>
          <a:p>
            <a:pPr lvl="1"/>
            <a:r>
              <a:rPr lang="en-US" sz="1800" dirty="0" smtClean="0"/>
              <a:t>KC Regional Nov 1-3, 2018</a:t>
            </a:r>
          </a:p>
          <a:p>
            <a:pPr lvl="1"/>
            <a:r>
              <a:rPr lang="en-US" sz="1800" dirty="0" smtClean="0"/>
              <a:t>St Louis Annual  Oct 21-24, 2020</a:t>
            </a:r>
            <a:endParaRPr lang="en-US"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27</a:t>
            </a:fld>
            <a:endParaRPr lang="en-US" dirty="0"/>
          </a:p>
        </p:txBody>
      </p:sp>
    </p:spTree>
    <p:extLst>
      <p:ext uri="{BB962C8B-B14F-4D97-AF65-F5344CB8AC3E}">
        <p14:creationId xmlns:p14="http://schemas.microsoft.com/office/powerpoint/2010/main" val="56052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Workshop/Presentation Evaluation</a:t>
            </a:r>
            <a:endParaRPr lang="en-US" dirty="0"/>
          </a:p>
        </p:txBody>
      </p:sp>
      <p:sp>
        <p:nvSpPr>
          <p:cNvPr id="3" name="Content Placeholder 2"/>
          <p:cNvSpPr>
            <a:spLocks noGrp="1"/>
          </p:cNvSpPr>
          <p:nvPr>
            <p:ph sz="quarter" idx="1"/>
          </p:nvPr>
        </p:nvSpPr>
        <p:spPr/>
        <p:txBody>
          <a:bodyPr/>
          <a:lstStyle/>
          <a:p>
            <a:r>
              <a:rPr lang="en-US" u="sng" dirty="0">
                <a:hlinkClick r:id="rId2"/>
              </a:rPr>
              <a:t>https://www.surveymonkey.com/r/J33C969</a:t>
            </a:r>
            <a:r>
              <a:rPr lang="en-US" dirty="0"/>
              <a:t> </a:t>
            </a:r>
          </a:p>
          <a:p>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28</a:t>
            </a:fld>
            <a:endParaRPr lang="en-US" dirty="0"/>
          </a:p>
        </p:txBody>
      </p:sp>
      <p:pic>
        <p:nvPicPr>
          <p:cNvPr id="5" name="Picture 4" descr="C:\Users\jrehak2\Downloads\QR_code_J33C969 (1).png"/>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0"/>
            <a:ext cx="2438400" cy="2438400"/>
          </a:xfrm>
          <a:prstGeom prst="rect">
            <a:avLst/>
          </a:prstGeom>
          <a:noFill/>
          <a:ln>
            <a:noFill/>
          </a:ln>
        </p:spPr>
      </p:pic>
      <p:sp>
        <p:nvSpPr>
          <p:cNvPr id="6" name="TextBox 5"/>
          <p:cNvSpPr txBox="1"/>
          <p:nvPr/>
        </p:nvSpPr>
        <p:spPr>
          <a:xfrm>
            <a:off x="114300" y="5802868"/>
            <a:ext cx="5715000" cy="230832"/>
          </a:xfrm>
          <a:prstGeom prst="rect">
            <a:avLst/>
          </a:prstGeom>
          <a:noFill/>
        </p:spPr>
        <p:txBody>
          <a:bodyPr wrap="square" rtlCol="0">
            <a:spAutoFit/>
          </a:bodyPr>
          <a:lstStyle/>
          <a:p>
            <a:r>
              <a:rPr lang="en-US" sz="900" dirty="0"/>
              <a:t>Curriculum and Assessment Sections:  FY19</a:t>
            </a:r>
          </a:p>
        </p:txBody>
      </p:sp>
    </p:spTree>
    <p:extLst>
      <p:ext uri="{BB962C8B-B14F-4D97-AF65-F5344CB8AC3E}">
        <p14:creationId xmlns:p14="http://schemas.microsoft.com/office/powerpoint/2010/main" val="4066477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286000"/>
            <a:ext cx="8153400" cy="1295400"/>
          </a:xfrm>
        </p:spPr>
        <p:txBody>
          <a:bodyPr/>
          <a:lstStyle/>
          <a:p>
            <a:pPr algn="ctr">
              <a:buNone/>
            </a:pPr>
            <a:r>
              <a:rPr lang="en-US" sz="9600" dirty="0" smtClean="0">
                <a:latin typeface="Calibri" pitchFamily="34" charset="0"/>
              </a:rPr>
              <a:t>Questions?</a:t>
            </a:r>
          </a:p>
          <a:p>
            <a:pPr algn="ctr">
              <a:buNone/>
            </a:pPr>
            <a:r>
              <a:rPr lang="en-US" sz="3600" dirty="0" smtClean="0">
                <a:latin typeface="Calibri" pitchFamily="34" charset="0"/>
              </a:rPr>
              <a:t>Chip Sharp</a:t>
            </a:r>
          </a:p>
          <a:p>
            <a:pPr algn="ctr">
              <a:buNone/>
            </a:pPr>
            <a:r>
              <a:rPr lang="en-US" sz="3600" dirty="0" smtClean="0">
                <a:latin typeface="Calibri" pitchFamily="34" charset="0"/>
                <a:hlinkClick r:id="rId3"/>
              </a:rPr>
              <a:t>chip.sharp@dese.mo.gov</a:t>
            </a:r>
            <a:endParaRPr lang="en-US" sz="3600" dirty="0" smtClean="0">
              <a:latin typeface="Calibri" pitchFamily="34" charset="0"/>
            </a:endParaRPr>
          </a:p>
          <a:p>
            <a:pPr algn="ctr">
              <a:buNone/>
            </a:pPr>
            <a:r>
              <a:rPr lang="en-US" sz="3600" dirty="0" smtClean="0">
                <a:latin typeface="Calibri" pitchFamily="34" charset="0"/>
              </a:rPr>
              <a:t>573-751-1395</a:t>
            </a:r>
            <a:endParaRPr lang="en-US" sz="3200" dirty="0">
              <a:latin typeface="Calibri"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29</a:t>
            </a:fld>
            <a:endParaRPr lang="en-US" dirty="0"/>
          </a:p>
        </p:txBody>
      </p:sp>
      <p:sp>
        <p:nvSpPr>
          <p:cNvPr id="6" name="Footer Placeholder 4"/>
          <p:cNvSpPr>
            <a:spLocks noGrp="1"/>
          </p:cNvSpPr>
          <p:nvPr>
            <p:ph type="ftr" sz="quarter" idx="11"/>
          </p:nvPr>
        </p:nvSpPr>
        <p:spPr>
          <a:xfrm>
            <a:off x="152400" y="6416675"/>
            <a:ext cx="5421313" cy="365125"/>
          </a:xfrm>
        </p:spPr>
        <p:txBody>
          <a:bodyPr/>
          <a:lstStyle/>
          <a:p>
            <a:pPr algn="l">
              <a:defRPr/>
            </a:pPr>
            <a:r>
              <a:rPr lang="en-US" sz="800" dirty="0" smtClean="0">
                <a:solidFill>
                  <a:schemeClr val="tx1"/>
                </a:solidFill>
                <a:latin typeface="Calibri" pitchFamily="34" charset="0"/>
              </a:rPr>
              <a:t>© 2014 Missouri Department of Elementary and Secondary Education</a:t>
            </a:r>
            <a:endParaRPr lang="en-US" sz="8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during Summer</a:t>
            </a:r>
            <a:endParaRPr lang="en-US" dirty="0"/>
          </a:p>
        </p:txBody>
      </p:sp>
      <p:sp>
        <p:nvSpPr>
          <p:cNvPr id="3" name="Content Placeholder 2"/>
          <p:cNvSpPr>
            <a:spLocks noGrp="1"/>
          </p:cNvSpPr>
          <p:nvPr>
            <p:ph sz="quarter" idx="1"/>
          </p:nvPr>
        </p:nvSpPr>
        <p:spPr/>
        <p:txBody>
          <a:bodyPr/>
          <a:lstStyle/>
          <a:p>
            <a:r>
              <a:rPr lang="en-US" dirty="0" smtClean="0"/>
              <a:t>Number of Questions on the Summative Test</a:t>
            </a:r>
          </a:p>
          <a:p>
            <a:r>
              <a:rPr lang="en-US" dirty="0" smtClean="0"/>
              <a:t>Item Types to highlight</a:t>
            </a:r>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3</a:t>
            </a:fld>
            <a:endParaRPr lang="en-US" dirty="0"/>
          </a:p>
        </p:txBody>
      </p:sp>
    </p:spTree>
    <p:extLst>
      <p:ext uri="{BB962C8B-B14F-4D97-AF65-F5344CB8AC3E}">
        <p14:creationId xmlns:p14="http://schemas.microsoft.com/office/powerpoint/2010/main" val="2996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2"/>
          <p:cNvSpPr>
            <a:spLocks noGrp="1"/>
          </p:cNvSpPr>
          <p:nvPr>
            <p:ph type="subTitle" idx="1"/>
          </p:nvPr>
        </p:nvSpPr>
        <p:spPr>
          <a:xfrm>
            <a:off x="2362200" y="6049963"/>
            <a:ext cx="6705600" cy="685800"/>
          </a:xfrm>
        </p:spPr>
        <p:txBody>
          <a:bodyPr>
            <a:normAutofit lnSpcReduction="10000"/>
          </a:bodyPr>
          <a:lstStyle/>
          <a:p>
            <a:pPr eaLnBrk="1" fontAlgn="auto" hangingPunct="1">
              <a:lnSpc>
                <a:spcPct val="72000"/>
              </a:lnSpc>
              <a:spcBef>
                <a:spcPct val="0"/>
              </a:spcBef>
              <a:spcAft>
                <a:spcPts val="0"/>
              </a:spcAft>
              <a:buFont typeface="Wingdings"/>
              <a:buNone/>
              <a:defRPr/>
            </a:pPr>
            <a:r>
              <a:rPr lang="en-US" sz="2800" smtClean="0"/>
              <a:t>Missouri Department of Elementary</a:t>
            </a:r>
            <a:br>
              <a:rPr lang="en-US" sz="2800" smtClean="0"/>
            </a:br>
            <a:r>
              <a:rPr lang="en-US" sz="2800" smtClean="0"/>
              <a:t>and Secondary Education</a:t>
            </a:r>
          </a:p>
        </p:txBody>
      </p:sp>
      <p:pic>
        <p:nvPicPr>
          <p:cNvPr id="11268" name="Picture 3" descr="torch-color.png"/>
          <p:cNvPicPr>
            <a:picLocks noChangeAspect="1"/>
          </p:cNvPicPr>
          <p:nvPr/>
        </p:nvPicPr>
        <p:blipFill>
          <a:blip r:embed="rId3" cstate="print"/>
          <a:srcRect/>
          <a:stretch>
            <a:fillRect/>
          </a:stretch>
        </p:blipFill>
        <p:spPr bwMode="auto">
          <a:xfrm>
            <a:off x="457200" y="533400"/>
            <a:ext cx="1295400" cy="5108575"/>
          </a:xfrm>
          <a:prstGeom prst="rect">
            <a:avLst/>
          </a:prstGeom>
          <a:noFill/>
          <a:ln w="9525">
            <a:noFill/>
            <a:miter lim="800000"/>
            <a:headEnd/>
            <a:tailEnd/>
          </a:ln>
        </p:spPr>
      </p:pic>
      <p:sp>
        <p:nvSpPr>
          <p:cNvPr id="11270" name="TextBox 5"/>
          <p:cNvSpPr txBox="1">
            <a:spLocks noChangeArrowheads="1"/>
          </p:cNvSpPr>
          <p:nvPr/>
        </p:nvSpPr>
        <p:spPr bwMode="auto">
          <a:xfrm>
            <a:off x="2133600" y="2457460"/>
            <a:ext cx="6477000" cy="4857740"/>
          </a:xfrm>
          <a:prstGeom prst="rect">
            <a:avLst/>
          </a:prstGeom>
          <a:noFill/>
          <a:ln w="9525">
            <a:noFill/>
            <a:miter lim="800000"/>
            <a:headEnd/>
            <a:tailEnd/>
          </a:ln>
        </p:spPr>
        <p:txBody>
          <a:bodyPr>
            <a:spAutoFit/>
          </a:bodyPr>
          <a:lstStyle/>
          <a:p>
            <a:pPr algn="ctr">
              <a:spcAft>
                <a:spcPts val="600"/>
              </a:spcAft>
            </a:pPr>
            <a:endParaRPr lang="en-US" sz="4000" b="1" dirty="0" smtClean="0">
              <a:solidFill>
                <a:srgbClr val="3D9833"/>
              </a:solidFill>
              <a:latin typeface="Tw Cen MT" pitchFamily="34" charset="0"/>
            </a:endParaRPr>
          </a:p>
          <a:p>
            <a:pPr algn="ctr">
              <a:spcAft>
                <a:spcPts val="600"/>
              </a:spcAft>
            </a:pPr>
            <a:endParaRPr lang="en-US" sz="4000" b="1" dirty="0" smtClean="0">
              <a:solidFill>
                <a:srgbClr val="3D9833"/>
              </a:solidFill>
              <a:latin typeface="Tw Cen MT" pitchFamily="34" charset="0"/>
            </a:endParaRPr>
          </a:p>
          <a:p>
            <a:pPr algn="ctr">
              <a:spcAft>
                <a:spcPts val="0"/>
              </a:spcAft>
            </a:pPr>
            <a:endParaRPr lang="en-US" sz="3200" b="1" dirty="0" smtClean="0">
              <a:ln w="0">
                <a:noFill/>
              </a:ln>
              <a:latin typeface="Tw Cen MT" pitchFamily="34" charset="0"/>
            </a:endParaRPr>
          </a:p>
          <a:p>
            <a:pPr algn="ctr">
              <a:spcAft>
                <a:spcPts val="0"/>
              </a:spcAft>
            </a:pPr>
            <a:r>
              <a:rPr lang="en-US" sz="3200" b="1" dirty="0">
                <a:ln w="0">
                  <a:noFill/>
                </a:ln>
                <a:latin typeface="Tw Cen MT" pitchFamily="34" charset="0"/>
              </a:rPr>
              <a:t>Chip Sharp</a:t>
            </a:r>
          </a:p>
          <a:p>
            <a:pPr algn="ctr">
              <a:spcAft>
                <a:spcPts val="0"/>
              </a:spcAft>
            </a:pPr>
            <a:r>
              <a:rPr lang="en-US" sz="3200" b="1" dirty="0">
                <a:ln w="0">
                  <a:noFill/>
                </a:ln>
                <a:latin typeface="Tw Cen MT" pitchFamily="34" charset="0"/>
              </a:rPr>
              <a:t>chip.sharp@dese.mo.gov</a:t>
            </a:r>
          </a:p>
          <a:p>
            <a:pPr algn="ctr">
              <a:spcAft>
                <a:spcPts val="0"/>
              </a:spcAft>
            </a:pPr>
            <a:r>
              <a:rPr lang="en-US" sz="3200" b="1" dirty="0">
                <a:ln w="0">
                  <a:noFill/>
                </a:ln>
                <a:latin typeface="Tw Cen MT" pitchFamily="34" charset="0"/>
              </a:rPr>
              <a:t>573-751-1395</a:t>
            </a:r>
          </a:p>
          <a:p>
            <a:pPr algn="ctr">
              <a:spcAft>
                <a:spcPts val="1400"/>
              </a:spcAft>
            </a:pPr>
            <a:endParaRPr lang="en-US" sz="4000" b="1" dirty="0" smtClean="0">
              <a:solidFill>
                <a:srgbClr val="92D050"/>
              </a:solidFill>
              <a:latin typeface="Tw Cen MT" pitchFamily="34" charset="0"/>
            </a:endParaRPr>
          </a:p>
          <a:p>
            <a:pPr algn="ctr">
              <a:spcAft>
                <a:spcPts val="1400"/>
              </a:spcAft>
            </a:pPr>
            <a:endParaRPr lang="en-US" sz="4000" dirty="0">
              <a:latin typeface="Tw Cen MT" pitchFamily="34" charset="0"/>
            </a:endParaRPr>
          </a:p>
        </p:txBody>
      </p:sp>
      <p:sp>
        <p:nvSpPr>
          <p:cNvPr id="6" name="TextBox 5"/>
          <p:cNvSpPr txBox="1"/>
          <p:nvPr/>
        </p:nvSpPr>
        <p:spPr>
          <a:xfrm>
            <a:off x="119746" y="6221186"/>
            <a:ext cx="2006600" cy="369332"/>
          </a:xfrm>
          <a:prstGeom prst="rect">
            <a:avLst/>
          </a:prstGeom>
          <a:noFill/>
        </p:spPr>
        <p:txBody>
          <a:bodyPr wrap="square" rtlCol="0">
            <a:spAutoFit/>
          </a:bodyPr>
          <a:lstStyle/>
          <a:p>
            <a:r>
              <a:rPr lang="en-US" dirty="0" smtClean="0"/>
              <a:t>September 2018</a:t>
            </a:r>
            <a:endParaRPr lang="en-US" dirty="0"/>
          </a:p>
        </p:txBody>
      </p:sp>
      <p:sp>
        <p:nvSpPr>
          <p:cNvPr id="2" name="Title 1"/>
          <p:cNvSpPr>
            <a:spLocks noGrp="1"/>
          </p:cNvSpPr>
          <p:nvPr>
            <p:ph type="ctrTitle"/>
          </p:nvPr>
        </p:nvSpPr>
        <p:spPr>
          <a:xfrm>
            <a:off x="1828800" y="533400"/>
            <a:ext cx="7010400" cy="2743200"/>
          </a:xfrm>
        </p:spPr>
        <p:txBody>
          <a:bodyPr anchor="t">
            <a:noAutofit/>
          </a:bodyPr>
          <a:lstStyle/>
          <a:p>
            <a:pPr algn="ctr" eaLnBrk="1" fontAlgn="auto" hangingPunct="1">
              <a:spcAft>
                <a:spcPts val="0"/>
              </a:spcAft>
              <a:defRPr/>
            </a:pPr>
            <a:r>
              <a:rPr lang="en-US" sz="5400" b="1" dirty="0">
                <a:ln>
                  <a:solidFill>
                    <a:schemeClr val="bg1"/>
                  </a:solidFill>
                </a:ln>
                <a:solidFill>
                  <a:schemeClr val="tx1"/>
                </a:solidFill>
              </a:rPr>
              <a:t>Curriculum and Assessment Updates</a:t>
            </a:r>
          </a:p>
        </p:txBody>
      </p:sp>
    </p:spTree>
    <p:extLst>
      <p:ext uri="{BB962C8B-B14F-4D97-AF65-F5344CB8AC3E}">
        <p14:creationId xmlns:p14="http://schemas.microsoft.com/office/powerpoint/2010/main" val="2181216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43900" cy="4991100"/>
          </a:xfrm>
        </p:spPr>
        <p:txBody>
          <a:bodyPr>
            <a:normAutofit lnSpcReduction="10000"/>
          </a:bodyPr>
          <a:lstStyle/>
          <a:p>
            <a:pPr marL="320040" indent="0" eaLnBrk="1" fontAlgn="auto" hangingPunct="1">
              <a:spcAft>
                <a:spcPts val="1400"/>
              </a:spcAft>
              <a:buNone/>
              <a:defRPr/>
            </a:pPr>
            <a:r>
              <a:rPr lang="en-US" sz="2400" dirty="0">
                <a:latin typeface="Calibri" pitchFamily="34" charset="0"/>
              </a:rPr>
              <a:t>The Department of Elementary and Secondary Education does not discriminate on the basis of race, color, religion, gender, gender identity, sexual orientation, national origin, age, veteran status, mental or physical disability, or any other basis prohibited by statute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VII/Title IX/504/ADA/ADAAA/Age Act/GINA/USDA Title VI), 5th Floor, 205 Jefferson Street, P.O. Box 480, Jefferson City, MO 65102-0480; telephone number 573-526-4757 or TTY 800-735-2966; email civilrights@dese.mo.gov</a:t>
            </a:r>
            <a:endParaRPr lang="en-US" sz="2600" dirty="0" smtClean="0">
              <a:cs typeface="Times New Roman" pitchFamily="18" charset="0"/>
            </a:endParaRPr>
          </a:p>
        </p:txBody>
      </p:sp>
      <p:sp>
        <p:nvSpPr>
          <p:cNvPr id="12291" name="TextBox 3"/>
          <p:cNvSpPr txBox="1">
            <a:spLocks noChangeArrowheads="1"/>
          </p:cNvSpPr>
          <p:nvPr/>
        </p:nvSpPr>
        <p:spPr bwMode="auto">
          <a:xfrm>
            <a:off x="838200" y="381000"/>
            <a:ext cx="7581900" cy="707886"/>
          </a:xfrm>
          <a:prstGeom prst="rect">
            <a:avLst/>
          </a:prstGeom>
          <a:noFill/>
          <a:ln w="9525">
            <a:noFill/>
            <a:miter lim="800000"/>
            <a:headEnd/>
            <a:tailEnd/>
          </a:ln>
        </p:spPr>
        <p:txBody>
          <a:bodyPr wrap="square">
            <a:spAutoFit/>
          </a:bodyPr>
          <a:lstStyle/>
          <a:p>
            <a:r>
              <a:rPr lang="en-US" sz="4000" dirty="0" smtClean="0">
                <a:latin typeface="Calibri" pitchFamily="34" charset="0"/>
              </a:rPr>
              <a:t>Non-Discrimination </a:t>
            </a:r>
            <a:r>
              <a:rPr lang="en-US" sz="4000" dirty="0" smtClean="0">
                <a:latin typeface="Calibri" pitchFamily="34" charset="0"/>
              </a:rPr>
              <a:t>Statement</a:t>
            </a:r>
            <a:endParaRPr lang="en-US" sz="4000" dirty="0">
              <a:latin typeface="Calibri"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90006DF8-75BF-40F4-B8C4-087AC2CA5C32}" type="slidenum">
              <a:rPr lang="en-US" smtClean="0"/>
              <a:pPr>
                <a:defRPr/>
              </a:pPr>
              <a:t>31</a:t>
            </a:fld>
            <a:endParaRPr lang="en-US" dirty="0"/>
          </a:p>
        </p:txBody>
      </p:sp>
      <p:sp>
        <p:nvSpPr>
          <p:cNvPr id="6" name="Footer Placeholder 4"/>
          <p:cNvSpPr>
            <a:spLocks noGrp="1"/>
          </p:cNvSpPr>
          <p:nvPr>
            <p:ph type="ftr" sz="quarter" idx="11"/>
          </p:nvPr>
        </p:nvSpPr>
        <p:spPr>
          <a:xfrm>
            <a:off x="152400" y="6416675"/>
            <a:ext cx="5421313" cy="365125"/>
          </a:xfrm>
        </p:spPr>
        <p:txBody>
          <a:bodyPr/>
          <a:lstStyle/>
          <a:p>
            <a:pPr algn="l">
              <a:defRPr/>
            </a:pPr>
            <a:r>
              <a:rPr lang="en-US" sz="800" dirty="0" smtClean="0">
                <a:solidFill>
                  <a:schemeClr val="tx1"/>
                </a:solidFill>
                <a:latin typeface="Calibri" pitchFamily="34" charset="0"/>
              </a:rPr>
              <a:t>© 2014 Missouri Department of Elementary and Secondary Education</a:t>
            </a:r>
            <a:endParaRPr lang="en-US" sz="800" dirty="0">
              <a:solidFill>
                <a:schemeClr val="tx1"/>
              </a:solidFill>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during Summer</a:t>
            </a:r>
            <a:endParaRPr lang="en-US" dirty="0"/>
          </a:p>
        </p:txBody>
      </p:sp>
      <p:sp>
        <p:nvSpPr>
          <p:cNvPr id="3" name="Content Placeholder 2"/>
          <p:cNvSpPr>
            <a:spLocks noGrp="1"/>
          </p:cNvSpPr>
          <p:nvPr>
            <p:ph sz="quarter" idx="1"/>
          </p:nvPr>
        </p:nvSpPr>
        <p:spPr/>
        <p:txBody>
          <a:bodyPr/>
          <a:lstStyle/>
          <a:p>
            <a:r>
              <a:rPr lang="en-US" dirty="0" smtClean="0"/>
              <a:t>Standard Setting Process </a:t>
            </a:r>
            <a:r>
              <a:rPr lang="en-US" b="1" dirty="0" smtClean="0">
                <a:solidFill>
                  <a:srgbClr val="92D050"/>
                </a:solidFill>
              </a:rPr>
              <a:t>(Standard)</a:t>
            </a:r>
          </a:p>
          <a:p>
            <a:pPr lvl="1"/>
            <a:r>
              <a:rPr lang="en-US" dirty="0" smtClean="0"/>
              <a:t>Share Historical Issues and Concerns</a:t>
            </a:r>
          </a:p>
          <a:p>
            <a:pPr lvl="1"/>
            <a:r>
              <a:rPr lang="en-US" dirty="0" smtClean="0"/>
              <a:t>Describe the Process used</a:t>
            </a:r>
          </a:p>
          <a:p>
            <a:pPr lvl="1"/>
            <a:r>
              <a:rPr lang="en-US" dirty="0" smtClean="0"/>
              <a:t>Setting Cut Scores “How much is just enough?”</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4</a:t>
            </a:fld>
            <a:endParaRPr lang="en-US" dirty="0"/>
          </a:p>
        </p:txBody>
      </p:sp>
      <p:grpSp>
        <p:nvGrpSpPr>
          <p:cNvPr id="16" name="Group 15"/>
          <p:cNvGrpSpPr/>
          <p:nvPr/>
        </p:nvGrpSpPr>
        <p:grpSpPr>
          <a:xfrm>
            <a:off x="1981200" y="4114800"/>
            <a:ext cx="4438650" cy="862013"/>
            <a:chOff x="0" y="23812"/>
            <a:chExt cx="4438650" cy="862013"/>
          </a:xfrm>
        </p:grpSpPr>
        <p:cxnSp>
          <p:nvCxnSpPr>
            <p:cNvPr id="17" name="Straight Connector 16"/>
            <p:cNvCxnSpPr/>
            <p:nvPr/>
          </p:nvCxnSpPr>
          <p:spPr>
            <a:xfrm>
              <a:off x="2238375" y="400050"/>
              <a:ext cx="0" cy="3238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0" y="23812"/>
              <a:ext cx="4438650" cy="862013"/>
              <a:chOff x="0" y="23812"/>
              <a:chExt cx="4438650" cy="862013"/>
            </a:xfrm>
          </p:grpSpPr>
          <p:sp>
            <p:nvSpPr>
              <p:cNvPr id="19" name="Smiley Face 18"/>
              <p:cNvSpPr/>
              <p:nvPr/>
            </p:nvSpPr>
            <p:spPr>
              <a:xfrm>
                <a:off x="1857375" y="542925"/>
                <a:ext cx="361950" cy="3333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0" name="Straight Connector 19"/>
              <p:cNvCxnSpPr/>
              <p:nvPr/>
            </p:nvCxnSpPr>
            <p:spPr>
              <a:xfrm flipV="1">
                <a:off x="0" y="381000"/>
                <a:ext cx="4438650" cy="38100"/>
              </a:xfrm>
              <a:prstGeom prst="line">
                <a:avLst/>
              </a:prstGeom>
            </p:spPr>
            <p:style>
              <a:lnRef idx="3">
                <a:schemeClr val="dk1"/>
              </a:lnRef>
              <a:fillRef idx="0">
                <a:schemeClr val="dk1"/>
              </a:fillRef>
              <a:effectRef idx="2">
                <a:schemeClr val="dk1"/>
              </a:effectRef>
              <a:fontRef idx="minor">
                <a:schemeClr val="tx1"/>
              </a:fontRef>
            </p:style>
          </p:cxnSp>
          <p:sp>
            <p:nvSpPr>
              <p:cNvPr id="21" name="Text Box 2"/>
              <p:cNvSpPr txBox="1">
                <a:spLocks noChangeArrowheads="1"/>
              </p:cNvSpPr>
              <p:nvPr/>
            </p:nvSpPr>
            <p:spPr bwMode="auto">
              <a:xfrm>
                <a:off x="1381125" y="28575"/>
                <a:ext cx="762000" cy="3524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Basic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p:cNvSpPr txBox="1">
                <a:spLocks noChangeArrowheads="1"/>
              </p:cNvSpPr>
              <p:nvPr/>
            </p:nvSpPr>
            <p:spPr bwMode="auto">
              <a:xfrm>
                <a:off x="2338387" y="23812"/>
                <a:ext cx="1666875" cy="3524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Proficient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Smiley Face 22"/>
              <p:cNvSpPr/>
              <p:nvPr/>
            </p:nvSpPr>
            <p:spPr>
              <a:xfrm>
                <a:off x="2247900" y="523875"/>
                <a:ext cx="361950" cy="333375"/>
              </a:xfrm>
              <a:prstGeom prst="smileyFace">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Smiley Face 23"/>
              <p:cNvSpPr/>
              <p:nvPr/>
            </p:nvSpPr>
            <p:spPr>
              <a:xfrm>
                <a:off x="2628900" y="523875"/>
                <a:ext cx="361950" cy="333375"/>
              </a:xfrm>
              <a:prstGeom prst="smileyFace">
                <a:avLst/>
              </a:prstGeom>
              <a:solidFill>
                <a:srgbClr val="FFCE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Smiley Face 24"/>
              <p:cNvSpPr/>
              <p:nvPr/>
            </p:nvSpPr>
            <p:spPr>
              <a:xfrm>
                <a:off x="2990850" y="514350"/>
                <a:ext cx="361950" cy="333375"/>
              </a:xfrm>
              <a:prstGeom prst="smileyFace">
                <a:avLst/>
              </a:prstGeom>
              <a:solidFill>
                <a:srgbClr val="FFCD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Smiley Face 25"/>
              <p:cNvSpPr/>
              <p:nvPr/>
            </p:nvSpPr>
            <p:spPr>
              <a:xfrm>
                <a:off x="3371850" y="514350"/>
                <a:ext cx="361950" cy="333375"/>
              </a:xfrm>
              <a:prstGeom prst="smileyFace">
                <a:avLst/>
              </a:prstGeom>
              <a:solidFill>
                <a:srgbClr val="FFCD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Smiley Face 26"/>
              <p:cNvSpPr/>
              <p:nvPr/>
            </p:nvSpPr>
            <p:spPr>
              <a:xfrm>
                <a:off x="1028700" y="552450"/>
                <a:ext cx="361950" cy="333375"/>
              </a:xfrm>
              <a:prstGeom prst="smileyFace">
                <a:avLst/>
              </a:prstGeom>
              <a:solidFill>
                <a:srgbClr val="CC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Smiley Face 27"/>
              <p:cNvSpPr/>
              <p:nvPr/>
            </p:nvSpPr>
            <p:spPr>
              <a:xfrm>
                <a:off x="1400175" y="542925"/>
                <a:ext cx="361950" cy="333375"/>
              </a:xfrm>
              <a:prstGeom prst="smileyFace">
                <a:avLst/>
              </a:prstGeom>
              <a:solidFill>
                <a:srgbClr val="CC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31625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Scores for Grade Level</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5</a:t>
            </a:fld>
            <a:endParaRPr lang="en-US" dirty="0"/>
          </a:p>
        </p:txBody>
      </p:sp>
      <p:pic>
        <p:nvPicPr>
          <p:cNvPr id="5" name="Content Placeholder 4"/>
          <p:cNvPicPr>
            <a:picLocks noGrp="1"/>
          </p:cNvPicPr>
          <p:nvPr>
            <p:ph sz="quarter" idx="1"/>
          </p:nvPr>
        </p:nvPicPr>
        <p:blipFill>
          <a:blip r:embed="rId2"/>
          <a:stretch>
            <a:fillRect/>
          </a:stretch>
        </p:blipFill>
        <p:spPr>
          <a:xfrm>
            <a:off x="612775" y="1906512"/>
            <a:ext cx="8153400" cy="3883175"/>
          </a:xfrm>
          <a:prstGeom prst="rect">
            <a:avLst/>
          </a:prstGeom>
        </p:spPr>
      </p:pic>
    </p:spTree>
    <p:extLst>
      <p:ext uri="{BB962C8B-B14F-4D97-AF65-F5344CB8AC3E}">
        <p14:creationId xmlns:p14="http://schemas.microsoft.com/office/powerpoint/2010/main" val="85544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Scores for End Of Course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6</a:t>
            </a:fld>
            <a:endParaRPr lang="en-US" dirty="0"/>
          </a:p>
        </p:txBody>
      </p:sp>
      <p:pic>
        <p:nvPicPr>
          <p:cNvPr id="6" name="Content Placeholder 5"/>
          <p:cNvPicPr>
            <a:picLocks noGrp="1"/>
          </p:cNvPicPr>
          <p:nvPr>
            <p:ph sz="quarter" idx="1"/>
          </p:nvPr>
        </p:nvPicPr>
        <p:blipFill>
          <a:blip r:embed="rId2"/>
          <a:stretch>
            <a:fillRect/>
          </a:stretch>
        </p:blipFill>
        <p:spPr>
          <a:xfrm>
            <a:off x="612775" y="1914200"/>
            <a:ext cx="8153400" cy="3867800"/>
          </a:xfrm>
          <a:prstGeom prst="rect">
            <a:avLst/>
          </a:prstGeom>
        </p:spPr>
      </p:pic>
    </p:spTree>
    <p:extLst>
      <p:ext uri="{BB962C8B-B14F-4D97-AF65-F5344CB8AC3E}">
        <p14:creationId xmlns:p14="http://schemas.microsoft.com/office/powerpoint/2010/main" val="295731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Data of Cut Scores - 2018</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7</a:t>
            </a:fld>
            <a:endParaRPr lang="en-US" dirty="0"/>
          </a:p>
        </p:txBody>
      </p:sp>
      <p:pic>
        <p:nvPicPr>
          <p:cNvPr id="5" name="Content Placeholder 4"/>
          <p:cNvPicPr>
            <a:picLocks noGrp="1"/>
          </p:cNvPicPr>
          <p:nvPr>
            <p:ph sz="quarter" idx="1"/>
          </p:nvPr>
        </p:nvPicPr>
        <p:blipFill>
          <a:blip r:embed="rId2"/>
          <a:stretch>
            <a:fillRect/>
          </a:stretch>
        </p:blipFill>
        <p:spPr>
          <a:xfrm>
            <a:off x="612775" y="1931892"/>
            <a:ext cx="8153400" cy="3832415"/>
          </a:xfrm>
          <a:prstGeom prst="rect">
            <a:avLst/>
          </a:prstGeom>
        </p:spPr>
      </p:pic>
      <p:sp>
        <p:nvSpPr>
          <p:cNvPr id="6" name="TextBox 5"/>
          <p:cNvSpPr txBox="1"/>
          <p:nvPr/>
        </p:nvSpPr>
        <p:spPr>
          <a:xfrm>
            <a:off x="612648" y="5943600"/>
            <a:ext cx="8276625" cy="369332"/>
          </a:xfrm>
          <a:prstGeom prst="rect">
            <a:avLst/>
          </a:prstGeom>
          <a:noFill/>
        </p:spPr>
        <p:txBody>
          <a:bodyPr wrap="none" rtlCol="0">
            <a:spAutoFit/>
          </a:bodyPr>
          <a:lstStyle/>
          <a:p>
            <a:r>
              <a:rPr lang="en-US" b="1" dirty="0" smtClean="0">
                <a:solidFill>
                  <a:schemeClr val="accent5"/>
                </a:solidFill>
              </a:rPr>
              <a:t>These are the cut scores to be used until we redo the MLS per Legislature</a:t>
            </a:r>
            <a:endParaRPr lang="en-US" b="1" dirty="0">
              <a:solidFill>
                <a:schemeClr val="accent5"/>
              </a:solidFill>
            </a:endParaRPr>
          </a:p>
        </p:txBody>
      </p:sp>
    </p:spTree>
    <p:extLst>
      <p:ext uri="{BB962C8B-B14F-4D97-AF65-F5344CB8AC3E}">
        <p14:creationId xmlns:p14="http://schemas.microsoft.com/office/powerpoint/2010/main" val="31331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Continuing to Happen</a:t>
            </a:r>
            <a:endParaRPr lang="en-US" dirty="0"/>
          </a:p>
        </p:txBody>
      </p:sp>
      <p:sp>
        <p:nvSpPr>
          <p:cNvPr id="3" name="Content Placeholder 2"/>
          <p:cNvSpPr>
            <a:spLocks noGrp="1"/>
          </p:cNvSpPr>
          <p:nvPr>
            <p:ph sz="quarter" idx="1"/>
          </p:nvPr>
        </p:nvSpPr>
        <p:spPr/>
        <p:txBody>
          <a:bodyPr/>
          <a:lstStyle/>
          <a:p>
            <a:r>
              <a:rPr lang="en-US" dirty="0" smtClean="0"/>
              <a:t>Item Writing both EOC and GL</a:t>
            </a:r>
          </a:p>
          <a:p>
            <a:r>
              <a:rPr lang="en-US" dirty="0" smtClean="0"/>
              <a:t>CBR for both EOC and GL</a:t>
            </a:r>
          </a:p>
          <a:p>
            <a:r>
              <a:rPr lang="en-US" dirty="0" smtClean="0"/>
              <a:t>July Professional Learning Series</a:t>
            </a:r>
          </a:p>
          <a:p>
            <a:endParaRPr lang="en-US" dirty="0"/>
          </a:p>
          <a:p>
            <a:r>
              <a:rPr lang="en-US" dirty="0" smtClean="0"/>
              <a:t>Item Writing Project</a:t>
            </a:r>
          </a:p>
          <a:p>
            <a:endParaRPr lang="en-US" dirty="0"/>
          </a:p>
          <a:p>
            <a:pPr marL="0" indent="0">
              <a:buNone/>
            </a:pPr>
            <a:r>
              <a:rPr lang="en-US" dirty="0" smtClean="0">
                <a:hlinkClick r:id="rId2"/>
              </a:rPr>
              <a:t>chip.sharp@dese.mo.gov</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8</a:t>
            </a:fld>
            <a:endParaRPr lang="en-US" dirty="0"/>
          </a:p>
        </p:txBody>
      </p:sp>
    </p:spTree>
    <p:extLst>
      <p:ext uri="{BB962C8B-B14F-4D97-AF65-F5344CB8AC3E}">
        <p14:creationId xmlns:p14="http://schemas.microsoft.com/office/powerpoint/2010/main" val="1135903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a:t>
            </a:r>
            <a:r>
              <a:rPr lang="en-US" dirty="0" smtClean="0">
                <a:hlinkClick r:id="rId2"/>
              </a:rPr>
              <a:t>Math Page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9</a:t>
            </a:fld>
            <a:endParaRPr lang="en-US" dirty="0"/>
          </a:p>
        </p:txBody>
      </p:sp>
      <p:pic>
        <p:nvPicPr>
          <p:cNvPr id="5" name="Picture 4"/>
          <p:cNvPicPr>
            <a:picLocks noChangeAspect="1"/>
          </p:cNvPicPr>
          <p:nvPr/>
        </p:nvPicPr>
        <p:blipFill>
          <a:blip r:embed="rId3"/>
          <a:stretch>
            <a:fillRect/>
          </a:stretch>
        </p:blipFill>
        <p:spPr>
          <a:xfrm>
            <a:off x="86299" y="1485116"/>
            <a:ext cx="9092407" cy="4419600"/>
          </a:xfrm>
          <a:prstGeom prst="rect">
            <a:avLst/>
          </a:prstGeom>
        </p:spPr>
      </p:pic>
    </p:spTree>
    <p:extLst>
      <p:ext uri="{BB962C8B-B14F-4D97-AF65-F5344CB8AC3E}">
        <p14:creationId xmlns:p14="http://schemas.microsoft.com/office/powerpoint/2010/main" val="195398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26687PHOTO" val=""/>
  <p:tag name="MMPROD_26687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39&quot; value=&quot;%n. %s&quot;/&gt;&lt;property id=&quot;20141&quot; value=&quot;Spring 2012 Test Examiner's Training Grade-Level Assessment&quot;/&gt;&lt;property id=&quot;20142&quot; value=&quot;Training for Grade-Level Assessments targeted to the District and School Test Coordinator&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1&quot; value=&quot;MO DESE&quot;/&gt;&lt;property id=&quot;20192&quot; value=&quot;http://desemo.adobeconnect.com&quot;/&gt;&lt;property id=&quot;20193&quot; value=&quot;0&quot;/&gt;&lt;property id=&quot;20224&quot; value=&quot;C:\Documents and Settings\Nkeating\My Documents\My Adobe Presentations\DTC_Grade-Level_Assessment_final_2-14-11_pm&quot;/&gt;&lt;property id=&quot;20250&quot; value=&quot;7&quot;/&gt;&lt;property id=&quot;20251&quot; value=&quot;0&quot;/&gt;&lt;property id=&quot;20259&quot; value=&quot;0&quot;/&gt;&lt;property id=&quot;20262&quot; value=&quot;1047700829&quot;/&gt;&lt;property id=&quot;20501&quot; value=&quot;H:\Webinars - Webpage Info\&quot;/&gt;&lt;object type=&quot;2&quot; unique_id=&quot;22884&quot;&gt;&lt;object type=&quot;3&quot; unique_id=&quot;53212&quot;&gt;&lt;property id=&quot;20148&quot; value=&quot;5&quot;/&gt;&lt;property id=&quot;20300&quot; value=&quot;Slide 1 - &amp;quot;Summer Series 6-12:&amp;#x0D;&amp;#x0A;dese&amp;#x0D;&amp;#x0A;Updates&amp;quot;&quot;/&gt;&lt;property id=&quot;20303&quot; value=&quot;Nancy Keating&quot;/&gt;&lt;property id=&quot;20307&quot; value=&quot;350&quot;/&gt;&lt;property id=&quot;20309&quot; value=&quot;26687&quot;/&gt;&lt;/object&gt;&lt;object type=&quot;3&quot; unique_id=&quot;53336&quot;&gt;&lt;property id=&quot;20148&quot; value=&quot;5&quot;/&gt;&lt;property id=&quot;20300&quot; value=&quot;Slide 49&quot;/&gt;&lt;property id=&quot;20303&quot; value=&quot;Nancy Keating&quot;/&gt;&lt;property id=&quot;20307&quot; value=&quot;352&quot;/&gt;&lt;property id=&quot;20309&quot; value=&quot;26687&quot;/&gt;&lt;/object&gt;&lt;object type=&quot;3&quot; unique_id=&quot;61415&quot;&gt;&lt;property id=&quot;20148&quot; value=&quot;5&quot;/&gt;&lt;property id=&quot;20300&quot; value=&quot;Slide 47&quot;/&gt;&lt;property id=&quot;20307&quot; value=&quot;366&quot;/&gt;&lt;/object&gt;&lt;object type=&quot;3&quot; unique_id=&quot;82472&quot;&gt;&lt;property id=&quot;20148&quot; value=&quot;5&quot;/&gt;&lt;property id=&quot;20300&quot; value=&quot;Slide 28 - &amp;quot;Get Involved – Advocacy &amp;quot;&quot;/&gt;&lt;property id=&quot;20307&quot; value=&quot;472&quot;/&gt;&lt;/object&gt;&lt;object type=&quot;3&quot; unique_id=&quot;102283&quot;&gt;&lt;property id=&quot;20148&quot; value=&quot;5&quot;/&gt;&lt;property id=&quot;20300&quot; value=&quot;Slide 30 - &amp;quot;1490 - History&amp;quot;&quot;/&gt;&lt;property id=&quot;20307&quot; value=&quot;560&quot;/&gt;&lt;/object&gt;&lt;object type=&quot;3&quot; unique_id=&quot;115320&quot;&gt;&lt;property id=&quot;20148&quot; value=&quot;5&quot;/&gt;&lt;property id=&quot;20300&quot; value=&quot;Slide 42 - &amp;quot;End-Of-Course (EOC) Assessments&amp;quot;&quot;/&gt;&lt;property id=&quot;20307&quot; value=&quot;595&quot;/&gt;&lt;/object&gt;&lt;object type=&quot;3&quot; unique_id=&quot;116247&quot;&gt;&lt;property id=&quot;20148&quot; value=&quot;5&quot;/&gt;&lt;property id=&quot;20300&quot; value=&quot;Slide 46 - &amp;quot;“Opt-Out” Movement&amp;quot;&quot;/&gt;&lt;property id=&quot;20307&quot; value=&quot;604&quot;/&gt;&lt;/object&gt;&lt;object type=&quot;3&quot; unique_id=&quot;116579&quot;&gt;&lt;property id=&quot;20148&quot; value=&quot;5&quot;/&gt;&lt;property id=&quot;20300&quot; value=&quot;Slide 45 - &amp;quot;ACT Updates&amp;quot;&quot;/&gt;&lt;property id=&quot;20307&quot; value=&quot;605&quot;/&gt;&lt;/object&gt;&lt;object type=&quot;3&quot; unique_id=&quot;116642&quot;&gt;&lt;property id=&quot;20148&quot; value=&quot;5&quot;/&gt;&lt;property id=&quot;20300&quot; value=&quot;Slide 32 - &amp;quot;2016 Grade Level Assessments (GLAs)&amp;quot;&quot;/&gt;&lt;property id=&quot;20307&quot; value=&quot;606&quot;/&gt;&lt;/object&gt;&lt;object type=&quot;3&quot; unique_id=&quot;124755&quot;&gt;&lt;property id=&quot;20148&quot; value=&quot;5&quot;/&gt;&lt;property id=&quot;20300&quot; value=&quot;Slide 39 - &amp;quot;GLA - 2017&amp;quot;&quot;/&gt;&lt;property id=&quot;20307&quot; value=&quot;643&quot;/&gt;&lt;/object&gt;&lt;object type=&quot;3&quot; unique_id=&quot;124757&quot;&gt;&lt;property id=&quot;20148&quot; value=&quot;5&quot;/&gt;&lt;property id=&quot;20300&quot; value=&quot;Slide 40 - &amp;quot;GLA Moving Forward 2018- ?&amp;quot;&quot;/&gt;&lt;property id=&quot;20307&quot; value=&quot;642&quot;/&gt;&lt;/object&gt;&lt;object type=&quot;3&quot; unique_id=&quot;125511&quot;&gt;&lt;property id=&quot;20148&quot; value=&quot;5&quot;/&gt;&lt;property id=&quot;20300&quot; value=&quot;Slide 34 - &amp;quot;GLA - Classroom Diagnostic Tool (CDT)&amp;quot;&quot;/&gt;&lt;property id=&quot;20307&quot; value=&quot;647&quot;/&gt;&lt;/object&gt;&lt;object type=&quot;3&quot; unique_id=&quot;125512&quot;&gt;&lt;property id=&quot;20148&quot; value=&quot;5&quot;/&gt;&lt;property id=&quot;20300&quot; value=&quot;Slide 27 - &amp;quot;Top 10 by 20&amp;quot;&quot;/&gt;&lt;property id=&quot;20307&quot; value=&quot;648&quot;/&gt;&lt;/object&gt;&lt;object type=&quot;3&quot; unique_id=&quot;125513&quot;&gt;&lt;property id=&quot;20148&quot; value=&quot;5&quot;/&gt;&lt;property id=&quot;20300&quot; value=&quot;Slide 35 - &amp;quot;GLA - Interim Assessment System&amp;quot;&quot;/&gt;&lt;property id=&quot;20307&quot; value=&quot;649&quot;/&gt;&lt;/object&gt;&lt;object type=&quot;3&quot; unique_id=&quot;127955&quot;&gt;&lt;property id=&quot;20148&quot; value=&quot;5&quot;/&gt;&lt;property id=&quot;20300&quot; value=&quot;Slide 29 - &amp;quot;Elementary Math Specialist (EMS)&amp;quot;&quot;/&gt;&lt;property id=&quot;20307&quot; value=&quot;657&quot;/&gt;&lt;/object&gt;&lt;object type=&quot;3&quot; unique_id=&quot;128419&quot;&gt;&lt;property id=&quot;20148&quot; value=&quot;5&quot;/&gt;&lt;property id=&quot;20300&quot; value=&quot;Slide 43 - &amp;quot;EOC - Resources&amp;quot;&quot;/&gt;&lt;property id=&quot;20307&quot; value=&quot;661&quot;/&gt;&lt;/object&gt;&lt;object type=&quot;3&quot; unique_id=&quot;128718&quot;&gt;&lt;property id=&quot;20148&quot; value=&quot;5&quot;/&gt;&lt;property id=&quot;20300&quot; value=&quot;Slide 44 - &amp;quot;EOCs Moving Forward&amp;quot;&quot;/&gt;&lt;property id=&quot;20307&quot; value=&quot;662&quot;/&gt;&lt;/object&gt;&lt;object type=&quot;3&quot; unique_id=&quot;129005&quot;&gt;&lt;property id=&quot;20148&quot; value=&quot;5&quot;/&gt;&lt;property id=&quot;20300&quot; value=&quot;Slide 33 - &amp;quot;GLA - Achievement Level Setting&amp;quot;&quot;/&gt;&lt;property id=&quot;20307&quot; value=&quot;663&quot;/&gt;&lt;/object&gt;&lt;object type=&quot;3&quot; unique_id=&quot;129544&quot;&gt;&lt;property id=&quot;20148&quot; value=&quot;5&quot;/&gt;&lt;property id=&quot;20300&quot; value=&quot;Slide 26 - &amp;quot;Math Humor&amp;quot;&quot;/&gt;&lt;property id=&quot;20307&quot; value=&quot;664&quot;/&gt;&lt;/object&gt;&lt;object type=&quot;3&quot; unique_id=&quot;129966&quot;&gt;&lt;property id=&quot;20148&quot; value=&quot;5&quot;/&gt;&lt;property id=&quot;20300&quot; value=&quot;Slide 36 - &amp;quot;GLA - Reference Sheet Controversy&amp;quot;&quot;/&gt;&lt;property id=&quot;20307&quot; value=&quot;665&quot;/&gt;&lt;/object&gt;&lt;object type=&quot;3&quot; unique_id=&quot;130446&quot;&gt;&lt;property id=&quot;20148&quot; value=&quot;5&quot;/&gt;&lt;property id=&quot;20300&quot; value=&quot;Slide 37 - &amp;quot;EOC Reference Sheet&amp;quot;&quot;/&gt;&lt;property id=&quot;20307&quot; value=&quot;667&quot;/&gt;&lt;/object&gt;&lt;object type=&quot;3&quot; unique_id=&quot;130447&quot;&gt;&lt;property id=&quot;20148&quot; value=&quot;5&quot;/&gt;&lt;property id=&quot;20300&quot; value=&quot;Slide 38 - &amp;quot;GLA - OTT Confusion&amp;quot;&quot;/&gt;&lt;property id=&quot;20307&quot; value=&quot;666&quot;/&gt;&lt;/object&gt;&lt;object type=&quot;3&quot; unique_id=&quot;130884&quot;&gt;&lt;property id=&quot;20148&quot; value=&quot;5&quot;/&gt;&lt;property id=&quot;20300&quot; value=&quot;Slide 31 - &amp;quot;New Expectations&amp;quot;&quot;/&gt;&lt;property id=&quot;20307&quot; value=&quot;668&quot;/&gt;&lt;/object&gt;&lt;object type=&quot;3&quot; unique_id=&quot;131374&quot;&gt;&lt;property id=&quot;20148&quot; value=&quot;5&quot;/&gt;&lt;property id=&quot;20300&quot; value=&quot;Slide 41 - &amp;quot;GLA Moving Forward 2018- ?&amp;quot;&quot;/&gt;&lt;property id=&quot;20307&quot; value=&quot;669&quot;/&gt;&lt;/object&gt;&lt;object type=&quot;3&quot; unique_id=&quot;131560&quot;&gt;&lt;property id=&quot;20148&quot; value=&quot;5&quot;/&gt;&lt;property id=&quot;20300&quot; value=&quot;Slide 23&quot;/&gt;&lt;property id=&quot;20307&quot; value=&quot;671&quot;/&gt;&lt;/object&gt;&lt;object type=&quot;3&quot; unique_id=&quot;131561&quot;&gt;&lt;property id=&quot;20148&quot; value=&quot;5&quot;/&gt;&lt;property id=&quot;20300&quot; value=&quot;Slide 24&quot;/&gt;&lt;property id=&quot;20307&quot; value=&quot;673&quot;/&gt;&lt;/object&gt;&lt;object type=&quot;3&quot; unique_id=&quot;131562&quot;&gt;&lt;property id=&quot;20148&quot; value=&quot;5&quot;/&gt;&lt;property id=&quot;20300&quot; value=&quot;Slide 25&quot;/&gt;&lt;property id=&quot;20307&quot; value=&quot;672&quot;/&gt;&lt;/object&gt;&lt;object type=&quot;3&quot; unique_id=&quot;131901&quot;&gt;&lt;property id=&quot;20148&quot; value=&quot;5&quot;/&gt;&lt;property id=&quot;20300&quot; value=&quot;Slide 19 - &amp;quot;The Return of Performance Events&amp;quot;&quot;/&gt;&lt;property id=&quot;20307&quot; value=&quot;674&quot;/&gt;&lt;/object&gt;&lt;object type=&quot;3&quot; unique_id=&quot;131902&quot;&gt;&lt;property id=&quot;20148&quot; value=&quot;5&quot;/&gt;&lt;property id=&quot;20300&quot; value=&quot;Slide 20&quot;/&gt;&lt;property id=&quot;20307&quot; value=&quot;675&quot;/&gt;&lt;/object&gt;&lt;object type=&quot;3&quot; unique_id=&quot;131903&quot;&gt;&lt;property id=&quot;20148&quot; value=&quot;5&quot;/&gt;&lt;property id=&quot;20300&quot; value=&quot;Slide 21 - &amp;quot;Assessment Issues&amp;quot;&quot;/&gt;&lt;property id=&quot;20307&quot; value=&quot;676&quot;/&gt;&lt;/object&gt;&lt;object type=&quot;3&quot; unique_id=&quot;132149&quot;&gt;&lt;property id=&quot;20148&quot; value=&quot;5&quot;/&gt;&lt;property id=&quot;20300&quot; value=&quot;Slide 7 - &amp;quot;A Walk Down Assessment Lane&amp;quot;&quot;/&gt;&lt;property id=&quot;20307&quot; value=&quot;678&quot;/&gt;&lt;/object&gt;&lt;object type=&quot;3&quot; unique_id=&quot;132150&quot;&gt;&lt;property id=&quot;20148&quot; value=&quot;5&quot;/&gt;&lt;property id=&quot;20300&quot; value=&quot;Slide 22 - &amp;quot;The New MAP – EOCs&amp;quot;&quot;/&gt;&lt;property id=&quot;20307&quot; value=&quot;677&quot;/&gt;&lt;/object&gt;&lt;object type=&quot;3&quot; unique_id=&quot;132453&quot;&gt;&lt;property id=&quot;20148&quot; value=&quot;5&quot;/&gt;&lt;property id=&quot;20300&quot; value=&quot;Slide 48 - &amp;quot;Summer Series:&amp;#x0D;&amp;#x0A;dese&amp;#x0D;&amp;#x0A;Updates&amp;quot;&quot;/&gt;&lt;property id=&quot;20307&quot; value=&quot;679&quot;/&gt;&lt;/object&gt;&lt;object type=&quot;3&quot; unique_id=&quot;132605&quot;&gt;&lt;property id=&quot;20148&quot; value=&quot;5&quot;/&gt;&lt;property id=&quot;20300&quot; value=&quot;Slide 8 - &amp;quot;Why Change&amp;quot;&quot;/&gt;&lt;property id=&quot;20307&quot; value=&quot;680&quot;/&gt;&lt;/object&gt;&lt;object type=&quot;3&quot; unique_id=&quot;132810&quot;&gt;&lt;property id=&quot;20148&quot; value=&quot;5&quot;/&gt;&lt;property id=&quot;20300&quot; value=&quot;Slide 16 - &amp;quot;Math Problems&amp;quot;&quot;/&gt;&lt;property id=&quot;20307&quot; value=&quot;681&quot;/&gt;&lt;/object&gt;&lt;object type=&quot;3&quot; unique_id=&quot;133019&quot;&gt;&lt;property id=&quot;20148&quot; value=&quot;5&quot;/&gt;&lt;property id=&quot;20300&quot; value=&quot;Slide 17 - &amp;quot;Math Problem (high school)&amp;quot;&quot;/&gt;&lt;property id=&quot;20307&quot; value=&quot;682&quot;/&gt;&lt;/object&gt;&lt;object type=&quot;3&quot; unique_id=&quot;133020&quot;&gt;&lt;property id=&quot;20148&quot; value=&quot;5&quot;/&gt;&lt;property id=&quot;20300&quot; value=&quot;Slide 18 - &amp;quot;Performance Tasks&amp;quot;&quot;/&gt;&lt;property id=&quot;20307&quot; value=&quot;683&quot;/&gt;&lt;/object&gt;&lt;object type=&quot;3&quot; unique_id=&quot;134101&quot;&gt;&lt;property id=&quot;20148&quot; value=&quot;5&quot;/&gt;&lt;property id=&quot;20300&quot; value=&quot;Slide 9 - &amp;quot;Square Roots Lesson&amp;quot;&quot;/&gt;&lt;property id=&quot;20307&quot; value=&quot;684&quot;/&gt;&lt;/object&gt;&lt;object type=&quot;3&quot; unique_id=&quot;134102&quot;&gt;&lt;property id=&quot;20148&quot; value=&quot;5&quot;/&gt;&lt;property id=&quot;20300&quot; value=&quot;Slide 10 - &amp;quot;Square Roots Lesson&amp;quot;&quot;/&gt;&lt;property id=&quot;20307&quot; value=&quot;685&quot;/&gt;&lt;/object&gt;&lt;object type=&quot;3&quot; unique_id=&quot;134103&quot;&gt;&lt;property id=&quot;20148&quot; value=&quot;5&quot;/&gt;&lt;property id=&quot;20300&quot; value=&quot;Slide 11 - &amp;quot;Square Roots Lesson&amp;quot;&quot;/&gt;&lt;property id=&quot;20307&quot; value=&quot;686&quot;/&gt;&lt;/object&gt;&lt;object type=&quot;3&quot; unique_id=&quot;134104&quot;&gt;&lt;property id=&quot;20148&quot; value=&quot;5&quot;/&gt;&lt;property id=&quot;20300&quot; value=&quot;Slide 12 - &amp;quot;Square Roots Lesson&amp;quot;&quot;/&gt;&lt;property id=&quot;20307&quot; value=&quot;687&quot;/&gt;&lt;/object&gt;&lt;object type=&quot;3&quot; unique_id=&quot;134105&quot;&gt;&lt;property id=&quot;20148&quot; value=&quot;5&quot;/&gt;&lt;property id=&quot;20300&quot; value=&quot;Slide 13 - &amp;quot;Square Root Lesson&amp;quot;&quot;/&gt;&lt;property id=&quot;20307&quot; value=&quot;688&quot;/&gt;&lt;/object&gt;&lt;object type=&quot;3&quot; unique_id=&quot;134106&quot;&gt;&lt;property id=&quot;20148&quot; value=&quot;5&quot;/&gt;&lt;property id=&quot;20300&quot; value=&quot;Slide 14 - &amp;quot;Square Root Lesson&amp;quot;&quot;/&gt;&lt;property id=&quot;20307&quot; value=&quot;689&quot;/&gt;&lt;/object&gt;&lt;object type=&quot;3&quot; unique_id=&quot;134577&quot;&gt;&lt;property id=&quot;20148&quot; value=&quot;5&quot;/&gt;&lt;property id=&quot;20300&quot; value=&quot;Slide 2 - &amp;quot;Stuff happening with Personal Finance&amp;quot;&quot;/&gt;&lt;property id=&quot;20307&quot; value=&quot;691&quot;/&gt;&lt;/object&gt;&lt;object type=&quot;3&quot; unique_id=&quot;134578&quot;&gt;&lt;property id=&quot;20148&quot; value=&quot;5&quot;/&gt;&lt;property id=&quot;20300&quot; value=&quot;Slide 15 - &amp;quot;Assessment Pricing&amp;quot;&quot;/&gt;&lt;property id=&quot;20307&quot; value=&quot;690&quot;/&gt;&lt;/object&gt;&lt;object type=&quot;3&quot; unique_id=&quot;135209&quot;&gt;&lt;property id=&quot;20148&quot; value=&quot;5&quot;/&gt;&lt;property id=&quot;20300&quot; value=&quot;Slide 3 - &amp;quot;EOC – iTester Admin (Home Page)&amp;quot;&quot;/&gt;&lt;property id=&quot;20307&quot; value=&quot;692&quot;/&gt;&lt;/object&gt;&lt;object type=&quot;3&quot; unique_id=&quot;135210&quot;&gt;&lt;property id=&quot;20148&quot; value=&quot;5&quot;/&gt;&lt;property id=&quot;20300&quot; value=&quot;Slide 4 - &amp;quot;EOC – iTester Admin (Help Tab)&amp;quot;&quot;/&gt;&lt;property id=&quot;20307&quot; value=&quot;693&quot;/&gt;&lt;/object&gt;&lt;object type=&quot;3&quot; unique_id=&quot;135211&quot;&gt;&lt;property id=&quot;20148&quot; value=&quot;5&quot;/&gt;&lt;property id=&quot;20300&quot; value=&quot;Slide 5 - &amp;quot;EOC Webinar Links HERE&amp;quot;&quot;/&gt;&lt;property id=&quot;20307&quot; value=&quot;694&quot;/&gt;&lt;/object&gt;&lt;object type=&quot;3&quot; unique_id=&quot;135212&quot;&gt;&lt;property id=&quot;20148&quot; value=&quot;5&quot;/&gt;&lt;property id=&quot;20300&quot; value=&quot;Slide 6 - &amp;quot;EOC Pre-Test&amp;quot;&quot;/&gt;&lt;property id=&quot;20307&quot; value=&quot;695&quot;/&gt;&lt;/object&gt;&lt;/object&gt;&lt;object type=&quot;8&quot; unique_id=&quot;22890&quot;&gt;&lt;object type=&quot;9&quot; unique_id=&quot;52541&quot;&gt;&lt;property id=&quot;20000&quot; value=&quot;0&quot;/&gt;&lt;property id=&quot;20400&quot; value=&quot;Archived Webinars&quot;/&gt;&lt;property id=&quot;20401&quot; value=&quot;DESE website at: http://dese.mo.gov/webinar/MonthlyArchivedWebinars.htm&quot;/&gt;&lt;property id=&quot;20402&quot; value=&quot;1&quot;/&gt;&lt;property id=&quot;20404&quot; value=&quot;0&quot;/&gt;&lt;property id=&quot;20405&quot; value=&quot;0&quot;/&gt;&lt;/object&gt;&lt;object type=&quot;9&quot; unique_id=&quot;52588&quot;&gt;&lt;property id=&quot;20000&quot; value=&quot;0&quot;/&gt;&lt;property id=&quot;20400&quot; value=&quot;Title 1 Paraprofessional&quot;/&gt;&lt;property id=&quot;20401&quot; value=&quot;http://dese.mo.gov/divimprove/fedprog/documents/administrativemanual.pdf&quot;/&gt;&lt;property id=&quot;20402&quot; value=&quot;1&quot;/&gt;&lt;property id=&quot;20404&quot; value=&quot;0&quot;/&gt;&lt;property id=&quot;20405&quot; value=&quot;1&quot;/&gt;&lt;/object&gt;&lt;object type=&quot;9&quot; unique_id=&quot;52683&quot;&gt;&lt;property id=&quot;20000&quot; value=&quot;0&quot;/&gt;&lt;property id=&quot;20400&quot; value=&quot;Resources&quot;/&gt;&lt;property id=&quot;20401&quot; value=&quot;http://dese.mo.gov/divimprove/assess/grade_level_resources.html&quot;/&gt;&lt;property id=&quot;20402&quot; value=&quot;1&quot;/&gt;&lt;property id=&quot;20404&quot; value=&quot;0&quot;/&gt;&lt;property id=&quot;20405&quot; value=&quot;2&quot;/&gt;&lt;/object&gt;&lt;object type=&quot;9&quot; unique_id=&quot;52732&quot;&gt;&lt;property id=&quot;20000&quot; value=&quot;0&quot;/&gt;&lt;property id=&quot;20400&quot; value=&quot;Released Items&quot;/&gt;&lt;property id=&quot;20401&quot; value=&quot;http://dese.mo.gov/divimprove/assess/grade_level_resources.html&quot;/&gt;&lt;property id=&quot;20402&quot; value=&quot;1&quot;/&gt;&lt;property id=&quot;20404&quot; value=&quot;0&quot;/&gt;&lt;property id=&quot;20405&quot; value=&quot;3&quot;/&gt;&lt;/object&gt;&lt;object type=&quot;9&quot; unique_id=&quot;52782&quot;&gt;&lt;property id=&quot;20000&quot; value=&quot;0&quot;/&gt;&lt;property id=&quot;20400&quot; value=&quot;Released Items&quot;/&gt;&lt;property id=&quot;20401&quot; value=&quot;http://www.dese.mo.gov/divimprove/assess/Released_Items/current/ca_current_yr_index.html&quot;/&gt;&lt;property id=&quot;20402&quot; value=&quot;1&quot;/&gt;&lt;property id=&quot;20404&quot; value=&quot;0&quot;/&gt;&lt;property id=&quot;20405&quot; value=&quot;4&quot;/&gt;&lt;/object&gt;&lt;object type=&quot;9&quot; unique_id=&quot;52833&quot;&gt;&lt;property id=&quot;20000&quot; value=&quot;0&quot;/&gt;&lt;property id=&quot;20400&quot; value=&quot;Released Items&quot;/&gt;&lt;property id=&quot;20401&quot; value=&quot;http://www.dese.mo.gov/divimprove/assess/Released_Items/archives/ca_archive/ca_archive_index.html&quot;/&gt;&lt;property id=&quot;20402&quot; value=&quot;1&quot;/&gt;&lt;property id=&quot;20404&quot; value=&quot;0&quot;/&gt;&lt;property id=&quot;20405&quot; value=&quot;5&quot;/&gt;&lt;/object&gt;&lt;object type=&quot;9&quot; unique_id=&quot;52885&quot;&gt;&lt;property id=&quot;20000&quot; value=&quot;0&quot;/&gt;&lt;property id=&quot;20400&quot; value=&quot;Timing Chart&quot;/&gt;&lt;property id=&quot;20401&quot; value=&quot;http://dese.mo.gov/divimprove/assess/documents/asmt-gl-timing-guidelines-2012.pdf&quot;/&gt;&lt;property id=&quot;20402&quot; value=&quot;1&quot;/&gt;&lt;property id=&quot;20404&quot; value=&quot;0&quot;/&gt;&lt;property id=&quot;20405&quot; value=&quot;6&quot;/&gt;&lt;/object&gt;&lt;object type=&quot;9&quot; unique_id=&quot;52938&quot;&gt;&lt;property id=&quot;20000&quot; value=&quot;0&quot;/&gt;&lt;property id=&quot;20400&quot; value=&quot;Grade 5 Examiner's Manual&quot;/&gt;&lt;property id=&quot;20401&quot; value=&quot;http://dese.mo.gov/webinar/documents/ExaminersManual2012.pdf&quot;/&gt;&lt;property id=&quot;20402&quot; value=&quot;1&quot;/&gt;&lt;property id=&quot;20404&quot; value=&quot;0&quot;/&gt;&lt;property id=&quot;20405&quot; value=&quot;7&quot;/&gt;&lt;/object&gt;&lt;object type=&quot;9&quot; unique_id=&quot;52992&quot;&gt;&lt;property id=&quot;20000&quot; value=&quot;0&quot;/&gt;&lt;property id=&quot;20400&quot; value=&quot;Test Coordinator's Manual&quot;/&gt;&lt;property id=&quot;20401&quot; value=&quot;http://dese.mo.gov/webinar/documents/CoordinatorsManual2012.pdf&quot;/&gt;&lt;property id=&quot;20402&quot; value=&quot;1&quot;/&gt;&lt;property id=&quot;20404&quot; value=&quot;0&quot;/&gt;&lt;property id=&quot;20405&quot; value=&quot;8&quot;/&gt;&lt;/object&gt;&lt;/object&gt;&lt;object type=&quot;10&quot; unique_id=&quot;24331&quot;&gt;&lt;object type=&quot;11&quot; unique_id=&quot;24332&quot;&gt;&lt;property id=&quot;20180&quot; value=&quot;1&quot;/&gt;&lt;property id=&quot;20181&quot; value=&quot;1&quot;/&gt;&lt;property id=&quot;20182&quot; value=&quot;0&quot;/&gt;&lt;property id=&quot;20183&quot; value=&quot;1&quot;/&gt;&lt;/object&gt;&lt;object type=&quot;12&quot; unique_id=&quot;24333&quot;&gt;&lt;/object&gt;&lt;object type=&quot;13&quot; unique_id=&quot;54880&quot;&gt;&lt;/object&gt;&lt;/object&gt;&lt;object type=&quot;4&quot; unique_id=&quot;26686&quot;&gt;&lt;object type=&quot;5&quot; unique_id=&quot;26687&quot;&gt;&lt;property id=&quot;20149&quot; value=&quot;Nancy Keating&quot;/&gt;&lt;property id=&quot;20150&quot; value=&quot;Assistant Director of Assessment&quot;/&gt;&lt;property id=&quot;20151&quot; value=&quot;(800) 845-3545 or (573) 751-6731&quot;/&gt;&lt;property id=&quot;20153&quot; value=&quot;nancy.keating@dese.mo.gov&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SE PPT template_111010">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themeOverride>
</file>

<file path=docProps/app.xml><?xml version="1.0" encoding="utf-8"?>
<Properties xmlns="http://schemas.openxmlformats.org/officeDocument/2006/extended-properties" xmlns:vt="http://schemas.openxmlformats.org/officeDocument/2006/docPropsVTypes">
  <Template>DESE PPT template_111010</Template>
  <TotalTime>44837</TotalTime>
  <Words>785</Words>
  <Application>Microsoft Office PowerPoint</Application>
  <PresentationFormat>Letter Paper (8.5x11 in)</PresentationFormat>
  <Paragraphs>155</Paragraphs>
  <Slides>31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Cambria Math</vt:lpstr>
      <vt:lpstr>Times New Roman</vt:lpstr>
      <vt:lpstr>Tw Cen MT</vt:lpstr>
      <vt:lpstr>Wingdings</vt:lpstr>
      <vt:lpstr>Wingdings 2</vt:lpstr>
      <vt:lpstr>DESE PPT template_111010</vt:lpstr>
      <vt:lpstr>Curriculum and Assessment Updates</vt:lpstr>
      <vt:lpstr>Math Humor?</vt:lpstr>
      <vt:lpstr>Lessons Learned during Summer</vt:lpstr>
      <vt:lpstr>Lessons Learned during Summer</vt:lpstr>
      <vt:lpstr>Cut Scores for Grade Level</vt:lpstr>
      <vt:lpstr>Cut Scores for End Of Course</vt:lpstr>
      <vt:lpstr>Impact Data of Cut Scores - 2018</vt:lpstr>
      <vt:lpstr>Work Continuing to Happen</vt:lpstr>
      <vt:lpstr>Updated Math Page</vt:lpstr>
      <vt:lpstr>Expanded Expectations</vt:lpstr>
      <vt:lpstr>Item Specifications</vt:lpstr>
      <vt:lpstr>Item Specifications</vt:lpstr>
      <vt:lpstr>Performance Level Descriptors (PLDs)</vt:lpstr>
      <vt:lpstr>Change in Performance Event</vt:lpstr>
      <vt:lpstr>A problem to consider</vt:lpstr>
      <vt:lpstr>One of My Favorite Quotes</vt:lpstr>
      <vt:lpstr>Maybe a better question</vt:lpstr>
      <vt:lpstr>Blueprints</vt:lpstr>
      <vt:lpstr>Ideas to consider</vt:lpstr>
      <vt:lpstr>Levels of Cognitive Demand</vt:lpstr>
      <vt:lpstr>Practice Form for Spring 2018</vt:lpstr>
      <vt:lpstr>Activity - Item Specifications</vt:lpstr>
      <vt:lpstr>Activity - Item Specifications</vt:lpstr>
      <vt:lpstr>Mathematics Assessments</vt:lpstr>
      <vt:lpstr>Assessment Implementation Schedule</vt:lpstr>
      <vt:lpstr>Assessment Development</vt:lpstr>
      <vt:lpstr>Building Mathematics Capacity</vt:lpstr>
      <vt:lpstr>Workshop/Presentation Evaluation</vt:lpstr>
      <vt:lpstr>PowerPoint Presentation</vt:lpstr>
      <vt:lpstr>Curriculum and Assessment Updates</vt:lpstr>
      <vt:lpstr>PowerPoint Presentation</vt:lpstr>
    </vt:vector>
  </TitlesOfParts>
  <Company>DESE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Educator Quality Webinar</dc:title>
  <dc:creator>MClark</dc:creator>
  <cp:lastModifiedBy>Linkon, Drew</cp:lastModifiedBy>
  <cp:revision>3360</cp:revision>
  <cp:lastPrinted>2018-09-11T17:04:57Z</cp:lastPrinted>
  <dcterms:created xsi:type="dcterms:W3CDTF">2010-12-13T00:15:30Z</dcterms:created>
  <dcterms:modified xsi:type="dcterms:W3CDTF">2021-04-02T15:55:55Z</dcterms:modified>
</cp:coreProperties>
</file>