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48" r:id="rId2"/>
    <p:sldMasterId id="2147483777" r:id="rId3"/>
    <p:sldMasterId id="2147483789" r:id="rId4"/>
    <p:sldMasterId id="2147483798" r:id="rId5"/>
    <p:sldMasterId id="2147483800" r:id="rId6"/>
    <p:sldMasterId id="2147483803" r:id="rId7"/>
    <p:sldMasterId id="2147483805" r:id="rId8"/>
    <p:sldMasterId id="2147483808" r:id="rId9"/>
  </p:sldMasterIdLst>
  <p:notesMasterIdLst>
    <p:notesMasterId r:id="rId24"/>
  </p:notesMasterIdLst>
  <p:handoutMasterIdLst>
    <p:handoutMasterId r:id="rId25"/>
  </p:handoutMasterIdLst>
  <p:sldIdLst>
    <p:sldId id="256" r:id="rId10"/>
    <p:sldId id="319" r:id="rId11"/>
    <p:sldId id="286" r:id="rId12"/>
    <p:sldId id="306" r:id="rId13"/>
    <p:sldId id="332" r:id="rId14"/>
    <p:sldId id="307" r:id="rId15"/>
    <p:sldId id="334" r:id="rId16"/>
    <p:sldId id="333" r:id="rId17"/>
    <p:sldId id="335" r:id="rId18"/>
    <p:sldId id="337" r:id="rId19"/>
    <p:sldId id="339" r:id="rId20"/>
    <p:sldId id="338" r:id="rId21"/>
    <p:sldId id="340" r:id="rId22"/>
    <p:sldId id="341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810"/>
    <a:srgbClr val="0000CC"/>
    <a:srgbClr val="0033CC"/>
    <a:srgbClr val="3366CC"/>
    <a:srgbClr val="FFFFFF"/>
    <a:srgbClr val="003399"/>
    <a:srgbClr val="0083A9"/>
    <a:srgbClr val="000099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37" autoAdjust="0"/>
  </p:normalViewPr>
  <p:slideViewPr>
    <p:cSldViewPr>
      <p:cViewPr varScale="1">
        <p:scale>
          <a:sx n="101" d="100"/>
          <a:sy n="101" d="100"/>
        </p:scale>
        <p:origin x="67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5004"/>
    </p:cViewPr>
  </p:sorterViewPr>
  <p:notesViewPr>
    <p:cSldViewPr>
      <p:cViewPr varScale="1">
        <p:scale>
          <a:sx n="81" d="100"/>
          <a:sy n="81" d="100"/>
        </p:scale>
        <p:origin x="-212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B3549-48AF-4A47-A563-37BCF58341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6766F-B39D-42FD-ACBC-1002D1306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27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CF8AA-71CD-48AE-96C2-778BE54C3BB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4A2F3-949C-4DF8-B8FE-27C48E8E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75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9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7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77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0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3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2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48000" y="2646569"/>
            <a:ext cx="6095999" cy="24969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3048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 userDrawn="1"/>
        </p:nvSpPr>
        <p:spPr>
          <a:xfrm rot="10800000" flipH="1">
            <a:off x="-46419" y="-2"/>
            <a:ext cx="1722819" cy="5143500"/>
          </a:xfrm>
          <a:prstGeom prst="rt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3124200" y="2679904"/>
            <a:ext cx="6019800" cy="249693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Insert picture here from H:/Powerpoint_Templates/PPT Photos for Title Slide. Click on photo icon in this box to begin.  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Parallelogram 22"/>
          <p:cNvSpPr/>
          <p:nvPr userDrawn="1"/>
        </p:nvSpPr>
        <p:spPr>
          <a:xfrm>
            <a:off x="-76200" y="-2"/>
            <a:ext cx="3094420" cy="5143500"/>
          </a:xfrm>
          <a:prstGeom prst="parallelogram">
            <a:avLst>
              <a:gd name="adj" fmla="val 52209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46420" y="1277732"/>
            <a:ext cx="9190419" cy="1360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318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43442" y="20955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Presenter Name/Section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8828" y="3860075"/>
            <a:ext cx="1676400" cy="34290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76600" y="1352550"/>
            <a:ext cx="5715000" cy="1219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/>
            </a:lvl1pPr>
          </a:lstStyle>
          <a:p>
            <a:pPr lvl="0"/>
            <a:r>
              <a:rPr lang="en-US" dirty="0" smtClean="0"/>
              <a:t>Click to Enter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950"/>
            <a:ext cx="2243850" cy="8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7696200" y="18730"/>
            <a:ext cx="228600" cy="648020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3048000" cy="40386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3352800" y="819150"/>
            <a:ext cx="5562600" cy="403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Insert Text or large tables or graphs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2382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1" y="220048"/>
            <a:ext cx="1084789" cy="3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6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2382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 hasCustomPrompt="1"/>
          </p:nvPr>
        </p:nvSpPr>
        <p:spPr>
          <a:xfrm>
            <a:off x="457200" y="819149"/>
            <a:ext cx="8458200" cy="394815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 to insert video files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1" y="220048"/>
            <a:ext cx="1084789" cy="3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9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3" y="835275"/>
            <a:ext cx="1860208" cy="669675"/>
          </a:xfrm>
          <a:prstGeom prst="rect">
            <a:avLst/>
          </a:prstGeom>
        </p:spPr>
      </p:pic>
      <p:sp>
        <p:nvSpPr>
          <p:cNvPr id="5" name="Striped Right Arrow 4"/>
          <p:cNvSpPr/>
          <p:nvPr userDrawn="1"/>
        </p:nvSpPr>
        <p:spPr>
          <a:xfrm>
            <a:off x="1363462" y="1885950"/>
            <a:ext cx="6629400" cy="1828800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98216" y="2495550"/>
            <a:ext cx="4876800" cy="609600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Insert Section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4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3867150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1028700" y="727312"/>
            <a:ext cx="7086600" cy="29026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picture here from H:/Powerpoint_Templates/PPT Photos for Title Slide. Click on photo icon in this box to begin.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924"/>
            <a:ext cx="1434854" cy="5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7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47675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63926" y="3670824"/>
            <a:ext cx="657872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91450" y="377319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467320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0" y="1428750"/>
            <a:ext cx="3352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96" y="309938"/>
            <a:ext cx="1860208" cy="669675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" y="209549"/>
            <a:ext cx="4419600" cy="41433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picture here from H:/Powerpoint_Templates/PPT Photos for Title Slide. Click on photo icon in this box to begin.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50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962150"/>
            <a:ext cx="6096000" cy="905845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324350"/>
            <a:ext cx="1860208" cy="66967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3159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0" hasCustomPrompt="1"/>
          </p:nvPr>
        </p:nvSpPr>
        <p:spPr>
          <a:xfrm>
            <a:off x="897848" y="3265003"/>
            <a:ext cx="7507986" cy="17728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Names</a:t>
            </a:r>
          </a:p>
          <a:p>
            <a:r>
              <a:rPr lang="en-US" dirty="0" smtClean="0"/>
              <a:t>Section</a:t>
            </a:r>
          </a:p>
          <a:p>
            <a:r>
              <a:rPr lang="en-US" dirty="0" smtClean="0"/>
              <a:t>Phone number &amp; Email address</a:t>
            </a:r>
            <a:endParaRPr lang="en-US" dirty="0"/>
          </a:p>
        </p:txBody>
      </p:sp>
      <p:sp>
        <p:nvSpPr>
          <p:cNvPr id="9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797191" y="0"/>
            <a:ext cx="7709300" cy="31913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picture here from H:/Powerpoint_Templates/PPT Photos for Title Slide. Click on photo icon in this box to begin.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9950"/>
            <a:ext cx="354156" cy="12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6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rot="5400000">
            <a:off x="-1521758" y="1514777"/>
            <a:ext cx="5143637" cy="2113809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95121" y="3479698"/>
            <a:ext cx="6400800" cy="1536904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sz="1800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Section</a:t>
            </a:r>
          </a:p>
          <a:p>
            <a:pPr lvl="0"/>
            <a:r>
              <a:rPr lang="en-US" dirty="0" smtClean="0"/>
              <a:t>Email</a:t>
            </a:r>
          </a:p>
          <a:p>
            <a:pPr lvl="0"/>
            <a:r>
              <a:rPr lang="en-US" dirty="0" smtClean="0"/>
              <a:t>Phone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661821" y="2902683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Contact</a:t>
            </a:r>
            <a:endParaRPr lang="en-US" sz="2400" b="1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126941" y="0"/>
            <a:ext cx="7011879" cy="29026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picture here from H:/Powerpoint_Templates/PPT Photos for Title Slide. Click on photo icon in this box to begin.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" name="Right Triangle 20"/>
          <p:cNvSpPr/>
          <p:nvPr userDrawn="1"/>
        </p:nvSpPr>
        <p:spPr>
          <a:xfrm rot="16200000" flipV="1">
            <a:off x="-1470249" y="1463451"/>
            <a:ext cx="5143637" cy="221645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5002"/>
            <a:ext cx="1434854" cy="5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7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341"/>
            <a:ext cx="1478577" cy="53228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4123" y="721091"/>
            <a:ext cx="709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Contact Us</a:t>
            </a:r>
            <a:endParaRPr lang="en-US" sz="2800" b="1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 hasCustomPrompt="1"/>
          </p:nvPr>
        </p:nvSpPr>
        <p:spPr>
          <a:xfrm>
            <a:off x="246507" y="1352550"/>
            <a:ext cx="8574786" cy="2895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 a table for multiple names, titles, email addresses and phone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8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010400" y="2724150"/>
            <a:ext cx="2133600" cy="241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724150"/>
            <a:ext cx="7010400" cy="2419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76504"/>
            <a:ext cx="2362200" cy="85039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09550"/>
            <a:ext cx="5867400" cy="13843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/>
            </a:lvl1pPr>
          </a:lstStyle>
          <a:p>
            <a:pPr lvl="0"/>
            <a:r>
              <a:rPr lang="en-US" dirty="0" smtClean="0"/>
              <a:t>Click to Enter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000125" y="1698286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Presenter Name, title, Section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39000" y="3333750"/>
            <a:ext cx="1676400" cy="34290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145621" y="2741091"/>
            <a:ext cx="5823872" cy="23854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picture here from H:/Powerpoint_Templates/PPT Photos for Title Slide. Click on photo icon in this box to begin.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82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324350"/>
            <a:ext cx="1860208" cy="66967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315954" cy="51435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40792" y="1581150"/>
            <a:ext cx="6400800" cy="2667000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sz="2000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Section</a:t>
            </a:r>
          </a:p>
          <a:p>
            <a:pPr lvl="0"/>
            <a:r>
              <a:rPr lang="en-US" dirty="0" smtClean="0"/>
              <a:t>Email</a:t>
            </a:r>
          </a:p>
          <a:p>
            <a:pPr lvl="0"/>
            <a:r>
              <a:rPr lang="en-US" dirty="0" smtClean="0"/>
              <a:t>Phone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819150"/>
            <a:ext cx="6356350" cy="533400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/>
            </a:lvl1pPr>
          </a:lstStyle>
          <a:p>
            <a:pPr lvl="0"/>
            <a:r>
              <a:rPr lang="en-US" dirty="0" smtClean="0"/>
              <a:t>Contact/Questions</a:t>
            </a:r>
          </a:p>
        </p:txBody>
      </p:sp>
    </p:spTree>
    <p:extLst>
      <p:ext uri="{BB962C8B-B14F-4D97-AF65-F5344CB8AC3E}">
        <p14:creationId xmlns:p14="http://schemas.microsoft.com/office/powerpoint/2010/main" val="249996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/>
          <a:stretch/>
        </p:blipFill>
        <p:spPr>
          <a:xfrm>
            <a:off x="5105400" y="0"/>
            <a:ext cx="4038600" cy="5143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0" y="1962150"/>
            <a:ext cx="57912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743325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Presenter Name, title, Section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81800" y="742950"/>
            <a:ext cx="1676400" cy="34290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1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6473"/>
            <a:ext cx="41148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5800" y="438150"/>
            <a:ext cx="4191000" cy="137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1235383"/>
            <a:ext cx="36576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Insert picture here from H:/Powerpoint_Templates/PPT Photos for Title Slide. Click on photo icon in this box to begin.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6" y="116706"/>
            <a:ext cx="2564907" cy="92336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276725" y="241935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Presenter Name, title, Section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67400" y="4492933"/>
            <a:ext cx="1676400" cy="34290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9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6473"/>
            <a:ext cx="41148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5800" y="438150"/>
            <a:ext cx="4191000" cy="1371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1235383"/>
            <a:ext cx="36576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Insert picture here from H:/Powerpoint_Templates/PPT Photos for Title Slide. Click on photo icon in this box to begin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6" y="116706"/>
            <a:ext cx="2564907" cy="92336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276725" y="241935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Presenter Name, title, Section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67400" y="4492933"/>
            <a:ext cx="1676400" cy="34290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4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8877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614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67600" y="13874"/>
            <a:ext cx="1660124" cy="609600"/>
          </a:xfrm>
          <a:prstGeom prst="rect">
            <a:avLst/>
          </a:prstGeom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4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8877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614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67600" y="13874"/>
            <a:ext cx="1660124" cy="609600"/>
          </a:xfrm>
          <a:prstGeom prst="rect">
            <a:avLst/>
          </a:prstGeom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962400" y="971550"/>
            <a:ext cx="4876800" cy="380463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16150" y="971550"/>
            <a:ext cx="36576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Insert picture here from H:/Powerpoint_Templates/PPT Photos for Title Slide. Click on photo icon in this box to begin.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44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nual Input 5"/>
          <p:cNvSpPr/>
          <p:nvPr userDrawn="1"/>
        </p:nvSpPr>
        <p:spPr>
          <a:xfrm rot="16200000">
            <a:off x="7791450" y="-70614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83430"/>
            <a:ext cx="1397000" cy="502920"/>
          </a:xfrm>
          <a:prstGeom prst="rect">
            <a:avLst/>
          </a:prstGeom>
        </p:spPr>
      </p:pic>
      <p:sp>
        <p:nvSpPr>
          <p:cNvPr id="11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152400" y="819150"/>
            <a:ext cx="8839200" cy="37642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5836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7696200" y="18730"/>
            <a:ext cx="228600" cy="648020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0723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09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76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0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93" r:id="rId2"/>
    <p:sldLayoutId id="2147483760" r:id="rId3"/>
    <p:sldLayoutId id="2147483759" r:id="rId4"/>
    <p:sldLayoutId id="2147483794" r:id="rId5"/>
    <p:sldLayoutId id="2147483758" r:id="rId6"/>
    <p:sldLayoutId id="214748379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36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96" r:id="rId3"/>
    <p:sldLayoutId id="214748378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7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0" r:id="rId2"/>
    <p:sldLayoutId id="2147483791" r:id="rId3"/>
    <p:sldLayoutId id="2147483792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enter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78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7709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963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21912" tIns="60956" rIns="121912" bIns="60956" rtlCol="0" anchor="ctr">
            <a:normAutofit/>
          </a:bodyPr>
          <a:lstStyle/>
          <a:p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121912" tIns="60956" rIns="121912" bIns="60956" rtlCol="0">
            <a:normAutofit/>
          </a:bodyPr>
          <a:lstStyle/>
          <a:p>
            <a:pPr lvl="0"/>
            <a:r>
              <a:rPr lang="en-US" dirty="0" smtClean="0"/>
              <a:t>Click to enter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D464-8F08-443D-B8EE-A73F94C2529A}" type="datetime4">
              <a:rPr lang="en-US" smtClean="0"/>
              <a:t>May 12,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6338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333" rtl="0" eaLnBrk="1" latinLnBrk="0" hangingPunct="1">
        <a:spcBef>
          <a:spcPct val="0"/>
        </a:spcBef>
        <a:buNone/>
        <a:defRPr sz="442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6" indent="-344462" algn="l" defTabSz="914333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854012" indent="-396845" algn="l" defTabSz="914333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25" kern="1200">
          <a:solidFill>
            <a:schemeClr val="tx1"/>
          </a:solidFill>
          <a:latin typeface="+mn-lt"/>
          <a:ea typeface="+mn-ea"/>
          <a:cs typeface="+mn-cs"/>
        </a:defRPr>
      </a:lvl2pPr>
      <a:lvl3pPr marL="1201648" indent="-347636" algn="l" defTabSz="914333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2775" kern="1200">
          <a:solidFill>
            <a:schemeClr val="tx1"/>
          </a:solidFill>
          <a:latin typeface="+mn-lt"/>
          <a:ea typeface="+mn-ea"/>
          <a:cs typeface="+mn-cs"/>
        </a:defRPr>
      </a:lvl3pPr>
      <a:lvl4pPr marL="1541348" indent="-339698" algn="l" defTabSz="914333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indent="-287317" algn="l" defTabSz="914333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1311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ese.mo.gov/communications/coronavirus-covid-19-information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Dr. Blaine Henningsen</a:t>
            </a:r>
          </a:p>
          <a:p>
            <a:r>
              <a:rPr lang="en-US" dirty="0" smtClean="0"/>
              <a:t>Assistant Commissioner</a:t>
            </a:r>
          </a:p>
          <a:p>
            <a:r>
              <a:rPr lang="en-US" dirty="0" smtClean="0"/>
              <a:t>Office of College and Career Readiness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5448300" y="4019550"/>
            <a:ext cx="2286000" cy="342900"/>
          </a:xfrm>
        </p:spPr>
        <p:txBody>
          <a:bodyPr/>
          <a:lstStyle/>
          <a:p>
            <a:r>
              <a:rPr lang="en-US" dirty="0" smtClean="0"/>
              <a:t>May 18, 2020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1480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53620"/>
            <a:ext cx="4114800" cy="27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76200" y="36806"/>
            <a:ext cx="7010400" cy="592491"/>
          </a:xfrm>
        </p:spPr>
        <p:txBody>
          <a:bodyPr/>
          <a:lstStyle/>
          <a:p>
            <a:r>
              <a:rPr lang="en-US" sz="2800" b="1" dirty="0" smtClean="0">
                <a:latin typeface="Bahnschrift SemiBold" panose="020B0502040204020203" pitchFamily="34" charset="0"/>
                <a:ea typeface="Cambria" panose="02040503050406030204" pitchFamily="18" charset="0"/>
              </a:rPr>
              <a:t>Coronavirus (COVID-19) Response</a:t>
            </a:r>
            <a:endParaRPr lang="en-US" sz="2800" b="1" dirty="0">
              <a:latin typeface="Bahnschrift SemiBol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6868" y="829330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73152" y="829330"/>
            <a:ext cx="9217152" cy="737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810"/>
                </a:solidFill>
              </a:rPr>
              <a:t>Educating Students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CTE Supports for Remote Teaching and Learning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Waiving Accountability Assessments  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 Guidance for IRCs and TSAs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CTSOs    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Recognizing Seniors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Identifying Learning Loss / Guidance for Acceleration of Recovery</a:t>
            </a:r>
          </a:p>
          <a:p>
            <a:pPr lvl="2">
              <a:lnSpc>
                <a:spcPct val="150000"/>
              </a:lnSpc>
            </a:pPr>
            <a:endParaRPr lang="en-US" sz="2200" dirty="0" smtClean="0">
              <a:solidFill>
                <a:srgbClr val="000810"/>
              </a:solidFill>
            </a:endParaRPr>
          </a:p>
          <a:p>
            <a:pPr lvl="1"/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lvl="1"/>
            <a:r>
              <a:rPr lang="en-US" sz="2200" dirty="0">
                <a:solidFill>
                  <a:srgbClr val="000810"/>
                </a:solidFill>
              </a:rPr>
              <a:t>	</a:t>
            </a:r>
            <a:endParaRPr lang="en-US" sz="2200" dirty="0" smtClean="0">
              <a:solidFill>
                <a:srgbClr val="000810"/>
              </a:solidFill>
            </a:endParaRPr>
          </a:p>
          <a:p>
            <a:pPr lvl="1"/>
            <a:r>
              <a:rPr lang="en-US" sz="2200" dirty="0" smtClean="0">
                <a:solidFill>
                  <a:srgbClr val="000810"/>
                </a:solidFill>
              </a:rPr>
              <a:t>	</a:t>
            </a:r>
            <a:endParaRPr lang="en-US" sz="2200" dirty="0">
              <a:solidFill>
                <a:srgbClr val="0008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76200" y="36806"/>
            <a:ext cx="7010400" cy="592491"/>
          </a:xfrm>
        </p:spPr>
        <p:txBody>
          <a:bodyPr/>
          <a:lstStyle/>
          <a:p>
            <a:r>
              <a:rPr lang="en-US" sz="2800" b="1" dirty="0" smtClean="0">
                <a:latin typeface="Bahnschrift SemiBold" panose="020B0502040204020203" pitchFamily="34" charset="0"/>
                <a:ea typeface="Cambria" panose="02040503050406030204" pitchFamily="18" charset="0"/>
              </a:rPr>
              <a:t>Coronavirus (COVID-19) Response</a:t>
            </a:r>
            <a:endParaRPr lang="en-US" sz="2800" b="1" dirty="0">
              <a:latin typeface="Bahnschrift SemiBol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6868" y="829330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73152" y="931872"/>
            <a:ext cx="9217152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810"/>
                </a:solidFill>
              </a:rPr>
              <a:t>Summer Conferences and Trainings</a:t>
            </a:r>
            <a:endParaRPr lang="en-US" sz="2200" dirty="0">
              <a:solidFill>
                <a:srgbClr val="000810"/>
              </a:solidFill>
            </a:endParaRP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MOACTE/MCCTA Conference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CTE Advisory Council Meeting at OTC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DESE Administrators Conference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New Teacher Institute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New Counselor Institute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CTSOs</a:t>
            </a:r>
          </a:p>
          <a:p>
            <a:pPr lvl="1"/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lvl="1"/>
            <a:r>
              <a:rPr lang="en-US" sz="2200" dirty="0">
                <a:solidFill>
                  <a:srgbClr val="000810"/>
                </a:solidFill>
              </a:rPr>
              <a:t>	</a:t>
            </a:r>
            <a:endParaRPr lang="en-US" sz="2200" dirty="0" smtClean="0">
              <a:solidFill>
                <a:srgbClr val="000810"/>
              </a:solidFill>
            </a:endParaRPr>
          </a:p>
          <a:p>
            <a:pPr lvl="1"/>
            <a:r>
              <a:rPr lang="en-US" sz="2200" dirty="0" smtClean="0">
                <a:solidFill>
                  <a:srgbClr val="000810"/>
                </a:solidFill>
              </a:rPr>
              <a:t>	</a:t>
            </a:r>
            <a:endParaRPr lang="en-US" sz="2200" dirty="0">
              <a:solidFill>
                <a:srgbClr val="0008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76200" y="36806"/>
            <a:ext cx="7010400" cy="592491"/>
          </a:xfrm>
        </p:spPr>
        <p:txBody>
          <a:bodyPr/>
          <a:lstStyle/>
          <a:p>
            <a:r>
              <a:rPr lang="en-US" sz="2800" b="1" dirty="0" smtClean="0">
                <a:latin typeface="Bahnschrift SemiBold" panose="020B0502040204020203" pitchFamily="34" charset="0"/>
                <a:ea typeface="Cambria" panose="02040503050406030204" pitchFamily="18" charset="0"/>
              </a:rPr>
              <a:t>Coronavirus (COVID-19) Response</a:t>
            </a:r>
            <a:endParaRPr lang="en-US" sz="2800" b="1" dirty="0">
              <a:latin typeface="Bahnschrift SemiBol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6868" y="829330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73152" y="829330"/>
            <a:ext cx="9217152" cy="737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810"/>
                </a:solidFill>
              </a:rPr>
              <a:t>Summer School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810"/>
                </a:solidFill>
              </a:rPr>
              <a:t>Re-Entry in Fall</a:t>
            </a:r>
            <a:endParaRPr lang="en-US" sz="2200" dirty="0">
              <a:solidFill>
                <a:srgbClr val="000810"/>
              </a:solidFill>
            </a:endParaRP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Start Date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Social Distancing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810"/>
                </a:solidFill>
              </a:rPr>
              <a:t>Buses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810"/>
                </a:solidFill>
              </a:rPr>
              <a:t>Cafeterias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810"/>
                </a:solidFill>
              </a:rPr>
              <a:t>Classrooms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810"/>
                </a:solidFill>
              </a:rPr>
              <a:t>Etc.</a:t>
            </a:r>
          </a:p>
          <a:p>
            <a:pPr lvl="1"/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lvl="1"/>
            <a:r>
              <a:rPr lang="en-US" sz="2200" dirty="0">
                <a:solidFill>
                  <a:srgbClr val="000810"/>
                </a:solidFill>
              </a:rPr>
              <a:t>	</a:t>
            </a:r>
            <a:endParaRPr lang="en-US" sz="2200" dirty="0" smtClean="0">
              <a:solidFill>
                <a:srgbClr val="000810"/>
              </a:solidFill>
            </a:endParaRPr>
          </a:p>
          <a:p>
            <a:pPr lvl="1"/>
            <a:r>
              <a:rPr lang="en-US" sz="2200" dirty="0" smtClean="0">
                <a:solidFill>
                  <a:srgbClr val="000810"/>
                </a:solidFill>
              </a:rPr>
              <a:t>	</a:t>
            </a:r>
            <a:endParaRPr lang="en-US" sz="2200" dirty="0">
              <a:solidFill>
                <a:srgbClr val="0008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2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76200" y="36806"/>
            <a:ext cx="7010400" cy="592491"/>
          </a:xfrm>
        </p:spPr>
        <p:txBody>
          <a:bodyPr/>
          <a:lstStyle/>
          <a:p>
            <a:r>
              <a:rPr lang="en-US" sz="2800" b="1" dirty="0" smtClean="0">
                <a:latin typeface="Bahnschrift SemiBold" panose="020B0502040204020203" pitchFamily="34" charset="0"/>
                <a:ea typeface="Cambria" panose="02040503050406030204" pitchFamily="18" charset="0"/>
              </a:rPr>
              <a:t>What’s Next?</a:t>
            </a:r>
            <a:endParaRPr lang="en-US" sz="2800" b="1" dirty="0">
              <a:latin typeface="Bahnschrift SemiBol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6868" y="829330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73152" y="829330"/>
            <a:ext cx="92171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smtClean="0">
                <a:solidFill>
                  <a:srgbClr val="000810"/>
                </a:solidFill>
              </a:rPr>
              <a:t>We have an</a:t>
            </a:r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lvl="1"/>
            <a:r>
              <a:rPr lang="en-US" sz="2200" dirty="0">
                <a:solidFill>
                  <a:srgbClr val="000810"/>
                </a:solidFill>
              </a:rPr>
              <a:t>	</a:t>
            </a:r>
            <a:endParaRPr lang="en-US" sz="2200" dirty="0" smtClean="0">
              <a:solidFill>
                <a:srgbClr val="000810"/>
              </a:solidFill>
            </a:endParaRPr>
          </a:p>
          <a:p>
            <a:pPr lvl="1"/>
            <a:r>
              <a:rPr lang="en-US" sz="2200" dirty="0" smtClean="0">
                <a:solidFill>
                  <a:srgbClr val="000810"/>
                </a:solidFill>
              </a:rPr>
              <a:t>	</a:t>
            </a:r>
            <a:endParaRPr lang="en-US" sz="2200" dirty="0">
              <a:solidFill>
                <a:srgbClr val="000810"/>
              </a:solidFill>
            </a:endParaRPr>
          </a:p>
        </p:txBody>
      </p:sp>
      <p:pic>
        <p:nvPicPr>
          <p:cNvPr id="5" name="Picture 2" descr="D:\Users\hennib\Desktop\SAM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/>
          <a:stretch/>
        </p:blipFill>
        <p:spPr bwMode="auto">
          <a:xfrm rot="5400000">
            <a:off x="2175834" y="-1127433"/>
            <a:ext cx="4548492" cy="813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39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2400" y="0"/>
            <a:ext cx="7010400" cy="592491"/>
          </a:xfrm>
        </p:spPr>
        <p:txBody>
          <a:bodyPr/>
          <a:lstStyle/>
          <a:p>
            <a:r>
              <a:rPr lang="en-US" sz="2800" b="1" dirty="0" smtClean="0">
                <a:latin typeface="Bahnschrift SemiBold" panose="020B0502040204020203" pitchFamily="34" charset="0"/>
                <a:ea typeface="Cambria" panose="02040503050406030204" pitchFamily="18" charset="0"/>
              </a:rPr>
              <a:t>What’s Next?</a:t>
            </a:r>
            <a:endParaRPr lang="en-US" sz="2800" b="1" dirty="0">
              <a:latin typeface="Bahnschrift SemiBol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6868" y="829330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609600" y="1343144"/>
            <a:ext cx="9906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3600" dirty="0">
              <a:solidFill>
                <a:srgbClr val="000810"/>
              </a:solidFill>
            </a:endParaRPr>
          </a:p>
          <a:p>
            <a:pPr lvl="1" algn="ctr"/>
            <a:r>
              <a:rPr lang="en-US" sz="3600" dirty="0" smtClean="0">
                <a:solidFill>
                  <a:srgbClr val="000810"/>
                </a:solidFill>
              </a:rPr>
              <a:t>“In the middle of difficulty lies opportunity.”</a:t>
            </a:r>
          </a:p>
          <a:p>
            <a:pPr lvl="1"/>
            <a:r>
              <a:rPr lang="en-US" sz="2800" dirty="0">
                <a:solidFill>
                  <a:srgbClr val="000810"/>
                </a:solidFill>
              </a:rPr>
              <a:t>	</a:t>
            </a:r>
            <a:r>
              <a:rPr lang="en-US" sz="2800" dirty="0" smtClean="0">
                <a:solidFill>
                  <a:srgbClr val="000810"/>
                </a:solidFill>
              </a:rPr>
              <a:t>				</a:t>
            </a:r>
            <a:r>
              <a:rPr lang="en-US" sz="2000" dirty="0" smtClean="0">
                <a:solidFill>
                  <a:srgbClr val="000810"/>
                </a:solidFill>
              </a:rPr>
              <a:t>		            </a:t>
            </a:r>
          </a:p>
          <a:p>
            <a:pPr lvl="1"/>
            <a:r>
              <a:rPr lang="en-US" sz="2000" dirty="0">
                <a:solidFill>
                  <a:srgbClr val="000810"/>
                </a:solidFill>
              </a:rPr>
              <a:t>	</a:t>
            </a:r>
            <a:r>
              <a:rPr lang="en-US" sz="2000" dirty="0" smtClean="0">
                <a:solidFill>
                  <a:srgbClr val="000810"/>
                </a:solidFill>
              </a:rPr>
              <a:t>							         Albert Einstein</a:t>
            </a:r>
            <a:endParaRPr lang="en-US" sz="28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lvl="1"/>
            <a:r>
              <a:rPr lang="en-US" sz="2200" dirty="0">
                <a:solidFill>
                  <a:srgbClr val="000810"/>
                </a:solidFill>
              </a:rPr>
              <a:t>	</a:t>
            </a:r>
            <a:endParaRPr lang="en-US" sz="2200" dirty="0" smtClean="0">
              <a:solidFill>
                <a:srgbClr val="000810"/>
              </a:solidFill>
            </a:endParaRPr>
          </a:p>
          <a:p>
            <a:pPr lvl="1"/>
            <a:r>
              <a:rPr lang="en-US" sz="2200" dirty="0" smtClean="0">
                <a:solidFill>
                  <a:srgbClr val="000810"/>
                </a:solidFill>
              </a:rPr>
              <a:t>	</a:t>
            </a:r>
            <a:endParaRPr lang="en-US" sz="2200" dirty="0">
              <a:solidFill>
                <a:srgbClr val="0008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9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998216" y="2495550"/>
            <a:ext cx="5316984" cy="609600"/>
          </a:xfrm>
        </p:spPr>
        <p:txBody>
          <a:bodyPr/>
          <a:lstStyle/>
          <a:p>
            <a:pPr algn="l"/>
            <a:r>
              <a:rPr lang="en-US" dirty="0" smtClean="0"/>
              <a:t>State Board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152400" y="36806"/>
            <a:ext cx="7162800" cy="592491"/>
          </a:xfrm>
        </p:spPr>
        <p:txBody>
          <a:bodyPr/>
          <a:lstStyle/>
          <a:p>
            <a:r>
              <a:rPr lang="en-US" b="1" i="1" dirty="0" smtClean="0"/>
              <a:t>New State Board Member</a:t>
            </a:r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4636868" y="829330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810000" y="742950"/>
            <a:ext cx="533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Pamela Westbrooks-Hodge </a:t>
            </a:r>
            <a:r>
              <a:rPr lang="en-US" sz="2000" dirty="0" smtClean="0"/>
              <a:t>appointed by </a:t>
            </a:r>
            <a:r>
              <a:rPr lang="en-US" sz="2000" dirty="0" smtClean="0">
                <a:solidFill>
                  <a:srgbClr val="000810"/>
                </a:solidFill>
              </a:rPr>
              <a:t>Governor Mike </a:t>
            </a:r>
            <a:r>
              <a:rPr lang="en-US" sz="2000" dirty="0">
                <a:solidFill>
                  <a:srgbClr val="000810"/>
                </a:solidFill>
              </a:rPr>
              <a:t>Parson </a:t>
            </a:r>
          </a:p>
          <a:p>
            <a:endParaRPr lang="en-US" sz="2000" dirty="0" smtClean="0">
              <a:solidFill>
                <a:srgbClr val="00081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810"/>
                </a:solidFill>
              </a:rPr>
              <a:t>B</a:t>
            </a:r>
            <a:r>
              <a:rPr lang="en-US" dirty="0" smtClean="0">
                <a:solidFill>
                  <a:srgbClr val="000810"/>
                </a:solidFill>
              </a:rPr>
              <a:t>oard </a:t>
            </a:r>
            <a:r>
              <a:rPr lang="en-US" dirty="0">
                <a:solidFill>
                  <a:srgbClr val="000810"/>
                </a:solidFill>
              </a:rPr>
              <a:t>member of the Normandy Schools </a:t>
            </a:r>
            <a:r>
              <a:rPr lang="en-US" dirty="0" smtClean="0">
                <a:solidFill>
                  <a:srgbClr val="000810"/>
                </a:solidFill>
              </a:rPr>
              <a:t>Collaborative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81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Head of Information </a:t>
            </a:r>
            <a:r>
              <a:rPr lang="en-US" dirty="0">
                <a:solidFill>
                  <a:srgbClr val="000810"/>
                </a:solidFill>
              </a:rPr>
              <a:t>Systems Audit at Edward Jones </a:t>
            </a:r>
            <a:r>
              <a:rPr lang="en-US" dirty="0" smtClean="0">
                <a:solidFill>
                  <a:srgbClr val="000810"/>
                </a:solidFill>
              </a:rPr>
              <a:t>Investments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81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Formerly held </a:t>
            </a:r>
            <a:r>
              <a:rPr lang="en-US" dirty="0">
                <a:solidFill>
                  <a:srgbClr val="000810"/>
                </a:solidFill>
              </a:rPr>
              <a:t>roles in senior governance, risk and compliance for Express Scripts, Anheuser-Busch and Bank of America</a:t>
            </a:r>
            <a:r>
              <a:rPr lang="en-US" dirty="0" smtClean="0">
                <a:solidFill>
                  <a:srgbClr val="00081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81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810"/>
                </a:solidFill>
              </a:rPr>
              <a:t>BS Degree in Finance from NWMSU</a:t>
            </a:r>
          </a:p>
          <a:p>
            <a:pPr lvl="1"/>
            <a:r>
              <a:rPr lang="en-US" dirty="0">
                <a:solidFill>
                  <a:srgbClr val="000810"/>
                </a:solidFill>
              </a:rPr>
              <a:t>     MBA from UMSL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81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074"/>
          <a:stretch/>
        </p:blipFill>
        <p:spPr>
          <a:xfrm>
            <a:off x="0" y="666750"/>
            <a:ext cx="3685989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600200" y="2495550"/>
            <a:ext cx="5715000" cy="609600"/>
          </a:xfrm>
        </p:spPr>
        <p:txBody>
          <a:bodyPr/>
          <a:lstStyle/>
          <a:p>
            <a:r>
              <a:rPr lang="en-US" dirty="0" smtClean="0"/>
              <a:t>New DESE Staff  </a:t>
            </a:r>
            <a:r>
              <a:rPr lang="en-US" sz="1600" dirty="0" smtClean="0"/>
              <a:t>7/1/20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62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04800" y="1200150"/>
            <a:ext cx="8839200" cy="3733800"/>
          </a:xfrm>
        </p:spPr>
        <p:txBody>
          <a:bodyPr/>
          <a:lstStyle/>
          <a:p>
            <a:pPr marL="112712" indent="0">
              <a:lnSpc>
                <a:spcPct val="150000"/>
              </a:lnSpc>
              <a:buNone/>
            </a:pPr>
            <a:endParaRPr lang="en-US" sz="1400" dirty="0">
              <a:solidFill>
                <a:srgbClr val="000810"/>
              </a:solidFill>
            </a:endParaRPr>
          </a:p>
          <a:p>
            <a:pPr marL="112712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36806"/>
            <a:ext cx="7620000" cy="706144"/>
          </a:xfrm>
        </p:spPr>
        <p:txBody>
          <a:bodyPr/>
          <a:lstStyle/>
          <a:p>
            <a:pPr algn="l"/>
            <a:r>
              <a:rPr lang="en-US" sz="2600" b="1" i="1" dirty="0" smtClean="0"/>
              <a:t>New Deputy Commissioner for Learning Services</a:t>
            </a:r>
            <a:endParaRPr lang="en-US" sz="2600" b="1" i="1" dirty="0"/>
          </a:p>
        </p:txBody>
      </p:sp>
      <p:sp>
        <p:nvSpPr>
          <p:cNvPr id="4" name="Rectangle 3"/>
          <p:cNvSpPr/>
          <p:nvPr/>
        </p:nvSpPr>
        <p:spPr>
          <a:xfrm>
            <a:off x="3889248" y="742950"/>
            <a:ext cx="52547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Dr. Tracy Hinds – University City Schools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ELA and Social Studies Coordinator at </a:t>
            </a:r>
            <a:r>
              <a:rPr lang="en-US" dirty="0" err="1" smtClean="0">
                <a:solidFill>
                  <a:srgbClr val="000810"/>
                </a:solidFill>
              </a:rPr>
              <a:t>UCity</a:t>
            </a:r>
            <a:r>
              <a:rPr lang="en-US" dirty="0" smtClean="0">
                <a:solidFill>
                  <a:srgbClr val="000810"/>
                </a:solidFill>
              </a:rPr>
              <a:t> since 2016			</a:t>
            </a:r>
            <a:endParaRPr lang="en-US" dirty="0">
              <a:solidFill>
                <a:srgbClr val="00081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81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National Board Certified Teacher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BS Psychology – DePauw University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MS Special Education – </a:t>
            </a:r>
            <a:r>
              <a:rPr lang="en-US" dirty="0" err="1" smtClean="0">
                <a:solidFill>
                  <a:srgbClr val="000810"/>
                </a:solidFill>
              </a:rPr>
              <a:t>Fontbonne</a:t>
            </a:r>
            <a:r>
              <a:rPr lang="en-US" dirty="0" smtClean="0">
                <a:solidFill>
                  <a:srgbClr val="000810"/>
                </a:solidFill>
              </a:rPr>
              <a:t> University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Specialist Ed Admin – UMSL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810"/>
                </a:solidFill>
              </a:rPr>
              <a:t>EdD</a:t>
            </a:r>
            <a:r>
              <a:rPr lang="en-US" dirty="0" smtClean="0">
                <a:solidFill>
                  <a:srgbClr val="000810"/>
                </a:solidFill>
              </a:rPr>
              <a:t> Ed Leadership – UMSL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81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Former Special Education teacher in SLPS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Reading Specialist and facilitated new teacher induction in the Hazelwood School District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666750"/>
            <a:ext cx="337184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04800" y="1200150"/>
            <a:ext cx="8839200" cy="3733800"/>
          </a:xfrm>
        </p:spPr>
        <p:txBody>
          <a:bodyPr/>
          <a:lstStyle/>
          <a:p>
            <a:pPr marL="112712" indent="0">
              <a:lnSpc>
                <a:spcPct val="150000"/>
              </a:lnSpc>
              <a:buNone/>
            </a:pPr>
            <a:endParaRPr lang="en-US" sz="1400" dirty="0">
              <a:solidFill>
                <a:srgbClr val="000810"/>
              </a:solidFill>
            </a:endParaRPr>
          </a:p>
          <a:p>
            <a:pPr marL="112712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6200" y="36806"/>
            <a:ext cx="6934200" cy="592491"/>
          </a:xfrm>
        </p:spPr>
        <p:txBody>
          <a:bodyPr/>
          <a:lstStyle/>
          <a:p>
            <a:pPr algn="l"/>
            <a:r>
              <a:rPr lang="en-US" b="1" i="1" dirty="0" smtClean="0"/>
              <a:t>New Deputy Commissioner for Finance</a:t>
            </a:r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3889248" y="742950"/>
            <a:ext cx="52547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Dr. Kari </a:t>
            </a:r>
            <a:r>
              <a:rPr lang="en-US" sz="2000" b="1" dirty="0" err="1" smtClean="0">
                <a:solidFill>
                  <a:srgbClr val="FF0000"/>
                </a:solidFill>
              </a:rPr>
              <a:t>Monsees</a:t>
            </a:r>
            <a:r>
              <a:rPr lang="en-US" sz="2000" b="1" dirty="0" smtClean="0">
                <a:solidFill>
                  <a:srgbClr val="FF0000"/>
                </a:solidFill>
              </a:rPr>
              <a:t> – Ray-Pec Superintendent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Begins June 30, 2020	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Replaces Dr. Roger Dorson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81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BS Ed – UCM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MS Ed Secondary Admin – UCM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Specialist Ed District Admin – UCM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810"/>
                </a:solidFill>
              </a:rPr>
              <a:t>EdD</a:t>
            </a:r>
            <a:r>
              <a:rPr lang="en-US" dirty="0" smtClean="0">
                <a:solidFill>
                  <a:srgbClr val="000810"/>
                </a:solidFill>
              </a:rPr>
              <a:t> Ed Leadership – UMC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81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Former CFO in Wentzville School District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Other experience in: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810"/>
                </a:solidFill>
              </a:rPr>
              <a:t>Warrensburg, Moniteau County R-1, and Smithton</a:t>
            </a:r>
            <a:endParaRPr lang="en-US" dirty="0">
              <a:solidFill>
                <a:srgbClr val="00081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0810"/>
              </a:solidFill>
            </a:endParaRPr>
          </a:p>
          <a:p>
            <a:endParaRPr lang="en-US" sz="2000" b="1" dirty="0">
              <a:solidFill>
                <a:srgbClr val="000810"/>
              </a:solidFill>
            </a:endParaRPr>
          </a:p>
          <a:p>
            <a:endParaRPr lang="en-US" sz="2000" b="1" dirty="0" smtClean="0">
              <a:solidFill>
                <a:srgbClr val="000810"/>
              </a:solidFill>
            </a:endParaRPr>
          </a:p>
          <a:p>
            <a:endParaRPr lang="en-US" sz="2800" b="1" dirty="0">
              <a:solidFill>
                <a:srgbClr val="000810"/>
              </a:solidFill>
            </a:endParaRPr>
          </a:p>
        </p:txBody>
      </p:sp>
      <p:pic>
        <p:nvPicPr>
          <p:cNvPr id="1026" name="Picture 2" descr="Dr. Kari Monse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297"/>
            <a:ext cx="3584448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600200" y="2495550"/>
            <a:ext cx="5715000" cy="609600"/>
          </a:xfrm>
        </p:spPr>
        <p:txBody>
          <a:bodyPr/>
          <a:lstStyle/>
          <a:p>
            <a:r>
              <a:rPr lang="en-US" dirty="0" smtClean="0"/>
              <a:t>DESE Priorities - Spring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04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2400" y="36806"/>
            <a:ext cx="7010400" cy="592491"/>
          </a:xfrm>
        </p:spPr>
        <p:txBody>
          <a:bodyPr/>
          <a:lstStyle/>
          <a:p>
            <a:r>
              <a:rPr lang="en-US" b="1" i="1" dirty="0" smtClean="0"/>
              <a:t>Spring 2020</a:t>
            </a:r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4636868" y="829330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73152" y="829330"/>
            <a:ext cx="84582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200" dirty="0" smtClean="0">
              <a:solidFill>
                <a:srgbClr val="000810"/>
              </a:solidFill>
            </a:endParaRPr>
          </a:p>
          <a:p>
            <a:pPr lvl="1"/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lvl="1"/>
            <a:r>
              <a:rPr lang="en-US" sz="2200" dirty="0">
                <a:solidFill>
                  <a:srgbClr val="000810"/>
                </a:solidFill>
              </a:rPr>
              <a:t>	</a:t>
            </a: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://dese.mo.gov/communications/coronavirus-covid-19-information</a:t>
            </a:r>
            <a:r>
              <a:rPr lang="en-US" sz="2200" dirty="0" smtClean="0">
                <a:solidFill>
                  <a:srgbClr val="000810"/>
                </a:solidFill>
              </a:rPr>
              <a:t>		</a:t>
            </a:r>
            <a:endParaRPr lang="en-US" sz="2200" dirty="0">
              <a:solidFill>
                <a:srgbClr val="00081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4510"/>
            <a:ext cx="8130137" cy="27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76200" y="36806"/>
            <a:ext cx="7010400" cy="592491"/>
          </a:xfrm>
        </p:spPr>
        <p:txBody>
          <a:bodyPr/>
          <a:lstStyle/>
          <a:p>
            <a:r>
              <a:rPr lang="en-US" sz="2800" b="1" dirty="0" smtClean="0">
                <a:latin typeface="Bahnschrift SemiBold" panose="020B0502040204020203" pitchFamily="34" charset="0"/>
                <a:ea typeface="Cambria" panose="02040503050406030204" pitchFamily="18" charset="0"/>
              </a:rPr>
              <a:t>Coronavirus (COVID-19) Response</a:t>
            </a:r>
            <a:endParaRPr lang="en-US" sz="2800" b="1" dirty="0">
              <a:latin typeface="Bahnschrift SemiBol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6868" y="829330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73152" y="829330"/>
            <a:ext cx="84582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810"/>
                </a:solidFill>
              </a:rPr>
              <a:t>Canceling Assessments / Obtaining Waivers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810"/>
                </a:solidFill>
              </a:rPr>
              <a:t>School Buildings Closed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810"/>
                </a:solidFill>
              </a:rPr>
              <a:t>Taking Care of Students / Parents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Food Insecurity       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Connectivity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810"/>
                </a:solidFill>
              </a:rPr>
              <a:t>Social Emotional Support</a:t>
            </a:r>
          </a:p>
          <a:p>
            <a:pPr lvl="2">
              <a:lnSpc>
                <a:spcPct val="150000"/>
              </a:lnSpc>
            </a:pPr>
            <a:endParaRPr lang="en-US" sz="2200" dirty="0" smtClean="0">
              <a:solidFill>
                <a:srgbClr val="000810"/>
              </a:solidFill>
            </a:endParaRPr>
          </a:p>
          <a:p>
            <a:pPr lvl="1"/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>
              <a:solidFill>
                <a:srgbClr val="00081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0810"/>
              </a:solidFill>
            </a:endParaRPr>
          </a:p>
          <a:p>
            <a:pPr lvl="1"/>
            <a:r>
              <a:rPr lang="en-US" sz="2200" dirty="0">
                <a:solidFill>
                  <a:srgbClr val="000810"/>
                </a:solidFill>
              </a:rPr>
              <a:t>	</a:t>
            </a:r>
            <a:endParaRPr lang="en-US" sz="2200" dirty="0" smtClean="0">
              <a:solidFill>
                <a:srgbClr val="000810"/>
              </a:solidFill>
            </a:endParaRPr>
          </a:p>
          <a:p>
            <a:pPr lvl="1"/>
            <a:r>
              <a:rPr lang="en-US" sz="2200" dirty="0" smtClean="0">
                <a:solidFill>
                  <a:srgbClr val="000810"/>
                </a:solidFill>
              </a:rPr>
              <a:t>	</a:t>
            </a:r>
            <a:endParaRPr lang="en-US" sz="2200" dirty="0">
              <a:solidFill>
                <a:srgbClr val="0008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A7E9C04-A2D8-4020-9C07-5430EC999664}" vid="{BF46124D-2848-4A12-B461-30421C259A2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A7E9C04-A2D8-4020-9C07-5430EC999664}" vid="{86083B81-8D17-468C-A308-02E3864EBF7D}"/>
    </a:ext>
  </a:extLst>
</a:theme>
</file>

<file path=ppt/theme/theme3.xml><?xml version="1.0" encoding="utf-8"?>
<a:theme xmlns:a="http://schemas.openxmlformats.org/drawingml/2006/main" name="Section Divider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A7E9C04-A2D8-4020-9C07-5430EC999664}" vid="{3D1B69EE-4F97-4171-A06E-B0F9574C3AC7}"/>
    </a:ext>
  </a:extLst>
</a:theme>
</file>

<file path=ppt/theme/theme4.xml><?xml version="1.0" encoding="utf-8"?>
<a:theme xmlns:a="http://schemas.openxmlformats.org/drawingml/2006/main" name="Closing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A7E9C04-A2D8-4020-9C07-5430EC999664}" vid="{054B1F34-D3CC-4546-8306-571670CEE658}"/>
    </a:ext>
  </a:extLst>
</a:theme>
</file>

<file path=ppt/theme/theme5.xml><?xml version="1.0" encoding="utf-8"?>
<a:theme xmlns:a="http://schemas.openxmlformats.org/drawingml/2006/main" name="Content Layout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PT Template 2017 [Read-Only]" id="{E510894F-611F-4BCC-B2F6-320280ED0C9B}" vid="{60065FFE-32FE-4A26-814C-496BA7E0EB67}"/>
    </a:ext>
  </a:extLst>
</a:theme>
</file>

<file path=ppt/theme/theme6.xml><?xml version="1.0" encoding="utf-8"?>
<a:theme xmlns:a="http://schemas.openxmlformats.org/drawingml/2006/main" name="DESE PPT Template Widescreen 2017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PT Template 2017 [Read-Only]" id="{E510894F-611F-4BCC-B2F6-320280ED0C9B}" vid="{13348380-4D38-491D-83FD-BD47F130C81E}"/>
    </a:ext>
  </a:extLst>
</a:theme>
</file>

<file path=ppt/theme/theme7.xml><?xml version="1.0" encoding="utf-8"?>
<a:theme xmlns:a="http://schemas.openxmlformats.org/drawingml/2006/main" name="1_DESE PPT Template Widescreen 2017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PT Template 2017 [Read-Only]" id="{E510894F-611F-4BCC-B2F6-320280ED0C9B}" vid="{13348380-4D38-491D-83FD-BD47F130C81E}"/>
    </a:ext>
  </a:extLst>
</a:theme>
</file>

<file path=ppt/theme/theme8.xml><?xml version="1.0" encoding="utf-8"?>
<a:theme xmlns:a="http://schemas.openxmlformats.org/drawingml/2006/main" name="1_Content Layout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DESE PPT Template Widescreen 2017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PT Template 2017 [Read-Only]" id="{E510894F-611F-4BCC-B2F6-320280ED0C9B}" vid="{13348380-4D38-491D-83FD-BD47F130C8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DESE 2020 PPT Template</Template>
  <TotalTime>1279</TotalTime>
  <Words>385</Words>
  <Application>Microsoft Office PowerPoint</Application>
  <PresentationFormat>On-screen Show (16:9)</PresentationFormat>
  <Paragraphs>152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Bahnschrift SemiBold</vt:lpstr>
      <vt:lpstr>Calibri</vt:lpstr>
      <vt:lpstr>Cambria</vt:lpstr>
      <vt:lpstr>Courier New</vt:lpstr>
      <vt:lpstr>Times New Roman</vt:lpstr>
      <vt:lpstr>Wingdings</vt:lpstr>
      <vt:lpstr>Title Slides</vt:lpstr>
      <vt:lpstr>Content Slides</vt:lpstr>
      <vt:lpstr>Section Dividers</vt:lpstr>
      <vt:lpstr>Closing Slides</vt:lpstr>
      <vt:lpstr>Content Layouts</vt:lpstr>
      <vt:lpstr>DESE PPT Template Widescreen 2017</vt:lpstr>
      <vt:lpstr>1_DESE PPT Template Widescreen 2017</vt:lpstr>
      <vt:lpstr>1_Content Layouts</vt:lpstr>
      <vt:lpstr>2_DESE PPT Template Widescreen 2017</vt:lpstr>
      <vt:lpstr>DESE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CTE Advisory Council - DESE Update - Dr. Henningsen - 05.18.20</dc:title>
  <dc:creator>Missouri Department of Elementary and Secondary Education</dc:creator>
  <cp:lastModifiedBy>Coffman, Christopher</cp:lastModifiedBy>
  <cp:revision>233</cp:revision>
  <dcterms:created xsi:type="dcterms:W3CDTF">2020-01-20T15:44:30Z</dcterms:created>
  <dcterms:modified xsi:type="dcterms:W3CDTF">2020-05-12T19:08:23Z</dcterms:modified>
</cp:coreProperties>
</file>