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61" r:id="rId3"/>
    <p:sldId id="259" r:id="rId4"/>
    <p:sldId id="262" r:id="rId5"/>
    <p:sldId id="267" r:id="rId6"/>
    <p:sldId id="265" r:id="rId7"/>
    <p:sldId id="263" r:id="rId8"/>
    <p:sldId id="264" r:id="rId9"/>
    <p:sldId id="266" r:id="rId10"/>
    <p:sldId id="268" r:id="rId11"/>
    <p:sldId id="269" r:id="rId12"/>
    <p:sldId id="270" r:id="rId13"/>
    <p:sldId id="275" r:id="rId14"/>
    <p:sldId id="276" r:id="rId15"/>
    <p:sldId id="271" r:id="rId16"/>
    <p:sldId id="277" r:id="rId17"/>
    <p:sldId id="272" r:id="rId18"/>
    <p:sldId id="273" r:id="rId19"/>
    <p:sldId id="274" r:id="rId20"/>
    <p:sldId id="278" r:id="rId21"/>
    <p:sldId id="280" r:id="rId22"/>
    <p:sldId id="279" r:id="rId23"/>
    <p:sldId id="281" r:id="rId24"/>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7E9B"/>
    <a:srgbClr val="3D9833"/>
    <a:srgbClr val="C13828"/>
    <a:srgbClr val="94664B"/>
    <a:srgbClr val="00337F"/>
    <a:srgbClr val="B59B0C"/>
    <a:srgbClr val="843F0F"/>
    <a:srgbClr val="3A281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49" autoAdjust="0"/>
  </p:normalViewPr>
  <p:slideViewPr>
    <p:cSldViewPr>
      <p:cViewPr varScale="1">
        <p:scale>
          <a:sx n="85" d="100"/>
          <a:sy n="85" d="100"/>
        </p:scale>
        <p:origin x="-71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2250" y="-120"/>
      </p:cViewPr>
      <p:guideLst>
        <p:guide orient="horz" pos="3025"/>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4733" tIns="47367" rIns="94733" bIns="47367" rtlCol="0"/>
          <a:lstStyle>
            <a:lvl1pPr algn="l" fontAlgn="auto">
              <a:spcBef>
                <a:spcPts val="0"/>
              </a:spcBef>
              <a:spcAft>
                <a:spcPts val="0"/>
              </a:spcAft>
              <a:defRPr sz="1300">
                <a:latin typeface="+mn-lt"/>
              </a:defRPr>
            </a:lvl1pPr>
          </a:lstStyle>
          <a:p>
            <a:pPr>
              <a:defRPr/>
            </a:pPr>
            <a:r>
              <a:rPr lang="en-US" dirty="0"/>
              <a:t>Missouri Department of Elementary</a:t>
            </a:r>
            <a:br>
              <a:rPr lang="en-US" dirty="0"/>
            </a:br>
            <a:r>
              <a:rPr lang="en-US" dirty="0"/>
              <a:t>and Secondary Education</a:t>
            </a:r>
          </a:p>
        </p:txBody>
      </p:sp>
      <p:sp>
        <p:nvSpPr>
          <p:cNvPr id="3" name="Date Placeholder 2"/>
          <p:cNvSpPr>
            <a:spLocks noGrp="1"/>
          </p:cNvSpPr>
          <p:nvPr>
            <p:ph type="dt" sz="quarter" idx="1"/>
          </p:nvPr>
        </p:nvSpPr>
        <p:spPr>
          <a:xfrm>
            <a:off x="4143375" y="0"/>
            <a:ext cx="3170238" cy="479425"/>
          </a:xfrm>
          <a:prstGeom prst="rect">
            <a:avLst/>
          </a:prstGeom>
        </p:spPr>
        <p:txBody>
          <a:bodyPr vert="horz" lIns="94733" tIns="47367" rIns="94733" bIns="47367" rtlCol="0"/>
          <a:lstStyle>
            <a:lvl1pPr algn="r" fontAlgn="auto">
              <a:spcBef>
                <a:spcPts val="0"/>
              </a:spcBef>
              <a:spcAft>
                <a:spcPts val="0"/>
              </a:spcAft>
              <a:defRPr sz="1300">
                <a:latin typeface="+mn-lt"/>
              </a:defRPr>
            </a:lvl1pPr>
          </a:lstStyle>
          <a:p>
            <a:pPr>
              <a:defRPr/>
            </a:pPr>
            <a:endParaRPr lang="en-US" dirty="0"/>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4733" tIns="47367" rIns="94733" bIns="47367" rtlCol="0" anchor="b"/>
          <a:lstStyle>
            <a:lvl1pPr algn="r" fontAlgn="auto">
              <a:spcBef>
                <a:spcPts val="0"/>
              </a:spcBef>
              <a:spcAft>
                <a:spcPts val="0"/>
              </a:spcAft>
              <a:defRPr sz="1300">
                <a:latin typeface="+mn-lt"/>
              </a:defRPr>
            </a:lvl1pPr>
          </a:lstStyle>
          <a:p>
            <a:pPr>
              <a:defRPr/>
            </a:pPr>
            <a:fld id="{7645310C-A25A-4166-8180-F89401E4FACE}"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47" tIns="48324" rIns="96647" bIns="48324" rtlCol="0"/>
          <a:lstStyle>
            <a:lvl1pPr algn="l" fontAlgn="auto">
              <a:spcBef>
                <a:spcPts val="0"/>
              </a:spcBef>
              <a:spcAft>
                <a:spcPts val="0"/>
              </a:spcAft>
              <a:defRPr sz="1300">
                <a:latin typeface="+mn-lt"/>
              </a:defRPr>
            </a:lvl1pPr>
          </a:lstStyle>
          <a:p>
            <a:pPr>
              <a:defRPr/>
            </a:pPr>
            <a:endParaRPr lang="en-US" dirty="0"/>
          </a:p>
        </p:txBody>
      </p:sp>
      <p:sp>
        <p:nvSpPr>
          <p:cNvPr id="3" name="Date Placeholder 2"/>
          <p:cNvSpPr>
            <a:spLocks noGrp="1"/>
          </p:cNvSpPr>
          <p:nvPr>
            <p:ph type="dt" idx="1"/>
          </p:nvPr>
        </p:nvSpPr>
        <p:spPr>
          <a:xfrm>
            <a:off x="4143375" y="0"/>
            <a:ext cx="3170238" cy="479425"/>
          </a:xfrm>
          <a:prstGeom prst="rect">
            <a:avLst/>
          </a:prstGeom>
        </p:spPr>
        <p:txBody>
          <a:bodyPr vert="horz" lIns="96647" tIns="48324" rIns="96647" bIns="48324" rtlCol="0"/>
          <a:lstStyle>
            <a:lvl1pPr algn="r" fontAlgn="auto">
              <a:spcBef>
                <a:spcPts val="0"/>
              </a:spcBef>
              <a:spcAft>
                <a:spcPts val="0"/>
              </a:spcAft>
              <a:defRPr sz="1300">
                <a:latin typeface="+mn-lt"/>
              </a:defRPr>
            </a:lvl1pPr>
          </a:lstStyle>
          <a:p>
            <a:pPr>
              <a:defRPr/>
            </a:pPr>
            <a:fld id="{64B3EF17-91C0-4E43-882B-C3AFBAD56EAC}" type="datetimeFigureOut">
              <a:rPr lang="en-US"/>
              <a:pPr>
                <a:defRPr/>
              </a:pPr>
              <a:t>11/6/2015</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7" tIns="48324" rIns="96647" bIns="48324" rtlCol="0" anchor="ctr"/>
          <a:lstStyle/>
          <a:p>
            <a:pPr lvl="0"/>
            <a:endParaRPr lang="en-US" noProof="0"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47" tIns="48324" rIns="96647" bIns="4832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lIns="96647" tIns="48324" rIns="96647" bIns="48324" rtlCol="0" anchor="b"/>
          <a:lstStyle>
            <a:lvl1pPr algn="l" fontAlgn="auto">
              <a:spcBef>
                <a:spcPts val="0"/>
              </a:spcBef>
              <a:spcAft>
                <a:spcPts val="0"/>
              </a:spcAft>
              <a:defRPr sz="1300">
                <a:latin typeface="+mn-lt"/>
              </a:defRPr>
            </a:lvl1pPr>
          </a:lstStyle>
          <a:p>
            <a:pPr>
              <a:defRPr/>
            </a:pPr>
            <a:endParaRPr lang="en-US" dirty="0"/>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47" tIns="48324" rIns="96647" bIns="48324" rtlCol="0" anchor="b"/>
          <a:lstStyle>
            <a:lvl1pPr algn="r" fontAlgn="auto">
              <a:spcBef>
                <a:spcPts val="0"/>
              </a:spcBef>
              <a:spcAft>
                <a:spcPts val="0"/>
              </a:spcAft>
              <a:defRPr sz="1300">
                <a:latin typeface="+mn-lt"/>
              </a:defRPr>
            </a:lvl1pPr>
          </a:lstStyle>
          <a:p>
            <a:pPr>
              <a:defRPr/>
            </a:pPr>
            <a:fld id="{13D901CA-C40C-41C6-B7BE-85900392389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33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02C051-C1A4-48E3-97D7-38F50AEDD1B6}" type="slidenum">
              <a:rPr lang="en-US" smtClean="0"/>
              <a:pPr fontAlgn="base">
                <a:spcBef>
                  <a:spcPct val="0"/>
                </a:spcBef>
                <a:spcAft>
                  <a:spcPct val="0"/>
                </a:spcAft>
                <a:defRPr/>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337F"/>
        </a:solidFill>
        <a:effectLst/>
      </p:bgPr>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9525" y="6053138"/>
            <a:ext cx="2249488" cy="712787"/>
          </a:xfrm>
          <a:prstGeom prst="rect">
            <a:avLst/>
          </a:prstGeom>
          <a:solidFill>
            <a:srgbClr val="94664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2359025" y="6043613"/>
            <a:ext cx="6784975" cy="714375"/>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73891401-B350-4F0F-83D6-94B21B1594BF}" type="datetimeFigureOut">
              <a:rPr lang="en-US"/>
              <a:pPr>
                <a:defRPr/>
              </a:pPr>
              <a:t>11/6/2015</a:t>
            </a:fld>
            <a:endParaRPr lang="en-US" dirty="0"/>
          </a:p>
        </p:txBody>
      </p:sp>
      <p:sp>
        <p:nvSpPr>
          <p:cNvPr id="10" name="Slide Number Placeholder 28"/>
          <p:cNvSpPr>
            <a:spLocks noGrp="1"/>
          </p:cNvSpPr>
          <p:nvPr>
            <p:ph type="sldNum" sz="quarter" idx="11"/>
          </p:nvPr>
        </p:nvSpPr>
        <p:spPr>
          <a:xfrm>
            <a:off x="8001000" y="228600"/>
            <a:ext cx="838200" cy="381000"/>
          </a:xfrm>
        </p:spPr>
        <p:txBody>
          <a:bodyPr/>
          <a:lstStyle>
            <a:lvl1pPr>
              <a:defRPr>
                <a:solidFill>
                  <a:schemeClr val="tx2"/>
                </a:solidFill>
              </a:defRPr>
            </a:lvl1pPr>
          </a:lstStyle>
          <a:p>
            <a:pPr>
              <a:defRPr/>
            </a:pPr>
            <a:fld id="{5A77423E-D38C-4C31-B5C7-18385729FEE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494B7D5-9ACC-465A-854E-9C98C1AD51D8}" type="datetimeFigureOut">
              <a:rPr lang="en-US"/>
              <a:pPr>
                <a:defRPr/>
              </a:pPr>
              <a:t>11/6/2015</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dirty="0"/>
          </a:p>
        </p:txBody>
      </p:sp>
      <p:sp>
        <p:nvSpPr>
          <p:cNvPr id="6" name="Slide Number Placeholder 22"/>
          <p:cNvSpPr>
            <a:spLocks noGrp="1"/>
          </p:cNvSpPr>
          <p:nvPr>
            <p:ph type="sldNum" sz="quarter" idx="12"/>
          </p:nvPr>
        </p:nvSpPr>
        <p:spPr/>
        <p:txBody>
          <a:bodyPr/>
          <a:lstStyle>
            <a:lvl1pPr>
              <a:defRPr/>
            </a:lvl1pPr>
          </a:lstStyle>
          <a:p>
            <a:pPr>
              <a:defRPr/>
            </a:pPr>
            <a:fld id="{1B4022D1-C715-46E6-AAE1-F1DD42C9397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6142038" y="609600"/>
            <a:ext cx="228600" cy="6248400"/>
          </a:xfrm>
          <a:prstGeom prst="rect">
            <a:avLst/>
          </a:prstGeom>
          <a:solidFill>
            <a:srgbClr val="00337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142038" y="0"/>
            <a:ext cx="228600" cy="533400"/>
          </a:xfrm>
          <a:prstGeom prst="rect">
            <a:avLst/>
          </a:prstGeom>
          <a:solidFill>
            <a:srgbClr val="3D9833"/>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60CF908B-BEFF-4D27-87C4-28B7A21A7BB2}" type="datetimeFigureOut">
              <a:rPr lang="en-US"/>
              <a:pPr>
                <a:defRPr/>
              </a:pPr>
              <a:t>11/6/2015</a:t>
            </a:fld>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rot="5400000">
            <a:off x="6011863" y="144462"/>
            <a:ext cx="533400" cy="244475"/>
          </a:xfrm>
        </p:spPr>
        <p:txBody>
          <a:bodyPr/>
          <a:lstStyle>
            <a:lvl1pPr>
              <a:defRPr/>
            </a:lvl1pPr>
          </a:lstStyle>
          <a:p>
            <a:pPr>
              <a:defRPr/>
            </a:pPr>
            <a:fld id="{A7DF8B36-E69C-4E5E-8B70-08261FE4344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FCA2562-85D7-4C6A-B311-F2AADBB03593}" type="datetimeFigureOut">
              <a:rPr lang="en-US"/>
              <a:pPr>
                <a:defRPr/>
              </a:pPr>
              <a:t>11/6/2015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0" y="1143000"/>
            <a:ext cx="533400" cy="244475"/>
          </a:xfrm>
        </p:spPr>
        <p:txBody>
          <a:bodyPr/>
          <a:lstStyle>
            <a:lvl1pPr>
              <a:defRPr>
                <a:solidFill>
                  <a:srgbClr val="FFFFFF"/>
                </a:solidFill>
              </a:defRPr>
            </a:lvl1pPr>
          </a:lstStyle>
          <a:p>
            <a:pPr>
              <a:defRPr/>
            </a:pPr>
            <a:fld id="{104E85F5-7074-4895-8185-C494737A213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0" y="1600200"/>
            <a:ext cx="1295400" cy="990600"/>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1371600" y="1600200"/>
            <a:ext cx="7772400" cy="990600"/>
          </a:xfrm>
          <a:prstGeom prst="rect">
            <a:avLst/>
          </a:prstGeom>
          <a:solidFill>
            <a:srgbClr val="00337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048438E1-EE32-4780-A6DA-D1BCFF412DD2}" type="datetimeFigureOut">
              <a:rPr lang="en-US"/>
              <a:pPr>
                <a:defRPr/>
              </a:pPr>
              <a:t>11/6/2015</a:t>
            </a:fld>
            <a:endParaRPr lang="en-US" dirty="0"/>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7CF2971E-E759-4631-B456-86894FD8C98E}" type="slidenum">
              <a:rPr lang="en-US"/>
              <a:pPr>
                <a:defRPr/>
              </a:pPr>
              <a:t>‹#›</a:t>
            </a:fld>
            <a:endParaRPr lang="en-US" dirty="0"/>
          </a:p>
        </p:txBody>
      </p:sp>
      <p:sp>
        <p:nvSpPr>
          <p:cNvPr id="9" name="Footer Placeholder 13"/>
          <p:cNvSpPr>
            <a:spLocks noGrp="1"/>
          </p:cNvSpPr>
          <p:nvPr>
            <p:ph type="ftr" sz="quarter" idx="12"/>
          </p:nvPr>
        </p:nvSpPr>
        <p:spPr/>
        <p:txBody>
          <a:bodyPr/>
          <a:lstStyle>
            <a:lvl1pPr>
              <a:defRPr/>
            </a:lvl1pPr>
          </a:lstStyle>
          <a:p>
            <a:pPr>
              <a:defRPr/>
            </a:pP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D72A51D9-C069-47B9-994A-3D918839F44E}" type="datetimeFigureOut">
              <a:rPr lang="en-US"/>
              <a:pPr>
                <a:defRPr/>
              </a:pPr>
              <a:t>11/6/2015</a:t>
            </a:fld>
            <a:endParaRPr lang="en-US" dirty="0"/>
          </a:p>
        </p:txBody>
      </p:sp>
      <p:sp>
        <p:nvSpPr>
          <p:cNvPr id="6" name="Slide Number Placeholder 9"/>
          <p:cNvSpPr>
            <a:spLocks noGrp="1"/>
          </p:cNvSpPr>
          <p:nvPr>
            <p:ph type="sldNum" sz="quarter" idx="11"/>
          </p:nvPr>
        </p:nvSpPr>
        <p:spPr>
          <a:xfrm>
            <a:off x="0" y="1279525"/>
            <a:ext cx="533400" cy="244475"/>
          </a:xfrm>
        </p:spPr>
        <p:txBody>
          <a:bodyPr rtlCol="0"/>
          <a:lstStyle>
            <a:lvl1pPr>
              <a:defRPr/>
            </a:lvl1pPr>
          </a:lstStyle>
          <a:p>
            <a:pPr>
              <a:defRPr/>
            </a:pPr>
            <a:fld id="{D537A4E8-0DC5-4D5D-98F6-63B5CA6CFDC1}" type="slidenum">
              <a:rPr lang="en-US"/>
              <a:pPr>
                <a:defRPr/>
              </a:pPr>
              <a:t>‹#›</a:t>
            </a:fld>
            <a:endParaRPr 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rgbClr val="C13828"/>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rgbClr val="B59B0C"/>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ACDA9396-CDA4-4603-97CB-F8184A40D5E1}" type="datetimeFigureOut">
              <a:rPr lang="en-US"/>
              <a:pPr>
                <a:defRPr/>
              </a:pPr>
              <a:t>11/6/2015</a:t>
            </a:fld>
            <a:endParaRPr lang="en-US" dirty="0"/>
          </a:p>
        </p:txBody>
      </p:sp>
      <p:sp>
        <p:nvSpPr>
          <p:cNvPr id="8" name="Slide Number Placeholder 11"/>
          <p:cNvSpPr>
            <a:spLocks noGrp="1"/>
          </p:cNvSpPr>
          <p:nvPr>
            <p:ph type="sldNum" sz="quarter" idx="11"/>
          </p:nvPr>
        </p:nvSpPr>
        <p:spPr/>
        <p:txBody>
          <a:bodyPr rtlCol="0"/>
          <a:lstStyle>
            <a:lvl1pPr>
              <a:defRPr/>
            </a:lvl1pPr>
          </a:lstStyle>
          <a:p>
            <a:pPr>
              <a:defRPr/>
            </a:pPr>
            <a:fld id="{3374642A-5035-4870-98AC-18B3835546B0}" type="slidenum">
              <a:rPr lang="en-US"/>
              <a:pPr>
                <a:defRPr/>
              </a:pPr>
              <a:t>‹#›</a:t>
            </a:fld>
            <a:endParaRPr lang="en-US" dirty="0"/>
          </a:p>
        </p:txBody>
      </p:sp>
      <p:sp>
        <p:nvSpPr>
          <p:cNvPr id="9" name="Footer Placeholder 13"/>
          <p:cNvSpPr>
            <a:spLocks noGrp="1"/>
          </p:cNvSpPr>
          <p:nvPr>
            <p:ph type="ftr" sz="quarter" idx="12"/>
          </p:nvPr>
        </p:nvSpPr>
        <p:spPr/>
        <p:txBody>
          <a:bodyPr rtlCol="0"/>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9" descr="torch-color.png"/>
          <p:cNvPicPr>
            <a:picLocks noChangeAspect="1"/>
          </p:cNvPicPr>
          <p:nvPr userDrawn="1"/>
        </p:nvPicPr>
        <p:blipFill>
          <a:blip r:embed="rId2" cstate="print"/>
          <a:srcRect/>
          <a:stretch>
            <a:fillRect/>
          </a:stretch>
        </p:blipFill>
        <p:spPr bwMode="auto">
          <a:xfrm>
            <a:off x="304800" y="5181600"/>
            <a:ext cx="365125" cy="1439863"/>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fld id="{A2FF1067-304F-4695-836E-10AAD3B27C27}" type="datetimeFigureOut">
              <a:rPr lang="en-US"/>
              <a:pPr>
                <a:defRPr/>
              </a:pPr>
              <a:t>11/6/2015</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dirty="0"/>
          </a:p>
        </p:txBody>
      </p:sp>
      <p:sp>
        <p:nvSpPr>
          <p:cNvPr id="6" name="Slide Number Placeholder 4"/>
          <p:cNvSpPr>
            <a:spLocks noGrp="1"/>
          </p:cNvSpPr>
          <p:nvPr>
            <p:ph type="sldNum" sz="quarter" idx="12"/>
          </p:nvPr>
        </p:nvSpPr>
        <p:spPr/>
        <p:txBody>
          <a:bodyPr/>
          <a:lstStyle>
            <a:lvl1pPr>
              <a:defRPr>
                <a:solidFill>
                  <a:srgbClr val="FFFFFF"/>
                </a:solidFill>
              </a:defRPr>
            </a:lvl1pPr>
          </a:lstStyle>
          <a:p>
            <a:pPr>
              <a:defRPr/>
            </a:pPr>
            <a:fld id="{CCE84120-0FFA-48D4-A3DD-CB60F2A6495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DESE new 2010">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1A0770B5-2381-4DB0-960B-A09E8148930E}" type="datetimeFigureOut">
              <a:rPr lang="en-US"/>
              <a:pPr>
                <a:defRPr/>
              </a:pPr>
              <a:t>11/6/2015</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D1153BA3-69B8-4E7B-9F41-9C61879CD40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solidFill>
            <a:srgbClr val="C13828"/>
          </a:solidFill>
          <a:ln w="50800" cap="sq" cmpd="dbl" algn="ctr">
            <a:solidFill>
              <a:srgbClr val="C13828"/>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C149D670-D04F-456A-83DC-0B70CD95C333}" type="datetimeFigureOut">
              <a:rPr lang="en-US"/>
              <a:pPr>
                <a:defRPr/>
              </a:pPr>
              <a:t>11/6/2015</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
        <p:nvSpPr>
          <p:cNvPr id="7" name="Slide Number Placeholder 22"/>
          <p:cNvSpPr>
            <a:spLocks noGrp="1"/>
          </p:cNvSpPr>
          <p:nvPr>
            <p:ph type="sldNum" sz="quarter" idx="12"/>
          </p:nvPr>
        </p:nvSpPr>
        <p:spPr/>
        <p:txBody>
          <a:bodyPr/>
          <a:lstStyle>
            <a:lvl1pPr>
              <a:defRPr/>
            </a:lvl1pPr>
          </a:lstStyle>
          <a:p>
            <a:pPr>
              <a:defRPr/>
            </a:pPr>
            <a:fld id="{324E665C-11D1-46C9-B740-E4A65CDAE73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9525" y="4664075"/>
            <a:ext cx="1463675" cy="712788"/>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1544638" y="4654550"/>
            <a:ext cx="7599362" cy="712788"/>
          </a:xfrm>
          <a:prstGeom prst="rect">
            <a:avLst/>
          </a:prstGeom>
          <a:solidFill>
            <a:srgbClr val="00337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560576" y="0"/>
            <a:ext cx="7583424" cy="4568952"/>
          </a:xfrm>
          <a:noFill/>
          <a:ln>
            <a:no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22709658-F6AE-4775-B8D7-066BECB033CA}" type="datetimeFigureOut">
              <a:rPr lang="en-US"/>
              <a:pPr>
                <a:defRPr/>
              </a:pPr>
              <a:t>11/6/2015</a:t>
            </a:fld>
            <a:endParaRPr lang="en-US" dirty="0"/>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6DBB5516-2FD1-4B0B-9725-326E9FE88397}" type="slidenum">
              <a:rPr lang="en-US"/>
              <a:pPr>
                <a:defRPr/>
              </a:pPr>
              <a:t>‹#›</a:t>
            </a:fld>
            <a:endParaRPr lang="en-US" dirty="0"/>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defRPr>
            </a:lvl1pPr>
          </a:lstStyle>
          <a:p>
            <a:pPr>
              <a:defRPr/>
            </a:pPr>
            <a:fld id="{5FC7245F-9830-4707-BA3B-73A935CECB98}" type="datetimeFigureOut">
              <a:rPr lang="en-US"/>
              <a:pPr>
                <a:defRPr/>
              </a:pPr>
              <a:t>11/6/2015</a:t>
            </a:fld>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defRPr>
            </a:lvl1pPr>
          </a:lstStyle>
          <a:p>
            <a:pPr>
              <a:defRPr/>
            </a:pPr>
            <a:endParaRPr lang="en-US"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0" y="1279525"/>
            <a:ext cx="533400" cy="228600"/>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590550" y="1279525"/>
            <a:ext cx="8553450" cy="228600"/>
          </a:xfrm>
          <a:prstGeom prst="rect">
            <a:avLst/>
          </a:prstGeom>
          <a:solidFill>
            <a:srgbClr val="00337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0" y="1066800"/>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defRPr>
            </a:lvl1pPr>
          </a:lstStyle>
          <a:p>
            <a:pPr>
              <a:defRPr/>
            </a:pPr>
            <a:fld id="{7F454A0F-6717-4EF5-8ABD-9928721DADB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21" r:id="rId8"/>
    <p:sldLayoutId id="2147483730" r:id="rId9"/>
    <p:sldLayoutId id="2147483722" r:id="rId10"/>
    <p:sldLayoutId id="214748373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00337F"/>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B59B0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dese.mo.gov/" TargetMode="External"/><Relationship Id="rId2" Type="http://schemas.openxmlformats.org/officeDocument/2006/relationships/hyperlink" Target="http://dese.mo.gov/college-career-readiness/guidance-counsel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685800"/>
            <a:ext cx="7239000" cy="2057400"/>
          </a:xfrm>
        </p:spPr>
        <p:txBody>
          <a:bodyPr anchor="ctr">
            <a:normAutofit fontScale="90000"/>
          </a:bodyPr>
          <a:lstStyle/>
          <a:p>
            <a:pPr algn="ctr" eaLnBrk="1" fontAlgn="auto" hangingPunct="1">
              <a:spcAft>
                <a:spcPts val="0"/>
              </a:spcAft>
              <a:defRPr/>
            </a:pPr>
            <a:r>
              <a:rPr lang="en-US" b="1" dirty="0" smtClean="0"/>
              <a:t>Guidance and Counseling for Administrators</a:t>
            </a:r>
            <a:endParaRPr lang="en-US" b="1" dirty="0"/>
          </a:p>
        </p:txBody>
      </p:sp>
      <p:sp>
        <p:nvSpPr>
          <p:cNvPr id="11267" name="Subtitle 2"/>
          <p:cNvSpPr>
            <a:spLocks noGrp="1"/>
          </p:cNvSpPr>
          <p:nvPr>
            <p:ph type="subTitle" idx="1"/>
          </p:nvPr>
        </p:nvSpPr>
        <p:spPr>
          <a:xfrm>
            <a:off x="2362200" y="6049963"/>
            <a:ext cx="6705600" cy="685800"/>
          </a:xfrm>
        </p:spPr>
        <p:txBody>
          <a:bodyPr>
            <a:normAutofit lnSpcReduction="10000"/>
          </a:bodyPr>
          <a:lstStyle/>
          <a:p>
            <a:pPr eaLnBrk="1" hangingPunct="1">
              <a:lnSpc>
                <a:spcPct val="72000"/>
              </a:lnSpc>
              <a:spcBef>
                <a:spcPct val="0"/>
              </a:spcBef>
              <a:defRPr/>
            </a:pPr>
            <a:r>
              <a:rPr lang="en-US" sz="2800" dirty="0" smtClean="0"/>
              <a:t>Missouri Department of Elementary</a:t>
            </a:r>
            <a:br>
              <a:rPr lang="en-US" sz="2800" dirty="0" smtClean="0"/>
            </a:br>
            <a:r>
              <a:rPr lang="en-US" sz="2800" dirty="0" smtClean="0"/>
              <a:t>and Secondary Education</a:t>
            </a:r>
          </a:p>
        </p:txBody>
      </p:sp>
      <p:pic>
        <p:nvPicPr>
          <p:cNvPr id="12292" name="Picture 3" descr="torch-color.png"/>
          <p:cNvPicPr>
            <a:picLocks noChangeAspect="1"/>
          </p:cNvPicPr>
          <p:nvPr/>
        </p:nvPicPr>
        <p:blipFill>
          <a:blip r:embed="rId3" cstate="print"/>
          <a:srcRect/>
          <a:stretch>
            <a:fillRect/>
          </a:stretch>
        </p:blipFill>
        <p:spPr bwMode="auto">
          <a:xfrm>
            <a:off x="457200" y="533400"/>
            <a:ext cx="1295400" cy="5108575"/>
          </a:xfrm>
          <a:prstGeom prst="rect">
            <a:avLst/>
          </a:prstGeom>
          <a:noFill/>
          <a:ln w="9525">
            <a:noFill/>
            <a:miter lim="800000"/>
            <a:headEnd/>
            <a:tailEnd/>
          </a:ln>
        </p:spPr>
      </p:pic>
      <p:sp>
        <p:nvSpPr>
          <p:cNvPr id="12293" name="TextBox 5"/>
          <p:cNvSpPr txBox="1">
            <a:spLocks noChangeArrowheads="1"/>
          </p:cNvSpPr>
          <p:nvPr/>
        </p:nvSpPr>
        <p:spPr bwMode="auto">
          <a:xfrm>
            <a:off x="0" y="6259513"/>
            <a:ext cx="2209800" cy="369887"/>
          </a:xfrm>
          <a:prstGeom prst="rect">
            <a:avLst/>
          </a:prstGeom>
          <a:noFill/>
          <a:ln w="9525">
            <a:noFill/>
            <a:miter lim="800000"/>
            <a:headEnd/>
            <a:tailEnd/>
          </a:ln>
        </p:spPr>
        <p:txBody>
          <a:bodyPr>
            <a:spAutoFit/>
          </a:bodyPr>
          <a:lstStyle/>
          <a:p>
            <a:pPr algn="ctr"/>
            <a:r>
              <a:rPr lang="en-US" dirty="0" smtClean="0">
                <a:latin typeface="Tw Cen MT" pitchFamily="34" charset="0"/>
              </a:rPr>
              <a:t>Fall 2015</a:t>
            </a:r>
            <a:endParaRPr lang="en-US" dirty="0">
              <a:latin typeface="Tw Cen MT" pitchFamily="34" charset="0"/>
            </a:endParaRPr>
          </a:p>
        </p:txBody>
      </p:sp>
      <p:sp>
        <p:nvSpPr>
          <p:cNvPr id="6" name="TextBox 5"/>
          <p:cNvSpPr txBox="1"/>
          <p:nvPr/>
        </p:nvSpPr>
        <p:spPr>
          <a:xfrm>
            <a:off x="2895600" y="2971800"/>
            <a:ext cx="4800600" cy="2492990"/>
          </a:xfrm>
          <a:prstGeom prst="rect">
            <a:avLst/>
          </a:prstGeom>
          <a:noFill/>
        </p:spPr>
        <p:txBody>
          <a:bodyPr wrap="square" rtlCol="0">
            <a:spAutoFit/>
          </a:bodyPr>
          <a:lstStyle/>
          <a:p>
            <a:pPr algn="ctr"/>
            <a:r>
              <a:rPr lang="en-US" dirty="0" smtClean="0"/>
              <a:t>Sponsored by:</a:t>
            </a:r>
          </a:p>
          <a:p>
            <a:pPr algn="ctr"/>
            <a:endParaRPr lang="en-US" dirty="0" smtClean="0"/>
          </a:p>
          <a:p>
            <a:pPr algn="ctr"/>
            <a:r>
              <a:rPr lang="en-US" sz="2400" dirty="0" smtClean="0"/>
              <a:t>Guidance System of Support</a:t>
            </a:r>
          </a:p>
          <a:p>
            <a:pPr algn="ctr"/>
            <a:r>
              <a:rPr lang="en-US" sz="2400" dirty="0" smtClean="0"/>
              <a:t>College and Career Consultants</a:t>
            </a:r>
          </a:p>
          <a:p>
            <a:pPr algn="ctr"/>
            <a:endParaRPr lang="en-US" sz="2400" dirty="0" smtClean="0"/>
          </a:p>
          <a:p>
            <a:pPr algn="ctr"/>
            <a:r>
              <a:rPr lang="en-US" sz="2400" dirty="0" smtClean="0"/>
              <a:t>Dr. Rene Yoesel, Director</a:t>
            </a:r>
          </a:p>
          <a:p>
            <a:pPr algn="ctr"/>
            <a:r>
              <a:rPr lang="en-US" sz="2400" dirty="0" smtClean="0"/>
              <a:t>DESE Guidance and Counseling</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Do It?</a:t>
            </a:r>
            <a:endParaRPr lang="en-US" dirty="0"/>
          </a:p>
        </p:txBody>
      </p:sp>
      <p:sp>
        <p:nvSpPr>
          <p:cNvPr id="3" name="Content Placeholder 2"/>
          <p:cNvSpPr>
            <a:spLocks noGrp="1"/>
          </p:cNvSpPr>
          <p:nvPr>
            <p:ph sz="quarter" idx="1"/>
          </p:nvPr>
        </p:nvSpPr>
        <p:spPr>
          <a:xfrm>
            <a:off x="609600" y="1676400"/>
            <a:ext cx="8153400" cy="4876800"/>
          </a:xfrm>
        </p:spPr>
        <p:txBody>
          <a:bodyPr/>
          <a:lstStyle/>
          <a:p>
            <a:pPr>
              <a:buNone/>
            </a:pPr>
            <a:r>
              <a:rPr lang="en-US" b="1" dirty="0" smtClean="0"/>
              <a:t>Grade Level Expectations </a:t>
            </a:r>
            <a:r>
              <a:rPr lang="en-US" dirty="0" smtClean="0"/>
              <a:t>(GLE’s)                   </a:t>
            </a:r>
            <a:r>
              <a:rPr lang="en-US" sz="2000" dirty="0" smtClean="0">
                <a:solidFill>
                  <a:srgbClr val="017E9B"/>
                </a:solidFill>
              </a:rPr>
              <a:t>(Handout)</a:t>
            </a:r>
            <a:endParaRPr lang="en-US" dirty="0" smtClean="0">
              <a:solidFill>
                <a:srgbClr val="017E9B"/>
              </a:solidFill>
            </a:endParaRPr>
          </a:p>
          <a:p>
            <a:r>
              <a:rPr lang="en-US" dirty="0" smtClean="0"/>
              <a:t>Personal/Social</a:t>
            </a:r>
          </a:p>
          <a:p>
            <a:r>
              <a:rPr lang="en-US" dirty="0" smtClean="0"/>
              <a:t>Academic</a:t>
            </a:r>
          </a:p>
          <a:p>
            <a:r>
              <a:rPr lang="en-US" dirty="0" smtClean="0"/>
              <a:t>Career</a:t>
            </a:r>
          </a:p>
          <a:p>
            <a:r>
              <a:rPr lang="en-US" dirty="0" smtClean="0"/>
              <a:t>K-12</a:t>
            </a:r>
          </a:p>
          <a:p>
            <a:r>
              <a:rPr lang="en-US" dirty="0" smtClean="0"/>
              <a:t>Scope and Sequenced</a:t>
            </a:r>
          </a:p>
          <a:p>
            <a:r>
              <a:rPr lang="en-US" dirty="0" smtClean="0"/>
              <a:t>The Foundation</a:t>
            </a:r>
          </a:p>
          <a:p>
            <a:r>
              <a:rPr lang="en-US" dirty="0" smtClean="0">
                <a:solidFill>
                  <a:srgbClr val="017E9B"/>
                </a:solidFill>
              </a:rPr>
              <a:t>Website</a:t>
            </a:r>
          </a:p>
          <a:p>
            <a:pPr algn="ctr">
              <a:buNone/>
            </a:pPr>
            <a:r>
              <a:rPr lang="en-US" sz="2800" i="1" dirty="0" smtClean="0">
                <a:solidFill>
                  <a:srgbClr val="017E9B"/>
                </a:solidFill>
                <a:latin typeface="Arial Rounded MT Bold" pitchFamily="34" charset="0"/>
              </a:rPr>
              <a:t>The whole child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Components</a:t>
            </a:r>
            <a:endParaRPr lang="en-US" dirty="0"/>
          </a:p>
        </p:txBody>
      </p:sp>
      <p:sp>
        <p:nvSpPr>
          <p:cNvPr id="3" name="Content Placeholder 2"/>
          <p:cNvSpPr>
            <a:spLocks noGrp="1"/>
          </p:cNvSpPr>
          <p:nvPr>
            <p:ph sz="quarter" idx="1"/>
          </p:nvPr>
        </p:nvSpPr>
        <p:spPr/>
        <p:txBody>
          <a:bodyPr/>
          <a:lstStyle/>
          <a:p>
            <a:r>
              <a:rPr lang="en-US" sz="2800" dirty="0" smtClean="0"/>
              <a:t>Curriculum</a:t>
            </a:r>
            <a:r>
              <a:rPr lang="en-US" sz="2000" dirty="0" smtClean="0"/>
              <a:t>    </a:t>
            </a:r>
            <a:r>
              <a:rPr lang="en-US" sz="2000" dirty="0" smtClean="0">
                <a:solidFill>
                  <a:srgbClr val="017E9B"/>
                </a:solidFill>
              </a:rPr>
              <a:t>                                                                        (Tri-fold)</a:t>
            </a:r>
          </a:p>
          <a:p>
            <a:r>
              <a:rPr lang="en-US" sz="2800" dirty="0" smtClean="0"/>
              <a:t>Individual Student Planning    </a:t>
            </a:r>
            <a:r>
              <a:rPr lang="en-US" sz="2000" dirty="0" smtClean="0"/>
              <a:t>                             </a:t>
            </a:r>
            <a:r>
              <a:rPr lang="en-US" sz="2000" dirty="0" smtClean="0">
                <a:solidFill>
                  <a:srgbClr val="017E9B"/>
                </a:solidFill>
              </a:rPr>
              <a:t>(Handouts -4)</a:t>
            </a:r>
          </a:p>
          <a:p>
            <a:r>
              <a:rPr lang="en-US" sz="2800" dirty="0" smtClean="0"/>
              <a:t>Responsive Services</a:t>
            </a:r>
          </a:p>
          <a:p>
            <a:r>
              <a:rPr lang="en-US" sz="2800" dirty="0" smtClean="0"/>
              <a:t>System Support</a:t>
            </a:r>
          </a:p>
          <a:p>
            <a:r>
              <a:rPr lang="en-US" sz="2800" dirty="0" smtClean="0">
                <a:solidFill>
                  <a:srgbClr val="017E9B"/>
                </a:solidFill>
              </a:rPr>
              <a:t>Website</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 Is it Working?</a:t>
            </a:r>
            <a:endParaRPr lang="en-US" dirty="0"/>
          </a:p>
        </p:txBody>
      </p:sp>
      <p:sp>
        <p:nvSpPr>
          <p:cNvPr id="3" name="Content Placeholder 2"/>
          <p:cNvSpPr>
            <a:spLocks noGrp="1"/>
          </p:cNvSpPr>
          <p:nvPr>
            <p:ph sz="quarter" idx="1"/>
          </p:nvPr>
        </p:nvSpPr>
        <p:spPr>
          <a:xfrm>
            <a:off x="381000" y="1600200"/>
            <a:ext cx="8385048" cy="4495800"/>
          </a:xfrm>
        </p:spPr>
        <p:txBody>
          <a:bodyPr/>
          <a:lstStyle/>
          <a:p>
            <a:pPr algn="ctr">
              <a:buNone/>
            </a:pPr>
            <a:r>
              <a:rPr lang="en-US" sz="3200" dirty="0" smtClean="0">
                <a:latin typeface="Arial Rounded MT Bold" pitchFamily="34" charset="0"/>
              </a:rPr>
              <a:t>Program + Personnel = Results</a:t>
            </a:r>
          </a:p>
          <a:p>
            <a:pPr algn="ctr">
              <a:buNone/>
            </a:pPr>
            <a:endParaRPr lang="en-US" sz="3200" b="1" dirty="0" smtClean="0">
              <a:latin typeface="Arial Rounded MT Bold" pitchFamily="34" charset="0"/>
            </a:endParaRPr>
          </a:p>
          <a:p>
            <a:r>
              <a:rPr lang="en-US" sz="2600" b="1" u="sng" dirty="0" smtClean="0"/>
              <a:t>Program Evaluation</a:t>
            </a:r>
            <a:r>
              <a:rPr lang="en-US" sz="2400" b="1" dirty="0" smtClean="0"/>
              <a:t>:</a:t>
            </a:r>
            <a:r>
              <a:rPr lang="en-US" sz="2400" dirty="0" smtClean="0"/>
              <a:t> To what extent is the guidance and counseling program fully implemented?</a:t>
            </a:r>
            <a:r>
              <a:rPr lang="en-US" sz="3200" dirty="0" smtClean="0"/>
              <a:t> </a:t>
            </a:r>
          </a:p>
          <a:p>
            <a:r>
              <a:rPr lang="en-US" sz="2600" b="1" u="sng" dirty="0" smtClean="0"/>
              <a:t>Personnel Evaluation:</a:t>
            </a:r>
            <a:r>
              <a:rPr lang="en-US" sz="2600" b="1" dirty="0" smtClean="0"/>
              <a:t> </a:t>
            </a:r>
            <a:r>
              <a:rPr lang="en-US" sz="2400" dirty="0" smtClean="0"/>
              <a:t>How effective is your school counselor?</a:t>
            </a:r>
          </a:p>
          <a:p>
            <a:pPr>
              <a:buNone/>
            </a:pPr>
            <a:endParaRPr lang="en-US" sz="1000" b="1" dirty="0" smtClean="0"/>
          </a:p>
          <a:p>
            <a:r>
              <a:rPr lang="en-US" sz="2600" b="1" u="sng" dirty="0" smtClean="0"/>
              <a:t>Evaluating Results</a:t>
            </a:r>
            <a:r>
              <a:rPr lang="en-US" sz="2600" b="1" dirty="0" smtClean="0"/>
              <a:t>: </a:t>
            </a:r>
            <a:r>
              <a:rPr lang="en-US" sz="2400" b="1" dirty="0" smtClean="0"/>
              <a:t> </a:t>
            </a:r>
            <a:r>
              <a:rPr lang="en-US" sz="2400" dirty="0" smtClean="0"/>
              <a:t>Are we making a difference?  </a:t>
            </a:r>
          </a:p>
          <a:p>
            <a:pPr>
              <a:buNone/>
            </a:pPr>
            <a:r>
              <a:rPr lang="en-US" sz="2400" dirty="0" smtClean="0"/>
              <a:t>                                    Do we impact student performance?</a:t>
            </a:r>
            <a:endParaRPr lang="en-US" sz="3200" dirty="0">
              <a:latin typeface="Arial Rounded MT Bold"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 Is it Working?</a:t>
            </a:r>
            <a:endParaRPr lang="en-US" dirty="0"/>
          </a:p>
        </p:txBody>
      </p:sp>
      <p:sp>
        <p:nvSpPr>
          <p:cNvPr id="3" name="Content Placeholder 2"/>
          <p:cNvSpPr>
            <a:spLocks noGrp="1"/>
          </p:cNvSpPr>
          <p:nvPr>
            <p:ph sz="quarter" idx="1"/>
          </p:nvPr>
        </p:nvSpPr>
        <p:spPr/>
        <p:txBody>
          <a:bodyPr/>
          <a:lstStyle/>
          <a:p>
            <a:pPr algn="ctr">
              <a:buNone/>
            </a:pPr>
            <a:r>
              <a:rPr lang="en-US" sz="3200" dirty="0" smtClean="0">
                <a:latin typeface="Arial Rounded MT Bold" pitchFamily="34" charset="0"/>
              </a:rPr>
              <a:t>Program + Personnel = Results</a:t>
            </a:r>
          </a:p>
          <a:p>
            <a:pPr algn="ctr">
              <a:buNone/>
            </a:pPr>
            <a:endParaRPr lang="en-US" sz="3200" b="1" dirty="0" smtClean="0">
              <a:latin typeface="Arial Rounded MT Bold" pitchFamily="34" charset="0"/>
            </a:endParaRPr>
          </a:p>
          <a:p>
            <a:pPr>
              <a:buNone/>
            </a:pPr>
            <a:r>
              <a:rPr lang="en-US" sz="2800" b="1" u="sng" dirty="0" smtClean="0"/>
              <a:t>Program Evaluation</a:t>
            </a:r>
            <a:r>
              <a:rPr lang="en-US" sz="2800" b="1" dirty="0" smtClean="0"/>
              <a:t>:</a:t>
            </a:r>
            <a:endParaRPr lang="en-US" sz="2800" dirty="0" smtClean="0"/>
          </a:p>
          <a:p>
            <a:pPr lvl="1"/>
            <a:r>
              <a:rPr lang="en-US" sz="2800" dirty="0" smtClean="0"/>
              <a:t>MSIP5 Checklist</a:t>
            </a:r>
            <a:r>
              <a:rPr lang="en-US" sz="2800" dirty="0" smtClean="0">
                <a:solidFill>
                  <a:srgbClr val="017E9B"/>
                </a:solidFill>
              </a:rPr>
              <a:t> </a:t>
            </a:r>
            <a:r>
              <a:rPr lang="en-US" sz="2400" dirty="0" smtClean="0">
                <a:solidFill>
                  <a:srgbClr val="017E9B"/>
                </a:solidFill>
              </a:rPr>
              <a:t>                                               </a:t>
            </a:r>
            <a:r>
              <a:rPr lang="en-US" sz="2000" dirty="0" smtClean="0">
                <a:solidFill>
                  <a:srgbClr val="017E9B"/>
                </a:solidFill>
              </a:rPr>
              <a:t>(Handout)</a:t>
            </a:r>
            <a:endParaRPr lang="en-US" sz="2400" dirty="0" smtClean="0">
              <a:solidFill>
                <a:srgbClr val="017E9B"/>
              </a:solidFill>
            </a:endParaRPr>
          </a:p>
          <a:p>
            <a:pPr lvl="1"/>
            <a:r>
              <a:rPr lang="en-US" sz="2800" dirty="0" smtClean="0"/>
              <a:t>Internal Improvement Review (IIR)</a:t>
            </a:r>
            <a:r>
              <a:rPr lang="en-US" sz="2400" dirty="0" smtClean="0"/>
              <a:t>                   </a:t>
            </a:r>
            <a:r>
              <a:rPr lang="en-US" sz="2000" dirty="0" smtClean="0">
                <a:solidFill>
                  <a:srgbClr val="017E9B"/>
                </a:solidFill>
              </a:rPr>
              <a:t> (Website)</a:t>
            </a:r>
            <a:endParaRPr lang="en-US" sz="21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 Is it Working?</a:t>
            </a:r>
            <a:endParaRPr lang="en-US" dirty="0"/>
          </a:p>
        </p:txBody>
      </p:sp>
      <p:sp>
        <p:nvSpPr>
          <p:cNvPr id="3" name="Content Placeholder 2"/>
          <p:cNvSpPr>
            <a:spLocks noGrp="1"/>
          </p:cNvSpPr>
          <p:nvPr>
            <p:ph sz="quarter" idx="1"/>
          </p:nvPr>
        </p:nvSpPr>
        <p:spPr/>
        <p:txBody>
          <a:bodyPr/>
          <a:lstStyle/>
          <a:p>
            <a:pPr algn="ctr">
              <a:buNone/>
            </a:pPr>
            <a:r>
              <a:rPr lang="en-US" sz="3200" dirty="0" smtClean="0">
                <a:latin typeface="Arial Rounded MT Bold" pitchFamily="34" charset="0"/>
              </a:rPr>
              <a:t>Program + Personnel = Results</a:t>
            </a:r>
          </a:p>
          <a:p>
            <a:pPr algn="ctr">
              <a:buNone/>
            </a:pPr>
            <a:endParaRPr lang="en-US" sz="3200" b="1" dirty="0" smtClean="0">
              <a:latin typeface="Arial Rounded MT Bold" pitchFamily="34" charset="0"/>
            </a:endParaRPr>
          </a:p>
          <a:p>
            <a:pPr>
              <a:buNone/>
            </a:pPr>
            <a:r>
              <a:rPr lang="en-US" sz="2800" b="1" u="sng" dirty="0" smtClean="0"/>
              <a:t>Personnel Evaluation</a:t>
            </a:r>
            <a:endParaRPr lang="en-US" sz="2400" dirty="0" smtClean="0">
              <a:solidFill>
                <a:srgbClr val="017E9B"/>
              </a:solidFill>
            </a:endParaRPr>
          </a:p>
          <a:p>
            <a:pPr lvl="1"/>
            <a:r>
              <a:rPr lang="en-US" sz="2800" dirty="0" smtClean="0">
                <a:latin typeface="+mj-lt"/>
              </a:rPr>
              <a:t>Professional Growth and Development</a:t>
            </a:r>
          </a:p>
          <a:p>
            <a:pPr lvl="1"/>
            <a:r>
              <a:rPr lang="en-US" sz="2800" dirty="0" smtClean="0">
                <a:latin typeface="+mj-lt"/>
              </a:rPr>
              <a:t>Protocol and Growth Guide</a:t>
            </a:r>
            <a:r>
              <a:rPr lang="en-US" sz="2800" dirty="0" smtClean="0">
                <a:solidFill>
                  <a:srgbClr val="017E9B"/>
                </a:solidFill>
              </a:rPr>
              <a:t>                        </a:t>
            </a:r>
            <a:r>
              <a:rPr lang="en-US" sz="2000" dirty="0" smtClean="0">
                <a:solidFill>
                  <a:srgbClr val="017E9B"/>
                </a:solidFill>
              </a:rPr>
              <a:t>(Website)</a:t>
            </a:r>
            <a:endParaRPr lang="en-US" sz="2800" dirty="0" smtClean="0">
              <a:latin typeface="+mj-lt"/>
            </a:endParaRPr>
          </a:p>
          <a:p>
            <a:pPr lvl="1"/>
            <a:r>
              <a:rPr lang="en-US" sz="2800" dirty="0" smtClean="0">
                <a:latin typeface="+mj-lt"/>
              </a:rPr>
              <a:t>Growth Plan                  </a:t>
            </a:r>
            <a:r>
              <a:rPr lang="en-US" sz="2400" dirty="0" smtClean="0">
                <a:latin typeface="+mj-lt"/>
              </a:rPr>
              <a:t>                                 </a:t>
            </a:r>
            <a:r>
              <a:rPr lang="en-US" sz="2000" dirty="0" smtClean="0">
                <a:solidFill>
                  <a:srgbClr val="017E9B"/>
                </a:solidFill>
              </a:rPr>
              <a:t>(Handout)</a:t>
            </a:r>
            <a:endParaRPr lang="en-US" sz="2000" dirty="0">
              <a:latin typeface="+mj-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endParaRPr lang="en-US" dirty="0" smtClean="0"/>
          </a:p>
          <a:p>
            <a:pPr>
              <a:buNone/>
            </a:pPr>
            <a:endParaRPr lang="en-US" dirty="0" smtClean="0"/>
          </a:p>
          <a:p>
            <a:pPr algn="ctr">
              <a:buNone/>
            </a:pPr>
            <a:endParaRPr lang="en-US" sz="4800" dirty="0" smtClean="0"/>
          </a:p>
          <a:p>
            <a:pPr algn="ctr">
              <a:buNone/>
            </a:pPr>
            <a:endParaRPr lang="en-US" sz="4800" dirty="0" smtClean="0"/>
          </a:p>
          <a:p>
            <a:pPr algn="ctr">
              <a:buNone/>
            </a:pPr>
            <a:endParaRPr lang="en-US" sz="4800" dirty="0" smtClean="0"/>
          </a:p>
          <a:p>
            <a:pPr algn="ctr">
              <a:buNone/>
            </a:pPr>
            <a:endParaRPr lang="en-US" sz="4800" dirty="0" smtClean="0"/>
          </a:p>
          <a:p>
            <a:pPr algn="ctr">
              <a:buNone/>
            </a:pPr>
            <a:endParaRPr lang="en-US" sz="4800" dirty="0" smtClean="0"/>
          </a:p>
          <a:p>
            <a:pPr algn="ctr">
              <a:buNone/>
            </a:pPr>
            <a:endParaRPr lang="en-US" sz="4800" i="1" dirty="0">
              <a:latin typeface="Arial Rounded MT Bold" pitchFamily="34" charset="0"/>
            </a:endParaRPr>
          </a:p>
        </p:txBody>
      </p:sp>
      <p:sp>
        <p:nvSpPr>
          <p:cNvPr id="2" name="Title 1"/>
          <p:cNvSpPr>
            <a:spLocks noGrp="1"/>
          </p:cNvSpPr>
          <p:nvPr>
            <p:ph type="title"/>
          </p:nvPr>
        </p:nvSpPr>
        <p:spPr/>
        <p:txBody>
          <a:bodyPr/>
          <a:lstStyle/>
          <a:p>
            <a:r>
              <a:rPr lang="en-US" dirty="0" smtClean="0"/>
              <a:t>Break!</a:t>
            </a:r>
            <a:endParaRPr lang="en-US" dirty="0"/>
          </a:p>
        </p:txBody>
      </p:sp>
      <p:pic>
        <p:nvPicPr>
          <p:cNvPr id="4" name="Picture 3" descr="time for a break.jpg"/>
          <p:cNvPicPr>
            <a:picLocks noChangeAspect="1"/>
          </p:cNvPicPr>
          <p:nvPr/>
        </p:nvPicPr>
        <p:blipFill>
          <a:blip r:embed="rId2" cstate="print"/>
          <a:stretch>
            <a:fillRect/>
          </a:stretch>
        </p:blipFill>
        <p:spPr>
          <a:xfrm>
            <a:off x="2743200" y="1905000"/>
            <a:ext cx="5930660" cy="4191000"/>
          </a:xfrm>
          <a:prstGeom prst="rect">
            <a:avLst/>
          </a:prstGeom>
        </p:spPr>
      </p:pic>
      <p:sp>
        <p:nvSpPr>
          <p:cNvPr id="5" name="TextBox 4"/>
          <p:cNvSpPr txBox="1"/>
          <p:nvPr/>
        </p:nvSpPr>
        <p:spPr>
          <a:xfrm>
            <a:off x="1357261" y="1905000"/>
            <a:ext cx="2681339" cy="830997"/>
          </a:xfrm>
          <a:prstGeom prst="rect">
            <a:avLst/>
          </a:prstGeom>
          <a:noFill/>
        </p:spPr>
        <p:txBody>
          <a:bodyPr wrap="square" rtlCol="0">
            <a:spAutoFit/>
          </a:bodyPr>
          <a:lstStyle/>
          <a:p>
            <a:pPr algn="ctr">
              <a:buNone/>
            </a:pPr>
            <a:r>
              <a:rPr lang="en-US" sz="4800" i="1" dirty="0" smtClean="0">
                <a:solidFill>
                  <a:srgbClr val="017E9B"/>
                </a:solidFill>
                <a:latin typeface="Arial Rounded MT Bold" pitchFamily="34" charset="0"/>
              </a:rPr>
              <a:t>Take 10!</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 Is it Working?</a:t>
            </a:r>
            <a:endParaRPr lang="en-US" dirty="0"/>
          </a:p>
        </p:txBody>
      </p:sp>
      <p:sp>
        <p:nvSpPr>
          <p:cNvPr id="3" name="Content Placeholder 2"/>
          <p:cNvSpPr>
            <a:spLocks noGrp="1"/>
          </p:cNvSpPr>
          <p:nvPr>
            <p:ph sz="quarter" idx="1"/>
          </p:nvPr>
        </p:nvSpPr>
        <p:spPr>
          <a:xfrm>
            <a:off x="609600" y="1676400"/>
            <a:ext cx="8153400" cy="4495800"/>
          </a:xfrm>
        </p:spPr>
        <p:txBody>
          <a:bodyPr/>
          <a:lstStyle/>
          <a:p>
            <a:pPr algn="ctr">
              <a:buNone/>
            </a:pPr>
            <a:r>
              <a:rPr lang="en-US" sz="3200" dirty="0" smtClean="0">
                <a:latin typeface="Arial Rounded MT Bold" pitchFamily="34" charset="0"/>
              </a:rPr>
              <a:t>Program + Personnel = Results</a:t>
            </a:r>
          </a:p>
          <a:p>
            <a:pPr>
              <a:buNone/>
            </a:pPr>
            <a:endParaRPr lang="en-US" sz="1800" b="1" u="sng" dirty="0" smtClean="0"/>
          </a:p>
          <a:p>
            <a:pPr>
              <a:buNone/>
            </a:pPr>
            <a:r>
              <a:rPr lang="en-US" sz="3200" b="1" u="sng" dirty="0" smtClean="0"/>
              <a:t>Results</a:t>
            </a:r>
            <a:r>
              <a:rPr lang="en-US" sz="2400" b="1" dirty="0" smtClean="0"/>
              <a:t> </a:t>
            </a:r>
          </a:p>
          <a:p>
            <a:pPr>
              <a:buNone/>
            </a:pPr>
            <a:r>
              <a:rPr lang="en-US" sz="3200" b="1" dirty="0" smtClean="0"/>
              <a:t>PRoBE Projects</a:t>
            </a:r>
          </a:p>
          <a:p>
            <a:pPr>
              <a:buNone/>
            </a:pPr>
            <a:r>
              <a:rPr lang="en-US" sz="3200" dirty="0" smtClean="0"/>
              <a:t>    </a:t>
            </a:r>
            <a:r>
              <a:rPr lang="en-US" sz="2800" u="sng" dirty="0" smtClean="0"/>
              <a:t>P</a:t>
            </a:r>
            <a:r>
              <a:rPr lang="en-US" sz="2800" dirty="0" smtClean="0"/>
              <a:t>artnerships in </a:t>
            </a:r>
            <a:r>
              <a:rPr lang="en-US" sz="2800" u="sng" dirty="0" smtClean="0"/>
              <a:t>R</a:t>
            </a:r>
            <a:r>
              <a:rPr lang="en-US" sz="2800" dirty="0" smtClean="0"/>
              <a:t>esults </a:t>
            </a:r>
            <a:r>
              <a:rPr lang="en-US" sz="2800" u="sng" dirty="0" smtClean="0"/>
              <a:t>B</a:t>
            </a:r>
            <a:r>
              <a:rPr lang="en-US" sz="2800" dirty="0" smtClean="0"/>
              <a:t>ased </a:t>
            </a:r>
            <a:r>
              <a:rPr lang="en-US" sz="2800" u="sng" dirty="0" smtClean="0"/>
              <a:t>E</a:t>
            </a:r>
            <a:r>
              <a:rPr lang="en-US" sz="2800" dirty="0" smtClean="0"/>
              <a:t>valuation</a:t>
            </a:r>
            <a:endParaRPr lang="en-US" sz="3200" dirty="0" smtClean="0"/>
          </a:p>
          <a:p>
            <a:pPr>
              <a:buNone/>
            </a:pPr>
            <a:endParaRPr lang="en-US" sz="1400" dirty="0" smtClean="0"/>
          </a:p>
          <a:p>
            <a:r>
              <a:rPr lang="en-US" b="1" dirty="0" smtClean="0">
                <a:latin typeface="+mj-lt"/>
              </a:rPr>
              <a:t>Examples</a:t>
            </a:r>
          </a:p>
          <a:p>
            <a:pPr lvl="1"/>
            <a:r>
              <a:rPr lang="en-US" dirty="0" smtClean="0">
                <a:latin typeface="+mj-lt"/>
              </a:rPr>
              <a:t>Video</a:t>
            </a:r>
          </a:p>
          <a:p>
            <a:pPr lvl="1"/>
            <a:r>
              <a:rPr lang="en-US" dirty="0" smtClean="0">
                <a:latin typeface="+mj-lt"/>
              </a:rPr>
              <a:t>Website</a:t>
            </a:r>
            <a:endParaRPr lang="en-US" dirty="0">
              <a:latin typeface="+mj-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Student Learning Outcomes</a:t>
            </a:r>
            <a:r>
              <a:rPr lang="en-US" dirty="0" smtClean="0"/>
              <a:t> </a:t>
            </a:r>
            <a:r>
              <a:rPr lang="en-US" sz="3200" dirty="0" smtClean="0"/>
              <a:t>(SLO's)</a:t>
            </a:r>
            <a:r>
              <a:rPr lang="en-US" sz="3200" b="1" dirty="0" smtClean="0"/>
              <a:t> </a:t>
            </a:r>
            <a:endParaRPr lang="en-US" dirty="0"/>
          </a:p>
        </p:txBody>
      </p:sp>
      <p:sp>
        <p:nvSpPr>
          <p:cNvPr id="3" name="Content Placeholder 2"/>
          <p:cNvSpPr>
            <a:spLocks noGrp="1"/>
          </p:cNvSpPr>
          <p:nvPr>
            <p:ph sz="quarter" idx="1"/>
          </p:nvPr>
        </p:nvSpPr>
        <p:spPr/>
        <p:txBody>
          <a:bodyPr/>
          <a:lstStyle/>
          <a:p>
            <a:r>
              <a:rPr lang="en-US" dirty="0" smtClean="0"/>
              <a:t>Same criteria and expectations as teachers</a:t>
            </a:r>
          </a:p>
          <a:p>
            <a:r>
              <a:rPr lang="en-US" dirty="0" smtClean="0"/>
              <a:t>Measures student </a:t>
            </a:r>
            <a:r>
              <a:rPr lang="en-US" u="sng" dirty="0" smtClean="0"/>
              <a:t>performance</a:t>
            </a:r>
            <a:r>
              <a:rPr lang="en-US" dirty="0" smtClean="0"/>
              <a:t> over time</a:t>
            </a:r>
          </a:p>
          <a:p>
            <a:r>
              <a:rPr lang="en-US" smtClean="0"/>
              <a:t>Connects </a:t>
            </a:r>
            <a:r>
              <a:rPr lang="en-US" dirty="0" smtClean="0"/>
              <a:t>to and supports school, program, and growth plan goals and objectives</a:t>
            </a:r>
          </a:p>
          <a:p>
            <a:r>
              <a:rPr lang="en-US" dirty="0" smtClean="0"/>
              <a:t>Make it practical and of value</a:t>
            </a:r>
          </a:p>
          <a:p>
            <a:r>
              <a:rPr lang="en-US" dirty="0" smtClean="0"/>
              <a:t>Examples  </a:t>
            </a:r>
          </a:p>
          <a:p>
            <a:pPr lvl="1"/>
            <a:r>
              <a:rPr lang="en-US" dirty="0" smtClean="0"/>
              <a:t>Growth Plans - Mrs. Johnson</a:t>
            </a:r>
          </a:p>
          <a:p>
            <a:pPr lvl="1"/>
            <a:r>
              <a:rPr lang="en-US" dirty="0" smtClean="0"/>
              <a:t>PRoBE Projects</a:t>
            </a:r>
          </a:p>
          <a:p>
            <a:pPr lvl="1"/>
            <a:r>
              <a:rPr lang="en-US" b="1" dirty="0" smtClean="0">
                <a:solidFill>
                  <a:srgbClr val="017E9B"/>
                </a:solidFill>
              </a:rPr>
              <a:t>Your own</a:t>
            </a:r>
            <a:endParaRPr lang="en-US" b="1" dirty="0">
              <a:solidFill>
                <a:srgbClr val="017E9B"/>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Principal/Counselor Relationship</a:t>
            </a:r>
            <a:endParaRPr lang="en-US" sz="4000" dirty="0"/>
          </a:p>
        </p:txBody>
      </p:sp>
      <p:sp>
        <p:nvSpPr>
          <p:cNvPr id="3" name="Content Placeholder 2"/>
          <p:cNvSpPr>
            <a:spLocks noGrp="1"/>
          </p:cNvSpPr>
          <p:nvPr>
            <p:ph sz="quarter" idx="1"/>
          </p:nvPr>
        </p:nvSpPr>
        <p:spPr/>
        <p:txBody>
          <a:bodyPr/>
          <a:lstStyle/>
          <a:p>
            <a:r>
              <a:rPr lang="en-US" sz="3200" dirty="0" smtClean="0"/>
              <a:t>Dynamics</a:t>
            </a:r>
          </a:p>
          <a:p>
            <a:r>
              <a:rPr lang="en-US" sz="3200" dirty="0" smtClean="0"/>
              <a:t>ASCA Annual Agreement                       </a:t>
            </a:r>
            <a:r>
              <a:rPr lang="en-US" sz="2000" dirty="0" smtClean="0">
                <a:solidFill>
                  <a:schemeClr val="tx2"/>
                </a:solidFill>
              </a:rPr>
              <a:t>(Handout)</a:t>
            </a:r>
          </a:p>
          <a:p>
            <a:r>
              <a:rPr lang="en-US" sz="3200" dirty="0" smtClean="0"/>
              <a:t>Principal/Counselor Relationship Rubric   </a:t>
            </a:r>
            <a:r>
              <a:rPr lang="en-US" sz="2000" dirty="0" smtClean="0">
                <a:solidFill>
                  <a:schemeClr val="tx2"/>
                </a:solidFill>
              </a:rPr>
              <a:t>(Handout)</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Counselor Support System</a:t>
            </a:r>
            <a:endParaRPr lang="en-US" dirty="0"/>
          </a:p>
        </p:txBody>
      </p:sp>
      <p:sp>
        <p:nvSpPr>
          <p:cNvPr id="3" name="Content Placeholder 2"/>
          <p:cNvSpPr>
            <a:spLocks noGrp="1"/>
          </p:cNvSpPr>
          <p:nvPr>
            <p:ph sz="quarter" idx="1"/>
          </p:nvPr>
        </p:nvSpPr>
        <p:spPr/>
        <p:txBody>
          <a:bodyPr numCol="2"/>
          <a:lstStyle/>
          <a:p>
            <a:pPr lvl="1"/>
            <a:r>
              <a:rPr lang="en-US" sz="2800" dirty="0" smtClean="0">
                <a:latin typeface="Arial Narrow" pitchFamily="34" charset="0"/>
              </a:rPr>
              <a:t>Graduate programs</a:t>
            </a:r>
            <a:endParaRPr lang="en-US" sz="2400" dirty="0" smtClean="0">
              <a:latin typeface="Arial Narrow" pitchFamily="34" charset="0"/>
            </a:endParaRPr>
          </a:p>
          <a:p>
            <a:pPr lvl="1"/>
            <a:r>
              <a:rPr lang="en-US" sz="2800" dirty="0" smtClean="0">
                <a:latin typeface="Arial Narrow" pitchFamily="34" charset="0"/>
              </a:rPr>
              <a:t>Certification</a:t>
            </a:r>
            <a:endParaRPr lang="en-US" sz="2400" dirty="0" smtClean="0">
              <a:latin typeface="Arial Narrow" pitchFamily="34" charset="0"/>
            </a:endParaRPr>
          </a:p>
          <a:p>
            <a:pPr lvl="1"/>
            <a:r>
              <a:rPr lang="en-US" sz="2800" dirty="0" smtClean="0">
                <a:latin typeface="Arial Narrow" pitchFamily="34" charset="0"/>
              </a:rPr>
              <a:t>New Counselor Institute</a:t>
            </a:r>
            <a:endParaRPr lang="en-US" sz="2400" dirty="0" smtClean="0">
              <a:latin typeface="Arial Narrow" pitchFamily="34" charset="0"/>
            </a:endParaRPr>
          </a:p>
          <a:p>
            <a:pPr lvl="1"/>
            <a:r>
              <a:rPr lang="en-US" sz="2800" dirty="0" smtClean="0">
                <a:latin typeface="Arial Narrow" pitchFamily="34" charset="0"/>
              </a:rPr>
              <a:t>Mentoring</a:t>
            </a:r>
            <a:endParaRPr lang="en-US" sz="2400" dirty="0" smtClean="0">
              <a:latin typeface="Arial Narrow" pitchFamily="34" charset="0"/>
            </a:endParaRPr>
          </a:p>
          <a:p>
            <a:pPr lvl="1"/>
            <a:r>
              <a:rPr lang="en-US" sz="2800" dirty="0" smtClean="0">
                <a:latin typeface="Arial Narrow" pitchFamily="34" charset="0"/>
              </a:rPr>
              <a:t>Guidance System of Support</a:t>
            </a:r>
            <a:endParaRPr lang="en-US" sz="2400" dirty="0" smtClean="0">
              <a:latin typeface="Arial Narrow" pitchFamily="34" charset="0"/>
            </a:endParaRPr>
          </a:p>
          <a:p>
            <a:pPr lvl="1"/>
            <a:r>
              <a:rPr lang="en-US" sz="2800" dirty="0" smtClean="0">
                <a:latin typeface="Arial Narrow" pitchFamily="34" charset="0"/>
              </a:rPr>
              <a:t>The Guidance Digest</a:t>
            </a:r>
            <a:endParaRPr lang="en-US" sz="2400" dirty="0" smtClean="0">
              <a:latin typeface="Arial Narrow" pitchFamily="34" charset="0"/>
            </a:endParaRPr>
          </a:p>
          <a:p>
            <a:pPr lvl="1"/>
            <a:endParaRPr lang="en-US" sz="2800" dirty="0" smtClean="0">
              <a:latin typeface="Arial Narrow" pitchFamily="34" charset="0"/>
            </a:endParaRPr>
          </a:p>
          <a:p>
            <a:pPr lvl="1"/>
            <a:endParaRPr lang="en-US" sz="2800" dirty="0" smtClean="0">
              <a:latin typeface="Arial Narrow" pitchFamily="34" charset="0"/>
            </a:endParaRPr>
          </a:p>
          <a:p>
            <a:pPr lvl="1"/>
            <a:r>
              <a:rPr lang="en-US" sz="2800" dirty="0" smtClean="0">
                <a:latin typeface="Arial Narrow" pitchFamily="34" charset="0"/>
              </a:rPr>
              <a:t>College and Career Consultants</a:t>
            </a:r>
            <a:endParaRPr lang="en-US" sz="2400" dirty="0" smtClean="0">
              <a:latin typeface="Arial Narrow" pitchFamily="34" charset="0"/>
            </a:endParaRPr>
          </a:p>
          <a:p>
            <a:pPr lvl="1"/>
            <a:r>
              <a:rPr lang="en-US" sz="2800" dirty="0" smtClean="0">
                <a:latin typeface="Arial Narrow" pitchFamily="34" charset="0"/>
              </a:rPr>
              <a:t>DESE Guidance and Counseling</a:t>
            </a:r>
            <a:endParaRPr lang="en-US" sz="2400" dirty="0" smtClean="0">
              <a:latin typeface="Arial Narrow" pitchFamily="34" charset="0"/>
            </a:endParaRPr>
          </a:p>
          <a:p>
            <a:pPr lvl="1"/>
            <a:r>
              <a:rPr lang="en-US" sz="2800" dirty="0" smtClean="0">
                <a:latin typeface="Arial Narrow" pitchFamily="34" charset="0"/>
              </a:rPr>
              <a:t>Missouri School Counselor Association</a:t>
            </a:r>
            <a:endParaRPr lang="en-US" sz="2400" dirty="0" smtClean="0">
              <a:latin typeface="Arial Narrow" pitchFamily="34" charset="0"/>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12775" y="228600"/>
            <a:ext cx="8153400" cy="990600"/>
          </a:xfrm>
        </p:spPr>
        <p:txBody>
          <a:bodyPr/>
          <a:lstStyle/>
          <a:p>
            <a:r>
              <a:rPr lang="en-US" dirty="0" smtClean="0"/>
              <a:t>Welcome and Warm Up</a:t>
            </a:r>
          </a:p>
        </p:txBody>
      </p:sp>
      <p:sp>
        <p:nvSpPr>
          <p:cNvPr id="16387" name="Content Placeholder 2"/>
          <p:cNvSpPr>
            <a:spLocks noGrp="1"/>
          </p:cNvSpPr>
          <p:nvPr>
            <p:ph sz="quarter" idx="1"/>
          </p:nvPr>
        </p:nvSpPr>
        <p:spPr>
          <a:xfrm>
            <a:off x="612775" y="1600200"/>
            <a:ext cx="8153400" cy="4495800"/>
          </a:xfrm>
        </p:spPr>
        <p:txBody>
          <a:bodyPr/>
          <a:lstStyle/>
          <a:p>
            <a:pPr lvl="1">
              <a:buNone/>
            </a:pPr>
            <a:r>
              <a:rPr lang="en-US" sz="2400" i="1" dirty="0" smtClean="0">
                <a:latin typeface="Arial(W1)" pitchFamily="34" charset="0"/>
              </a:rPr>
              <a:t>If you had to select one competency, skill, or attribute in which your students would demonstrate a high level of competency when they left your building, what would it be?</a:t>
            </a:r>
            <a:r>
              <a:rPr lang="en-US" sz="2400" b="1" i="1" dirty="0" smtClean="0">
                <a:latin typeface="Arial(W1)" pitchFamily="34" charset="0"/>
              </a:rPr>
              <a:t> </a:t>
            </a:r>
            <a:endParaRPr lang="en-US" sz="2400" i="1" dirty="0" smtClean="0">
              <a:latin typeface="Arial(W1)" pitchFamily="34" charset="0"/>
            </a:endParaRPr>
          </a:p>
          <a:p>
            <a:pPr lvl="1"/>
            <a:r>
              <a:rPr lang="en-US" sz="2800" dirty="0" smtClean="0">
                <a:solidFill>
                  <a:srgbClr val="017E9B"/>
                </a:solidFill>
              </a:rPr>
              <a:t>Answer the question</a:t>
            </a:r>
          </a:p>
          <a:p>
            <a:pPr lvl="1"/>
            <a:r>
              <a:rPr lang="en-US" sz="2800" dirty="0" smtClean="0">
                <a:solidFill>
                  <a:srgbClr val="017E9B"/>
                </a:solidFill>
              </a:rPr>
              <a:t>Get up</a:t>
            </a:r>
            <a:endParaRPr lang="en-US" sz="2400" dirty="0" smtClean="0">
              <a:solidFill>
                <a:srgbClr val="017E9B"/>
              </a:solidFill>
            </a:endParaRPr>
          </a:p>
          <a:p>
            <a:pPr lvl="1"/>
            <a:r>
              <a:rPr lang="en-US" sz="2800" dirty="0" smtClean="0">
                <a:solidFill>
                  <a:srgbClr val="017E9B"/>
                </a:solidFill>
              </a:rPr>
              <a:t>Introduce yourself to 2 people you don't know</a:t>
            </a:r>
            <a:endParaRPr lang="en-US" sz="2400" dirty="0" smtClean="0">
              <a:solidFill>
                <a:srgbClr val="017E9B"/>
              </a:solidFill>
            </a:endParaRPr>
          </a:p>
          <a:p>
            <a:pPr lvl="1"/>
            <a:r>
              <a:rPr lang="en-US" sz="2800" dirty="0" smtClean="0">
                <a:solidFill>
                  <a:srgbClr val="017E9B"/>
                </a:solidFill>
              </a:rPr>
              <a:t>Share your response </a:t>
            </a:r>
          </a:p>
          <a:p>
            <a:pPr lvl="1">
              <a:buNone/>
            </a:pPr>
            <a:endParaRPr lang="en-US" sz="2400" dirty="0" smtClean="0"/>
          </a:p>
          <a:p>
            <a:pPr>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Enrichment Materials</a:t>
            </a:r>
            <a:endParaRPr lang="en-US" dirty="0"/>
          </a:p>
        </p:txBody>
      </p:sp>
      <p:sp>
        <p:nvSpPr>
          <p:cNvPr id="3" name="Content Placeholder 2"/>
          <p:cNvSpPr>
            <a:spLocks noGrp="1"/>
          </p:cNvSpPr>
          <p:nvPr>
            <p:ph sz="quarter" idx="1"/>
          </p:nvPr>
        </p:nvSpPr>
        <p:spPr/>
        <p:txBody>
          <a:bodyPr/>
          <a:lstStyle/>
          <a:p>
            <a:pPr>
              <a:buNone/>
            </a:pPr>
            <a:r>
              <a:rPr lang="en-US" sz="2800" b="1" dirty="0" smtClean="0">
                <a:latin typeface="+mj-lt"/>
              </a:rPr>
              <a:t>Missouri Connections</a:t>
            </a:r>
            <a:r>
              <a:rPr lang="en-US" sz="2800" dirty="0" smtClean="0">
                <a:solidFill>
                  <a:schemeClr val="tx2"/>
                </a:solidFill>
                <a:latin typeface="+mj-lt"/>
              </a:rPr>
              <a:t> </a:t>
            </a:r>
            <a:r>
              <a:rPr lang="en-US" sz="3200" dirty="0" smtClean="0">
                <a:solidFill>
                  <a:schemeClr val="tx2"/>
                </a:solidFill>
                <a:latin typeface="+mj-lt"/>
              </a:rPr>
              <a:t>                                </a:t>
            </a:r>
            <a:r>
              <a:rPr lang="en-US" sz="2000" dirty="0" smtClean="0">
                <a:solidFill>
                  <a:schemeClr val="tx2"/>
                </a:solidFill>
                <a:latin typeface="+mj-lt"/>
              </a:rPr>
              <a:t>(Handouts)</a:t>
            </a:r>
          </a:p>
          <a:p>
            <a:pPr>
              <a:buNone/>
            </a:pPr>
            <a:endParaRPr lang="en-US" sz="2000" dirty="0" smtClean="0">
              <a:solidFill>
                <a:schemeClr val="tx2"/>
              </a:solidFill>
              <a:latin typeface="+mj-lt"/>
            </a:endParaRPr>
          </a:p>
          <a:p>
            <a:pPr lvl="0">
              <a:buNone/>
            </a:pPr>
            <a:r>
              <a:rPr lang="en-US" sz="2800" b="1" dirty="0" smtClean="0">
                <a:latin typeface="+mj-lt"/>
              </a:rPr>
              <a:t>College and Career Readiness Framework </a:t>
            </a:r>
            <a:r>
              <a:rPr lang="en-US" sz="2800" dirty="0" smtClean="0">
                <a:latin typeface="+mj-lt"/>
              </a:rPr>
              <a:t>with </a:t>
            </a:r>
            <a:r>
              <a:rPr lang="en-US" sz="2800" b="1" dirty="0" smtClean="0">
                <a:latin typeface="+mj-lt"/>
              </a:rPr>
              <a:t>Competency Wheel</a:t>
            </a:r>
            <a:r>
              <a:rPr lang="en-US" sz="3200" dirty="0" smtClean="0">
                <a:latin typeface="+mj-lt"/>
              </a:rPr>
              <a:t>                                  </a:t>
            </a:r>
            <a:r>
              <a:rPr lang="en-US" sz="2000" dirty="0" smtClean="0">
                <a:solidFill>
                  <a:schemeClr val="tx2"/>
                </a:solidFill>
                <a:latin typeface="+mj-lt"/>
              </a:rPr>
              <a:t>(Handout)</a:t>
            </a:r>
          </a:p>
          <a:p>
            <a:pPr>
              <a:buNone/>
            </a:pPr>
            <a:r>
              <a:rPr lang="en-US" sz="2000" dirty="0" smtClean="0">
                <a:solidFill>
                  <a:schemeClr val="tx2"/>
                </a:solidFill>
              </a:rPr>
              <a:t>                                                                                                       (Video)</a:t>
            </a:r>
            <a:endParaRPr lang="en-US" sz="20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Plans</a:t>
            </a:r>
            <a:endParaRPr lang="en-US" dirty="0"/>
          </a:p>
        </p:txBody>
      </p:sp>
      <p:sp>
        <p:nvSpPr>
          <p:cNvPr id="3" name="Content Placeholder 2"/>
          <p:cNvSpPr>
            <a:spLocks noGrp="1"/>
          </p:cNvSpPr>
          <p:nvPr>
            <p:ph sz="quarter" idx="1"/>
          </p:nvPr>
        </p:nvSpPr>
        <p:spPr/>
        <p:txBody>
          <a:bodyPr/>
          <a:lstStyle/>
          <a:p>
            <a:pPr>
              <a:buNone/>
            </a:pPr>
            <a:r>
              <a:rPr lang="en-US" dirty="0" smtClean="0"/>
              <a:t>Develop 2-3 specific and achievable actions    </a:t>
            </a:r>
            <a:r>
              <a:rPr lang="en-US" sz="2000" dirty="0" smtClean="0">
                <a:solidFill>
                  <a:schemeClr val="tx2"/>
                </a:solidFill>
              </a:rPr>
              <a:t>(Handout)</a:t>
            </a:r>
            <a:endParaRPr lang="en-US" sz="2000" dirty="0" smtClean="0"/>
          </a:p>
          <a:p>
            <a:pPr lvl="1"/>
            <a:r>
              <a:rPr lang="en-US" dirty="0" smtClean="0"/>
              <a:t>Include time frame</a:t>
            </a:r>
          </a:p>
          <a:p>
            <a:pPr lvl="1"/>
            <a:r>
              <a:rPr lang="en-US" dirty="0" smtClean="0"/>
              <a:t>Be prepared to share</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a:t>
            </a:r>
            <a:endParaRPr lang="en-US" dirty="0"/>
          </a:p>
        </p:txBody>
      </p:sp>
      <p:sp>
        <p:nvSpPr>
          <p:cNvPr id="3" name="Content Placeholder 2"/>
          <p:cNvSpPr>
            <a:spLocks noGrp="1"/>
          </p:cNvSpPr>
          <p:nvPr>
            <p:ph sz="quarter" idx="1"/>
          </p:nvPr>
        </p:nvSpPr>
        <p:spPr>
          <a:xfrm>
            <a:off x="228600" y="1600200"/>
            <a:ext cx="8763000" cy="4495800"/>
          </a:xfrm>
        </p:spPr>
        <p:txBody>
          <a:bodyPr/>
          <a:lstStyle/>
          <a:p>
            <a:pPr>
              <a:buNone/>
            </a:pPr>
            <a:r>
              <a:rPr lang="en-US" sz="3200" dirty="0" smtClean="0"/>
              <a:t>Table Talk </a:t>
            </a:r>
          </a:p>
          <a:p>
            <a:pPr lvl="1"/>
            <a:r>
              <a:rPr lang="en-US" sz="2800" dirty="0" smtClean="0"/>
              <a:t>Share your action plans</a:t>
            </a:r>
          </a:p>
          <a:p>
            <a:pPr lvl="1"/>
            <a:r>
              <a:rPr lang="en-US" sz="2800" dirty="0" smtClean="0"/>
              <a:t>Answer the question:  </a:t>
            </a:r>
          </a:p>
          <a:p>
            <a:pPr lvl="1">
              <a:buNone/>
            </a:pPr>
            <a:r>
              <a:rPr lang="en-US" sz="2800" b="1" dirty="0" smtClean="0"/>
              <a:t>Implementing your Guidance and Counseling Program:  </a:t>
            </a:r>
          </a:p>
          <a:p>
            <a:pPr lvl="2">
              <a:buFont typeface="Courier New" pitchFamily="49" charset="0"/>
              <a:buChar char="o"/>
            </a:pPr>
            <a:r>
              <a:rPr lang="en-US" sz="2500" dirty="0" smtClean="0"/>
              <a:t>What’s in it for me?</a:t>
            </a:r>
          </a:p>
          <a:p>
            <a:pPr lvl="2">
              <a:buFont typeface="Courier New" pitchFamily="49" charset="0"/>
              <a:buChar char="o"/>
            </a:pPr>
            <a:r>
              <a:rPr lang="en-US" sz="2500" dirty="0" smtClean="0"/>
              <a:t>How will others benefit?  </a:t>
            </a:r>
          </a:p>
          <a:p>
            <a:pPr lvl="2">
              <a:buNone/>
            </a:pPr>
            <a:r>
              <a:rPr lang="en-US" sz="2500" dirty="0" smtClean="0"/>
              <a:t>           </a:t>
            </a:r>
            <a:r>
              <a:rPr lang="en-US" sz="2400" dirty="0" smtClean="0">
                <a:solidFill>
                  <a:schemeClr val="tx2"/>
                </a:solidFill>
              </a:rPr>
              <a:t>Consider: Students, parents, administrators,  </a:t>
            </a:r>
          </a:p>
          <a:p>
            <a:pPr lvl="2">
              <a:buNone/>
            </a:pPr>
            <a:r>
              <a:rPr lang="en-US" sz="2400" dirty="0" smtClean="0">
                <a:solidFill>
                  <a:schemeClr val="tx2"/>
                </a:solidFill>
              </a:rPr>
              <a:t>                           counselors, teachers, school</a:t>
            </a:r>
          </a:p>
          <a:p>
            <a:pPr lvl="1">
              <a:buNone/>
            </a:pP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sz="quarter" idx="1"/>
          </p:nvPr>
        </p:nvSpPr>
        <p:spPr/>
        <p:txBody>
          <a:bodyPr/>
          <a:lstStyle/>
          <a:p>
            <a:pPr algn="ctr">
              <a:buNone/>
            </a:pPr>
            <a:r>
              <a:rPr lang="en-US" sz="2800" i="1" dirty="0" smtClean="0">
                <a:latin typeface="Arial(W1)" pitchFamily="34" charset="0"/>
              </a:rPr>
              <a:t>Your feedback is valued and will be used to improve this experience</a:t>
            </a:r>
            <a:r>
              <a:rPr lang="en-US" i="1" dirty="0" smtClean="0">
                <a:latin typeface="Arial(W1)" pitchFamily="34" charset="0"/>
              </a:rPr>
              <a:t>!  </a:t>
            </a:r>
          </a:p>
          <a:p>
            <a:pPr algn="ctr">
              <a:buNone/>
            </a:pPr>
            <a:endParaRPr lang="en-US" b="1" i="1" dirty="0" smtClean="0">
              <a:solidFill>
                <a:schemeClr val="tx2"/>
              </a:solidFill>
              <a:latin typeface="Arial(W1)" pitchFamily="34" charset="0"/>
            </a:endParaRPr>
          </a:p>
          <a:p>
            <a:pPr algn="ctr">
              <a:buNone/>
            </a:pPr>
            <a:r>
              <a:rPr lang="en-US" b="1" i="1" dirty="0" smtClean="0">
                <a:solidFill>
                  <a:schemeClr val="tx2"/>
                </a:solidFill>
                <a:latin typeface="Arial(W1)" pitchFamily="34" charset="0"/>
              </a:rPr>
              <a:t>Thank you for taking the time!</a:t>
            </a:r>
          </a:p>
          <a:p>
            <a:pPr algn="ctr">
              <a:buNone/>
            </a:pPr>
            <a:endParaRPr lang="en-US" sz="1400" b="1" i="1" dirty="0" smtClean="0">
              <a:solidFill>
                <a:schemeClr val="tx2"/>
              </a:solidFill>
              <a:latin typeface="Arial(W1)" pitchFamily="34" charset="0"/>
            </a:endParaRPr>
          </a:p>
          <a:p>
            <a:pPr algn="ctr">
              <a:buNone/>
            </a:pPr>
            <a:endParaRPr lang="en-US" sz="1400" b="1" i="1" dirty="0" smtClean="0">
              <a:solidFill>
                <a:schemeClr val="tx2"/>
              </a:solidFill>
              <a:latin typeface="Arial(W1)" pitchFamily="34" charset="0"/>
            </a:endParaRPr>
          </a:p>
          <a:p>
            <a:pPr algn="ctr">
              <a:spcBef>
                <a:spcPts val="0"/>
              </a:spcBef>
              <a:buNone/>
            </a:pPr>
            <a:r>
              <a:rPr lang="en-US" sz="2400" b="1" i="1" dirty="0" smtClean="0">
                <a:latin typeface="Arial(W1)" pitchFamily="34" charset="0"/>
              </a:rPr>
              <a:t>Tom Schlimpert</a:t>
            </a:r>
          </a:p>
          <a:p>
            <a:pPr algn="ctr">
              <a:spcBef>
                <a:spcPts val="0"/>
              </a:spcBef>
              <a:buNone/>
            </a:pPr>
            <a:r>
              <a:rPr lang="en-US" sz="2000" dirty="0" smtClean="0">
                <a:latin typeface="Arial(W1)" pitchFamily="34" charset="0"/>
              </a:rPr>
              <a:t>Assistant Director</a:t>
            </a:r>
          </a:p>
          <a:p>
            <a:pPr algn="ctr">
              <a:spcBef>
                <a:spcPts val="0"/>
              </a:spcBef>
              <a:buNone/>
            </a:pPr>
            <a:r>
              <a:rPr lang="en-US" sz="2000" dirty="0" smtClean="0">
                <a:latin typeface="Arial(W1)" pitchFamily="34" charset="0"/>
              </a:rPr>
              <a:t>Guidance and Counseling</a:t>
            </a:r>
          </a:p>
          <a:p>
            <a:pPr algn="ctr">
              <a:spcBef>
                <a:spcPts val="0"/>
              </a:spcBef>
              <a:buNone/>
            </a:pPr>
            <a:r>
              <a:rPr lang="en-US" sz="2000" dirty="0" smtClean="0">
                <a:latin typeface="Arial(W1)" pitchFamily="34" charset="0"/>
              </a:rPr>
              <a:t>573-751-6875</a:t>
            </a:r>
          </a:p>
          <a:p>
            <a:pPr algn="ctr">
              <a:spcBef>
                <a:spcPts val="0"/>
              </a:spcBef>
              <a:buNone/>
            </a:pPr>
            <a:r>
              <a:rPr lang="en-US" sz="2000" dirty="0" smtClean="0">
                <a:latin typeface="Arial(W1)" pitchFamily="34" charset="0"/>
              </a:rPr>
              <a:t>Tom.schlimpert@dese.mo.gov</a:t>
            </a:r>
            <a:endParaRPr lang="en-US" sz="2000" dirty="0">
              <a:latin typeface="Arial(W1)"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Workshop Overview</a:t>
            </a:r>
          </a:p>
        </p:txBody>
      </p:sp>
      <p:sp>
        <p:nvSpPr>
          <p:cNvPr id="17411" name="Content Placeholder 2"/>
          <p:cNvSpPr>
            <a:spLocks noGrp="1"/>
          </p:cNvSpPr>
          <p:nvPr>
            <p:ph sz="quarter" idx="1"/>
          </p:nvPr>
        </p:nvSpPr>
        <p:spPr>
          <a:xfrm>
            <a:off x="612648" y="1600200"/>
            <a:ext cx="8153400" cy="4876800"/>
          </a:xfrm>
        </p:spPr>
        <p:txBody>
          <a:bodyPr/>
          <a:lstStyle/>
          <a:p>
            <a:pPr>
              <a:buNone/>
            </a:pPr>
            <a:r>
              <a:rPr lang="en-US" u="sng" dirty="0" smtClean="0"/>
              <a:t>Enhance and Evaluate Your</a:t>
            </a:r>
          </a:p>
          <a:p>
            <a:r>
              <a:rPr lang="en-US" dirty="0" smtClean="0"/>
              <a:t>comprehensive guidance and counseling </a:t>
            </a:r>
            <a:r>
              <a:rPr lang="en-US" u="sng" dirty="0" smtClean="0"/>
              <a:t>program</a:t>
            </a:r>
            <a:r>
              <a:rPr lang="en-US" dirty="0" smtClean="0"/>
              <a:t> </a:t>
            </a:r>
          </a:p>
          <a:p>
            <a:r>
              <a:rPr lang="en-US" dirty="0" smtClean="0"/>
              <a:t>principal/counselor relationship</a:t>
            </a:r>
          </a:p>
          <a:p>
            <a:pPr>
              <a:buNone/>
            </a:pPr>
            <a:endParaRPr lang="en-US" u="sng" dirty="0" smtClean="0"/>
          </a:p>
          <a:p>
            <a:pPr>
              <a:buNone/>
            </a:pPr>
            <a:r>
              <a:rPr lang="en-US" u="sng" dirty="0" smtClean="0"/>
              <a:t>Understand and Utilize</a:t>
            </a:r>
          </a:p>
          <a:p>
            <a:r>
              <a:rPr lang="en-US" dirty="0" smtClean="0"/>
              <a:t>Program and Potential Impact</a:t>
            </a:r>
          </a:p>
          <a:p>
            <a:r>
              <a:rPr lang="en-US" dirty="0" smtClean="0"/>
              <a:t>Guidance and Counseling Resources</a:t>
            </a:r>
          </a:p>
          <a:p>
            <a:r>
              <a:rPr lang="en-US" dirty="0" smtClean="0"/>
              <a:t>Improvement Strategies</a:t>
            </a:r>
          </a:p>
          <a:p>
            <a:r>
              <a:rPr lang="en-US" dirty="0" smtClean="0"/>
              <a:t>Peers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17E9B"/>
                </a:solidFill>
              </a:rPr>
              <a:t>Context</a:t>
            </a:r>
            <a:endParaRPr lang="en-US" dirty="0">
              <a:solidFill>
                <a:srgbClr val="017E9B"/>
              </a:solidFill>
            </a:endParaRPr>
          </a:p>
        </p:txBody>
      </p:sp>
      <p:sp>
        <p:nvSpPr>
          <p:cNvPr id="3" name="Content Placeholder 2"/>
          <p:cNvSpPr>
            <a:spLocks noGrp="1"/>
          </p:cNvSpPr>
          <p:nvPr>
            <p:ph sz="quarter" idx="1"/>
          </p:nvPr>
        </p:nvSpPr>
        <p:spPr/>
        <p:txBody>
          <a:bodyPr/>
          <a:lstStyle/>
          <a:p>
            <a:pPr algn="ctr">
              <a:buNone/>
            </a:pPr>
            <a:r>
              <a:rPr lang="en-US" sz="3200" b="1" i="1" dirty="0" smtClean="0">
                <a:solidFill>
                  <a:srgbClr val="017E9B"/>
                </a:solidFill>
                <a:latin typeface="Arial Rounded MT Bold" pitchFamily="34" charset="0"/>
              </a:rPr>
              <a:t>Make it real!  Connect the Dots!</a:t>
            </a:r>
          </a:p>
          <a:p>
            <a:pPr algn="ctr">
              <a:buNone/>
            </a:pPr>
            <a:endParaRPr lang="en-US" sz="3200" b="1" i="1" dirty="0" smtClean="0">
              <a:solidFill>
                <a:srgbClr val="017E9B"/>
              </a:solidFill>
              <a:latin typeface="Arial Rounded MT Bold" pitchFamily="34" charset="0"/>
            </a:endParaRPr>
          </a:p>
          <a:p>
            <a:r>
              <a:rPr lang="en-US" sz="3000" dirty="0" smtClean="0"/>
              <a:t>MSIP5 Performance Standards</a:t>
            </a:r>
            <a:endParaRPr lang="en-US" dirty="0" smtClean="0"/>
          </a:p>
          <a:p>
            <a:r>
              <a:rPr lang="en-US" sz="3000" dirty="0" smtClean="0"/>
              <a:t>District and Building Improvement Plans</a:t>
            </a:r>
            <a:endParaRPr lang="en-US" dirty="0" smtClean="0"/>
          </a:p>
          <a:p>
            <a:r>
              <a:rPr lang="en-US" sz="3000" dirty="0" smtClean="0"/>
              <a:t>Guidance and Counseling</a:t>
            </a:r>
            <a:r>
              <a:rPr lang="en-US" sz="3000" b="1" dirty="0" smtClean="0"/>
              <a:t> Program </a:t>
            </a:r>
            <a:r>
              <a:rPr lang="en-US" sz="3000" dirty="0" smtClean="0"/>
              <a:t>Goals</a:t>
            </a:r>
          </a:p>
          <a:p>
            <a:r>
              <a:rPr lang="en-US" sz="3000" dirty="0" smtClean="0"/>
              <a:t>School Counselor Growth Plans</a:t>
            </a:r>
          </a:p>
          <a:p>
            <a:endParaRPr lang="en-US" dirty="0" smtClean="0"/>
          </a:p>
          <a:p>
            <a:pPr algn="ctr">
              <a:buNone/>
            </a:pPr>
            <a:r>
              <a:rPr lang="en-US" sz="3200" i="1" dirty="0" smtClean="0">
                <a:solidFill>
                  <a:srgbClr val="017E9B"/>
                </a:solidFill>
                <a:latin typeface="Arial Rounded MT Bold" pitchFamily="34" charset="0"/>
              </a:rPr>
              <a:t>Impact the “whole child “</a:t>
            </a:r>
            <a:endParaRPr lang="en-US" sz="6000" i="1" dirty="0">
              <a:solidFill>
                <a:srgbClr val="017E9B"/>
              </a:solidFill>
              <a:latin typeface="Arial Rounded MT Bold"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a:t>
            </a:r>
            <a:endParaRPr lang="en-US" dirty="0"/>
          </a:p>
        </p:txBody>
      </p:sp>
      <p:sp>
        <p:nvSpPr>
          <p:cNvPr id="3" name="Content Placeholder 2"/>
          <p:cNvSpPr>
            <a:spLocks noGrp="1"/>
          </p:cNvSpPr>
          <p:nvPr>
            <p:ph sz="quarter" idx="1"/>
          </p:nvPr>
        </p:nvSpPr>
        <p:spPr/>
        <p:txBody>
          <a:bodyPr/>
          <a:lstStyle/>
          <a:p>
            <a:pPr>
              <a:buNone/>
            </a:pPr>
            <a:r>
              <a:rPr lang="en-US" dirty="0" smtClean="0"/>
              <a:t>"It is interesting that school leaders  are always looking for ways to help students learn and grow that they are willing to accept programs from outside the system to help but seldom look at the programs that already exist but are not being utilized properly."             </a:t>
            </a:r>
          </a:p>
          <a:p>
            <a:pPr algn="r">
              <a:buNone/>
            </a:pPr>
            <a:r>
              <a:rPr lang="en-US" sz="1800" dirty="0" smtClean="0"/>
              <a:t>Counselor Educator and Former High School Counselor</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a:t>
            </a:r>
            <a:endParaRPr lang="en-US" dirty="0"/>
          </a:p>
        </p:txBody>
      </p:sp>
      <p:sp>
        <p:nvSpPr>
          <p:cNvPr id="3" name="Content Placeholder 2"/>
          <p:cNvSpPr>
            <a:spLocks noGrp="1"/>
          </p:cNvSpPr>
          <p:nvPr>
            <p:ph sz="quarter" idx="1"/>
          </p:nvPr>
        </p:nvSpPr>
        <p:spPr>
          <a:xfrm>
            <a:off x="612648" y="1600200"/>
            <a:ext cx="8153400" cy="4876800"/>
          </a:xfrm>
        </p:spPr>
        <p:txBody>
          <a:bodyPr/>
          <a:lstStyle/>
          <a:p>
            <a:r>
              <a:rPr lang="en-US" dirty="0" smtClean="0"/>
              <a:t>Program vs. Position                                     </a:t>
            </a:r>
            <a:r>
              <a:rPr lang="en-US" sz="2000" dirty="0" smtClean="0">
                <a:solidFill>
                  <a:srgbClr val="017E9B"/>
                </a:solidFill>
              </a:rPr>
              <a:t>(Handout)</a:t>
            </a:r>
            <a:endParaRPr lang="en-US" dirty="0" smtClean="0"/>
          </a:p>
          <a:p>
            <a:r>
              <a:rPr lang="en-US" dirty="0" smtClean="0"/>
              <a:t>Counselor as program leader</a:t>
            </a:r>
          </a:p>
          <a:p>
            <a:r>
              <a:rPr lang="en-US" dirty="0" smtClean="0"/>
              <a:t>Goal:  80% of counselor time spent on direct   </a:t>
            </a:r>
          </a:p>
          <a:p>
            <a:pPr>
              <a:buNone/>
            </a:pPr>
            <a:r>
              <a:rPr lang="en-US" dirty="0" smtClean="0"/>
              <a:t>              student services</a:t>
            </a:r>
          </a:p>
          <a:p>
            <a:r>
              <a:rPr lang="en-US" dirty="0" smtClean="0"/>
              <a:t>Barriers to Implementation (non-guidance duties)</a:t>
            </a:r>
          </a:p>
          <a:p>
            <a:pPr>
              <a:buNone/>
            </a:pPr>
            <a:endParaRPr lang="en-US" dirty="0" smtClean="0"/>
          </a:p>
          <a:p>
            <a:pPr>
              <a:buNone/>
            </a:pPr>
            <a:r>
              <a:rPr lang="en-US" b="1" i="1" dirty="0" smtClean="0">
                <a:solidFill>
                  <a:srgbClr val="017E9B"/>
                </a:solidFill>
                <a:latin typeface="+mj-lt"/>
              </a:rPr>
              <a:t>“</a:t>
            </a:r>
            <a:r>
              <a:rPr lang="en-US" sz="2400" b="1" i="1" dirty="0" smtClean="0">
                <a:solidFill>
                  <a:srgbClr val="017E9B"/>
                </a:solidFill>
                <a:latin typeface="Arial(W1)" pitchFamily="34" charset="0"/>
              </a:rPr>
              <a:t>We’re not trying to get out of anything.  We’re trying to get into something!” (The program)</a:t>
            </a:r>
            <a:endParaRPr lang="en-US" b="1" i="1" dirty="0" smtClean="0">
              <a:solidFill>
                <a:srgbClr val="017E9B"/>
              </a:solidFill>
              <a:latin typeface="Arial(W1)" pitchFamily="34" charset="0"/>
            </a:endParaRPr>
          </a:p>
          <a:p>
            <a:pPr algn="r">
              <a:spcBef>
                <a:spcPts val="0"/>
              </a:spcBef>
              <a:buNone/>
            </a:pPr>
            <a:r>
              <a:rPr lang="en-US" sz="2000" dirty="0" smtClean="0"/>
              <a:t>Dr. Norman Gysbers</a:t>
            </a:r>
          </a:p>
          <a:p>
            <a:pPr algn="r">
              <a:spcBef>
                <a:spcPts val="0"/>
              </a:spcBef>
              <a:buNone/>
            </a:pPr>
            <a:r>
              <a:rPr lang="en-US" sz="2000" dirty="0" smtClean="0"/>
              <a:t>Professor, University of Missouri</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ox(in)">
                                      <p:cBhvr>
                                        <p:cTn id="29" dur="500"/>
                                        <p:tgtEl>
                                          <p:spTgt spid="3">
                                            <p:txEl>
                                              <p:pRg st="6" end="6"/>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ox(in)">
                                      <p:cBhvr>
                                        <p:cTn id="32" dur="500"/>
                                        <p:tgtEl>
                                          <p:spTgt spid="3">
                                            <p:txEl>
                                              <p:pRg st="7" end="7"/>
                                            </p:txEl>
                                          </p:spTgt>
                                        </p:tgtEl>
                                      </p:cBhvr>
                                    </p:animEffect>
                                  </p:childTnLst>
                                </p:cTn>
                              </p:par>
                              <p:par>
                                <p:cTn id="33" presetID="4" presetClass="entr" presetSubtype="16"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ox(in)">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a:t>
            </a:r>
            <a:endParaRPr lang="en-US" dirty="0"/>
          </a:p>
        </p:txBody>
      </p:sp>
      <p:sp>
        <p:nvSpPr>
          <p:cNvPr id="3" name="Content Placeholder 2"/>
          <p:cNvSpPr>
            <a:spLocks noGrp="1"/>
          </p:cNvSpPr>
          <p:nvPr>
            <p:ph sz="quarter" idx="1"/>
          </p:nvPr>
        </p:nvSpPr>
        <p:spPr/>
        <p:txBody>
          <a:bodyPr/>
          <a:lstStyle/>
          <a:p>
            <a:pPr>
              <a:buNone/>
            </a:pPr>
            <a:r>
              <a:rPr lang="en-US" dirty="0" smtClean="0"/>
              <a:t>…all schools will fully implement guidance and counseling </a:t>
            </a:r>
            <a:r>
              <a:rPr lang="en-US" u="sng" dirty="0" smtClean="0"/>
              <a:t>programs</a:t>
            </a:r>
            <a:r>
              <a:rPr lang="en-US" dirty="0" smtClean="0"/>
              <a:t> that support the </a:t>
            </a:r>
            <a:r>
              <a:rPr lang="en-US" b="1" dirty="0" smtClean="0"/>
              <a:t>academic, career, and personal/social</a:t>
            </a:r>
            <a:r>
              <a:rPr lang="en-US" dirty="0" smtClean="0"/>
              <a:t> development of all students, leading them to </a:t>
            </a:r>
            <a:r>
              <a:rPr lang="en-US" b="1" dirty="0" smtClean="0"/>
              <a:t>successful transitions</a:t>
            </a:r>
            <a:r>
              <a:rPr lang="en-US" dirty="0" smtClean="0"/>
              <a:t> into post-secondary education or the workforce.</a:t>
            </a:r>
          </a:p>
          <a:p>
            <a:pPr>
              <a:buNone/>
            </a:pPr>
            <a:endParaRPr lang="en-US" dirty="0" smtClean="0">
              <a:solidFill>
                <a:srgbClr val="017E9B"/>
              </a:solidFill>
              <a:latin typeface="Arial Rounded MT Bold" pitchFamily="34" charset="0"/>
            </a:endParaRPr>
          </a:p>
          <a:p>
            <a:pPr>
              <a:buNone/>
            </a:pPr>
            <a:endParaRPr lang="en-US" dirty="0" smtClean="0">
              <a:solidFill>
                <a:srgbClr val="017E9B"/>
              </a:solidFill>
              <a:latin typeface="Arial Rounded MT Bold" pitchFamily="34" charset="0"/>
            </a:endParaRPr>
          </a:p>
          <a:p>
            <a:pPr algn="ctr">
              <a:buNone/>
            </a:pPr>
            <a:r>
              <a:rPr lang="en-US" i="1" dirty="0" smtClean="0">
                <a:solidFill>
                  <a:srgbClr val="017E9B"/>
                </a:solidFill>
                <a:latin typeface="Arial Rounded MT Bold" pitchFamily="34" charset="0"/>
              </a:rPr>
              <a:t>It’s a K-12 Process!</a:t>
            </a:r>
            <a:endParaRPr lang="en-US" i="1" dirty="0">
              <a:solidFill>
                <a:srgbClr val="017E9B"/>
              </a:solidFill>
              <a:latin typeface="Arial Rounded MT Bold"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a:t>
            </a:r>
            <a:endParaRPr lang="en-US" dirty="0"/>
          </a:p>
        </p:txBody>
      </p:sp>
      <p:sp>
        <p:nvSpPr>
          <p:cNvPr id="3" name="Content Placeholder 2"/>
          <p:cNvSpPr>
            <a:spLocks noGrp="1"/>
          </p:cNvSpPr>
          <p:nvPr>
            <p:ph sz="quarter" idx="1"/>
          </p:nvPr>
        </p:nvSpPr>
        <p:spPr/>
        <p:txBody>
          <a:bodyPr/>
          <a:lstStyle/>
          <a:p>
            <a:pPr>
              <a:buNone/>
            </a:pPr>
            <a:r>
              <a:rPr lang="en-US" b="1" dirty="0" smtClean="0"/>
              <a:t>Why should you invest the time and resources?</a:t>
            </a:r>
          </a:p>
          <a:p>
            <a:pPr>
              <a:buNone/>
            </a:pPr>
            <a:endParaRPr lang="en-US" dirty="0" smtClean="0"/>
          </a:p>
          <a:p>
            <a:pPr>
              <a:buNone/>
            </a:pPr>
            <a:r>
              <a:rPr lang="en-US" u="sng" dirty="0" smtClean="0"/>
              <a:t>Research validate common sense</a:t>
            </a:r>
            <a:r>
              <a:rPr lang="en-US" dirty="0" smtClean="0"/>
              <a:t>:  </a:t>
            </a:r>
            <a:r>
              <a:rPr lang="en-US" b="1" i="1" dirty="0" smtClean="0"/>
              <a:t>The program works!</a:t>
            </a:r>
          </a:p>
          <a:p>
            <a:pPr>
              <a:buNone/>
            </a:pPr>
            <a:r>
              <a:rPr lang="en-US" sz="2400" dirty="0" smtClean="0"/>
              <a:t>"high schools that provided students better educational and career planning services (individual planning)as part of comprehensive guidance programs had significantly higher AYP scores.”</a:t>
            </a:r>
          </a:p>
          <a:p>
            <a:pPr algn="r">
              <a:buNone/>
            </a:pPr>
            <a:r>
              <a:rPr lang="en-US" sz="1600" dirty="0" smtClean="0"/>
              <a:t>Study: Missouri School Counselors Benefit All Students</a:t>
            </a:r>
            <a:r>
              <a:rPr lang="en-US" sz="1800" dirty="0" smtClean="0"/>
              <a:t/>
            </a:r>
            <a:br>
              <a:rPr lang="en-US" sz="1800" dirty="0" smtClean="0"/>
            </a:br>
            <a:r>
              <a:rPr lang="en-US" sz="1600" dirty="0" smtClean="0"/>
              <a:t>               Published 2007</a:t>
            </a:r>
            <a:endParaRPr lang="en-US" sz="1800" dirty="0" smtClean="0"/>
          </a:p>
          <a:p>
            <a:pPr>
              <a:buNone/>
            </a:pPr>
            <a:r>
              <a:rPr lang="en-US" sz="2800" dirty="0" smtClean="0"/>
              <a:t> </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Guidance and Counseling Resources</a:t>
            </a:r>
            <a:endParaRPr lang="en-US" dirty="0"/>
          </a:p>
        </p:txBody>
      </p:sp>
      <p:sp>
        <p:nvSpPr>
          <p:cNvPr id="3" name="Content Placeholder 2"/>
          <p:cNvSpPr>
            <a:spLocks noGrp="1"/>
          </p:cNvSpPr>
          <p:nvPr>
            <p:ph sz="quarter" idx="1"/>
          </p:nvPr>
        </p:nvSpPr>
        <p:spPr/>
        <p:txBody>
          <a:bodyPr/>
          <a:lstStyle/>
          <a:p>
            <a:pPr>
              <a:buNone/>
            </a:pPr>
            <a:r>
              <a:rPr lang="en-US" dirty="0" smtClean="0"/>
              <a:t>Website: </a:t>
            </a:r>
          </a:p>
          <a:p>
            <a:pPr>
              <a:buNone/>
            </a:pPr>
            <a:r>
              <a:rPr lang="en-US" sz="2000" dirty="0" smtClean="0">
                <a:solidFill>
                  <a:srgbClr val="017E9B"/>
                </a:solidFill>
                <a:hlinkClick r:id="rId2"/>
              </a:rPr>
              <a:t>http://dese.mo.gov/college-career-readiness/guidance-counseling</a:t>
            </a:r>
            <a:endParaRPr lang="en-US" sz="2000" dirty="0" smtClean="0">
              <a:solidFill>
                <a:srgbClr val="017E9B"/>
              </a:solidFill>
            </a:endParaRPr>
          </a:p>
          <a:p>
            <a:pPr>
              <a:buNone/>
            </a:pPr>
            <a:endParaRPr lang="en-US" sz="2000" dirty="0" smtClean="0">
              <a:solidFill>
                <a:srgbClr val="017E9B"/>
              </a:solidFill>
            </a:endParaRPr>
          </a:p>
          <a:p>
            <a:r>
              <a:rPr lang="en-US" sz="2800" dirty="0" smtClean="0"/>
              <a:t>DESE - </a:t>
            </a:r>
            <a:r>
              <a:rPr lang="en-US" sz="2800" dirty="0" smtClean="0">
                <a:hlinkClick r:id="rId3"/>
              </a:rPr>
              <a:t>http://dese.mo.gov/</a:t>
            </a:r>
            <a:endParaRPr lang="en-US" sz="2800" dirty="0" smtClean="0"/>
          </a:p>
          <a:p>
            <a:r>
              <a:rPr lang="en-US" sz="2800" dirty="0" smtClean="0"/>
              <a:t>Educators (scroll over, don’t click on)</a:t>
            </a:r>
          </a:p>
          <a:p>
            <a:r>
              <a:rPr lang="en-US" sz="2800" dirty="0" smtClean="0"/>
              <a:t>Guidance and Counseling</a:t>
            </a: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ESE PPT template_111010">
  <a:themeElements>
    <a:clrScheme name="DESE">
      <a:dk1>
        <a:sysClr val="windowText" lastClr="000000"/>
      </a:dk1>
      <a:lt1>
        <a:sysClr val="window" lastClr="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ESE">
      <a:dk1>
        <a:sysClr val="windowText" lastClr="000000"/>
      </a:dk1>
      <a:lt1>
        <a:sysClr val="window" lastClr="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SE">
    <a:dk1>
      <a:sysClr val="windowText" lastClr="000000"/>
    </a:dk1>
    <a:lt1>
      <a:sysClr val="window" lastClr="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themeOverride>
</file>

<file path=docProps/app.xml><?xml version="1.0" encoding="utf-8"?>
<Properties xmlns="http://schemas.openxmlformats.org/officeDocument/2006/extended-properties" xmlns:vt="http://schemas.openxmlformats.org/officeDocument/2006/docPropsVTypes">
  <Template>DESE PPT template_111010</Template>
  <TotalTime>523</TotalTime>
  <Words>751</Words>
  <Application>Microsoft Office PowerPoint</Application>
  <PresentationFormat>On-screen Show (4:3)</PresentationFormat>
  <Paragraphs>178</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DESE PPT template_111010</vt:lpstr>
      <vt:lpstr>Guidance and Counseling for Administrators</vt:lpstr>
      <vt:lpstr>Welcome and Warm Up</vt:lpstr>
      <vt:lpstr>Workshop Overview</vt:lpstr>
      <vt:lpstr>Context</vt:lpstr>
      <vt:lpstr>Perspective</vt:lpstr>
      <vt:lpstr>Perspective</vt:lpstr>
      <vt:lpstr>Vision</vt:lpstr>
      <vt:lpstr>Value</vt:lpstr>
      <vt:lpstr>Guidance and Counseling Resources</vt:lpstr>
      <vt:lpstr>How Do We Do It?</vt:lpstr>
      <vt:lpstr>Program Components</vt:lpstr>
      <vt:lpstr>Evaluation - Is it Working?</vt:lpstr>
      <vt:lpstr>Evaluation - Is it Working?</vt:lpstr>
      <vt:lpstr>Evaluation - Is it Working?</vt:lpstr>
      <vt:lpstr>Break!</vt:lpstr>
      <vt:lpstr>Evaluation - Is it Working?</vt:lpstr>
      <vt:lpstr>Student Learning Outcomes (SLO's) </vt:lpstr>
      <vt:lpstr>Principal/Counselor Relationship</vt:lpstr>
      <vt:lpstr>Counselor Support System</vt:lpstr>
      <vt:lpstr>Enrichment Materials</vt:lpstr>
      <vt:lpstr>Action Plans</vt:lpstr>
      <vt:lpstr>Closure</vt:lpstr>
      <vt:lpstr>Evaluation</vt:lpstr>
    </vt:vector>
  </TitlesOfParts>
  <Company>DESE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bstanley</dc:creator>
  <cp:lastModifiedBy>tschlimp1</cp:lastModifiedBy>
  <cp:revision>47</cp:revision>
  <dcterms:created xsi:type="dcterms:W3CDTF">2010-12-07T16:30:28Z</dcterms:created>
  <dcterms:modified xsi:type="dcterms:W3CDTF">2015-11-06T16:37:05Z</dcterms:modified>
</cp:coreProperties>
</file>