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48" r:id="rId2"/>
    <p:sldMasterId id="2147483691" r:id="rId3"/>
    <p:sldMasterId id="2147483694" r:id="rId4"/>
    <p:sldMasterId id="2147483692" r:id="rId5"/>
  </p:sldMasterIdLst>
  <p:notesMasterIdLst>
    <p:notesMasterId r:id="rId46"/>
  </p:notesMasterIdLst>
  <p:handoutMasterIdLst>
    <p:handoutMasterId r:id="rId47"/>
  </p:handoutMasterIdLst>
  <p:sldIdLst>
    <p:sldId id="260" r:id="rId6"/>
    <p:sldId id="284" r:id="rId7"/>
    <p:sldId id="290" r:id="rId8"/>
    <p:sldId id="285" r:id="rId9"/>
    <p:sldId id="289" r:id="rId10"/>
    <p:sldId id="286" r:id="rId11"/>
    <p:sldId id="288" r:id="rId12"/>
    <p:sldId id="287" r:id="rId13"/>
    <p:sldId id="291" r:id="rId14"/>
    <p:sldId id="292" r:id="rId15"/>
    <p:sldId id="293" r:id="rId16"/>
    <p:sldId id="294" r:id="rId17"/>
    <p:sldId id="295" r:id="rId18"/>
    <p:sldId id="296" r:id="rId19"/>
    <p:sldId id="297" r:id="rId20"/>
    <p:sldId id="298" r:id="rId21"/>
    <p:sldId id="299" r:id="rId22"/>
    <p:sldId id="300" r:id="rId23"/>
    <p:sldId id="315" r:id="rId24"/>
    <p:sldId id="301" r:id="rId25"/>
    <p:sldId id="316" r:id="rId26"/>
    <p:sldId id="302" r:id="rId27"/>
    <p:sldId id="303" r:id="rId28"/>
    <p:sldId id="321" r:id="rId29"/>
    <p:sldId id="320" r:id="rId30"/>
    <p:sldId id="304" r:id="rId31"/>
    <p:sldId id="305" r:id="rId32"/>
    <p:sldId id="306" r:id="rId33"/>
    <p:sldId id="307" r:id="rId34"/>
    <p:sldId id="310" r:id="rId35"/>
    <p:sldId id="311" r:id="rId36"/>
    <p:sldId id="312" r:id="rId37"/>
    <p:sldId id="313" r:id="rId38"/>
    <p:sldId id="322" r:id="rId39"/>
    <p:sldId id="308" r:id="rId40"/>
    <p:sldId id="309" r:id="rId41"/>
    <p:sldId id="319" r:id="rId42"/>
    <p:sldId id="317" r:id="rId43"/>
    <p:sldId id="318" r:id="rId44"/>
    <p:sldId id="314" r:id="rId45"/>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FFFFFF"/>
    <a:srgbClr val="0083A9"/>
    <a:srgbClr val="000099"/>
    <a:srgbClr val="0033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20" autoAdjust="0"/>
    <p:restoredTop sz="75581" autoAdjust="0"/>
  </p:normalViewPr>
  <p:slideViewPr>
    <p:cSldViewPr>
      <p:cViewPr varScale="1">
        <p:scale>
          <a:sx n="115" d="100"/>
          <a:sy n="115" d="100"/>
        </p:scale>
        <p:origin x="1482" y="9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1" d="100"/>
          <a:sy n="81" d="100"/>
        </p:scale>
        <p:origin x="-212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75B3549-48AF-4A47-A563-37BCF58341FB}" type="datetimeFigureOut">
              <a:rPr lang="en-US" smtClean="0"/>
              <a:t>2/24/2021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C16766F-B39D-42FD-ACBC-1002D130679C}" type="slidenum">
              <a:rPr lang="en-US" smtClean="0"/>
              <a:t>‹#›</a:t>
            </a:fld>
            <a:endParaRPr lang="en-US"/>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58CF8AA-71CD-48AE-96C2-778BE54C3BBB}" type="datetimeFigureOut">
              <a:rPr lang="en-US" smtClean="0"/>
              <a:t>2/24/2021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384A2F3-949C-4DF8-B8FE-27C48E8E5C0D}" type="slidenum">
              <a:rPr lang="en-US" smtClean="0"/>
              <a:t>‹#›</a:t>
            </a:fld>
            <a:endParaRPr lang="en-US"/>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pps.dese.mo.gov/MCDS/Home.aspx"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dese.mo.gov/data-system-management/core-datamosi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being here with us today. My name is Hollie Sheller</a:t>
            </a:r>
            <a:r>
              <a:rPr lang="en-US" baseline="0" dirty="0" smtClean="0"/>
              <a:t> and I work for the Office of College and Career Readiness. Today I’m going to go over a variety of topics related to Career and Technical Education.</a:t>
            </a:r>
            <a:endParaRPr lang="en-US" dirty="0"/>
          </a:p>
        </p:txBody>
      </p:sp>
    </p:spTree>
    <p:extLst>
      <p:ext uri="{BB962C8B-B14F-4D97-AF65-F5344CB8AC3E}">
        <p14:creationId xmlns:p14="http://schemas.microsoft.com/office/powerpoint/2010/main" val="3939329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Code Sets are specific to each field of data entry.</a:t>
            </a:r>
            <a:r>
              <a:rPr lang="en-US" baseline="0" dirty="0" smtClean="0"/>
              <a:t> The code set allows you to choose the proper code to enter in a field and may provide a brief description or definition </a:t>
            </a:r>
            <a:r>
              <a:rPr lang="en-US" baseline="0" smtClean="0"/>
              <a:t>of what the code means.</a:t>
            </a:r>
            <a:endParaRPr lang="en-US" dirty="0"/>
          </a:p>
        </p:txBody>
      </p:sp>
    </p:spTree>
    <p:extLst>
      <p:ext uri="{BB962C8B-B14F-4D97-AF65-F5344CB8AC3E}">
        <p14:creationId xmlns:p14="http://schemas.microsoft.com/office/powerpoint/2010/main" val="1258645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a:t>
            </a:r>
            <a:r>
              <a:rPr lang="en-US" baseline="0" dirty="0" smtClean="0"/>
              <a:t> if we select </a:t>
            </a:r>
            <a:r>
              <a:rPr lang="en-US" baseline="0" dirty="0" err="1" smtClean="0"/>
              <a:t>CTE_Program_Codes</a:t>
            </a:r>
            <a:r>
              <a:rPr lang="en-US" baseline="0" dirty="0" smtClean="0"/>
              <a:t> </a:t>
            </a:r>
            <a:endParaRPr lang="en-US" dirty="0"/>
          </a:p>
        </p:txBody>
      </p:sp>
    </p:spTree>
    <p:extLst>
      <p:ext uri="{BB962C8B-B14F-4D97-AF65-F5344CB8AC3E}">
        <p14:creationId xmlns:p14="http://schemas.microsoft.com/office/powerpoint/2010/main" val="1817970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a:t>
            </a:r>
            <a:r>
              <a:rPr lang="en-US" dirty="0" err="1" smtClean="0"/>
              <a:t>CTE_Program_Codes</a:t>
            </a:r>
            <a:r>
              <a:rPr lang="en-US" dirty="0" smtClean="0"/>
              <a:t> that are available to enter in that</a:t>
            </a:r>
            <a:r>
              <a:rPr lang="en-US" baseline="0" dirty="0" smtClean="0"/>
              <a:t> data field.</a:t>
            </a:r>
            <a:endParaRPr lang="en-US" dirty="0"/>
          </a:p>
        </p:txBody>
      </p:sp>
    </p:spTree>
    <p:extLst>
      <p:ext uri="{BB962C8B-B14F-4D97-AF65-F5344CB8AC3E}">
        <p14:creationId xmlns:p14="http://schemas.microsoft.com/office/powerpoint/2010/main" val="1520523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precode</a:t>
            </a:r>
            <a:r>
              <a:rPr lang="en-US" baseline="0" dirty="0" smtClean="0"/>
              <a:t> timeline provides the cycle name, the collection and the due date in which the submission is due. The screen shot I’ve provided on this slide is for February cycle that is due February 15, 2021. You can see there are Core Data Screens and MOSIS files that are due during this submission.</a:t>
            </a:r>
            <a:endParaRPr lang="en-US" dirty="0"/>
          </a:p>
        </p:txBody>
      </p:sp>
    </p:spTree>
    <p:extLst>
      <p:ext uri="{BB962C8B-B14F-4D97-AF65-F5344CB8AC3E}">
        <p14:creationId xmlns:p14="http://schemas.microsoft.com/office/powerpoint/2010/main" val="3333443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policy statement pertains to the Missouri Student Information System (MOSIS), which contains data on Missouri schools and districts, including individual student and staff records. MOSIS will be used for the purpose of providing data needed for supporting data-driven, intelligent decision making and to facilitate state and federal reporting, including data required for the federal </a:t>
            </a:r>
            <a:r>
              <a:rPr lang="en-US" sz="1200" b="0" i="1" u="none" strike="noStrike" kern="1200" baseline="0" dirty="0" smtClean="0">
                <a:solidFill>
                  <a:schemeClr val="tx1"/>
                </a:solidFill>
                <a:latin typeface="+mn-lt"/>
                <a:ea typeface="+mn-ea"/>
                <a:cs typeface="+mn-cs"/>
              </a:rPr>
              <a:t>No Child Left Behind Act. </a:t>
            </a:r>
            <a:r>
              <a:rPr lang="en-US" sz="1200" b="0" i="0" u="none" strike="noStrike" kern="1200" baseline="0" dirty="0" smtClean="0">
                <a:solidFill>
                  <a:schemeClr val="tx1"/>
                </a:solidFill>
                <a:latin typeface="+mn-lt"/>
                <a:ea typeface="+mn-ea"/>
                <a:cs typeface="+mn-cs"/>
              </a:rPr>
              <a:t>MOSIS will help school districts maintain more accurate information and manage student data more efficiently. </a:t>
            </a:r>
            <a:endParaRPr lang="en-US" dirty="0"/>
          </a:p>
        </p:txBody>
      </p:sp>
    </p:spTree>
    <p:extLst>
      <p:ext uri="{BB962C8B-B14F-4D97-AF65-F5344CB8AC3E}">
        <p14:creationId xmlns:p14="http://schemas.microsoft.com/office/powerpoint/2010/main" val="2779415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Core Data/MOSIS</a:t>
            </a:r>
            <a:r>
              <a:rPr lang="en-US" baseline="0" dirty="0" smtClean="0"/>
              <a:t> Manual reviews the data collection cycles throughout the year as well as exhibits that provide information for each cycle. This information includes racial/ethnic categories, position codes/descriptions, course code and certificate required, and program code just to name a few. This is a helpful document when completing the necessary submissions throughout the year.</a:t>
            </a:r>
            <a:endParaRPr lang="en-US" dirty="0"/>
          </a:p>
        </p:txBody>
      </p:sp>
    </p:spTree>
    <p:extLst>
      <p:ext uri="{BB962C8B-B14F-4D97-AF65-F5344CB8AC3E}">
        <p14:creationId xmlns:p14="http://schemas.microsoft.com/office/powerpoint/2010/main" val="2230141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User</a:t>
            </a:r>
            <a:r>
              <a:rPr lang="en-US" baseline="0" dirty="0" smtClean="0"/>
              <a:t> Manager and Login Request forms are necessary for your district to complete data entry and to view reports. Each district has an assigned user manager that can add/delete/modify users or user roles. </a:t>
            </a:r>
            <a:endParaRPr lang="en-US" dirty="0"/>
          </a:p>
        </p:txBody>
      </p:sp>
    </p:spTree>
    <p:extLst>
      <p:ext uri="{BB962C8B-B14F-4D97-AF65-F5344CB8AC3E}">
        <p14:creationId xmlns:p14="http://schemas.microsoft.com/office/powerpoint/2010/main" val="2422935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you’ve clicked on the link provided</a:t>
            </a:r>
            <a:r>
              <a:rPr lang="en-US" baseline="0" dirty="0" smtClean="0"/>
              <a:t> in the previous slide it’ll take you to the webpage for User Manager/Login Request Forms.</a:t>
            </a:r>
            <a:endParaRPr lang="en-US" dirty="0"/>
          </a:p>
        </p:txBody>
      </p:sp>
    </p:spTree>
    <p:extLst>
      <p:ext uri="{BB962C8B-B14F-4D97-AF65-F5344CB8AC3E}">
        <p14:creationId xmlns:p14="http://schemas.microsoft.com/office/powerpoint/2010/main" val="2399437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scroll through the webpage you’ll notice many notes about</a:t>
            </a:r>
            <a:r>
              <a:rPr lang="en-US" baseline="0" dirty="0" smtClean="0"/>
              <a:t> the use and purpose of User Manager and links to the appropriate forms to request access or delete access to the Web Applications system.</a:t>
            </a:r>
            <a:endParaRPr lang="en-US" dirty="0"/>
          </a:p>
        </p:txBody>
      </p:sp>
    </p:spTree>
    <p:extLst>
      <p:ext uri="{BB962C8B-B14F-4D97-AF65-F5344CB8AC3E}">
        <p14:creationId xmlns:p14="http://schemas.microsoft.com/office/powerpoint/2010/main" val="1836774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of the forms that are available to request access</a:t>
            </a:r>
            <a:r>
              <a:rPr lang="en-US" baseline="0" dirty="0" smtClean="0"/>
              <a:t> to Web Applications.</a:t>
            </a:r>
            <a:endParaRPr lang="en-US" dirty="0"/>
          </a:p>
        </p:txBody>
      </p:sp>
    </p:spTree>
    <p:extLst>
      <p:ext uri="{BB962C8B-B14F-4D97-AF65-F5344CB8AC3E}">
        <p14:creationId xmlns:p14="http://schemas.microsoft.com/office/powerpoint/2010/main" val="987896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will be presenting information on the following topics. There is a lot of information so I will take it slow.</a:t>
            </a:r>
            <a:endParaRPr lang="en-US" dirty="0"/>
          </a:p>
        </p:txBody>
      </p:sp>
    </p:spTree>
    <p:extLst>
      <p:ext uri="{BB962C8B-B14F-4D97-AF65-F5344CB8AC3E}">
        <p14:creationId xmlns:p14="http://schemas.microsoft.com/office/powerpoint/2010/main" val="2860843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CTE Finance Calendar</a:t>
            </a:r>
            <a:r>
              <a:rPr lang="en-US" baseline="0" dirty="0" smtClean="0"/>
              <a:t> provides a list of items such as a grant or application that may be due, the grant year which is it due and the system in which to submit the information.</a:t>
            </a:r>
            <a:endParaRPr lang="en-US" dirty="0"/>
          </a:p>
        </p:txBody>
      </p:sp>
    </p:spTree>
    <p:extLst>
      <p:ext uri="{BB962C8B-B14F-4D97-AF65-F5344CB8AC3E}">
        <p14:creationId xmlns:p14="http://schemas.microsoft.com/office/powerpoint/2010/main" val="3317482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CTE Finance Calendar</a:t>
            </a:r>
            <a:r>
              <a:rPr lang="en-US" baseline="0" dirty="0" smtClean="0"/>
              <a:t> provides a list of items such as a grant or application that may be due, the grant year which is it due and the system in which to submit the information.</a:t>
            </a:r>
            <a:endParaRPr lang="en-US" dirty="0" smtClean="0"/>
          </a:p>
          <a:p>
            <a:endParaRPr lang="en-US" dirty="0"/>
          </a:p>
        </p:txBody>
      </p:sp>
    </p:spTree>
    <p:extLst>
      <p:ext uri="{BB962C8B-B14F-4D97-AF65-F5344CB8AC3E}">
        <p14:creationId xmlns:p14="http://schemas.microsoft.com/office/powerpoint/2010/main" val="3249361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other</a:t>
            </a:r>
            <a:r>
              <a:rPr lang="en-US" baseline="0" dirty="0" smtClean="0"/>
              <a:t> important dates listed here are related to Core Data/MOSIS reporting and for Perkins reporting. The CTE Certificate will be collected in the June Student Core this year.</a:t>
            </a:r>
          </a:p>
          <a:p>
            <a:endParaRPr lang="en-US" baseline="0" dirty="0" smtClean="0"/>
          </a:p>
          <a:p>
            <a:r>
              <a:rPr lang="en-US" dirty="0" smtClean="0"/>
              <a:t>Meet all graduation requirements</a:t>
            </a:r>
          </a:p>
          <a:p>
            <a:r>
              <a:rPr lang="en-US" dirty="0" smtClean="0"/>
              <a:t>Qualify as a CTE concentrator</a:t>
            </a:r>
          </a:p>
          <a:p>
            <a:r>
              <a:rPr lang="en-US" dirty="0" smtClean="0"/>
              <a:t>Maintain a 3.0 grade-point average (on a 4.0 scale) in the CTE area of concentration</a:t>
            </a:r>
          </a:p>
          <a:p>
            <a:r>
              <a:rPr lang="en-US" dirty="0" smtClean="0"/>
              <a:t>Pass an approved Technical Skills Assessment and/or earn an approved Industry Recognized Credential  or Certificate</a:t>
            </a:r>
          </a:p>
          <a:p>
            <a:r>
              <a:rPr lang="en-US" dirty="0" smtClean="0"/>
              <a:t>Complete at least 50 hours of work-based learning aligned with the CTE area of concentration</a:t>
            </a:r>
          </a:p>
          <a:p>
            <a:r>
              <a:rPr lang="en-US" dirty="0" smtClean="0"/>
              <a:t>Maintain at least a 95 percent attendance record overall for grades 9-12</a:t>
            </a:r>
          </a:p>
          <a:p>
            <a:r>
              <a:rPr lang="en-US" dirty="0" smtClean="0"/>
              <a:t>Demonstrate soft skills/business skills</a:t>
            </a:r>
          </a:p>
          <a:p>
            <a:r>
              <a:rPr lang="en-US" smtClean="0"/>
              <a:t>Achieve a score at or above the state standard on any DESE-approved measure of college and career readiness</a:t>
            </a:r>
          </a:p>
          <a:p>
            <a:endParaRPr lang="en-US" dirty="0"/>
          </a:p>
        </p:txBody>
      </p:sp>
    </p:spTree>
    <p:extLst>
      <p:ext uri="{BB962C8B-B14F-4D97-AF65-F5344CB8AC3E}">
        <p14:creationId xmlns:p14="http://schemas.microsoft.com/office/powerpoint/2010/main" val="947994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Comprehensive Local Needs Assessment is one of the most significant</a:t>
            </a:r>
            <a:r>
              <a:rPr lang="en-US" baseline="0" dirty="0" smtClean="0"/>
              <a:t> changes in Perkins V.  The is the foundation for your annual grant application and all uses of Perkins funds must be aligned to the CLNA. The intent is for schools to take an in-depth look at their CTE data and identify areas where improvements can lead to student success.</a:t>
            </a:r>
            <a:endParaRPr lang="en-US" dirty="0" smtClean="0"/>
          </a:p>
          <a:p>
            <a:endParaRPr lang="en-US" dirty="0"/>
          </a:p>
        </p:txBody>
      </p:sp>
    </p:spTree>
    <p:extLst>
      <p:ext uri="{BB962C8B-B14F-4D97-AF65-F5344CB8AC3E}">
        <p14:creationId xmlns:p14="http://schemas.microsoft.com/office/powerpoint/2010/main" val="905080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link provided</a:t>
            </a:r>
            <a:r>
              <a:rPr lang="en-US" baseline="0" dirty="0" smtClean="0"/>
              <a:t> on this slide will direct you to a variety of resources for Perkins V including the guidance document for the Comprehensive Local Needs Assessment, the PP presentation for the Perkins V Workshop that Janice and I provided in the fall of 2019 and a frequently asked questions document. I encourage you to review these documents before starting the comprehensive local needs assessment.</a:t>
            </a:r>
            <a:endParaRPr lang="en-US" dirty="0"/>
          </a:p>
        </p:txBody>
      </p:sp>
    </p:spTree>
    <p:extLst>
      <p:ext uri="{BB962C8B-B14F-4D97-AF65-F5344CB8AC3E}">
        <p14:creationId xmlns:p14="http://schemas.microsoft.com/office/powerpoint/2010/main" val="2179841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Perkins Act webpage you’ll find several quick links that provide information such as Perkins V, the help documents and the State plan.</a:t>
            </a:r>
            <a:endParaRPr lang="en-US" dirty="0"/>
          </a:p>
        </p:txBody>
      </p:sp>
    </p:spTree>
    <p:extLst>
      <p:ext uri="{BB962C8B-B14F-4D97-AF65-F5344CB8AC3E}">
        <p14:creationId xmlns:p14="http://schemas.microsoft.com/office/powerpoint/2010/main" val="413713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select Help Documents you’ll be able to review Perkins V Accountability Reporting PDF that provides</a:t>
            </a:r>
            <a:r>
              <a:rPr lang="en-US" baseline="0" dirty="0" smtClean="0"/>
              <a:t> information on each of the core indicators of performance and provides a variety of definitions. The core indicator of performance are used and provided in reports on the MCDS portal. The documents for 2021 will be available in May.</a:t>
            </a:r>
            <a:endParaRPr lang="en-US" dirty="0"/>
          </a:p>
        </p:txBody>
      </p:sp>
    </p:spTree>
    <p:extLst>
      <p:ext uri="{BB962C8B-B14F-4D97-AF65-F5344CB8AC3E}">
        <p14:creationId xmlns:p14="http://schemas.microsoft.com/office/powerpoint/2010/main" val="4107073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Core Indicators of Performance for Secondary. We are looking at four year</a:t>
            </a:r>
            <a:r>
              <a:rPr lang="en-US" baseline="0" dirty="0" smtClean="0"/>
              <a:t> graduation rate, academic proficiency in reading/language arts, mathematics and science, post program placement, non traditional program concentration and program quality – attained recognized postsecondary credential. The formulas for calculating these indicators are included in the help documents for secondary.</a:t>
            </a:r>
            <a:endParaRPr lang="en-US" dirty="0"/>
          </a:p>
        </p:txBody>
      </p:sp>
    </p:spTree>
    <p:extLst>
      <p:ext uri="{BB962C8B-B14F-4D97-AF65-F5344CB8AC3E}">
        <p14:creationId xmlns:p14="http://schemas.microsoft.com/office/powerpoint/2010/main" val="1627699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Core</a:t>
            </a:r>
            <a:r>
              <a:rPr lang="en-US" baseline="0" dirty="0" smtClean="0"/>
              <a:t> Indicators of Performance for Adults. Post program retention and placement, earned recognized postsecondary credential and non traditional program concentration. The formulas for calculating these indicators are included in the help documents for adults. </a:t>
            </a:r>
            <a:endParaRPr lang="en-US" dirty="0"/>
          </a:p>
        </p:txBody>
      </p:sp>
    </p:spTree>
    <p:extLst>
      <p:ext uri="{BB962C8B-B14F-4D97-AF65-F5344CB8AC3E}">
        <p14:creationId xmlns:p14="http://schemas.microsoft.com/office/powerpoint/2010/main" val="2178993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 are the Core</a:t>
            </a:r>
            <a:r>
              <a:rPr lang="en-US" baseline="0" dirty="0" smtClean="0"/>
              <a:t> Indicators of Performance for postsecondary. Post program retention and placement, earned recognized postsecondary credential and non traditional program concentration. The formulas for calculating these indicators are included in the help documents for postsecondary.</a:t>
            </a:r>
            <a:endParaRPr lang="en-US" dirty="0" smtClean="0"/>
          </a:p>
          <a:p>
            <a:endParaRPr lang="en-US" dirty="0"/>
          </a:p>
        </p:txBody>
      </p:sp>
    </p:spTree>
    <p:extLst>
      <p:ext uri="{BB962C8B-B14F-4D97-AF65-F5344CB8AC3E}">
        <p14:creationId xmlns:p14="http://schemas.microsoft.com/office/powerpoint/2010/main" val="4227517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1" dirty="0" smtClean="0"/>
              <a:t>Office of Data System Management </a:t>
            </a:r>
            <a:r>
              <a:rPr lang="en-US" dirty="0" smtClean="0">
                <a:effectLst/>
              </a:rPr>
              <a:t>is responsible for the development and implementation of the </a:t>
            </a:r>
            <a:r>
              <a:rPr lang="en-US" dirty="0" smtClean="0">
                <a:effectLst/>
                <a:hlinkClick r:id="rId3"/>
              </a:rPr>
              <a:t>Missouri Comprehensive Data System</a:t>
            </a:r>
            <a:r>
              <a:rPr lang="en-US" dirty="0" smtClean="0">
                <a:effectLst/>
              </a:rPr>
              <a:t> (</a:t>
            </a:r>
            <a:r>
              <a:rPr lang="en-US" dirty="0" smtClean="0"/>
              <a:t>MCDS</a:t>
            </a:r>
            <a:r>
              <a:rPr lang="en-US" dirty="0" smtClean="0">
                <a:effectLst/>
              </a:rPr>
              <a:t>). </a:t>
            </a:r>
            <a:r>
              <a:rPr lang="en-US" dirty="0" smtClean="0">
                <a:effectLst/>
                <a:hlinkClick r:id="rId4"/>
              </a:rPr>
              <a:t>Core Data/Missouri Student Information System</a:t>
            </a:r>
            <a:r>
              <a:rPr lang="en-US" dirty="0" smtClean="0">
                <a:effectLst/>
              </a:rPr>
              <a:t> (</a:t>
            </a:r>
            <a:r>
              <a:rPr lang="en-US" dirty="0" smtClean="0"/>
              <a:t>MOSIS</a:t>
            </a:r>
            <a:r>
              <a:rPr lang="en-US" dirty="0" smtClean="0">
                <a:effectLst/>
              </a:rPr>
              <a:t>), a web-based data collection system of education-related statistics.</a:t>
            </a:r>
            <a:r>
              <a:rPr lang="en-US" baseline="0" dirty="0" smtClean="0">
                <a:effectLst/>
              </a:rPr>
              <a:t> A</a:t>
            </a:r>
            <a:r>
              <a:rPr lang="en-US" dirty="0" smtClean="0">
                <a:effectLst/>
              </a:rPr>
              <a:t>n instrument provided to schools to assist with federal grant applications and program planning. </a:t>
            </a:r>
          </a:p>
          <a:p>
            <a:endParaRPr lang="en-US" dirty="0" smtClean="0">
              <a:effectLst/>
            </a:endParaRPr>
          </a:p>
          <a:p>
            <a:r>
              <a:rPr lang="en-US" dirty="0" smtClean="0">
                <a:effectLst/>
              </a:rPr>
              <a:t>The link provided on this slide will take you to the screen as shown. There</a:t>
            </a:r>
            <a:r>
              <a:rPr lang="en-US" baseline="0" dirty="0" smtClean="0">
                <a:effectLst/>
              </a:rPr>
              <a:t> are many quick links from which to choose that will provide more information. If you select Core Data/MOSIS, the link with the red arrow pointing toward it then you receive some information on how to enter data for your district/students/teachers.</a:t>
            </a:r>
            <a:endParaRPr lang="en-US" dirty="0"/>
          </a:p>
        </p:txBody>
      </p:sp>
    </p:spTree>
    <p:extLst>
      <p:ext uri="{BB962C8B-B14F-4D97-AF65-F5344CB8AC3E}">
        <p14:creationId xmlns:p14="http://schemas.microsoft.com/office/powerpoint/2010/main" val="2342781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go back to the main page for College and Career</a:t>
            </a:r>
            <a:r>
              <a:rPr lang="en-US" baseline="0" dirty="0" smtClean="0"/>
              <a:t> Education and selection Program Management, Accountability and Finance. We’ll be able to review additional information for CTE.</a:t>
            </a:r>
            <a:endParaRPr lang="en-US" dirty="0"/>
          </a:p>
        </p:txBody>
      </p:sp>
    </p:spTree>
    <p:extLst>
      <p:ext uri="{BB962C8B-B14F-4D97-AF65-F5344CB8AC3E}">
        <p14:creationId xmlns:p14="http://schemas.microsoft.com/office/powerpoint/2010/main" val="2682588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a:t>
            </a:r>
            <a:r>
              <a:rPr lang="en-US" baseline="0" dirty="0" smtClean="0"/>
              <a:t> quick links you’ll be able to see the approved course list for your district for each year, as well as the process for Career Education Program Approval and the Program Directory for area career centers, community colleges and universities.</a:t>
            </a:r>
            <a:endParaRPr lang="en-US" dirty="0"/>
          </a:p>
        </p:txBody>
      </p:sp>
    </p:spTree>
    <p:extLst>
      <p:ext uri="{BB962C8B-B14F-4D97-AF65-F5344CB8AC3E}">
        <p14:creationId xmlns:p14="http://schemas.microsoft.com/office/powerpoint/2010/main" val="3310623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screen shot of the what the approved course list looks like. At this time you would select the district and year of the report you would like to review and click on get report.</a:t>
            </a:r>
            <a:endParaRPr lang="en-US" dirty="0"/>
          </a:p>
        </p:txBody>
      </p:sp>
    </p:spTree>
    <p:extLst>
      <p:ext uri="{BB962C8B-B14F-4D97-AF65-F5344CB8AC3E}">
        <p14:creationId xmlns:p14="http://schemas.microsoft.com/office/powerpoint/2010/main" val="18230154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want approval for a Career and Technical Education Program then follow the steps listed in the application form provided on the webpage.</a:t>
            </a:r>
            <a:endParaRPr lang="en-US" dirty="0"/>
          </a:p>
        </p:txBody>
      </p:sp>
    </p:spTree>
    <p:extLst>
      <p:ext uri="{BB962C8B-B14F-4D97-AF65-F5344CB8AC3E}">
        <p14:creationId xmlns:p14="http://schemas.microsoft.com/office/powerpoint/2010/main" val="28757739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program directory shown</a:t>
            </a:r>
            <a:r>
              <a:rPr lang="en-US" baseline="0" dirty="0" smtClean="0"/>
              <a:t> here provides a list of approved CTE programs for Postsecondary and Adult programs. This list is updated continuously as new programs are approved. </a:t>
            </a:r>
            <a:endParaRPr lang="en-US" dirty="0"/>
          </a:p>
        </p:txBody>
      </p:sp>
    </p:spTree>
    <p:extLst>
      <p:ext uri="{BB962C8B-B14F-4D97-AF65-F5344CB8AC3E}">
        <p14:creationId xmlns:p14="http://schemas.microsoft.com/office/powerpoint/2010/main" val="4067311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You’ll be reviewing a variety of reports</a:t>
            </a:r>
            <a:r>
              <a:rPr lang="en-US" baseline="0" dirty="0" smtClean="0"/>
              <a:t> on the MCDS Portal to complete your comprehensive local needs assessment and reviewing how your CTE programs are doing on the core indicators of performance. You’ll want to be familiar with how to access those reports on the MCDS Portal. To get to the MCDS Portal you’ll want to hover over School Data, Select Data Portal</a:t>
            </a:r>
            <a:endParaRPr lang="en-US" dirty="0"/>
          </a:p>
        </p:txBody>
      </p:sp>
    </p:spTree>
    <p:extLst>
      <p:ext uri="{BB962C8B-B14F-4D97-AF65-F5344CB8AC3E}">
        <p14:creationId xmlns:p14="http://schemas.microsoft.com/office/powerpoint/2010/main" val="3083835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You’ll come to the main screen and select Reports and Resources, Show</a:t>
            </a:r>
            <a:r>
              <a:rPr lang="en-US" baseline="0" dirty="0" smtClean="0"/>
              <a:t> All Content, and select College &amp; Career Education.</a:t>
            </a:r>
            <a:endParaRPr lang="en-US" dirty="0"/>
          </a:p>
        </p:txBody>
      </p:sp>
    </p:spTree>
    <p:extLst>
      <p:ext uri="{BB962C8B-B14F-4D97-AF65-F5344CB8AC3E}">
        <p14:creationId xmlns:p14="http://schemas.microsoft.com/office/powerpoint/2010/main" val="4137211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there you’ll see a full list of reports. They include historical</a:t>
            </a:r>
            <a:r>
              <a:rPr lang="en-US" baseline="0" dirty="0" smtClean="0"/>
              <a:t> Perkins IV reports and our new Perkins V reports.</a:t>
            </a:r>
            <a:endParaRPr lang="en-US" dirty="0"/>
          </a:p>
        </p:txBody>
      </p:sp>
    </p:spTree>
    <p:extLst>
      <p:ext uri="{BB962C8B-B14F-4D97-AF65-F5344CB8AC3E}">
        <p14:creationId xmlns:p14="http://schemas.microsoft.com/office/powerpoint/2010/main" val="42035930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a:t>
            </a:r>
            <a:r>
              <a:rPr lang="en-US" baseline="0" dirty="0" smtClean="0"/>
              <a:t> select the Secondary Concentrator Report within Career Clusters you’ll be able to see how many concentrators you have in each career cluster and some characteristics about those students at an aggregate level.</a:t>
            </a:r>
            <a:endParaRPr lang="en-US" dirty="0"/>
          </a:p>
        </p:txBody>
      </p:sp>
    </p:spTree>
    <p:extLst>
      <p:ext uri="{BB962C8B-B14F-4D97-AF65-F5344CB8AC3E}">
        <p14:creationId xmlns:p14="http://schemas.microsoft.com/office/powerpoint/2010/main" val="2432715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chosen</a:t>
            </a:r>
            <a:r>
              <a:rPr lang="en-US" baseline="0" dirty="0" smtClean="0"/>
              <a:t> the State level, for school year 2020 and the State is Missouri since we’re looking at the State level. If you choose to look at the district level then the State/District would be the district you want to view. These characteristics include gender, race/ethnicity and special populations.</a:t>
            </a:r>
            <a:endParaRPr lang="en-US" dirty="0"/>
          </a:p>
        </p:txBody>
      </p:sp>
    </p:spTree>
    <p:extLst>
      <p:ext uri="{BB962C8B-B14F-4D97-AF65-F5344CB8AC3E}">
        <p14:creationId xmlns:p14="http://schemas.microsoft.com/office/powerpoint/2010/main" val="2645320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webpage provides quick links such as layouts, rules and Excel templates, Code Sets, and the Core Data/MOSIS Manual to name a few. These are helpful documents that allow proper data entry for your district submissions for each cycle.</a:t>
            </a:r>
            <a:endParaRPr lang="en-US" dirty="0"/>
          </a:p>
        </p:txBody>
      </p:sp>
    </p:spTree>
    <p:extLst>
      <p:ext uri="{BB962C8B-B14F-4D97-AF65-F5344CB8AC3E}">
        <p14:creationId xmlns:p14="http://schemas.microsoft.com/office/powerpoint/2010/main" val="3155575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File Layouts webpage provides information for each cycle of the year. We collect specific information each cycle. </a:t>
            </a:r>
            <a:endParaRPr lang="en-US" dirty="0"/>
          </a:p>
        </p:txBody>
      </p:sp>
    </p:spTree>
    <p:extLst>
      <p:ext uri="{BB962C8B-B14F-4D97-AF65-F5344CB8AC3E}">
        <p14:creationId xmlns:p14="http://schemas.microsoft.com/office/powerpoint/2010/main" val="891700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scroll down the page you’ll see various cycle</a:t>
            </a:r>
            <a:r>
              <a:rPr lang="en-US" baseline="0" dirty="0" smtClean="0"/>
              <a:t> names and the file name. Since we are currently in the February Cycle lets select the Student Graduate Follow-Up file layout.</a:t>
            </a:r>
            <a:endParaRPr lang="en-US" dirty="0"/>
          </a:p>
        </p:txBody>
      </p:sp>
    </p:spTree>
    <p:extLst>
      <p:ext uri="{BB962C8B-B14F-4D97-AF65-F5344CB8AC3E}">
        <p14:creationId xmlns:p14="http://schemas.microsoft.com/office/powerpoint/2010/main" val="1403375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layout provides the fields that are necessary to complete in the submission as well as a description of the data being collected.</a:t>
            </a:r>
            <a:endParaRPr lang="en-US" dirty="0"/>
          </a:p>
        </p:txBody>
      </p:sp>
    </p:spTree>
    <p:extLst>
      <p:ext uri="{BB962C8B-B14F-4D97-AF65-F5344CB8AC3E}">
        <p14:creationId xmlns:p14="http://schemas.microsoft.com/office/powerpoint/2010/main" val="1299456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rules provide a description</a:t>
            </a:r>
            <a:r>
              <a:rPr lang="en-US" baseline="0" dirty="0" smtClean="0"/>
              <a:t> of the error codes you might receive if data is not properly entered into each cycle. The description provides information on how to fix the error so you may certify your submission.</a:t>
            </a:r>
            <a:endParaRPr lang="en-US" dirty="0"/>
          </a:p>
        </p:txBody>
      </p:sp>
    </p:spTree>
    <p:extLst>
      <p:ext uri="{BB962C8B-B14F-4D97-AF65-F5344CB8AC3E}">
        <p14:creationId xmlns:p14="http://schemas.microsoft.com/office/powerpoint/2010/main" val="3585752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Excel template may be used to enter the student’s information.</a:t>
            </a:r>
            <a:endParaRPr lang="en-US" dirty="0"/>
          </a:p>
        </p:txBody>
      </p:sp>
    </p:spTree>
    <p:extLst>
      <p:ext uri="{BB962C8B-B14F-4D97-AF65-F5344CB8AC3E}">
        <p14:creationId xmlns:p14="http://schemas.microsoft.com/office/powerpoint/2010/main" val="3303031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smtClean="0"/>
              <a:t>Date</a:t>
            </a:r>
            <a:endParaRPr lang="en-US" dirty="0"/>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4230490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200150"/>
            <a:ext cx="8153400" cy="33718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096000" y="4686303"/>
            <a:ext cx="2667000" cy="273844"/>
          </a:xfrm>
          <a:prstGeom prst="rect">
            <a:avLst/>
          </a:prstGeom>
        </p:spPr>
        <p:txBody>
          <a:bodyPr/>
          <a:lstStyle>
            <a:lvl1pPr>
              <a:defRPr/>
            </a:lvl1pPr>
          </a:lstStyle>
          <a:p>
            <a:pPr>
              <a:defRPr/>
            </a:pPr>
            <a:fld id="{C04B27B8-CD8E-4312-870A-51BB0416501B}" type="datetime1">
              <a:rPr lang="en-US" smtClean="0">
                <a:solidFill>
                  <a:srgbClr val="00829B"/>
                </a:solidFill>
              </a:rPr>
              <a:t>2/24/2021</a:t>
            </a:fld>
            <a:endParaRPr lang="en-US">
              <a:solidFill>
                <a:srgbClr val="00829B"/>
              </a:solidFill>
            </a:endParaRPr>
          </a:p>
        </p:txBody>
      </p:sp>
      <p:sp>
        <p:nvSpPr>
          <p:cNvPr id="5" name="Footer Placeholder 4"/>
          <p:cNvSpPr>
            <a:spLocks noGrp="1"/>
          </p:cNvSpPr>
          <p:nvPr>
            <p:ph type="ftr" sz="quarter" idx="11"/>
          </p:nvPr>
        </p:nvSpPr>
        <p:spPr>
          <a:xfrm>
            <a:off x="609603" y="4686303"/>
            <a:ext cx="5421313" cy="273844"/>
          </a:xfrm>
          <a:prstGeom prst="rect">
            <a:avLst/>
          </a:prstGeom>
        </p:spPr>
        <p:txBody>
          <a:bodyPr/>
          <a:lstStyle>
            <a:lvl1pPr>
              <a:defRPr/>
            </a:lvl1pPr>
          </a:lstStyle>
          <a:p>
            <a:pPr>
              <a:defRPr/>
            </a:pPr>
            <a:endParaRPr lang="en-US">
              <a:solidFill>
                <a:srgbClr val="00829B"/>
              </a:solidFill>
            </a:endParaRPr>
          </a:p>
        </p:txBody>
      </p:sp>
      <p:sp>
        <p:nvSpPr>
          <p:cNvPr id="6" name="Slide Number Placeholder 5"/>
          <p:cNvSpPr>
            <a:spLocks noGrp="1"/>
          </p:cNvSpPr>
          <p:nvPr>
            <p:ph type="sldNum" sz="quarter" idx="12"/>
          </p:nvPr>
        </p:nvSpPr>
        <p:spPr>
          <a:xfrm>
            <a:off x="0" y="857252"/>
            <a:ext cx="533400" cy="183356"/>
          </a:xfrm>
          <a:prstGeom prst="rect">
            <a:avLst/>
          </a:prstGeom>
        </p:spPr>
        <p:txBody>
          <a:bodyPr/>
          <a:lstStyle>
            <a:lvl1pPr>
              <a:defRPr smtClean="0"/>
            </a:lvl1pPr>
          </a:lstStyle>
          <a:p>
            <a:pPr>
              <a:defRPr/>
            </a:pPr>
            <a:fld id="{5A299997-A572-4206-919A-831EF5AB1070}" type="slidenum">
              <a:rPr lang="en-US" altLang="en-US"/>
              <a:pPr>
                <a:defRPr/>
              </a:pPr>
              <a:t>‹#›</a:t>
            </a:fld>
            <a:endParaRPr lang="en-US" altLang="en-US"/>
          </a:p>
        </p:txBody>
      </p:sp>
    </p:spTree>
    <p:extLst>
      <p:ext uri="{BB962C8B-B14F-4D97-AF65-F5344CB8AC3E}">
        <p14:creationId xmlns:p14="http://schemas.microsoft.com/office/powerpoint/2010/main" val="1051494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8" cy="5143500"/>
          </a:xfrm>
          <a:prstGeom prst="rect">
            <a:avLst/>
          </a:prstGeom>
        </p:spPr>
      </p:pic>
    </p:spTree>
    <p:extLst>
      <p:ext uri="{BB962C8B-B14F-4D97-AF65-F5344CB8AC3E}">
        <p14:creationId xmlns:p14="http://schemas.microsoft.com/office/powerpoint/2010/main" val="1360300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smtClean="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205464541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60541489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smtClean="0"/>
              <a:t>Title</a:t>
            </a:r>
            <a:endParaRPr lang="en-US" dirty="0"/>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0" y="1581150"/>
            <a:ext cx="8610599"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802156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36376721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Tree>
    <p:extLst>
      <p:ext uri="{BB962C8B-B14F-4D97-AF65-F5344CB8AC3E}">
        <p14:creationId xmlns:p14="http://schemas.microsoft.com/office/powerpoint/2010/main" val="159649471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smtClean="0"/>
              <a:t>Title</a:t>
            </a:r>
            <a:endParaRPr lang="en-US" dirty="0"/>
          </a:p>
        </p:txBody>
      </p:sp>
      <p:sp>
        <p:nvSpPr>
          <p:cNvPr id="3" name="Content Placeholder 2"/>
          <p:cNvSpPr>
            <a:spLocks noGrp="1"/>
          </p:cNvSpPr>
          <p:nvPr>
            <p:ph sz="quarter" idx="12"/>
          </p:nvPr>
        </p:nvSpPr>
        <p:spPr>
          <a:xfrm>
            <a:off x="1600200" y="1485900"/>
            <a:ext cx="7315200" cy="3448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5376113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41368157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188324978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83288274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10073570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3306228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1744541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96340061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364902280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85551128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81193071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smtClean="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84398144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smtClean="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103177313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smtClean="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49722343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74828321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243575723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8155401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2230050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6580887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48514647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7635709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63825401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1246107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smtClean="0"/>
              <a:t>Chart/Text</a:t>
            </a:r>
            <a:endParaRPr lang="en-US" dirty="0"/>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94573360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290382595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Contact</a:t>
            </a:r>
            <a:endParaRPr lang="en-US" sz="3600" b="1" dirty="0">
              <a:solidFill>
                <a:schemeClr val="bg1"/>
              </a:solidFill>
              <a:effectLst>
                <a:outerShdw blurRad="38100" dist="38100" dir="2700000" algn="tl">
                  <a:srgbClr val="000000">
                    <a:alpha val="43137"/>
                  </a:srgbClr>
                </a:outerShdw>
              </a:effectLst>
            </a:endParaRP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smtClean="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56726851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14813124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9994537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72078544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34291126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2901725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51734563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8904010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theme" Target="../theme/theme4.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theme" Target="../theme/theme5.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71" r:id="rId3"/>
    <p:sldLayoutId id="2147483654" r:id="rId4"/>
    <p:sldLayoutId id="2147483653" r:id="rId5"/>
    <p:sldLayoutId id="2147483713" r:id="rId6"/>
    <p:sldLayoutId id="2147483715" r:id="rId7"/>
    <p:sldLayoutId id="2147483714" r:id="rId8"/>
    <p:sldLayoutId id="2147483656" r:id="rId9"/>
    <p:sldLayoutId id="2147483732" r:id="rId10"/>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731" r:id="rId2"/>
    <p:sldLayoutId id="2147483649" r:id="rId3"/>
    <p:sldLayoutId id="2147483657" r:id="rId4"/>
    <p:sldLayoutId id="2147483711" r:id="rId5"/>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6" r:id="rId3"/>
    <p:sldLayoutId id="2147483650" r:id="rId4"/>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smtClean="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smtClean="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p:txBody>
      </p:sp>
      <p:graphicFrame>
        <p:nvGraphicFramePr>
          <p:cNvPr id="2" name="Table 1"/>
          <p:cNvGraphicFramePr>
            <a:graphicFrameLocks noGrp="1"/>
          </p:cNvGraphicFramePr>
          <p:nvPr>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16" r:id="rId3"/>
    <p:sldLayoutId id="2147483717" r:id="rId4"/>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5.png"/><Relationship Id="rId5" Type="http://schemas.openxmlformats.org/officeDocument/2006/relationships/image" Target="../media/image5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5.png"/><Relationship Id="rId5" Type="http://schemas.openxmlformats.org/officeDocument/2006/relationships/image" Target="../media/image5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5.png"/><Relationship Id="rId5" Type="http://schemas.openxmlformats.org/officeDocument/2006/relationships/image" Target="../media/image5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8.png"/><Relationship Id="rId5" Type="http://schemas.openxmlformats.org/officeDocument/2006/relationships/hyperlink" Target="https://dese.mo.gov/sites/default/files/MODataAccessandUsePolicy.pdf"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9.png"/><Relationship Id="rId5" Type="http://schemas.openxmlformats.org/officeDocument/2006/relationships/hyperlink" Target="https://dese.mo.gov/sites/default/files/CD-MOSIS-Manual.pdf"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5.png"/><Relationship Id="rId5" Type="http://schemas.openxmlformats.org/officeDocument/2006/relationships/hyperlink" Target="https://dese.mo.gov/data-system-management/user-managerlogin-request-forms"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5.png"/><Relationship Id="rId5" Type="http://schemas.openxmlformats.org/officeDocument/2006/relationships/image" Target="../media/image6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5.png"/><Relationship Id="rId5" Type="http://schemas.openxmlformats.org/officeDocument/2006/relationships/image" Target="../media/image6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5.png"/><Relationship Id="rId5" Type="http://schemas.openxmlformats.org/officeDocument/2006/relationships/image" Target="../media/image6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5.png"/><Relationship Id="rId5" Type="http://schemas.openxmlformats.org/officeDocument/2006/relationships/image" Target="../media/image6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5.png"/><Relationship Id="rId5" Type="http://schemas.openxmlformats.org/officeDocument/2006/relationships/image" Target="../media/image6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5.png"/><Relationship Id="rId5" Type="http://schemas.openxmlformats.org/officeDocument/2006/relationships/hyperlink" Target="https://dese.mo.gov/college-career-readiness/career-education/perkins-act"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5.png"/><Relationship Id="rId5" Type="http://schemas.openxmlformats.org/officeDocument/2006/relationships/image" Target="../media/image6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7.png"/><Relationship Id="rId5" Type="http://schemas.openxmlformats.org/officeDocument/2006/relationships/hyperlink" Target="https://dese.mo.gov/college-career-readiness/career-education/perkins-act/help-documents"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6.png"/><Relationship Id="rId5" Type="http://schemas.openxmlformats.org/officeDocument/2006/relationships/hyperlink" Target="https://dese.mo.gov/data-system-management/core-datamosis" TargetMode="Externa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5.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8.png"/><Relationship Id="rId5" Type="http://schemas.openxmlformats.org/officeDocument/2006/relationships/hyperlink" Target="https://dese.mo.gov/college-career-readiness/career-education"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5.png"/><Relationship Id="rId5" Type="http://schemas.openxmlformats.org/officeDocument/2006/relationships/image" Target="../media/image6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5.png"/><Relationship Id="rId5" Type="http://schemas.openxmlformats.org/officeDocument/2006/relationships/image" Target="../media/image7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5.png"/><Relationship Id="rId5" Type="http://schemas.openxmlformats.org/officeDocument/2006/relationships/image" Target="../media/image7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5.png"/><Relationship Id="rId5" Type="http://schemas.openxmlformats.org/officeDocument/2006/relationships/image" Target="../media/image7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73.png"/><Relationship Id="rId5" Type="http://schemas.openxmlformats.org/officeDocument/2006/relationships/hyperlink" Target="https://dese.mo.gov/" TargetMode="Externa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5.png"/><Relationship Id="rId5" Type="http://schemas.openxmlformats.org/officeDocument/2006/relationships/image" Target="../media/image7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5.png"/><Relationship Id="rId5" Type="http://schemas.openxmlformats.org/officeDocument/2006/relationships/image" Target="../media/image7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5.png"/><Relationship Id="rId5" Type="http://schemas.openxmlformats.org/officeDocument/2006/relationships/image" Target="../media/image76.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5.png"/><Relationship Id="rId5" Type="http://schemas.openxmlformats.org/officeDocument/2006/relationships/image" Target="../media/image77.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5.png"/><Relationship Id="rId5" Type="http://schemas.openxmlformats.org/officeDocument/2006/relationships/image" Target="../media/image4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45.png"/><Relationship Id="rId4" Type="http://schemas.openxmlformats.org/officeDocument/2006/relationships/hyperlink" Target="mailto:Hollie.Sheller@dese.mo.gov"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5.png"/><Relationship Id="rId5" Type="http://schemas.openxmlformats.org/officeDocument/2006/relationships/image" Target="../media/image4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5.png"/><Relationship Id="rId5" Type="http://schemas.openxmlformats.org/officeDocument/2006/relationships/image" Target="../media/image5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5.png"/><Relationship Id="rId5" Type="http://schemas.openxmlformats.org/officeDocument/2006/relationships/image" Target="../media/image5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5.png"/><Relationship Id="rId5" Type="http://schemas.openxmlformats.org/officeDocument/2006/relationships/image" Target="../media/image5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Director Boot Camp</a:t>
            </a:r>
            <a:endParaRPr lang="en-US" b="1" dirty="0"/>
          </a:p>
        </p:txBody>
      </p:sp>
      <p:sp>
        <p:nvSpPr>
          <p:cNvPr id="3" name="Text Placeholder 2"/>
          <p:cNvSpPr>
            <a:spLocks noGrp="1"/>
          </p:cNvSpPr>
          <p:nvPr>
            <p:ph type="body" sz="quarter" idx="10"/>
          </p:nvPr>
        </p:nvSpPr>
        <p:spPr>
          <a:xfrm>
            <a:off x="76200" y="3028950"/>
            <a:ext cx="2209800" cy="342900"/>
          </a:xfrm>
        </p:spPr>
        <p:txBody>
          <a:bodyPr/>
          <a:lstStyle/>
          <a:p>
            <a:r>
              <a:rPr lang="en-US" dirty="0" smtClean="0"/>
              <a:t>February </a:t>
            </a:r>
            <a:r>
              <a:rPr lang="en-US" dirty="0" smtClean="0"/>
              <a:t>2021</a:t>
            </a:r>
            <a:endParaRPr lang="en-US" dirty="0"/>
          </a:p>
        </p:txBody>
      </p:sp>
      <p:sp>
        <p:nvSpPr>
          <p:cNvPr id="4" name="Text Placeholder 3"/>
          <p:cNvSpPr>
            <a:spLocks noGrp="1"/>
          </p:cNvSpPr>
          <p:nvPr>
            <p:ph type="body" sz="quarter" idx="11"/>
          </p:nvPr>
        </p:nvSpPr>
        <p:spPr/>
        <p:txBody>
          <a:bodyPr/>
          <a:lstStyle/>
          <a:p>
            <a:r>
              <a:rPr lang="en-US" dirty="0" smtClean="0"/>
              <a:t>Hollie Sheller</a:t>
            </a:r>
          </a:p>
          <a:p>
            <a:r>
              <a:rPr lang="en-US" dirty="0" smtClean="0"/>
              <a:t>Office of College and Career Readiness</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936583587"/>
      </p:ext>
    </p:extLst>
  </p:cSld>
  <p:clrMapOvr>
    <a:masterClrMapping/>
  </p:clrMapOvr>
  <mc:AlternateContent xmlns:mc="http://schemas.openxmlformats.org/markup-compatibility/2006">
    <mc:Choice xmlns:p14="http://schemas.microsoft.com/office/powerpoint/2010/main" Requires="p14">
      <p:transition spd="slow" p14:dur="2000" advTm="17172"/>
    </mc:Choice>
    <mc:Fallback>
      <p:transition spd="slow" advTm="17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483394"/>
            <a:ext cx="8839200" cy="800100"/>
          </a:xfrm>
        </p:spPr>
        <p:txBody>
          <a:bodyPr/>
          <a:lstStyle/>
          <a:p>
            <a:r>
              <a:rPr lang="en-US" dirty="0" smtClean="0"/>
              <a:t>Code Sets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10</a:t>
            </a:fld>
            <a:endParaRPr lang="en-US"/>
          </a:p>
        </p:txBody>
      </p:sp>
      <p:pic>
        <p:nvPicPr>
          <p:cNvPr id="5" name="Picture 4"/>
          <p:cNvPicPr>
            <a:picLocks noChangeAspect="1"/>
          </p:cNvPicPr>
          <p:nvPr/>
        </p:nvPicPr>
        <p:blipFill>
          <a:blip r:embed="rId5"/>
          <a:stretch>
            <a:fillRect/>
          </a:stretch>
        </p:blipFill>
        <p:spPr>
          <a:xfrm>
            <a:off x="1981200" y="1160935"/>
            <a:ext cx="5181600" cy="400989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168303728"/>
      </p:ext>
    </p:extLst>
  </p:cSld>
  <p:clrMapOvr>
    <a:masterClrMapping/>
  </p:clrMapOvr>
  <mc:AlternateContent xmlns:mc="http://schemas.openxmlformats.org/markup-compatibility/2006">
    <mc:Choice xmlns:p14="http://schemas.microsoft.com/office/powerpoint/2010/main" Requires="p14">
      <p:transition spd="slow" p14:dur="2000" advTm="18231"/>
    </mc:Choice>
    <mc:Fallback>
      <p:transition spd="slow" advTm="18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648787"/>
            <a:ext cx="8839200" cy="800100"/>
          </a:xfrm>
        </p:spPr>
        <p:txBody>
          <a:bodyPr/>
          <a:lstStyle/>
          <a:p>
            <a:r>
              <a:rPr lang="en-US" dirty="0" smtClean="0"/>
              <a:t>Code Sets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11</a:t>
            </a:fld>
            <a:endParaRPr lang="en-US"/>
          </a:p>
        </p:txBody>
      </p:sp>
      <p:pic>
        <p:nvPicPr>
          <p:cNvPr id="5" name="Picture 4"/>
          <p:cNvPicPr>
            <a:picLocks noChangeAspect="1"/>
          </p:cNvPicPr>
          <p:nvPr/>
        </p:nvPicPr>
        <p:blipFill>
          <a:blip r:embed="rId5"/>
          <a:stretch>
            <a:fillRect/>
          </a:stretch>
        </p:blipFill>
        <p:spPr>
          <a:xfrm>
            <a:off x="776762" y="1733550"/>
            <a:ext cx="7590476" cy="2247619"/>
          </a:xfrm>
          <a:prstGeom prst="rect">
            <a:avLst/>
          </a:prstGeom>
        </p:spPr>
      </p:pic>
      <p:sp>
        <p:nvSpPr>
          <p:cNvPr id="2" name="Oval 1"/>
          <p:cNvSpPr/>
          <p:nvPr/>
        </p:nvSpPr>
        <p:spPr>
          <a:xfrm>
            <a:off x="838200" y="2292694"/>
            <a:ext cx="1676400" cy="53340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627402037"/>
      </p:ext>
    </p:extLst>
  </p:cSld>
  <p:clrMapOvr>
    <a:masterClrMapping/>
  </p:clrMapOvr>
  <mc:AlternateContent xmlns:mc="http://schemas.openxmlformats.org/markup-compatibility/2006">
    <mc:Choice xmlns:p14="http://schemas.microsoft.com/office/powerpoint/2010/main" Requires="p14">
      <p:transition spd="slow" p14:dur="2000" advTm="7499"/>
    </mc:Choice>
    <mc:Fallback>
      <p:transition spd="slow" advTm="7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483394"/>
            <a:ext cx="8839200" cy="800100"/>
          </a:xfrm>
        </p:spPr>
        <p:txBody>
          <a:bodyPr/>
          <a:lstStyle/>
          <a:p>
            <a:r>
              <a:rPr lang="en-US" dirty="0" smtClean="0"/>
              <a:t>Code Sets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12</a:t>
            </a:fld>
            <a:endParaRPr lang="en-US"/>
          </a:p>
        </p:txBody>
      </p:sp>
      <p:pic>
        <p:nvPicPr>
          <p:cNvPr id="5" name="Picture 4"/>
          <p:cNvPicPr>
            <a:picLocks noChangeAspect="1"/>
          </p:cNvPicPr>
          <p:nvPr/>
        </p:nvPicPr>
        <p:blipFill>
          <a:blip r:embed="rId5"/>
          <a:stretch>
            <a:fillRect/>
          </a:stretch>
        </p:blipFill>
        <p:spPr>
          <a:xfrm>
            <a:off x="1219200" y="1200150"/>
            <a:ext cx="7253451" cy="374904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576340232"/>
      </p:ext>
    </p:extLst>
  </p:cSld>
  <p:clrMapOvr>
    <a:masterClrMapping/>
  </p:clrMapOvr>
  <mc:AlternateContent xmlns:mc="http://schemas.openxmlformats.org/markup-compatibility/2006">
    <mc:Choice xmlns:p14="http://schemas.microsoft.com/office/powerpoint/2010/main" Requires="p14">
      <p:transition spd="slow" p14:dur="2000" advTm="19877"/>
    </mc:Choice>
    <mc:Fallback>
      <p:transition spd="slow" advTm="19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490848"/>
            <a:ext cx="8839200" cy="800100"/>
          </a:xfrm>
        </p:spPr>
        <p:txBody>
          <a:bodyPr/>
          <a:lstStyle/>
          <a:p>
            <a:r>
              <a:rPr lang="en-US" dirty="0" err="1" smtClean="0"/>
              <a:t>Precode</a:t>
            </a:r>
            <a:r>
              <a:rPr lang="en-US" dirty="0" smtClean="0"/>
              <a:t> Timeline</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13</a:t>
            </a:fld>
            <a:endParaRPr lang="en-US"/>
          </a:p>
        </p:txBody>
      </p:sp>
      <p:pic>
        <p:nvPicPr>
          <p:cNvPr id="2" name="Picture 1"/>
          <p:cNvPicPr>
            <a:picLocks noChangeAspect="1"/>
          </p:cNvPicPr>
          <p:nvPr/>
        </p:nvPicPr>
        <p:blipFill>
          <a:blip r:embed="rId5"/>
          <a:stretch>
            <a:fillRect/>
          </a:stretch>
        </p:blipFill>
        <p:spPr>
          <a:xfrm>
            <a:off x="1194305" y="1123950"/>
            <a:ext cx="6705603" cy="914400"/>
          </a:xfrm>
          <a:prstGeom prst="rect">
            <a:avLst/>
          </a:prstGeom>
        </p:spPr>
      </p:pic>
      <p:pic>
        <p:nvPicPr>
          <p:cNvPr id="6" name="Picture 5"/>
          <p:cNvPicPr>
            <a:picLocks noChangeAspect="1"/>
          </p:cNvPicPr>
          <p:nvPr/>
        </p:nvPicPr>
        <p:blipFill>
          <a:blip r:embed="rId6"/>
          <a:stretch>
            <a:fillRect/>
          </a:stretch>
        </p:blipFill>
        <p:spPr>
          <a:xfrm>
            <a:off x="1219200" y="2038350"/>
            <a:ext cx="6339839" cy="292608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311099435"/>
      </p:ext>
    </p:extLst>
  </p:cSld>
  <p:clrMapOvr>
    <a:masterClrMapping/>
  </p:clrMapOvr>
  <mc:AlternateContent xmlns:mc="http://schemas.openxmlformats.org/markup-compatibility/2006">
    <mc:Choice xmlns:p14="http://schemas.microsoft.com/office/powerpoint/2010/main" Requires="p14">
      <p:transition spd="slow" p14:dur="2000" advTm="27446"/>
    </mc:Choice>
    <mc:Fallback>
      <p:transition spd="slow" advTm="27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hlinkClick r:id="rId5"/>
              </a:rPr>
              <a:t>https://</a:t>
            </a:r>
            <a:r>
              <a:rPr lang="en-US" dirty="0" smtClean="0">
                <a:hlinkClick r:id="rId5"/>
              </a:rPr>
              <a:t>dese.mo.gov/sites/default/files/MODataAccessandUsePolicy.pdf</a:t>
            </a:r>
            <a:r>
              <a:rPr lang="en-US" dirty="0" smtClean="0"/>
              <a:t> </a:t>
            </a:r>
          </a:p>
          <a:p>
            <a:endParaRPr lang="en-US" dirty="0"/>
          </a:p>
        </p:txBody>
      </p:sp>
      <p:sp>
        <p:nvSpPr>
          <p:cNvPr id="3" name="Title 2"/>
          <p:cNvSpPr>
            <a:spLocks noGrp="1"/>
          </p:cNvSpPr>
          <p:nvPr>
            <p:ph type="title"/>
          </p:nvPr>
        </p:nvSpPr>
        <p:spPr/>
        <p:txBody>
          <a:bodyPr/>
          <a:lstStyle/>
          <a:p>
            <a:r>
              <a:rPr lang="en-US" dirty="0" smtClean="0"/>
              <a:t>Data Access and Use Policy</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14</a:t>
            </a:fld>
            <a:endParaRPr lang="en-US"/>
          </a:p>
        </p:txBody>
      </p:sp>
      <p:pic>
        <p:nvPicPr>
          <p:cNvPr id="5" name="Picture 4"/>
          <p:cNvPicPr>
            <a:picLocks noChangeAspect="1"/>
          </p:cNvPicPr>
          <p:nvPr/>
        </p:nvPicPr>
        <p:blipFill>
          <a:blip r:embed="rId6"/>
          <a:stretch>
            <a:fillRect/>
          </a:stretch>
        </p:blipFill>
        <p:spPr>
          <a:xfrm>
            <a:off x="1312285" y="2632710"/>
            <a:ext cx="6519429" cy="237744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096629186"/>
      </p:ext>
    </p:extLst>
  </p:cSld>
  <p:clrMapOvr>
    <a:masterClrMapping/>
  </p:clrMapOvr>
  <mc:AlternateContent xmlns:mc="http://schemas.openxmlformats.org/markup-compatibility/2006">
    <mc:Choice xmlns:p14="http://schemas.microsoft.com/office/powerpoint/2010/main" Requires="p14">
      <p:transition spd="slow" p14:dur="2000" advTm="35505"/>
    </mc:Choice>
    <mc:Fallback>
      <p:transition spd="slow" advTm="35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hlinkClick r:id="rId5"/>
              </a:rPr>
              <a:t>https://</a:t>
            </a:r>
            <a:r>
              <a:rPr lang="en-US" dirty="0" smtClean="0">
                <a:hlinkClick r:id="rId5"/>
              </a:rPr>
              <a:t>dese.mo.gov/sites/default/files/CD-MOSIS-Manual.pdf</a:t>
            </a:r>
            <a:r>
              <a:rPr lang="en-US" dirty="0" smtClean="0"/>
              <a:t> </a:t>
            </a:r>
          </a:p>
          <a:p>
            <a:endParaRPr lang="en-US" dirty="0"/>
          </a:p>
        </p:txBody>
      </p:sp>
      <p:sp>
        <p:nvSpPr>
          <p:cNvPr id="3" name="Title 2"/>
          <p:cNvSpPr>
            <a:spLocks noGrp="1"/>
          </p:cNvSpPr>
          <p:nvPr>
            <p:ph type="title"/>
          </p:nvPr>
        </p:nvSpPr>
        <p:spPr/>
        <p:txBody>
          <a:bodyPr/>
          <a:lstStyle/>
          <a:p>
            <a:r>
              <a:rPr lang="en-US" dirty="0" smtClean="0"/>
              <a:t>Core Data/MOSIS Manual</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15</a:t>
            </a:fld>
            <a:endParaRPr lang="en-US"/>
          </a:p>
        </p:txBody>
      </p:sp>
      <p:pic>
        <p:nvPicPr>
          <p:cNvPr id="5" name="Picture 4"/>
          <p:cNvPicPr>
            <a:picLocks noChangeAspect="1"/>
          </p:cNvPicPr>
          <p:nvPr/>
        </p:nvPicPr>
        <p:blipFill>
          <a:blip r:embed="rId6"/>
          <a:stretch>
            <a:fillRect/>
          </a:stretch>
        </p:blipFill>
        <p:spPr>
          <a:xfrm>
            <a:off x="4191000" y="2266950"/>
            <a:ext cx="2461935" cy="27432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524603966"/>
      </p:ext>
    </p:extLst>
  </p:cSld>
  <p:clrMapOvr>
    <a:masterClrMapping/>
  </p:clrMapOvr>
  <mc:AlternateContent xmlns:mc="http://schemas.openxmlformats.org/markup-compatibility/2006">
    <mc:Choice xmlns:p14="http://schemas.microsoft.com/office/powerpoint/2010/main" Requires="p14">
      <p:transition spd="slow" p14:dur="2000" advTm="30852"/>
    </mc:Choice>
    <mc:Fallback>
      <p:transition spd="slow" advTm="30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hlinkClick r:id="rId5"/>
              </a:rPr>
              <a:t>https://</a:t>
            </a:r>
            <a:r>
              <a:rPr lang="en-US" dirty="0" smtClean="0">
                <a:hlinkClick r:id="rId5"/>
              </a:rPr>
              <a:t>dese.mo.gov/data-system-management/user-managerlogin-request-forms</a:t>
            </a:r>
            <a:r>
              <a:rPr lang="en-US" dirty="0" smtClean="0"/>
              <a:t> </a:t>
            </a:r>
            <a:endParaRPr lang="en-US" dirty="0"/>
          </a:p>
        </p:txBody>
      </p:sp>
      <p:sp>
        <p:nvSpPr>
          <p:cNvPr id="3" name="Title 2"/>
          <p:cNvSpPr>
            <a:spLocks noGrp="1"/>
          </p:cNvSpPr>
          <p:nvPr>
            <p:ph type="title"/>
          </p:nvPr>
        </p:nvSpPr>
        <p:spPr/>
        <p:txBody>
          <a:bodyPr/>
          <a:lstStyle/>
          <a:p>
            <a:r>
              <a:rPr lang="en-US" dirty="0" smtClean="0"/>
              <a:t>User Manager/Login Request Forms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16</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852055524"/>
      </p:ext>
    </p:extLst>
  </p:cSld>
  <p:clrMapOvr>
    <a:masterClrMapping/>
  </p:clrMapOvr>
  <mc:AlternateContent xmlns:mc="http://schemas.openxmlformats.org/markup-compatibility/2006">
    <mc:Choice xmlns:p14="http://schemas.microsoft.com/office/powerpoint/2010/main" Requires="p14">
      <p:transition spd="slow" p14:dur="2000" advTm="68045"/>
    </mc:Choice>
    <mc:Fallback>
      <p:transition spd="slow" advTm="68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479822"/>
            <a:ext cx="8839200" cy="800100"/>
          </a:xfrm>
        </p:spPr>
        <p:txBody>
          <a:bodyPr/>
          <a:lstStyle/>
          <a:p>
            <a:r>
              <a:rPr lang="en-US" dirty="0" smtClean="0"/>
              <a:t>User Manager/Login Request Forms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17</a:t>
            </a:fld>
            <a:endParaRPr lang="en-US"/>
          </a:p>
        </p:txBody>
      </p:sp>
      <p:pic>
        <p:nvPicPr>
          <p:cNvPr id="2" name="Picture 1"/>
          <p:cNvPicPr>
            <a:picLocks noChangeAspect="1"/>
          </p:cNvPicPr>
          <p:nvPr/>
        </p:nvPicPr>
        <p:blipFill>
          <a:blip r:embed="rId5"/>
          <a:stretch>
            <a:fillRect/>
          </a:stretch>
        </p:blipFill>
        <p:spPr>
          <a:xfrm>
            <a:off x="990600" y="1279922"/>
            <a:ext cx="6482210" cy="374904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879877571"/>
      </p:ext>
    </p:extLst>
  </p:cSld>
  <p:clrMapOvr>
    <a:masterClrMapping/>
  </p:clrMapOvr>
  <mc:AlternateContent xmlns:mc="http://schemas.openxmlformats.org/markup-compatibility/2006">
    <mc:Choice xmlns:p14="http://schemas.microsoft.com/office/powerpoint/2010/main" Requires="p14">
      <p:transition spd="slow" p14:dur="2000" advTm="11887"/>
    </mc:Choice>
    <mc:Fallback>
      <p:transition spd="slow" advTm="11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9026" y="483394"/>
            <a:ext cx="8839200" cy="800100"/>
          </a:xfrm>
        </p:spPr>
        <p:txBody>
          <a:bodyPr/>
          <a:lstStyle/>
          <a:p>
            <a:r>
              <a:rPr lang="en-US" dirty="0" smtClean="0"/>
              <a:t>User Manager/Login Request Forms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18</a:t>
            </a:fld>
            <a:endParaRPr lang="en-US"/>
          </a:p>
        </p:txBody>
      </p:sp>
      <p:pic>
        <p:nvPicPr>
          <p:cNvPr id="6" name="Picture 5"/>
          <p:cNvPicPr>
            <a:picLocks noChangeAspect="1"/>
          </p:cNvPicPr>
          <p:nvPr/>
        </p:nvPicPr>
        <p:blipFill>
          <a:blip r:embed="rId5"/>
          <a:stretch>
            <a:fillRect/>
          </a:stretch>
        </p:blipFill>
        <p:spPr>
          <a:xfrm>
            <a:off x="838200" y="1246994"/>
            <a:ext cx="6920642" cy="374904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535799054"/>
      </p:ext>
    </p:extLst>
  </p:cSld>
  <p:clrMapOvr>
    <a:masterClrMapping/>
  </p:clrMapOvr>
  <mc:AlternateContent xmlns:mc="http://schemas.openxmlformats.org/markup-compatibility/2006">
    <mc:Choice xmlns:p14="http://schemas.microsoft.com/office/powerpoint/2010/main" Requires="p14">
      <p:transition spd="slow" p14:dur="2000" advTm="14545"/>
    </mc:Choice>
    <mc:Fallback>
      <p:transition spd="slow" advTm="14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9026" y="483394"/>
            <a:ext cx="8839200" cy="800100"/>
          </a:xfrm>
        </p:spPr>
        <p:txBody>
          <a:bodyPr/>
          <a:lstStyle/>
          <a:p>
            <a:r>
              <a:rPr lang="en-US" dirty="0" smtClean="0"/>
              <a:t>User Manager/Login Request Forms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19</a:t>
            </a:fld>
            <a:endParaRPr lang="en-US"/>
          </a:p>
        </p:txBody>
      </p:sp>
      <p:pic>
        <p:nvPicPr>
          <p:cNvPr id="2" name="Picture 1"/>
          <p:cNvPicPr>
            <a:picLocks noChangeAspect="1"/>
          </p:cNvPicPr>
          <p:nvPr/>
        </p:nvPicPr>
        <p:blipFill>
          <a:blip r:embed="rId5"/>
          <a:stretch>
            <a:fillRect/>
          </a:stretch>
        </p:blipFill>
        <p:spPr>
          <a:xfrm>
            <a:off x="1752601" y="1200150"/>
            <a:ext cx="6519202" cy="384048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49710607"/>
      </p:ext>
    </p:extLst>
  </p:cSld>
  <p:clrMapOvr>
    <a:masterClrMapping/>
  </p:clrMapOvr>
  <mc:AlternateContent xmlns:mc="http://schemas.openxmlformats.org/markup-compatibility/2006">
    <mc:Choice xmlns:p14="http://schemas.microsoft.com/office/powerpoint/2010/main" Requires="p14">
      <p:transition spd="slow" p14:dur="2000" advTm="24939"/>
    </mc:Choice>
    <mc:Fallback>
      <p:transition spd="slow" advTm="24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74504" y="1047750"/>
            <a:ext cx="8839200" cy="4019550"/>
          </a:xfrm>
        </p:spPr>
        <p:txBody>
          <a:bodyPr>
            <a:noAutofit/>
          </a:bodyPr>
          <a:lstStyle/>
          <a:p>
            <a:r>
              <a:rPr lang="en-US" sz="1600" dirty="0" smtClean="0"/>
              <a:t>Core Data/MOSIS</a:t>
            </a:r>
          </a:p>
          <a:p>
            <a:pPr lvl="1"/>
            <a:r>
              <a:rPr lang="en-US" sz="1600" dirty="0" smtClean="0"/>
              <a:t>Layouts, Rules and Excel Templates</a:t>
            </a:r>
          </a:p>
          <a:p>
            <a:pPr lvl="1"/>
            <a:r>
              <a:rPr lang="en-US" sz="1600" dirty="0" smtClean="0"/>
              <a:t>Code Sets</a:t>
            </a:r>
          </a:p>
          <a:p>
            <a:pPr lvl="1"/>
            <a:r>
              <a:rPr lang="en-US" sz="1600" dirty="0" err="1" smtClean="0"/>
              <a:t>Precode</a:t>
            </a:r>
            <a:r>
              <a:rPr lang="en-US" sz="1600" dirty="0" smtClean="0"/>
              <a:t> Timelines</a:t>
            </a:r>
          </a:p>
          <a:p>
            <a:pPr lvl="1"/>
            <a:r>
              <a:rPr lang="en-US" sz="1600" dirty="0" smtClean="0"/>
              <a:t>Data Access and Use Policy</a:t>
            </a:r>
          </a:p>
          <a:p>
            <a:pPr lvl="1"/>
            <a:r>
              <a:rPr lang="en-US" sz="1600" dirty="0" smtClean="0"/>
              <a:t>Core Data/MOSIS Manual</a:t>
            </a:r>
          </a:p>
          <a:p>
            <a:r>
              <a:rPr lang="en-US" sz="1600" dirty="0" smtClean="0"/>
              <a:t>User Manager/Login Request Forms</a:t>
            </a:r>
          </a:p>
          <a:p>
            <a:r>
              <a:rPr lang="en-US" sz="1600" dirty="0" smtClean="0"/>
              <a:t>Deadline Calendar Data and Other Important Dates</a:t>
            </a:r>
          </a:p>
          <a:p>
            <a:r>
              <a:rPr lang="en-US" sz="1600" dirty="0" smtClean="0"/>
              <a:t>Perkins Act</a:t>
            </a:r>
          </a:p>
          <a:p>
            <a:pPr lvl="1"/>
            <a:r>
              <a:rPr lang="en-US" sz="1600" dirty="0" smtClean="0"/>
              <a:t>Comprehensive Local Needs Assessment</a:t>
            </a:r>
          </a:p>
          <a:p>
            <a:pPr lvl="1"/>
            <a:r>
              <a:rPr lang="en-US" sz="1600" dirty="0" smtClean="0"/>
              <a:t>Help Documents</a:t>
            </a:r>
          </a:p>
          <a:p>
            <a:pPr lvl="1"/>
            <a:r>
              <a:rPr lang="en-US" sz="1600" dirty="0" smtClean="0"/>
              <a:t>Core Indicators of Performance</a:t>
            </a:r>
          </a:p>
          <a:p>
            <a:r>
              <a:rPr lang="en-US" sz="1600" dirty="0"/>
              <a:t>Program Management, Accountability &amp; Finance</a:t>
            </a:r>
          </a:p>
          <a:p>
            <a:r>
              <a:rPr lang="en-US" sz="1600" dirty="0" smtClean="0"/>
              <a:t>MCDS Portal</a:t>
            </a:r>
          </a:p>
        </p:txBody>
      </p:sp>
      <p:sp>
        <p:nvSpPr>
          <p:cNvPr id="3" name="Title 2"/>
          <p:cNvSpPr>
            <a:spLocks noGrp="1"/>
          </p:cNvSpPr>
          <p:nvPr>
            <p:ph type="title"/>
          </p:nvPr>
        </p:nvSpPr>
        <p:spPr>
          <a:xfrm>
            <a:off x="152400" y="476559"/>
            <a:ext cx="8839200" cy="711584"/>
          </a:xfrm>
        </p:spPr>
        <p:txBody>
          <a:bodyPr>
            <a:normAutofit/>
          </a:bodyPr>
          <a:lstStyle/>
          <a:p>
            <a:r>
              <a:rPr lang="en-US" dirty="0" smtClean="0"/>
              <a:t>Agenda</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057554280"/>
      </p:ext>
    </p:extLst>
  </p:cSld>
  <p:clrMapOvr>
    <a:masterClrMapping/>
  </p:clrMapOvr>
  <mc:AlternateContent xmlns:mc="http://schemas.openxmlformats.org/markup-compatibility/2006">
    <mc:Choice xmlns:p14="http://schemas.microsoft.com/office/powerpoint/2010/main" Requires="p14">
      <p:transition spd="slow" p14:dur="2000" advTm="27004"/>
    </mc:Choice>
    <mc:Fallback>
      <p:transition spd="slow" advTm="27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https://dese.mo.gov/financial-admin-services/career-and-technical-education-cte-finance/cte-finance-calendar</a:t>
            </a:r>
          </a:p>
        </p:txBody>
      </p:sp>
      <p:sp>
        <p:nvSpPr>
          <p:cNvPr id="3" name="Title 2"/>
          <p:cNvSpPr>
            <a:spLocks noGrp="1"/>
          </p:cNvSpPr>
          <p:nvPr>
            <p:ph type="title"/>
          </p:nvPr>
        </p:nvSpPr>
        <p:spPr/>
        <p:txBody>
          <a:bodyPr/>
          <a:lstStyle/>
          <a:p>
            <a:r>
              <a:rPr lang="en-US" dirty="0" smtClean="0"/>
              <a:t>Deadline Calendar Data</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20</a:t>
            </a:fld>
            <a:endParaRPr lang="en-US"/>
          </a:p>
        </p:txBody>
      </p:sp>
      <p:pic>
        <p:nvPicPr>
          <p:cNvPr id="5" name="Picture 4"/>
          <p:cNvPicPr>
            <a:picLocks noChangeAspect="1"/>
          </p:cNvPicPr>
          <p:nvPr/>
        </p:nvPicPr>
        <p:blipFill>
          <a:blip r:embed="rId5"/>
          <a:stretch>
            <a:fillRect/>
          </a:stretch>
        </p:blipFill>
        <p:spPr>
          <a:xfrm>
            <a:off x="2711962" y="3181350"/>
            <a:ext cx="5930049" cy="18288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09629961"/>
      </p:ext>
    </p:extLst>
  </p:cSld>
  <p:clrMapOvr>
    <a:masterClrMapping/>
  </p:clrMapOvr>
  <mc:AlternateContent xmlns:mc="http://schemas.openxmlformats.org/markup-compatibility/2006">
    <mc:Choice xmlns:p14="http://schemas.microsoft.com/office/powerpoint/2010/main" Requires="p14">
      <p:transition spd="slow" p14:dur="2000" advTm="17939"/>
    </mc:Choice>
    <mc:Fallback>
      <p:transition spd="slow" advTm="17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0"/>
          </p:nvPr>
        </p:nvPicPr>
        <p:blipFill>
          <a:blip r:embed="rId5"/>
          <a:stretch>
            <a:fillRect/>
          </a:stretch>
        </p:blipFill>
        <p:spPr>
          <a:xfrm>
            <a:off x="2353665" y="1619250"/>
            <a:ext cx="4436670" cy="3314700"/>
          </a:xfrm>
          <a:prstGeom prst="rect">
            <a:avLst/>
          </a:prstGeom>
        </p:spPr>
      </p:pic>
      <p:sp>
        <p:nvSpPr>
          <p:cNvPr id="3" name="Title 2"/>
          <p:cNvSpPr>
            <a:spLocks noGrp="1"/>
          </p:cNvSpPr>
          <p:nvPr>
            <p:ph type="title"/>
          </p:nvPr>
        </p:nvSpPr>
        <p:spPr/>
        <p:txBody>
          <a:bodyPr/>
          <a:lstStyle/>
          <a:p>
            <a:r>
              <a:rPr lang="en-US" dirty="0" smtClean="0"/>
              <a:t>Deadline Calendar Data</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21</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453410596"/>
      </p:ext>
    </p:extLst>
  </p:cSld>
  <p:clrMapOvr>
    <a:masterClrMapping/>
  </p:clrMapOvr>
  <mc:AlternateContent xmlns:mc="http://schemas.openxmlformats.org/markup-compatibility/2006">
    <mc:Choice xmlns:p14="http://schemas.microsoft.com/office/powerpoint/2010/main" Requires="p14">
      <p:transition spd="slow" p14:dur="2000" advTm="49428"/>
    </mc:Choice>
    <mc:Fallback>
      <p:transition spd="slow" advTm="49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70000" lnSpcReduction="20000"/>
          </a:bodyPr>
          <a:lstStyle/>
          <a:p>
            <a:r>
              <a:rPr lang="en-US" dirty="0" smtClean="0"/>
              <a:t>February 15, 2021</a:t>
            </a:r>
          </a:p>
          <a:p>
            <a:pPr lvl="1"/>
            <a:r>
              <a:rPr lang="en-US" dirty="0" smtClean="0"/>
              <a:t>Student Graduate Follow-Up</a:t>
            </a:r>
          </a:p>
          <a:p>
            <a:r>
              <a:rPr lang="en-US" dirty="0" smtClean="0"/>
              <a:t>March 31, 2021</a:t>
            </a:r>
          </a:p>
          <a:p>
            <a:pPr lvl="1"/>
            <a:r>
              <a:rPr lang="en-US" dirty="0" smtClean="0"/>
              <a:t>PS/Adult Course Assignment</a:t>
            </a:r>
          </a:p>
          <a:p>
            <a:r>
              <a:rPr lang="en-US" dirty="0" smtClean="0"/>
              <a:t>June 30, 2021</a:t>
            </a:r>
          </a:p>
          <a:p>
            <a:pPr lvl="1"/>
            <a:r>
              <a:rPr lang="en-US" dirty="0" smtClean="0"/>
              <a:t>June Student Core and Attendance</a:t>
            </a:r>
          </a:p>
          <a:p>
            <a:pPr lvl="1"/>
            <a:r>
              <a:rPr lang="en-US" dirty="0" smtClean="0"/>
              <a:t>June Student Course Completion</a:t>
            </a:r>
          </a:p>
          <a:p>
            <a:pPr lvl="1"/>
            <a:r>
              <a:rPr lang="en-US" dirty="0" smtClean="0"/>
              <a:t>June Career Technical Student Organizations (CTSO)</a:t>
            </a:r>
          </a:p>
          <a:p>
            <a:pPr lvl="1"/>
            <a:r>
              <a:rPr lang="en-US" dirty="0" smtClean="0"/>
              <a:t>FY2020 Postsecondary/Adult Perkins Core Data</a:t>
            </a:r>
            <a:endParaRPr lang="en-US" dirty="0"/>
          </a:p>
        </p:txBody>
      </p:sp>
      <p:sp>
        <p:nvSpPr>
          <p:cNvPr id="3" name="Title 2"/>
          <p:cNvSpPr>
            <a:spLocks noGrp="1"/>
          </p:cNvSpPr>
          <p:nvPr>
            <p:ph type="title"/>
          </p:nvPr>
        </p:nvSpPr>
        <p:spPr/>
        <p:txBody>
          <a:bodyPr/>
          <a:lstStyle/>
          <a:p>
            <a:r>
              <a:rPr lang="en-US" dirty="0" smtClean="0"/>
              <a:t>Other Important Dates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22</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24026642"/>
      </p:ext>
    </p:extLst>
  </p:cSld>
  <p:clrMapOvr>
    <a:masterClrMapping/>
  </p:clrMapOvr>
  <mc:AlternateContent xmlns:mc="http://schemas.openxmlformats.org/markup-compatibility/2006">
    <mc:Choice xmlns:p14="http://schemas.microsoft.com/office/powerpoint/2010/main" Requires="p14">
      <p:transition spd="slow" p14:dur="2000" advTm="46019"/>
    </mc:Choice>
    <mc:Fallback>
      <p:transition spd="slow" advTm="46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600" dirty="0" smtClean="0"/>
              <a:t>Comprehensive Local Needs Assessment (CLNA)</a:t>
            </a:r>
          </a:p>
          <a:p>
            <a:pPr lvl="1"/>
            <a:r>
              <a:rPr lang="en-US" sz="2000" dirty="0" smtClean="0"/>
              <a:t>Required Every Two Years – Most likely will be conducted in the Fall 2021</a:t>
            </a:r>
          </a:p>
          <a:p>
            <a:r>
              <a:rPr lang="en-US" sz="2800" dirty="0" smtClean="0"/>
              <a:t>CLNA is an opportunity to:</a:t>
            </a:r>
          </a:p>
          <a:p>
            <a:pPr lvl="1"/>
            <a:r>
              <a:rPr lang="en-US" sz="2000" dirty="0"/>
              <a:t>Create programs to ensure access/success for students</a:t>
            </a:r>
          </a:p>
          <a:p>
            <a:pPr lvl="1"/>
            <a:r>
              <a:rPr lang="en-US" sz="2000" dirty="0"/>
              <a:t>Ensure </a:t>
            </a:r>
            <a:r>
              <a:rPr lang="en-US" sz="2000" dirty="0" smtClean="0"/>
              <a:t>Programs of Study </a:t>
            </a:r>
            <a:r>
              <a:rPr lang="en-US" sz="2000" dirty="0"/>
              <a:t>are aligned to workforce needs and economic priorities</a:t>
            </a:r>
          </a:p>
          <a:p>
            <a:pPr lvl="1"/>
            <a:r>
              <a:rPr lang="en-US" sz="2000" dirty="0"/>
              <a:t>Set strategic short- and long-term goals and priorities</a:t>
            </a:r>
          </a:p>
          <a:p>
            <a:pPr lvl="1"/>
            <a:r>
              <a:rPr lang="en-US" sz="2000" dirty="0" smtClean="0"/>
              <a:t>Regularly engage in conversation with stakeholders</a:t>
            </a:r>
          </a:p>
          <a:p>
            <a:pPr lvl="1"/>
            <a:endParaRPr lang="en-US" dirty="0"/>
          </a:p>
        </p:txBody>
      </p:sp>
      <p:sp>
        <p:nvSpPr>
          <p:cNvPr id="3" name="Title 2"/>
          <p:cNvSpPr>
            <a:spLocks noGrp="1"/>
          </p:cNvSpPr>
          <p:nvPr>
            <p:ph type="title"/>
          </p:nvPr>
        </p:nvSpPr>
        <p:spPr/>
        <p:txBody>
          <a:bodyPr/>
          <a:lstStyle/>
          <a:p>
            <a:r>
              <a:rPr lang="en-US" dirty="0" smtClean="0"/>
              <a:t>Perkins </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23</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848960145"/>
      </p:ext>
    </p:extLst>
  </p:cSld>
  <p:clrMapOvr>
    <a:masterClrMapping/>
  </p:clrMapOvr>
  <mc:AlternateContent xmlns:mc="http://schemas.openxmlformats.org/markup-compatibility/2006">
    <mc:Choice xmlns:p14="http://schemas.microsoft.com/office/powerpoint/2010/main" Requires="p14">
      <p:transition spd="slow" p14:dur="2000" advTm="27253"/>
    </mc:Choice>
    <mc:Fallback>
      <p:transition spd="slow" advTm="27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70432" y="1428750"/>
            <a:ext cx="8839200" cy="3314700"/>
          </a:xfrm>
        </p:spPr>
        <p:txBody>
          <a:bodyPr/>
          <a:lstStyle/>
          <a:p>
            <a:r>
              <a:rPr lang="en-US" dirty="0" smtClean="0"/>
              <a:t>Comprehensive Local Needs Assessment (CLNA)</a:t>
            </a:r>
          </a:p>
          <a:p>
            <a:pPr lvl="1"/>
            <a:r>
              <a:rPr lang="en-US" sz="2800" dirty="0" smtClean="0"/>
              <a:t>Perkins </a:t>
            </a:r>
            <a:r>
              <a:rPr lang="en-US" sz="2800" dirty="0"/>
              <a:t>V Resources: </a:t>
            </a:r>
            <a:r>
              <a:rPr lang="en-US" sz="2800" dirty="0">
                <a:hlinkClick r:id="rId5"/>
              </a:rPr>
              <a:t>https://</a:t>
            </a:r>
            <a:r>
              <a:rPr lang="en-US" sz="2800" dirty="0" smtClean="0">
                <a:hlinkClick r:id="rId5"/>
              </a:rPr>
              <a:t>dese.mo.gov/college-career-readiness/career-education/perkins-act</a:t>
            </a:r>
            <a:r>
              <a:rPr lang="en-US" sz="2800" dirty="0" smtClean="0"/>
              <a:t> </a:t>
            </a:r>
            <a:endParaRPr lang="en-US" sz="2800" dirty="0"/>
          </a:p>
        </p:txBody>
      </p:sp>
      <p:sp>
        <p:nvSpPr>
          <p:cNvPr id="3" name="Title 2"/>
          <p:cNvSpPr>
            <a:spLocks noGrp="1"/>
          </p:cNvSpPr>
          <p:nvPr>
            <p:ph type="title"/>
          </p:nvPr>
        </p:nvSpPr>
        <p:spPr>
          <a:xfrm>
            <a:off x="152400" y="651272"/>
            <a:ext cx="8839200" cy="800100"/>
          </a:xfrm>
        </p:spPr>
        <p:txBody>
          <a:bodyPr/>
          <a:lstStyle/>
          <a:p>
            <a:r>
              <a:rPr lang="en-US" dirty="0" smtClean="0"/>
              <a:t>Perkins </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24</a:t>
            </a:fld>
            <a:endParaRPr lang="en-US"/>
          </a:p>
        </p:txBody>
      </p:sp>
      <p:pic>
        <p:nvPicPr>
          <p:cNvPr id="5" name="Picture 4"/>
          <p:cNvPicPr>
            <a:picLocks noChangeAspect="1"/>
          </p:cNvPicPr>
          <p:nvPr/>
        </p:nvPicPr>
        <p:blipFill>
          <a:blip r:embed="rId6"/>
          <a:stretch>
            <a:fillRect/>
          </a:stretch>
        </p:blipFill>
        <p:spPr>
          <a:xfrm>
            <a:off x="1828800" y="2952750"/>
            <a:ext cx="4837176" cy="210312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640414499"/>
      </p:ext>
    </p:extLst>
  </p:cSld>
  <p:clrMapOvr>
    <a:masterClrMapping/>
  </p:clrMapOvr>
  <mc:AlternateContent xmlns:mc="http://schemas.openxmlformats.org/markup-compatibility/2006">
    <mc:Choice xmlns:p14="http://schemas.microsoft.com/office/powerpoint/2010/main" Requires="p14">
      <p:transition spd="slow" p14:dur="2000" advTm="31117"/>
    </mc:Choice>
    <mc:Fallback>
      <p:transition spd="slow" advTm="31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556022"/>
            <a:ext cx="8839200" cy="800100"/>
          </a:xfrm>
        </p:spPr>
        <p:txBody>
          <a:bodyPr/>
          <a:lstStyle/>
          <a:p>
            <a:r>
              <a:rPr lang="en-US" dirty="0" smtClean="0"/>
              <a:t>Perkins </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25</a:t>
            </a:fld>
            <a:endParaRPr lang="en-US"/>
          </a:p>
        </p:txBody>
      </p:sp>
      <p:pic>
        <p:nvPicPr>
          <p:cNvPr id="5" name="Picture 4"/>
          <p:cNvPicPr>
            <a:picLocks noChangeAspect="1"/>
          </p:cNvPicPr>
          <p:nvPr/>
        </p:nvPicPr>
        <p:blipFill>
          <a:blip r:embed="rId5"/>
          <a:stretch>
            <a:fillRect/>
          </a:stretch>
        </p:blipFill>
        <p:spPr>
          <a:xfrm>
            <a:off x="337315" y="1428750"/>
            <a:ext cx="8469370" cy="351254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34478857"/>
      </p:ext>
    </p:extLst>
  </p:cSld>
  <p:clrMapOvr>
    <a:masterClrMapping/>
  </p:clrMapOvr>
  <mc:AlternateContent xmlns:mc="http://schemas.openxmlformats.org/markup-compatibility/2006">
    <mc:Choice xmlns:p14="http://schemas.microsoft.com/office/powerpoint/2010/main" Requires="p14">
      <p:transition spd="slow" p14:dur="2000" advTm="13492"/>
    </mc:Choice>
    <mc:Fallback>
      <p:transition spd="slow" advTm="13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000" dirty="0">
                <a:hlinkClick r:id="rId5"/>
              </a:rPr>
              <a:t>https://</a:t>
            </a:r>
            <a:r>
              <a:rPr lang="en-US" sz="2000" dirty="0" smtClean="0">
                <a:hlinkClick r:id="rId5"/>
              </a:rPr>
              <a:t>dese.mo.gov/college-career-readiness/career-education/perkins-act/help-documents</a:t>
            </a:r>
            <a:r>
              <a:rPr lang="en-US" sz="2000" dirty="0" smtClean="0"/>
              <a:t> </a:t>
            </a:r>
            <a:endParaRPr lang="en-US" sz="2000" dirty="0"/>
          </a:p>
        </p:txBody>
      </p:sp>
      <p:sp>
        <p:nvSpPr>
          <p:cNvPr id="3" name="Title 2"/>
          <p:cNvSpPr>
            <a:spLocks noGrp="1"/>
          </p:cNvSpPr>
          <p:nvPr>
            <p:ph type="title"/>
          </p:nvPr>
        </p:nvSpPr>
        <p:spPr/>
        <p:txBody>
          <a:bodyPr/>
          <a:lstStyle/>
          <a:p>
            <a:r>
              <a:rPr lang="en-US" dirty="0" smtClean="0"/>
              <a:t>Help Documents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26</a:t>
            </a:fld>
            <a:endParaRPr lang="en-US"/>
          </a:p>
        </p:txBody>
      </p:sp>
      <p:pic>
        <p:nvPicPr>
          <p:cNvPr id="5" name="Picture 4"/>
          <p:cNvPicPr>
            <a:picLocks noChangeAspect="1"/>
          </p:cNvPicPr>
          <p:nvPr/>
        </p:nvPicPr>
        <p:blipFill>
          <a:blip r:embed="rId6"/>
          <a:stretch>
            <a:fillRect/>
          </a:stretch>
        </p:blipFill>
        <p:spPr>
          <a:xfrm>
            <a:off x="2971800" y="1990270"/>
            <a:ext cx="5799962" cy="298095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937185571"/>
      </p:ext>
    </p:extLst>
  </p:cSld>
  <p:clrMapOvr>
    <a:masterClrMapping/>
  </p:clrMapOvr>
  <mc:AlternateContent xmlns:mc="http://schemas.openxmlformats.org/markup-compatibility/2006">
    <mc:Choice xmlns:p14="http://schemas.microsoft.com/office/powerpoint/2010/main" Requires="p14">
      <p:transition spd="slow" p14:dur="2000" advTm="26275"/>
    </mc:Choice>
    <mc:Fallback>
      <p:transition spd="slow" advTm="26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0" y="1619250"/>
            <a:ext cx="9067800" cy="3314700"/>
          </a:xfrm>
        </p:spPr>
        <p:txBody>
          <a:bodyPr>
            <a:normAutofit fontScale="85000" lnSpcReduction="20000"/>
          </a:bodyPr>
          <a:lstStyle/>
          <a:p>
            <a:r>
              <a:rPr lang="en-US" dirty="0" smtClean="0"/>
              <a:t>1S1 – Four Year Graduation Rate</a:t>
            </a:r>
          </a:p>
          <a:p>
            <a:r>
              <a:rPr lang="en-US" dirty="0" smtClean="0"/>
              <a:t>2S1 – Academic Proficiency in Reading/Language Arts</a:t>
            </a:r>
          </a:p>
          <a:p>
            <a:r>
              <a:rPr lang="en-US" dirty="0" smtClean="0"/>
              <a:t>2S2 – Academic Proficiency in Mathematics</a:t>
            </a:r>
          </a:p>
          <a:p>
            <a:r>
              <a:rPr lang="en-US" dirty="0" smtClean="0"/>
              <a:t>2S3 – Academic Proficiency in Science</a:t>
            </a:r>
          </a:p>
          <a:p>
            <a:r>
              <a:rPr lang="en-US" dirty="0" smtClean="0"/>
              <a:t>3S1 – Post-Program Placement</a:t>
            </a:r>
          </a:p>
          <a:p>
            <a:r>
              <a:rPr lang="en-US" dirty="0" smtClean="0"/>
              <a:t>4S1 – Nontraditional Program Concentration</a:t>
            </a:r>
          </a:p>
          <a:p>
            <a:r>
              <a:rPr lang="en-US" dirty="0" smtClean="0"/>
              <a:t>5S1 – Program Quality – Attained Recognized Postsecondary Credential</a:t>
            </a:r>
            <a:endParaRPr lang="en-US" dirty="0"/>
          </a:p>
        </p:txBody>
      </p:sp>
      <p:sp>
        <p:nvSpPr>
          <p:cNvPr id="3" name="Title 2"/>
          <p:cNvSpPr>
            <a:spLocks noGrp="1"/>
          </p:cNvSpPr>
          <p:nvPr>
            <p:ph type="title"/>
          </p:nvPr>
        </p:nvSpPr>
        <p:spPr>
          <a:xfrm>
            <a:off x="114300" y="651272"/>
            <a:ext cx="8839200" cy="800100"/>
          </a:xfrm>
        </p:spPr>
        <p:txBody>
          <a:bodyPr>
            <a:normAutofit fontScale="90000"/>
          </a:bodyPr>
          <a:lstStyle/>
          <a:p>
            <a:r>
              <a:rPr lang="en-US" dirty="0" smtClean="0"/>
              <a:t>Core Indicators of Performance</a:t>
            </a:r>
            <a:br>
              <a:rPr lang="en-US" dirty="0" smtClean="0"/>
            </a:br>
            <a:r>
              <a:rPr lang="en-US" sz="3600" dirty="0" smtClean="0"/>
              <a:t>Secondary</a:t>
            </a:r>
            <a:endParaRPr lang="en-US" sz="360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27</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246949426"/>
      </p:ext>
    </p:extLst>
  </p:cSld>
  <p:clrMapOvr>
    <a:masterClrMapping/>
  </p:clrMapOvr>
  <mc:AlternateContent xmlns:mc="http://schemas.openxmlformats.org/markup-compatibility/2006">
    <mc:Choice xmlns:p14="http://schemas.microsoft.com/office/powerpoint/2010/main" Requires="p14">
      <p:transition spd="slow" p14:dur="2000" advTm="29795"/>
    </mc:Choice>
    <mc:Fallback>
      <p:transition spd="slow" advTm="29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smtClean="0"/>
              <a:t>1A1 – Post-Program Retention and Placement</a:t>
            </a:r>
          </a:p>
          <a:p>
            <a:r>
              <a:rPr lang="en-US" dirty="0" smtClean="0"/>
              <a:t>2A1 – Earned Recognized Postsecondary Credential</a:t>
            </a:r>
          </a:p>
          <a:p>
            <a:r>
              <a:rPr lang="en-US" dirty="0" smtClean="0"/>
              <a:t>3A1 – Non-Traditional Program Concentration</a:t>
            </a:r>
            <a:endParaRPr lang="en-US" dirty="0"/>
          </a:p>
        </p:txBody>
      </p:sp>
      <p:sp>
        <p:nvSpPr>
          <p:cNvPr id="3" name="Title 2"/>
          <p:cNvSpPr>
            <a:spLocks noGrp="1"/>
          </p:cNvSpPr>
          <p:nvPr>
            <p:ph type="title"/>
          </p:nvPr>
        </p:nvSpPr>
        <p:spPr/>
        <p:txBody>
          <a:bodyPr>
            <a:normAutofit fontScale="90000"/>
          </a:bodyPr>
          <a:lstStyle/>
          <a:p>
            <a:r>
              <a:rPr lang="en-US" dirty="0" smtClean="0"/>
              <a:t>Core Indicators of Performance</a:t>
            </a:r>
            <a:br>
              <a:rPr lang="en-US" dirty="0" smtClean="0"/>
            </a:br>
            <a:r>
              <a:rPr lang="en-US" sz="3600" dirty="0" smtClean="0"/>
              <a:t>Adult</a:t>
            </a:r>
            <a:endParaRPr lang="en-US" sz="360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28</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506733191"/>
      </p:ext>
    </p:extLst>
  </p:cSld>
  <p:clrMapOvr>
    <a:masterClrMapping/>
  </p:clrMapOvr>
  <mc:AlternateContent xmlns:mc="http://schemas.openxmlformats.org/markup-compatibility/2006">
    <mc:Choice xmlns:p14="http://schemas.microsoft.com/office/powerpoint/2010/main" Requires="p14">
      <p:transition spd="slow" p14:dur="2000" advTm="21343"/>
    </mc:Choice>
    <mc:Fallback>
      <p:transition spd="slow" advTm="21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smtClean="0"/>
              <a:t>1P1 – Post-Program Retention and Placement</a:t>
            </a:r>
          </a:p>
          <a:p>
            <a:r>
              <a:rPr lang="en-US" dirty="0" smtClean="0"/>
              <a:t>2P1 – Earned Recognized Postsecondary Credential</a:t>
            </a:r>
          </a:p>
          <a:p>
            <a:r>
              <a:rPr lang="en-US" dirty="0" smtClean="0"/>
              <a:t>3P1 – Non-Traditional Program Concentration</a:t>
            </a:r>
            <a:endParaRPr lang="en-US" dirty="0"/>
          </a:p>
        </p:txBody>
      </p:sp>
      <p:sp>
        <p:nvSpPr>
          <p:cNvPr id="3" name="Title 2"/>
          <p:cNvSpPr>
            <a:spLocks noGrp="1"/>
          </p:cNvSpPr>
          <p:nvPr>
            <p:ph type="title"/>
          </p:nvPr>
        </p:nvSpPr>
        <p:spPr/>
        <p:txBody>
          <a:bodyPr>
            <a:normAutofit fontScale="90000"/>
          </a:bodyPr>
          <a:lstStyle/>
          <a:p>
            <a:r>
              <a:rPr lang="en-US" dirty="0" smtClean="0"/>
              <a:t>Core Indicators of Performance</a:t>
            </a:r>
            <a:br>
              <a:rPr lang="en-US" dirty="0" smtClean="0"/>
            </a:br>
            <a:r>
              <a:rPr lang="en-US" sz="3600" dirty="0" smtClean="0"/>
              <a:t>Postsecondary</a:t>
            </a:r>
            <a:endParaRPr lang="en-US" sz="360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29</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861130088"/>
      </p:ext>
    </p:extLst>
  </p:cSld>
  <p:clrMapOvr>
    <a:masterClrMapping/>
  </p:clrMapOvr>
  <mc:AlternateContent xmlns:mc="http://schemas.openxmlformats.org/markup-compatibility/2006">
    <mc:Choice xmlns:p14="http://schemas.microsoft.com/office/powerpoint/2010/main" Requires="p14">
      <p:transition spd="slow" p14:dur="2000" advTm="19568"/>
    </mc:Choice>
    <mc:Fallback>
      <p:transition spd="slow" advTm="19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123950"/>
            <a:ext cx="8839200" cy="3238500"/>
          </a:xfrm>
        </p:spPr>
        <p:txBody>
          <a:bodyPr>
            <a:normAutofit/>
          </a:bodyPr>
          <a:lstStyle/>
          <a:p>
            <a:r>
              <a:rPr lang="en-US" sz="2800" dirty="0" smtClean="0"/>
              <a:t>Office of Data System Management</a:t>
            </a:r>
            <a:r>
              <a:rPr lang="en-US" dirty="0" smtClean="0"/>
              <a:t>	</a:t>
            </a:r>
          </a:p>
          <a:p>
            <a:pPr lvl="1"/>
            <a:r>
              <a:rPr lang="en-US" sz="2000" dirty="0">
                <a:hlinkClick r:id="rId5"/>
              </a:rPr>
              <a:t>https://</a:t>
            </a:r>
            <a:r>
              <a:rPr lang="en-US" sz="2000" dirty="0" smtClean="0">
                <a:hlinkClick r:id="rId5"/>
              </a:rPr>
              <a:t>dese.mo.gov/data-system-management/core-datamosis</a:t>
            </a:r>
            <a:endParaRPr lang="en-US" sz="2000" dirty="0" smtClean="0"/>
          </a:p>
          <a:p>
            <a:pPr marL="854075" lvl="2" indent="0">
              <a:buNone/>
            </a:pPr>
            <a:endParaRPr lang="en-US" dirty="0"/>
          </a:p>
        </p:txBody>
      </p:sp>
      <p:sp>
        <p:nvSpPr>
          <p:cNvPr id="3" name="Title 2"/>
          <p:cNvSpPr>
            <a:spLocks noGrp="1"/>
          </p:cNvSpPr>
          <p:nvPr>
            <p:ph type="title"/>
          </p:nvPr>
        </p:nvSpPr>
        <p:spPr>
          <a:xfrm>
            <a:off x="152400" y="486448"/>
            <a:ext cx="8839200" cy="800100"/>
          </a:xfrm>
        </p:spPr>
        <p:txBody>
          <a:bodyPr/>
          <a:lstStyle/>
          <a:p>
            <a:r>
              <a:rPr lang="en-US" dirty="0" smtClean="0"/>
              <a:t>Core Data/MOSIS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a:t>
            </a:fld>
            <a:endParaRPr lang="en-US"/>
          </a:p>
        </p:txBody>
      </p:sp>
      <p:pic>
        <p:nvPicPr>
          <p:cNvPr id="5" name="Picture 4"/>
          <p:cNvPicPr>
            <a:picLocks noChangeAspect="1"/>
          </p:cNvPicPr>
          <p:nvPr/>
        </p:nvPicPr>
        <p:blipFill>
          <a:blip r:embed="rId6"/>
          <a:stretch>
            <a:fillRect/>
          </a:stretch>
        </p:blipFill>
        <p:spPr>
          <a:xfrm>
            <a:off x="2286000" y="2116819"/>
            <a:ext cx="4114490" cy="3017520"/>
          </a:xfrm>
          <a:prstGeom prst="rect">
            <a:avLst/>
          </a:prstGeom>
        </p:spPr>
      </p:pic>
      <p:cxnSp>
        <p:nvCxnSpPr>
          <p:cNvPr id="11" name="Straight Arrow Connector 10"/>
          <p:cNvCxnSpPr/>
          <p:nvPr/>
        </p:nvCxnSpPr>
        <p:spPr>
          <a:xfrm flipH="1">
            <a:off x="5562600" y="2495550"/>
            <a:ext cx="2209800" cy="762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937248694"/>
      </p:ext>
    </p:extLst>
  </p:cSld>
  <p:clrMapOvr>
    <a:masterClrMapping/>
  </p:clrMapOvr>
  <mc:AlternateContent xmlns:mc="http://schemas.openxmlformats.org/markup-compatibility/2006">
    <mc:Choice xmlns:p14="http://schemas.microsoft.com/office/powerpoint/2010/main" Requires="p14">
      <p:transition spd="slow" p14:dur="2000" advTm="50157"/>
    </mc:Choice>
    <mc:Fallback>
      <p:transition spd="slow" advTm="50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1276350"/>
            <a:ext cx="8839200" cy="3314700"/>
          </a:xfrm>
        </p:spPr>
        <p:txBody>
          <a:bodyPr/>
          <a:lstStyle/>
          <a:p>
            <a:r>
              <a:rPr lang="en-US" sz="2000" dirty="0">
                <a:hlinkClick r:id="rId5"/>
              </a:rPr>
              <a:t>https://</a:t>
            </a:r>
            <a:r>
              <a:rPr lang="en-US" sz="2000" dirty="0" smtClean="0">
                <a:hlinkClick r:id="rId5"/>
              </a:rPr>
              <a:t>dese.mo.gov/college-career-readiness/career-education</a:t>
            </a:r>
            <a:r>
              <a:rPr lang="en-US" sz="2000" dirty="0" smtClean="0"/>
              <a:t> </a:t>
            </a:r>
          </a:p>
          <a:p>
            <a:endParaRPr lang="en-US" dirty="0"/>
          </a:p>
        </p:txBody>
      </p:sp>
      <p:sp>
        <p:nvSpPr>
          <p:cNvPr id="3" name="Title 2"/>
          <p:cNvSpPr>
            <a:spLocks noGrp="1"/>
          </p:cNvSpPr>
          <p:nvPr>
            <p:ph type="title"/>
          </p:nvPr>
        </p:nvSpPr>
        <p:spPr>
          <a:xfrm>
            <a:off x="175591" y="578126"/>
            <a:ext cx="8839200" cy="800100"/>
          </a:xfrm>
        </p:spPr>
        <p:txBody>
          <a:bodyPr>
            <a:normAutofit/>
          </a:bodyPr>
          <a:lstStyle/>
          <a:p>
            <a:r>
              <a:rPr lang="en-US" sz="3200" dirty="0" smtClean="0"/>
              <a:t>Program Management, Accountability &amp; Finance</a:t>
            </a:r>
            <a:endParaRPr lang="en-US" sz="320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30</a:t>
            </a:fld>
            <a:endParaRPr lang="en-US"/>
          </a:p>
        </p:txBody>
      </p:sp>
      <p:pic>
        <p:nvPicPr>
          <p:cNvPr id="5" name="Picture 4"/>
          <p:cNvPicPr>
            <a:picLocks noChangeAspect="1"/>
          </p:cNvPicPr>
          <p:nvPr/>
        </p:nvPicPr>
        <p:blipFill>
          <a:blip r:embed="rId6"/>
          <a:stretch>
            <a:fillRect/>
          </a:stretch>
        </p:blipFill>
        <p:spPr>
          <a:xfrm>
            <a:off x="838200" y="1780658"/>
            <a:ext cx="6434286" cy="329184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741846832"/>
      </p:ext>
    </p:extLst>
  </p:cSld>
  <p:clrMapOvr>
    <a:masterClrMapping/>
  </p:clrMapOvr>
  <mc:AlternateContent xmlns:mc="http://schemas.openxmlformats.org/markup-compatibility/2006">
    <mc:Choice xmlns:p14="http://schemas.microsoft.com/office/powerpoint/2010/main" Requires="p14">
      <p:transition spd="slow" p14:dur="2000" advTm="18109"/>
    </mc:Choice>
    <mc:Fallback>
      <p:transition spd="slow" advTm="18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9026" y="1166099"/>
            <a:ext cx="8839200" cy="3314700"/>
          </a:xfrm>
        </p:spPr>
        <p:txBody>
          <a:bodyPr>
            <a:normAutofit/>
          </a:bodyPr>
          <a:lstStyle/>
          <a:p>
            <a:r>
              <a:rPr lang="en-US" sz="2400" dirty="0" smtClean="0"/>
              <a:t>Approved Course List</a:t>
            </a:r>
          </a:p>
          <a:p>
            <a:r>
              <a:rPr lang="en-US" sz="2400" dirty="0" smtClean="0"/>
              <a:t>Career Education Program Approval</a:t>
            </a:r>
          </a:p>
          <a:p>
            <a:r>
              <a:rPr lang="en-US" sz="2400" dirty="0" smtClean="0"/>
              <a:t>Program Directory</a:t>
            </a:r>
            <a:endParaRPr lang="en-US" sz="2400" dirty="0"/>
          </a:p>
        </p:txBody>
      </p:sp>
      <p:sp>
        <p:nvSpPr>
          <p:cNvPr id="3" name="Title 2"/>
          <p:cNvSpPr>
            <a:spLocks noGrp="1"/>
          </p:cNvSpPr>
          <p:nvPr>
            <p:ph type="title"/>
          </p:nvPr>
        </p:nvSpPr>
        <p:spPr>
          <a:xfrm>
            <a:off x="188843" y="498872"/>
            <a:ext cx="8839200" cy="800100"/>
          </a:xfrm>
        </p:spPr>
        <p:txBody>
          <a:bodyPr>
            <a:normAutofit/>
          </a:bodyPr>
          <a:lstStyle/>
          <a:p>
            <a:r>
              <a:rPr lang="en-US" sz="3200" dirty="0" smtClean="0"/>
              <a:t>Program Management, Accountability &amp; Finance</a:t>
            </a:r>
            <a:endParaRPr lang="en-US" sz="320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31</a:t>
            </a:fld>
            <a:endParaRPr lang="en-US"/>
          </a:p>
        </p:txBody>
      </p:sp>
      <p:pic>
        <p:nvPicPr>
          <p:cNvPr id="5" name="Picture 4"/>
          <p:cNvPicPr>
            <a:picLocks noChangeAspect="1"/>
          </p:cNvPicPr>
          <p:nvPr/>
        </p:nvPicPr>
        <p:blipFill>
          <a:blip r:embed="rId5"/>
          <a:stretch>
            <a:fillRect/>
          </a:stretch>
        </p:blipFill>
        <p:spPr>
          <a:xfrm>
            <a:off x="3429000" y="2139096"/>
            <a:ext cx="4893250" cy="300893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399104622"/>
      </p:ext>
    </p:extLst>
  </p:cSld>
  <p:clrMapOvr>
    <a:masterClrMapping/>
  </p:clrMapOvr>
  <mc:AlternateContent xmlns:mc="http://schemas.openxmlformats.org/markup-compatibility/2006">
    <mc:Choice xmlns:p14="http://schemas.microsoft.com/office/powerpoint/2010/main" Requires="p14">
      <p:transition spd="slow" p14:dur="2000" advTm="15631"/>
    </mc:Choice>
    <mc:Fallback>
      <p:transition spd="slow" advTm="15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800" dirty="0" smtClean="0"/>
              <a:t>Approved Course List</a:t>
            </a:r>
          </a:p>
          <a:p>
            <a:pPr lvl="1"/>
            <a:r>
              <a:rPr lang="en-US" sz="2800" dirty="0" smtClean="0"/>
              <a:t>Select District and Year</a:t>
            </a:r>
          </a:p>
          <a:p>
            <a:pPr lvl="1"/>
            <a:r>
              <a:rPr lang="en-US" sz="2800" dirty="0" smtClean="0"/>
              <a:t>Select Get Report</a:t>
            </a:r>
            <a:endParaRPr lang="en-US" sz="2800" dirty="0"/>
          </a:p>
        </p:txBody>
      </p:sp>
      <p:sp>
        <p:nvSpPr>
          <p:cNvPr id="3" name="Title 2"/>
          <p:cNvSpPr>
            <a:spLocks noGrp="1"/>
          </p:cNvSpPr>
          <p:nvPr>
            <p:ph type="title"/>
          </p:nvPr>
        </p:nvSpPr>
        <p:spPr/>
        <p:txBody>
          <a:bodyPr>
            <a:normAutofit/>
          </a:bodyPr>
          <a:lstStyle/>
          <a:p>
            <a:r>
              <a:rPr lang="en-US" sz="3200" dirty="0"/>
              <a:t>Program Management, Accountability &amp; Finance</a:t>
            </a:r>
          </a:p>
        </p:txBody>
      </p:sp>
      <p:sp>
        <p:nvSpPr>
          <p:cNvPr id="4" name="Slide Number Placeholder 3"/>
          <p:cNvSpPr>
            <a:spLocks noGrp="1"/>
          </p:cNvSpPr>
          <p:nvPr>
            <p:ph type="sldNum" sz="quarter" idx="4"/>
          </p:nvPr>
        </p:nvSpPr>
        <p:spPr/>
        <p:txBody>
          <a:bodyPr/>
          <a:lstStyle/>
          <a:p>
            <a:fld id="{3B745311-16E5-4BEF-BFE6-36758A3427EB}" type="slidenum">
              <a:rPr lang="en-US" smtClean="0"/>
              <a:pPr/>
              <a:t>32</a:t>
            </a:fld>
            <a:endParaRPr lang="en-US"/>
          </a:p>
        </p:txBody>
      </p:sp>
      <p:pic>
        <p:nvPicPr>
          <p:cNvPr id="5" name="Picture 4"/>
          <p:cNvPicPr>
            <a:picLocks noChangeAspect="1"/>
          </p:cNvPicPr>
          <p:nvPr/>
        </p:nvPicPr>
        <p:blipFill>
          <a:blip r:embed="rId5"/>
          <a:stretch>
            <a:fillRect/>
          </a:stretch>
        </p:blipFill>
        <p:spPr>
          <a:xfrm>
            <a:off x="4572000" y="1610139"/>
            <a:ext cx="4352381" cy="335238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699023602"/>
      </p:ext>
    </p:extLst>
  </p:cSld>
  <p:clrMapOvr>
    <a:masterClrMapping/>
  </p:clrMapOvr>
  <mc:AlternateContent xmlns:mc="http://schemas.openxmlformats.org/markup-compatibility/2006">
    <mc:Choice xmlns:p14="http://schemas.microsoft.com/office/powerpoint/2010/main" Requires="p14">
      <p:transition spd="slow" p14:dur="2000" advTm="34166"/>
    </mc:Choice>
    <mc:Fallback>
      <p:transition spd="slow" advTm="34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500787"/>
            <a:ext cx="8839200" cy="800100"/>
          </a:xfrm>
        </p:spPr>
        <p:txBody>
          <a:bodyPr/>
          <a:lstStyle/>
          <a:p>
            <a:r>
              <a:rPr lang="en-US" dirty="0" smtClean="0"/>
              <a:t>Career Education Program Approval</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33</a:t>
            </a:fld>
            <a:endParaRPr lang="en-US"/>
          </a:p>
        </p:txBody>
      </p:sp>
      <p:pic>
        <p:nvPicPr>
          <p:cNvPr id="5" name="Picture 4"/>
          <p:cNvPicPr>
            <a:picLocks noChangeAspect="1"/>
          </p:cNvPicPr>
          <p:nvPr/>
        </p:nvPicPr>
        <p:blipFill>
          <a:blip r:embed="rId5"/>
          <a:stretch>
            <a:fillRect/>
          </a:stretch>
        </p:blipFill>
        <p:spPr>
          <a:xfrm>
            <a:off x="1828800" y="1300887"/>
            <a:ext cx="4998821" cy="384048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090547764"/>
      </p:ext>
    </p:extLst>
  </p:cSld>
  <p:clrMapOvr>
    <a:masterClrMapping/>
  </p:clrMapOvr>
  <mc:AlternateContent xmlns:mc="http://schemas.openxmlformats.org/markup-compatibility/2006">
    <mc:Choice xmlns:p14="http://schemas.microsoft.com/office/powerpoint/2010/main" Requires="p14">
      <p:transition spd="slow" p14:dur="2000" advTm="17071"/>
    </mc:Choice>
    <mc:Fallback>
      <p:transition spd="slow" advTm="17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500787"/>
            <a:ext cx="8839200" cy="800100"/>
          </a:xfrm>
        </p:spPr>
        <p:txBody>
          <a:bodyPr/>
          <a:lstStyle/>
          <a:p>
            <a:r>
              <a:rPr lang="en-US" dirty="0" smtClean="0"/>
              <a:t>Program Directory</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34</a:t>
            </a:fld>
            <a:endParaRPr lang="en-US"/>
          </a:p>
        </p:txBody>
      </p:sp>
      <p:pic>
        <p:nvPicPr>
          <p:cNvPr id="2" name="Picture 1"/>
          <p:cNvPicPr>
            <a:picLocks noChangeAspect="1"/>
          </p:cNvPicPr>
          <p:nvPr/>
        </p:nvPicPr>
        <p:blipFill>
          <a:blip r:embed="rId5"/>
          <a:stretch>
            <a:fillRect/>
          </a:stretch>
        </p:blipFill>
        <p:spPr>
          <a:xfrm>
            <a:off x="914400" y="1328953"/>
            <a:ext cx="7523809" cy="356190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939233537"/>
      </p:ext>
    </p:extLst>
  </p:cSld>
  <p:clrMapOvr>
    <a:masterClrMapping/>
  </p:clrMapOvr>
  <mc:AlternateContent xmlns:mc="http://schemas.openxmlformats.org/markup-compatibility/2006">
    <mc:Choice xmlns:p14="http://schemas.microsoft.com/office/powerpoint/2010/main" Requires="p14">
      <p:transition spd="slow" p14:dur="2000" advTm="44627"/>
    </mc:Choice>
    <mc:Fallback>
      <p:transition spd="slow" advTm="44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216715"/>
            <a:ext cx="8839200" cy="3314700"/>
          </a:xfrm>
        </p:spPr>
        <p:txBody>
          <a:bodyPr/>
          <a:lstStyle/>
          <a:p>
            <a:r>
              <a:rPr lang="en-US" dirty="0">
                <a:hlinkClick r:id="rId5"/>
              </a:rPr>
              <a:t>https://dese.mo.gov</a:t>
            </a:r>
            <a:r>
              <a:rPr lang="en-US" dirty="0" smtClean="0">
                <a:hlinkClick r:id="rId5"/>
              </a:rPr>
              <a:t>/</a:t>
            </a:r>
            <a:endParaRPr lang="en-US" dirty="0" smtClean="0"/>
          </a:p>
          <a:p>
            <a:endParaRPr lang="en-US" dirty="0"/>
          </a:p>
        </p:txBody>
      </p:sp>
      <p:sp>
        <p:nvSpPr>
          <p:cNvPr id="3" name="Title 2"/>
          <p:cNvSpPr>
            <a:spLocks noGrp="1"/>
          </p:cNvSpPr>
          <p:nvPr>
            <p:ph type="title"/>
          </p:nvPr>
        </p:nvSpPr>
        <p:spPr>
          <a:xfrm>
            <a:off x="152400" y="435665"/>
            <a:ext cx="8839200" cy="800100"/>
          </a:xfrm>
        </p:spPr>
        <p:txBody>
          <a:bodyPr/>
          <a:lstStyle/>
          <a:p>
            <a:r>
              <a:rPr lang="en-US" dirty="0" smtClean="0"/>
              <a:t>MCDS Portal</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35</a:t>
            </a:fld>
            <a:endParaRPr lang="en-US"/>
          </a:p>
        </p:txBody>
      </p:sp>
      <p:pic>
        <p:nvPicPr>
          <p:cNvPr id="6" name="Picture 5"/>
          <p:cNvPicPr>
            <a:picLocks noChangeAspect="1"/>
          </p:cNvPicPr>
          <p:nvPr/>
        </p:nvPicPr>
        <p:blipFill>
          <a:blip r:embed="rId6"/>
          <a:stretch>
            <a:fillRect/>
          </a:stretch>
        </p:blipFill>
        <p:spPr>
          <a:xfrm>
            <a:off x="509976" y="1811962"/>
            <a:ext cx="8647276" cy="342709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160543490"/>
      </p:ext>
    </p:extLst>
  </p:cSld>
  <p:clrMapOvr>
    <a:masterClrMapping/>
  </p:clrMapOvr>
  <mc:AlternateContent xmlns:mc="http://schemas.openxmlformats.org/markup-compatibility/2006">
    <mc:Choice xmlns:p14="http://schemas.microsoft.com/office/powerpoint/2010/main" Requires="p14">
      <p:transition spd="slow" p14:dur="2000" advTm="33047"/>
    </mc:Choice>
    <mc:Fallback>
      <p:transition spd="slow" advTm="33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MCDS Portal</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36</a:t>
            </a:fld>
            <a:endParaRPr lang="en-US"/>
          </a:p>
        </p:txBody>
      </p:sp>
      <p:pic>
        <p:nvPicPr>
          <p:cNvPr id="5" name="Picture 4"/>
          <p:cNvPicPr>
            <a:picLocks noChangeAspect="1"/>
          </p:cNvPicPr>
          <p:nvPr/>
        </p:nvPicPr>
        <p:blipFill>
          <a:blip r:embed="rId5"/>
          <a:stretch>
            <a:fillRect/>
          </a:stretch>
        </p:blipFill>
        <p:spPr>
          <a:xfrm>
            <a:off x="178904" y="1802606"/>
            <a:ext cx="8839200" cy="301365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533843210"/>
      </p:ext>
    </p:extLst>
  </p:cSld>
  <p:clrMapOvr>
    <a:masterClrMapping/>
  </p:clrMapOvr>
  <mc:AlternateContent xmlns:mc="http://schemas.openxmlformats.org/markup-compatibility/2006">
    <mc:Choice xmlns:p14="http://schemas.microsoft.com/office/powerpoint/2010/main" Requires="p14">
      <p:transition spd="slow" p14:dur="2000" advTm="13060"/>
    </mc:Choice>
    <mc:Fallback>
      <p:transition spd="slow" advTm="13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4950" y="666750"/>
            <a:ext cx="8839200" cy="800100"/>
          </a:xfrm>
        </p:spPr>
        <p:txBody>
          <a:bodyPr/>
          <a:lstStyle/>
          <a:p>
            <a:r>
              <a:rPr lang="en-US" dirty="0" smtClean="0"/>
              <a:t>MCDS Portal</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37</a:t>
            </a:fld>
            <a:endParaRPr lang="en-US"/>
          </a:p>
        </p:txBody>
      </p:sp>
      <p:pic>
        <p:nvPicPr>
          <p:cNvPr id="2" name="Picture 1"/>
          <p:cNvPicPr>
            <a:picLocks noChangeAspect="1"/>
          </p:cNvPicPr>
          <p:nvPr/>
        </p:nvPicPr>
        <p:blipFill>
          <a:blip r:embed="rId5"/>
          <a:stretch>
            <a:fillRect/>
          </a:stretch>
        </p:blipFill>
        <p:spPr>
          <a:xfrm>
            <a:off x="1219200" y="1303020"/>
            <a:ext cx="6317753" cy="374904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536461129"/>
      </p:ext>
    </p:extLst>
  </p:cSld>
  <p:clrMapOvr>
    <a:masterClrMapping/>
  </p:clrMapOvr>
  <mc:AlternateContent xmlns:mc="http://schemas.openxmlformats.org/markup-compatibility/2006">
    <mc:Choice xmlns:p14="http://schemas.microsoft.com/office/powerpoint/2010/main" Requires="p14">
      <p:transition spd="slow" p14:dur="2000" advTm="13761"/>
    </mc:Choice>
    <mc:Fallback>
      <p:transition spd="slow" advTm="13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MCDS Portal</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38</a:t>
            </a:fld>
            <a:endParaRPr lang="en-US"/>
          </a:p>
        </p:txBody>
      </p:sp>
      <p:pic>
        <p:nvPicPr>
          <p:cNvPr id="2" name="Picture 1"/>
          <p:cNvPicPr>
            <a:picLocks noChangeAspect="1"/>
          </p:cNvPicPr>
          <p:nvPr/>
        </p:nvPicPr>
        <p:blipFill>
          <a:blip r:embed="rId5"/>
          <a:stretch>
            <a:fillRect/>
          </a:stretch>
        </p:blipFill>
        <p:spPr>
          <a:xfrm>
            <a:off x="98006" y="1543050"/>
            <a:ext cx="8947987" cy="329184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804688474"/>
      </p:ext>
    </p:extLst>
  </p:cSld>
  <p:clrMapOvr>
    <a:masterClrMapping/>
  </p:clrMapOvr>
  <mc:AlternateContent xmlns:mc="http://schemas.openxmlformats.org/markup-compatibility/2006">
    <mc:Choice xmlns:p14="http://schemas.microsoft.com/office/powerpoint/2010/main" Requires="p14">
      <p:transition spd="slow" p14:dur="2000" advTm="42970"/>
    </mc:Choice>
    <mc:Fallback>
      <p:transition spd="slow" advTm="42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MCDS Portal</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39</a:t>
            </a:fld>
            <a:endParaRPr lang="en-US"/>
          </a:p>
        </p:txBody>
      </p:sp>
      <p:pic>
        <p:nvPicPr>
          <p:cNvPr id="5" name="Picture 4"/>
          <p:cNvPicPr>
            <a:picLocks noChangeAspect="1"/>
          </p:cNvPicPr>
          <p:nvPr/>
        </p:nvPicPr>
        <p:blipFill>
          <a:blip r:embed="rId5"/>
          <a:stretch>
            <a:fillRect/>
          </a:stretch>
        </p:blipFill>
        <p:spPr>
          <a:xfrm>
            <a:off x="533400" y="1428750"/>
            <a:ext cx="8371720" cy="3474720"/>
          </a:xfrm>
          <a:prstGeom prst="rect">
            <a:avLst/>
          </a:prstGeom>
        </p:spPr>
      </p:pic>
      <p:sp>
        <p:nvSpPr>
          <p:cNvPr id="6" name="Rectangle 5"/>
          <p:cNvSpPr/>
          <p:nvPr/>
        </p:nvSpPr>
        <p:spPr>
          <a:xfrm>
            <a:off x="533400" y="1657350"/>
            <a:ext cx="2362200" cy="304800"/>
          </a:xfrm>
          <a:prstGeom prst="rect">
            <a:avLst/>
          </a:prstGeom>
          <a:solidFill>
            <a:srgbClr val="FF0000">
              <a:alpha val="1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7543800" y="1733550"/>
            <a:ext cx="685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663602094"/>
      </p:ext>
    </p:extLst>
  </p:cSld>
  <p:clrMapOvr>
    <a:masterClrMapping/>
  </p:clrMapOvr>
  <mc:AlternateContent xmlns:mc="http://schemas.openxmlformats.org/markup-compatibility/2006">
    <mc:Choice xmlns:p14="http://schemas.microsoft.com/office/powerpoint/2010/main" Requires="p14">
      <p:transition spd="slow" p14:dur="2000" advTm="88407"/>
    </mc:Choice>
    <mc:Fallback>
      <p:transition spd="slow" advTm="88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B745311-16E5-4BEF-BFE6-36758A3427EB}" type="slidenum">
              <a:rPr lang="en-US" smtClean="0"/>
              <a:pPr/>
              <a:t>4</a:t>
            </a:fld>
            <a:endParaRPr lang="en-US"/>
          </a:p>
        </p:txBody>
      </p:sp>
      <p:pic>
        <p:nvPicPr>
          <p:cNvPr id="3" name="Picture 2"/>
          <p:cNvPicPr>
            <a:picLocks noChangeAspect="1"/>
          </p:cNvPicPr>
          <p:nvPr/>
        </p:nvPicPr>
        <p:blipFill>
          <a:blip r:embed="rId5"/>
          <a:stretch>
            <a:fillRect/>
          </a:stretch>
        </p:blipFill>
        <p:spPr>
          <a:xfrm>
            <a:off x="1066800" y="651388"/>
            <a:ext cx="6667852" cy="449211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522015835"/>
      </p:ext>
    </p:extLst>
  </p:cSld>
  <p:clrMapOvr>
    <a:masterClrMapping/>
  </p:clrMapOvr>
  <mc:AlternateContent xmlns:mc="http://schemas.openxmlformats.org/markup-compatibility/2006">
    <mc:Choice xmlns:p14="http://schemas.microsoft.com/office/powerpoint/2010/main" Requires="p14">
      <p:transition spd="slow" p14:dur="2000" advTm="19498"/>
    </mc:Choice>
    <mc:Fallback>
      <p:transition spd="slow" advTm="19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smtClean="0"/>
              <a:t>Thank you!</a:t>
            </a:r>
          </a:p>
          <a:p>
            <a:r>
              <a:rPr lang="en-US" dirty="0" smtClean="0"/>
              <a:t>Contact Information</a:t>
            </a:r>
          </a:p>
          <a:p>
            <a:pPr lvl="1"/>
            <a:r>
              <a:rPr lang="en-US" dirty="0" smtClean="0"/>
              <a:t>Hollie Sheller</a:t>
            </a:r>
          </a:p>
          <a:p>
            <a:pPr marL="854075" lvl="2" indent="0">
              <a:buNone/>
            </a:pPr>
            <a:r>
              <a:rPr lang="en-US" dirty="0" smtClean="0">
                <a:hlinkClick r:id="rId4"/>
              </a:rPr>
              <a:t>Hollie.Sheller@dese.mo.gov</a:t>
            </a:r>
            <a:r>
              <a:rPr lang="en-US" dirty="0" smtClean="0"/>
              <a:t> </a:t>
            </a:r>
          </a:p>
          <a:p>
            <a:pPr marL="854075" lvl="2" indent="0">
              <a:buNone/>
            </a:pPr>
            <a:r>
              <a:rPr lang="en-US" dirty="0" smtClean="0"/>
              <a:t>573-751-3524</a:t>
            </a:r>
            <a:endParaRPr lang="en-US" dirty="0"/>
          </a:p>
        </p:txBody>
      </p:sp>
      <p:sp>
        <p:nvSpPr>
          <p:cNvPr id="3" name="Title 2"/>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40</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516192920"/>
      </p:ext>
    </p:extLst>
  </p:cSld>
  <p:clrMapOvr>
    <a:masterClrMapping/>
  </p:clrMapOvr>
  <mc:AlternateContent xmlns:mc="http://schemas.openxmlformats.org/markup-compatibility/2006">
    <mc:Choice xmlns:p14="http://schemas.microsoft.com/office/powerpoint/2010/main" Requires="p14">
      <p:transition spd="slow" p14:dur="2000" advTm="48327"/>
    </mc:Choice>
    <mc:Fallback>
      <p:transition spd="slow" advTm="48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a:blip r:embed="rId5"/>
          <a:stretch>
            <a:fillRect/>
          </a:stretch>
        </p:blipFill>
        <p:spPr>
          <a:xfrm>
            <a:off x="609600" y="1352550"/>
            <a:ext cx="7924800" cy="3543300"/>
          </a:xfrm>
          <a:prstGeom prst="rect">
            <a:avLst/>
          </a:prstGeom>
        </p:spPr>
      </p:pic>
      <p:sp>
        <p:nvSpPr>
          <p:cNvPr id="3" name="Title 2"/>
          <p:cNvSpPr>
            <a:spLocks noGrp="1"/>
          </p:cNvSpPr>
          <p:nvPr>
            <p:ph type="title"/>
          </p:nvPr>
        </p:nvSpPr>
        <p:spPr>
          <a:xfrm>
            <a:off x="152400" y="666750"/>
            <a:ext cx="8839200" cy="800100"/>
          </a:xfrm>
        </p:spPr>
        <p:txBody>
          <a:bodyPr/>
          <a:lstStyle/>
          <a:p>
            <a:r>
              <a:rPr lang="en-US" dirty="0" smtClean="0"/>
              <a:t>Layouts, Rules and Excel Templates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5</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411533372"/>
      </p:ext>
    </p:extLst>
  </p:cSld>
  <p:clrMapOvr>
    <a:masterClrMapping/>
  </p:clrMapOvr>
  <mc:AlternateContent xmlns:mc="http://schemas.openxmlformats.org/markup-compatibility/2006">
    <mc:Choice xmlns:p14="http://schemas.microsoft.com/office/powerpoint/2010/main" Requires="p14">
      <p:transition spd="slow" p14:dur="2000" advTm="27224"/>
    </mc:Choice>
    <mc:Fallback>
      <p:transition spd="slow" advTm="27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B745311-16E5-4BEF-BFE6-36758A3427EB}" type="slidenum">
              <a:rPr lang="en-US" smtClean="0"/>
              <a:pPr/>
              <a:t>6</a:t>
            </a:fld>
            <a:endParaRPr lang="en-US"/>
          </a:p>
        </p:txBody>
      </p:sp>
      <p:pic>
        <p:nvPicPr>
          <p:cNvPr id="5" name="Picture 4"/>
          <p:cNvPicPr>
            <a:picLocks noChangeAspect="1"/>
          </p:cNvPicPr>
          <p:nvPr/>
        </p:nvPicPr>
        <p:blipFill>
          <a:blip r:embed="rId5"/>
          <a:stretch>
            <a:fillRect/>
          </a:stretch>
        </p:blipFill>
        <p:spPr>
          <a:xfrm>
            <a:off x="838200" y="742950"/>
            <a:ext cx="7485714" cy="4267200"/>
          </a:xfrm>
          <a:prstGeom prst="rect">
            <a:avLst/>
          </a:prstGeom>
        </p:spPr>
      </p:pic>
      <p:cxnSp>
        <p:nvCxnSpPr>
          <p:cNvPr id="3" name="Straight Arrow Connector 2"/>
          <p:cNvCxnSpPr/>
          <p:nvPr/>
        </p:nvCxnSpPr>
        <p:spPr>
          <a:xfrm>
            <a:off x="4495800" y="4171950"/>
            <a:ext cx="990600"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2209800" y="3714750"/>
            <a:ext cx="838200" cy="609600"/>
          </a:xfrm>
          <a:prstGeom prst="ellipse">
            <a:avLst/>
          </a:prstGeom>
          <a:solidFill>
            <a:schemeClr val="accent1">
              <a:alpha val="36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014582464"/>
      </p:ext>
    </p:extLst>
  </p:cSld>
  <p:clrMapOvr>
    <a:masterClrMapping/>
  </p:clrMapOvr>
  <mc:AlternateContent xmlns:mc="http://schemas.openxmlformats.org/markup-compatibility/2006">
    <mc:Choice xmlns:p14="http://schemas.microsoft.com/office/powerpoint/2010/main" Requires="p14">
      <p:transition spd="slow" p14:dur="2000" advTm="31668"/>
    </mc:Choice>
    <mc:Fallback>
      <p:transition spd="slow" advTm="31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5652" y="517353"/>
            <a:ext cx="8839200" cy="800100"/>
          </a:xfrm>
        </p:spPr>
        <p:txBody>
          <a:bodyPr/>
          <a:lstStyle/>
          <a:p>
            <a:r>
              <a:rPr lang="en-US" u="sng" dirty="0" smtClean="0"/>
              <a:t>Layouts</a:t>
            </a:r>
            <a:r>
              <a:rPr lang="en-US" dirty="0" smtClean="0"/>
              <a:t>, Rules and Excel Templates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7</a:t>
            </a:fld>
            <a:endParaRPr lang="en-US"/>
          </a:p>
        </p:txBody>
      </p:sp>
      <p:pic>
        <p:nvPicPr>
          <p:cNvPr id="2" name="Picture 1"/>
          <p:cNvPicPr>
            <a:picLocks noChangeAspect="1"/>
          </p:cNvPicPr>
          <p:nvPr/>
        </p:nvPicPr>
        <p:blipFill>
          <a:blip r:embed="rId5"/>
          <a:stretch>
            <a:fillRect/>
          </a:stretch>
        </p:blipFill>
        <p:spPr>
          <a:xfrm>
            <a:off x="762000" y="1211580"/>
            <a:ext cx="7739162" cy="393192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832210089"/>
      </p:ext>
    </p:extLst>
  </p:cSld>
  <p:clrMapOvr>
    <a:masterClrMapping/>
  </p:clrMapOvr>
  <mc:AlternateContent xmlns:mc="http://schemas.openxmlformats.org/markup-compatibility/2006">
    <mc:Choice xmlns:p14="http://schemas.microsoft.com/office/powerpoint/2010/main" Requires="p14">
      <p:transition spd="slow" p14:dur="2000" advTm="17142"/>
    </mc:Choice>
    <mc:Fallback>
      <p:transition spd="slow" advTm="17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5713" y="497215"/>
            <a:ext cx="8839200" cy="800100"/>
          </a:xfrm>
        </p:spPr>
        <p:txBody>
          <a:bodyPr/>
          <a:lstStyle/>
          <a:p>
            <a:r>
              <a:rPr lang="en-US" dirty="0" smtClean="0"/>
              <a:t>Layouts, </a:t>
            </a:r>
            <a:r>
              <a:rPr lang="en-US" u="sng" dirty="0" smtClean="0"/>
              <a:t>Rules</a:t>
            </a:r>
            <a:r>
              <a:rPr lang="en-US" dirty="0" smtClean="0"/>
              <a:t> and Excel Templates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8</a:t>
            </a:fld>
            <a:endParaRPr lang="en-US"/>
          </a:p>
        </p:txBody>
      </p:sp>
      <p:pic>
        <p:nvPicPr>
          <p:cNvPr id="2" name="Picture 1"/>
          <p:cNvPicPr>
            <a:picLocks noChangeAspect="1"/>
          </p:cNvPicPr>
          <p:nvPr/>
        </p:nvPicPr>
        <p:blipFill>
          <a:blip r:embed="rId5"/>
          <a:stretch>
            <a:fillRect/>
          </a:stretch>
        </p:blipFill>
        <p:spPr>
          <a:xfrm>
            <a:off x="533400" y="1297315"/>
            <a:ext cx="8350754" cy="384048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595213180"/>
      </p:ext>
    </p:extLst>
  </p:cSld>
  <p:clrMapOvr>
    <a:masterClrMapping/>
  </p:clrMapOvr>
  <mc:AlternateContent xmlns:mc="http://schemas.openxmlformats.org/markup-compatibility/2006">
    <mc:Choice xmlns:p14="http://schemas.microsoft.com/office/powerpoint/2010/main" Requires="p14">
      <p:transition spd="slow" p14:dur="2000" advTm="16290"/>
    </mc:Choice>
    <mc:Fallback>
      <p:transition spd="slow" advTm="16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Layouts, Rules and </a:t>
            </a:r>
            <a:r>
              <a:rPr lang="en-US" u="sng" dirty="0" smtClean="0"/>
              <a:t>Excel Templates</a:t>
            </a:r>
            <a:endParaRPr lang="en-US" u="sng"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9</a:t>
            </a:fld>
            <a:endParaRPr lang="en-US"/>
          </a:p>
        </p:txBody>
      </p:sp>
      <p:pic>
        <p:nvPicPr>
          <p:cNvPr id="2" name="Picture 1"/>
          <p:cNvPicPr>
            <a:picLocks noChangeAspect="1"/>
          </p:cNvPicPr>
          <p:nvPr/>
        </p:nvPicPr>
        <p:blipFill>
          <a:blip r:embed="rId5"/>
          <a:stretch>
            <a:fillRect/>
          </a:stretch>
        </p:blipFill>
        <p:spPr>
          <a:xfrm>
            <a:off x="1143000" y="1468595"/>
            <a:ext cx="7146230" cy="36576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873367535"/>
      </p:ext>
    </p:extLst>
  </p:cSld>
  <p:clrMapOvr>
    <a:masterClrMapping/>
  </p:clrMapOvr>
  <mc:AlternateContent xmlns:mc="http://schemas.openxmlformats.org/markup-compatibility/2006">
    <mc:Choice xmlns:p14="http://schemas.microsoft.com/office/powerpoint/2010/main" Requires="p14">
      <p:transition spd="slow" p14:dur="2000" advTm="29905"/>
    </mc:Choice>
    <mc:Fallback>
      <p:transition spd="slow" advTm="29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DESE PPT Template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DESE PPT Template 2017</Template>
  <TotalTime>2137</TotalTime>
  <Words>2133</Words>
  <Application>Microsoft Office PowerPoint</Application>
  <PresentationFormat>On-screen Show (16:9)</PresentationFormat>
  <Paragraphs>195</Paragraphs>
  <Slides>40</Slides>
  <Notes>39</Notes>
  <HiddenSlides>0</HiddenSlides>
  <MMClips>40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40</vt:i4>
      </vt:variant>
    </vt:vector>
  </HeadingPairs>
  <TitlesOfParts>
    <vt:vector size="49" baseType="lpstr">
      <vt:lpstr>Arial</vt:lpstr>
      <vt:lpstr>Calibri</vt:lpstr>
      <vt:lpstr>Courier New</vt:lpstr>
      <vt:lpstr>Wingdings</vt:lpstr>
      <vt:lpstr>DESE PPT Template 2017</vt:lpstr>
      <vt:lpstr>Section Dividers</vt:lpstr>
      <vt:lpstr>Content Layouts</vt:lpstr>
      <vt:lpstr>Content Breakout</vt:lpstr>
      <vt:lpstr>Closing </vt:lpstr>
      <vt:lpstr>New Director Boot Camp</vt:lpstr>
      <vt:lpstr>Agenda</vt:lpstr>
      <vt:lpstr>Core Data/MOSIS</vt:lpstr>
      <vt:lpstr>PowerPoint Presentation</vt:lpstr>
      <vt:lpstr>Layouts, Rules and Excel Templates</vt:lpstr>
      <vt:lpstr>PowerPoint Presentation</vt:lpstr>
      <vt:lpstr>Layouts, Rules and Excel Templates</vt:lpstr>
      <vt:lpstr>Layouts, Rules and Excel Templates</vt:lpstr>
      <vt:lpstr>Layouts, Rules and Excel Templates</vt:lpstr>
      <vt:lpstr>Code Sets</vt:lpstr>
      <vt:lpstr>Code Sets</vt:lpstr>
      <vt:lpstr>Code Sets</vt:lpstr>
      <vt:lpstr>Precode Timeline</vt:lpstr>
      <vt:lpstr>Data Access and Use Policy</vt:lpstr>
      <vt:lpstr>Core Data/MOSIS Manual</vt:lpstr>
      <vt:lpstr>User Manager/Login Request Forms</vt:lpstr>
      <vt:lpstr>User Manager/Login Request Forms</vt:lpstr>
      <vt:lpstr>User Manager/Login Request Forms</vt:lpstr>
      <vt:lpstr>User Manager/Login Request Forms</vt:lpstr>
      <vt:lpstr>Deadline Calendar Data</vt:lpstr>
      <vt:lpstr>Deadline Calendar Data</vt:lpstr>
      <vt:lpstr>Other Important Dates</vt:lpstr>
      <vt:lpstr>Perkins </vt:lpstr>
      <vt:lpstr>Perkins </vt:lpstr>
      <vt:lpstr>Perkins </vt:lpstr>
      <vt:lpstr>Help Documents</vt:lpstr>
      <vt:lpstr>Core Indicators of Performance Secondary</vt:lpstr>
      <vt:lpstr>Core Indicators of Performance Adult</vt:lpstr>
      <vt:lpstr>Core Indicators of Performance Postsecondary</vt:lpstr>
      <vt:lpstr>Program Management, Accountability &amp; Finance</vt:lpstr>
      <vt:lpstr>Program Management, Accountability &amp; Finance</vt:lpstr>
      <vt:lpstr>Program Management, Accountability &amp; Finance</vt:lpstr>
      <vt:lpstr>Career Education Program Approval</vt:lpstr>
      <vt:lpstr>Program Directory</vt:lpstr>
      <vt:lpstr>MCDS Portal</vt:lpstr>
      <vt:lpstr>MCDS Portal</vt:lpstr>
      <vt:lpstr>MCDS Portal</vt:lpstr>
      <vt:lpstr>MCDS Portal</vt:lpstr>
      <vt:lpstr>MCDS Portal</vt:lpstr>
      <vt:lpstr>Questions</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Preis, Stacey</dc:creator>
  <cp:lastModifiedBy>Sheller, Hollie</cp:lastModifiedBy>
  <cp:revision>97</cp:revision>
  <cp:lastPrinted>2021-02-04T14:56:53Z</cp:lastPrinted>
  <dcterms:created xsi:type="dcterms:W3CDTF">2018-07-24T16:47:48Z</dcterms:created>
  <dcterms:modified xsi:type="dcterms:W3CDTF">2021-02-24T17:13:06Z</dcterms:modified>
</cp:coreProperties>
</file>