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9.xml" ContentType="application/vnd.openxmlformats-officedocument.presentationml.tags+xml"/>
  <Override PartName="/ppt/notesSlides/notesSlide40.xml" ContentType="application/vnd.openxmlformats-officedocument.presentationml.notesSlide+xml"/>
  <Override PartName="/ppt/tags/tag20.xml" ContentType="application/vnd.openxmlformats-officedocument.presentationml.tags+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2.xml" ContentType="application/vnd.openxmlformats-officedocument.presentationml.tags+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3.xml" ContentType="application/vnd.openxmlformats-officedocument.presentationml.tags+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4.xml" ContentType="application/vnd.openxmlformats-officedocument.presentationml.tags+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5.xml" ContentType="application/vnd.openxmlformats-officedocument.presentationml.tags+xml"/>
  <Override PartName="/ppt/notesSlides/notesSlide4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6.xml" ContentType="application/vnd.openxmlformats-officedocument.presentationml.tags+xml"/>
  <Override PartName="/ppt/notesSlides/notesSlide4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7.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8.xml" ContentType="application/vnd.openxmlformats-officedocument.presentationml.tags+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25" r:id="rId2"/>
  </p:sldMasterIdLst>
  <p:notesMasterIdLst>
    <p:notesMasterId r:id="rId58"/>
  </p:notesMasterIdLst>
  <p:handoutMasterIdLst>
    <p:handoutMasterId r:id="rId59"/>
  </p:handoutMasterIdLst>
  <p:sldIdLst>
    <p:sldId id="256" r:id="rId3"/>
    <p:sldId id="263" r:id="rId4"/>
    <p:sldId id="260" r:id="rId5"/>
    <p:sldId id="306" r:id="rId6"/>
    <p:sldId id="257" r:id="rId7"/>
    <p:sldId id="311" r:id="rId8"/>
    <p:sldId id="307" r:id="rId9"/>
    <p:sldId id="395" r:id="rId10"/>
    <p:sldId id="312" r:id="rId11"/>
    <p:sldId id="310" r:id="rId12"/>
    <p:sldId id="309" r:id="rId13"/>
    <p:sldId id="313" r:id="rId14"/>
    <p:sldId id="314" r:id="rId15"/>
    <p:sldId id="315" r:id="rId16"/>
    <p:sldId id="379" r:id="rId17"/>
    <p:sldId id="258" r:id="rId18"/>
    <p:sldId id="325" r:id="rId19"/>
    <p:sldId id="317" r:id="rId20"/>
    <p:sldId id="318" r:id="rId21"/>
    <p:sldId id="259" r:id="rId22"/>
    <p:sldId id="326" r:id="rId23"/>
    <p:sldId id="376" r:id="rId24"/>
    <p:sldId id="380" r:id="rId25"/>
    <p:sldId id="327" r:id="rId26"/>
    <p:sldId id="328" r:id="rId27"/>
    <p:sldId id="329" r:id="rId28"/>
    <p:sldId id="330" r:id="rId29"/>
    <p:sldId id="331" r:id="rId30"/>
    <p:sldId id="334" r:id="rId31"/>
    <p:sldId id="335" r:id="rId32"/>
    <p:sldId id="336" r:id="rId33"/>
    <p:sldId id="339" r:id="rId34"/>
    <p:sldId id="340" r:id="rId35"/>
    <p:sldId id="341" r:id="rId36"/>
    <p:sldId id="342" r:id="rId37"/>
    <p:sldId id="348" r:id="rId38"/>
    <p:sldId id="343" r:id="rId39"/>
    <p:sldId id="344" r:id="rId40"/>
    <p:sldId id="349" r:id="rId41"/>
    <p:sldId id="350" r:id="rId42"/>
    <p:sldId id="351" r:id="rId43"/>
    <p:sldId id="378" r:id="rId44"/>
    <p:sldId id="384" r:id="rId45"/>
    <p:sldId id="385" r:id="rId46"/>
    <p:sldId id="354" r:id="rId47"/>
    <p:sldId id="355" r:id="rId48"/>
    <p:sldId id="389" r:id="rId49"/>
    <p:sldId id="390" r:id="rId50"/>
    <p:sldId id="391" r:id="rId51"/>
    <p:sldId id="392" r:id="rId52"/>
    <p:sldId id="365" r:id="rId53"/>
    <p:sldId id="393" r:id="rId54"/>
    <p:sldId id="370" r:id="rId55"/>
    <p:sldId id="375" r:id="rId56"/>
    <p:sldId id="394" r:id="rId57"/>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P=R Overview" id="{3D9D43BC-EC93-4208-B332-CA02F21B4BE5}">
          <p14:sldIdLst>
            <p14:sldId id="256"/>
            <p14:sldId id="263"/>
            <p14:sldId id="260"/>
            <p14:sldId id="306"/>
          </p14:sldIdLst>
        </p14:section>
        <p14:section name="Program Evaluation" id="{62A3033B-2597-4DE5-8713-75C396321D2A}">
          <p14:sldIdLst>
            <p14:sldId id="257"/>
            <p14:sldId id="311"/>
            <p14:sldId id="307"/>
            <p14:sldId id="395"/>
            <p14:sldId id="312"/>
            <p14:sldId id="310"/>
            <p14:sldId id="309"/>
            <p14:sldId id="313"/>
            <p14:sldId id="314"/>
            <p14:sldId id="315"/>
            <p14:sldId id="379"/>
          </p14:sldIdLst>
        </p14:section>
        <p14:section name="Personnel Evaluation" id="{9D8F239D-09D1-40E1-93C2-453A2030B767}">
          <p14:sldIdLst>
            <p14:sldId id="258"/>
            <p14:sldId id="325"/>
            <p14:sldId id="317"/>
            <p14:sldId id="318"/>
          </p14:sldIdLst>
        </p14:section>
        <p14:section name="Results Evaluation" id="{9D37C1BB-36B3-4D94-AD5B-EEFA570CC28F}">
          <p14:sldIdLst>
            <p14:sldId id="259"/>
            <p14:sldId id="326"/>
            <p14:sldId id="376"/>
            <p14:sldId id="380"/>
            <p14:sldId id="327"/>
            <p14:sldId id="328"/>
            <p14:sldId id="329"/>
            <p14:sldId id="330"/>
            <p14:sldId id="331"/>
            <p14:sldId id="334"/>
            <p14:sldId id="335"/>
            <p14:sldId id="336"/>
            <p14:sldId id="339"/>
            <p14:sldId id="340"/>
            <p14:sldId id="341"/>
            <p14:sldId id="342"/>
            <p14:sldId id="348"/>
            <p14:sldId id="343"/>
            <p14:sldId id="344"/>
            <p14:sldId id="349"/>
            <p14:sldId id="350"/>
            <p14:sldId id="351"/>
            <p14:sldId id="378"/>
            <p14:sldId id="384"/>
            <p14:sldId id="385"/>
            <p14:sldId id="354"/>
            <p14:sldId id="355"/>
            <p14:sldId id="389"/>
            <p14:sldId id="390"/>
            <p14:sldId id="391"/>
            <p14:sldId id="392"/>
            <p14:sldId id="365"/>
            <p14:sldId id="393"/>
            <p14:sldId id="370"/>
            <p14:sldId id="375"/>
            <p14:sldId id="394"/>
          </p14:sldIdLst>
        </p14:section>
      </p14:sectionLst>
    </p:ext>
    <p:ext uri="{EFAFB233-063F-42B5-8137-9DF3F51BA10A}">
      <p15:sldGuideLst xmlns:p15="http://schemas.microsoft.com/office/powerpoint/2012/main">
        <p15:guide id="1" orient="horz" pos="2160">
          <p15:clr>
            <a:srgbClr val="A4A3A4"/>
          </p15:clr>
        </p15:guide>
        <p15:guide id="2" pos="383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5224" autoAdjust="0"/>
  </p:normalViewPr>
  <p:slideViewPr>
    <p:cSldViewPr>
      <p:cViewPr varScale="1">
        <p:scale>
          <a:sx n="86" d="100"/>
          <a:sy n="86" d="100"/>
        </p:scale>
        <p:origin x="1554" y="96"/>
      </p:cViewPr>
      <p:guideLst>
        <p:guide orient="horz" pos="2160"/>
        <p:guide pos="3839"/>
      </p:guideLst>
    </p:cSldViewPr>
  </p:slideViewPr>
  <p:notesTextViewPr>
    <p:cViewPr>
      <p:scale>
        <a:sx n="3" d="2"/>
        <a:sy n="3" d="2"/>
      </p:scale>
      <p:origin x="0" y="0"/>
    </p:cViewPr>
  </p:notesTextViewPr>
  <p:notesViewPr>
    <p:cSldViewPr showGuides="1">
      <p:cViewPr varScale="1">
        <p:scale>
          <a:sx n="54" d="100"/>
          <a:sy n="54" d="100"/>
        </p:scale>
        <p:origin x="282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6312413918557209"/>
          <c:y val="0.23661606488378142"/>
          <c:w val="0.46620811012484825"/>
          <c:h val="0.74236291409519761"/>
        </c:manualLayout>
      </c:layout>
      <c:pieChart>
        <c:varyColors val="1"/>
        <c:ser>
          <c:idx val="0"/>
          <c:order val="0"/>
          <c:dPt>
            <c:idx val="0"/>
            <c:bubble3D val="0"/>
            <c:spPr>
              <a:solidFill>
                <a:srgbClr val="7030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282-45BF-9A5A-12AB1C8F67D0}"/>
              </c:ext>
            </c:extLst>
          </c:dPt>
          <c:dPt>
            <c:idx val="1"/>
            <c:bubble3D val="0"/>
            <c:spPr>
              <a:solidFill>
                <a:srgbClr val="00B0F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282-45BF-9A5A-12AB1C8F67D0}"/>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282-45BF-9A5A-12AB1C8F67D0}"/>
              </c:ext>
            </c:extLst>
          </c:dPt>
          <c:dPt>
            <c:idx val="3"/>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282-45BF-9A5A-12AB1C8F67D0}"/>
              </c:ext>
            </c:extLst>
          </c:dPt>
          <c:dPt>
            <c:idx val="4"/>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6282-45BF-9A5A-12AB1C8F67D0}"/>
              </c:ext>
            </c:extLst>
          </c:dPt>
          <c:dLbls>
            <c:dLbl>
              <c:idx val="0"/>
              <c:layout>
                <c:manualLayout>
                  <c:x val="2.039205617200654E-2"/>
                  <c:y val="3.5155804799762339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fld id="{CF15C9F5-3356-41BF-9076-CB74A7D34318}" type="CATEGORYNAME">
                      <a:rPr lang="en-US" sz="1600" b="0">
                        <a:solidFill>
                          <a:schemeClr val="tx1"/>
                        </a:solidFill>
                      </a:rPr>
                      <a:pPr>
                        <a:defRPr sz="1600"/>
                      </a:pPr>
                      <a:t>[CATEGORY NAME]</a:t>
                    </a:fld>
                    <a:r>
                      <a:rPr lang="en-US" sz="1600" b="0" baseline="0">
                        <a:solidFill>
                          <a:schemeClr val="tx1"/>
                        </a:solidFill>
                      </a:rPr>
                      <a:t>
</a:t>
                    </a:r>
                    <a:fld id="{0A95ED78-62E2-45A2-9BE6-C0DCDC8F1FA8}" type="PERCENTAGE">
                      <a:rPr lang="en-US" sz="1600" b="0" baseline="0">
                        <a:solidFill>
                          <a:schemeClr val="tx1"/>
                        </a:solidFill>
                      </a:rPr>
                      <a:pPr>
                        <a:defRPr sz="1600"/>
                      </a:pPr>
                      <a:t>[PERCENTAGE]</a:t>
                    </a:fld>
                    <a:endParaRPr lang="en-US" sz="1600" b="0"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634628551865796"/>
                      <c:h val="0.22797983585385156"/>
                    </c:manualLayout>
                  </c15:layout>
                  <c15:dlblFieldTable/>
                  <c15:showDataLabelsRange val="0"/>
                </c:ext>
                <c:ext xmlns:c16="http://schemas.microsoft.com/office/drawing/2014/chart" uri="{C3380CC4-5D6E-409C-BE32-E72D297353CC}">
                  <c16:uniqueId val="{00000001-6282-45BF-9A5A-12AB1C8F67D0}"/>
                </c:ext>
              </c:extLst>
            </c:dLbl>
            <c:dLbl>
              <c:idx val="1"/>
              <c:layout>
                <c:manualLayout>
                  <c:x val="-1.7112667901806392E-2"/>
                  <c:y val="-5.2058845905131421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fld id="{849469EF-3CD7-4008-9389-9271FEC2F2B6}" type="CATEGORYNAME">
                      <a:rPr lang="en-US" sz="1600" b="0">
                        <a:solidFill>
                          <a:schemeClr val="tx1"/>
                        </a:solidFill>
                      </a:rPr>
                      <a:pPr>
                        <a:defRPr sz="1600">
                          <a:solidFill>
                            <a:schemeClr val="tx1"/>
                          </a:solidFill>
                        </a:defRPr>
                      </a:pPr>
                      <a:t>[CATEGORY NAME]</a:t>
                    </a:fld>
                    <a:r>
                      <a:rPr lang="en-US" sz="1600" b="0" baseline="0">
                        <a:solidFill>
                          <a:schemeClr val="tx1"/>
                        </a:solidFill>
                      </a:rPr>
                      <a:t>
</a:t>
                    </a:r>
                    <a:fld id="{FC0B7FC2-5110-4D84-9D29-2CA611CED884}" type="PERCENTAGE">
                      <a:rPr lang="en-US" sz="1600" b="0" baseline="0">
                        <a:solidFill>
                          <a:schemeClr val="tx1"/>
                        </a:solidFill>
                      </a:rPr>
                      <a:pPr>
                        <a:defRPr sz="1600">
                          <a:solidFill>
                            <a:schemeClr val="tx1"/>
                          </a:solidFill>
                        </a:defRPr>
                      </a:pPr>
                      <a:t>[PERCENTAGE]</a:t>
                    </a:fld>
                    <a:endParaRPr lang="en-US" sz="1600" b="0"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3-6282-45BF-9A5A-12AB1C8F67D0}"/>
                </c:ext>
              </c:extLst>
            </c:dLbl>
            <c:dLbl>
              <c:idx val="2"/>
              <c:layout>
                <c:manualLayout>
                  <c:x val="0.2258876336110160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282-45BF-9A5A-12AB1C8F67D0}"/>
                </c:ext>
              </c:extLst>
            </c:dLbl>
            <c:dLbl>
              <c:idx val="3"/>
              <c:layout>
                <c:manualLayout>
                  <c:x val="-1.2075517214759897E-2"/>
                  <c:y val="4.813229868005629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282-45BF-9A5A-12AB1C8F67D0}"/>
                </c:ext>
              </c:extLst>
            </c:dLbl>
            <c:dLbl>
              <c:idx val="4"/>
              <c:layout>
                <c:manualLayout>
                  <c:x val="9.6990311872780163E-3"/>
                  <c:y val="6.618890030050592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282-45BF-9A5A-12AB1C8F67D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Sheet1!$A$1:$E$1</c:f>
              <c:strCache>
                <c:ptCount val="5"/>
                <c:pt idx="0">
                  <c:v>School Counseling Curriculum</c:v>
                </c:pt>
                <c:pt idx="1">
                  <c:v>Individual Student Planning</c:v>
                </c:pt>
                <c:pt idx="2">
                  <c:v>Responsive Services</c:v>
                </c:pt>
                <c:pt idx="3">
                  <c:v>System Support</c:v>
                </c:pt>
                <c:pt idx="4">
                  <c:v>Non-School Counseling Tasks</c:v>
                </c:pt>
              </c:strCache>
            </c:strRef>
          </c:cat>
          <c:val>
            <c:numRef>
              <c:f>Sheet1!$A$2:$E$2</c:f>
              <c:numCache>
                <c:formatCode>General</c:formatCode>
                <c:ptCount val="5"/>
                <c:pt idx="0">
                  <c:v>0.15</c:v>
                </c:pt>
                <c:pt idx="1">
                  <c:v>0.15</c:v>
                </c:pt>
                <c:pt idx="2">
                  <c:v>0.39</c:v>
                </c:pt>
                <c:pt idx="3">
                  <c:v>0.17</c:v>
                </c:pt>
                <c:pt idx="4">
                  <c:v>0.14000000000000001</c:v>
                </c:pt>
              </c:numCache>
            </c:numRef>
          </c:val>
          <c:extLst>
            <c:ext xmlns:c16="http://schemas.microsoft.com/office/drawing/2014/chart" uri="{C3380CC4-5D6E-409C-BE32-E72D297353CC}">
              <c16:uniqueId val="{0000000A-6282-45BF-9A5A-12AB1C8F67D0}"/>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10000" cap="flat" cmpd="sng" algn="ctr">
      <a:noFill/>
      <a:prstDash val="soli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Piers</a:t>
            </a:r>
            <a:r>
              <a:rPr lang="en-US" sz="2000" baseline="0" dirty="0"/>
              <a:t> </a:t>
            </a:r>
            <a:r>
              <a:rPr lang="en-US" sz="2000" dirty="0"/>
              <a:t>Harris-2 Results </a:t>
            </a:r>
          </a:p>
        </c:rich>
      </c:tx>
      <c:layout>
        <c:manualLayout>
          <c:xMode val="edge"/>
          <c:yMode val="edge"/>
          <c:x val="0.24171294453243361"/>
          <c:y val="1.2123393232760082E-2"/>
        </c:manualLayout>
      </c:layout>
      <c:overlay val="0"/>
      <c:spPr>
        <a:noFill/>
        <a:ln>
          <a:noFill/>
        </a:ln>
        <a:effectLst/>
      </c:spPr>
    </c:title>
    <c:autoTitleDeleted val="0"/>
    <c:plotArea>
      <c:layout>
        <c:manualLayout>
          <c:layoutTarget val="inner"/>
          <c:xMode val="edge"/>
          <c:yMode val="edge"/>
          <c:x val="6.1210413211936876E-2"/>
          <c:y val="9.8705422068298604E-2"/>
          <c:w val="0.9300722776390874"/>
          <c:h val="0.54898543061149951"/>
        </c:manualLayout>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cat>
            <c:strRef>
              <c:f>Sheet1!$A$2:$A$8</c:f>
              <c:strCache>
                <c:ptCount val="7"/>
                <c:pt idx="0">
                  <c:v>Total</c:v>
                </c:pt>
                <c:pt idx="1">
                  <c:v>Behavior</c:v>
                </c:pt>
                <c:pt idx="2">
                  <c:v>Intellectual</c:v>
                </c:pt>
                <c:pt idx="3">
                  <c:v>Physical attributes</c:v>
                </c:pt>
                <c:pt idx="4">
                  <c:v>Freedom from anxiety</c:v>
                </c:pt>
                <c:pt idx="5">
                  <c:v>Popularity</c:v>
                </c:pt>
                <c:pt idx="6">
                  <c:v>Happiness</c:v>
                </c:pt>
              </c:strCache>
            </c:strRef>
          </c:cat>
          <c:val>
            <c:numRef>
              <c:f>Sheet1!$B$2:$B$8</c:f>
              <c:numCache>
                <c:formatCode>General</c:formatCode>
                <c:ptCount val="7"/>
                <c:pt idx="0">
                  <c:v>29</c:v>
                </c:pt>
                <c:pt idx="1">
                  <c:v>6</c:v>
                </c:pt>
                <c:pt idx="2">
                  <c:v>12</c:v>
                </c:pt>
                <c:pt idx="3">
                  <c:v>6</c:v>
                </c:pt>
                <c:pt idx="4">
                  <c:v>5</c:v>
                </c:pt>
                <c:pt idx="5">
                  <c:v>1</c:v>
                </c:pt>
                <c:pt idx="6">
                  <c:v>5</c:v>
                </c:pt>
              </c:numCache>
            </c:numRef>
          </c:val>
          <c:extLst>
            <c:ext xmlns:c16="http://schemas.microsoft.com/office/drawing/2014/chart" uri="{C3380CC4-5D6E-409C-BE32-E72D297353CC}">
              <c16:uniqueId val="{00000000-5A7D-46E4-B64C-66E41B91E302}"/>
            </c:ext>
          </c:extLst>
        </c:ser>
        <c:ser>
          <c:idx val="1"/>
          <c:order val="1"/>
          <c:tx>
            <c:strRef>
              <c:f>Sheet1!$C$1</c:f>
              <c:strCache>
                <c:ptCount val="1"/>
                <c:pt idx="0">
                  <c:v>Post</c:v>
                </c:pt>
              </c:strCache>
            </c:strRef>
          </c:tx>
          <c:spPr>
            <a:solidFill>
              <a:schemeClr val="accent2"/>
            </a:solidFill>
            <a:ln>
              <a:noFill/>
            </a:ln>
            <a:effectLst/>
          </c:spPr>
          <c:invertIfNegative val="0"/>
          <c:cat>
            <c:strRef>
              <c:f>Sheet1!$A$2:$A$8</c:f>
              <c:strCache>
                <c:ptCount val="7"/>
                <c:pt idx="0">
                  <c:v>Total</c:v>
                </c:pt>
                <c:pt idx="1">
                  <c:v>Behavior</c:v>
                </c:pt>
                <c:pt idx="2">
                  <c:v>Intellectual</c:v>
                </c:pt>
                <c:pt idx="3">
                  <c:v>Physical attributes</c:v>
                </c:pt>
                <c:pt idx="4">
                  <c:v>Freedom from anxiety</c:v>
                </c:pt>
                <c:pt idx="5">
                  <c:v>Popularity</c:v>
                </c:pt>
                <c:pt idx="6">
                  <c:v>Happiness</c:v>
                </c:pt>
              </c:strCache>
            </c:strRef>
          </c:cat>
          <c:val>
            <c:numRef>
              <c:f>Sheet1!$C$2:$C$8</c:f>
              <c:numCache>
                <c:formatCode>General</c:formatCode>
                <c:ptCount val="7"/>
                <c:pt idx="0">
                  <c:v>55</c:v>
                </c:pt>
                <c:pt idx="1">
                  <c:v>14</c:v>
                </c:pt>
                <c:pt idx="2">
                  <c:v>14</c:v>
                </c:pt>
                <c:pt idx="3">
                  <c:v>10</c:v>
                </c:pt>
                <c:pt idx="4">
                  <c:v>13</c:v>
                </c:pt>
                <c:pt idx="5">
                  <c:v>9</c:v>
                </c:pt>
                <c:pt idx="6">
                  <c:v>9</c:v>
                </c:pt>
              </c:numCache>
            </c:numRef>
          </c:val>
          <c:extLst>
            <c:ext xmlns:c16="http://schemas.microsoft.com/office/drawing/2014/chart" uri="{C3380CC4-5D6E-409C-BE32-E72D297353CC}">
              <c16:uniqueId val="{00000001-5A7D-46E4-B64C-66E41B91E302}"/>
            </c:ext>
          </c:extLst>
        </c:ser>
        <c:ser>
          <c:idx val="2"/>
          <c:order val="2"/>
          <c:tx>
            <c:strRef>
              <c:f>Sheet1!$D$1</c:f>
              <c:strCache>
                <c:ptCount val="1"/>
                <c:pt idx="0">
                  <c:v>Column1</c:v>
                </c:pt>
              </c:strCache>
            </c:strRef>
          </c:tx>
          <c:spPr>
            <a:solidFill>
              <a:schemeClr val="accent3"/>
            </a:solidFill>
            <a:ln>
              <a:noFill/>
            </a:ln>
            <a:effectLst/>
          </c:spPr>
          <c:invertIfNegative val="0"/>
          <c:cat>
            <c:strRef>
              <c:f>Sheet1!$A$2:$A$8</c:f>
              <c:strCache>
                <c:ptCount val="7"/>
                <c:pt idx="0">
                  <c:v>Total</c:v>
                </c:pt>
                <c:pt idx="1">
                  <c:v>Behavior</c:v>
                </c:pt>
                <c:pt idx="2">
                  <c:v>Intellectual</c:v>
                </c:pt>
                <c:pt idx="3">
                  <c:v>Physical attributes</c:v>
                </c:pt>
                <c:pt idx="4">
                  <c:v>Freedom from anxiety</c:v>
                </c:pt>
                <c:pt idx="5">
                  <c:v>Popularity</c:v>
                </c:pt>
                <c:pt idx="6">
                  <c:v>Happiness</c:v>
                </c:pt>
              </c:strCache>
            </c:strRef>
          </c:cat>
          <c:val>
            <c:numRef>
              <c:f>Sheet1!$D$2:$D$8</c:f>
              <c:numCache>
                <c:formatCode>General</c:formatCode>
                <c:ptCount val="7"/>
              </c:numCache>
            </c:numRef>
          </c:val>
          <c:extLst>
            <c:ext xmlns:c16="http://schemas.microsoft.com/office/drawing/2014/chart" uri="{C3380CC4-5D6E-409C-BE32-E72D297353CC}">
              <c16:uniqueId val="{00000002-5A7D-46E4-B64C-66E41B91E302}"/>
            </c:ext>
          </c:extLst>
        </c:ser>
        <c:dLbls>
          <c:showLegendKey val="0"/>
          <c:showVal val="0"/>
          <c:showCatName val="0"/>
          <c:showSerName val="0"/>
          <c:showPercent val="0"/>
          <c:showBubbleSize val="0"/>
        </c:dLbls>
        <c:gapWidth val="219"/>
        <c:overlap val="-27"/>
        <c:axId val="152341120"/>
        <c:axId val="152342912"/>
      </c:barChart>
      <c:catAx>
        <c:axId val="15234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2342912"/>
        <c:crosses val="autoZero"/>
        <c:auto val="1"/>
        <c:lblAlgn val="ctr"/>
        <c:lblOffset val="100"/>
        <c:noMultiLvlLbl val="0"/>
      </c:catAx>
      <c:valAx>
        <c:axId val="152342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341120"/>
        <c:crosses val="autoZero"/>
        <c:crossBetween val="between"/>
      </c:valAx>
      <c:spPr>
        <a:noFill/>
        <a:ln>
          <a:noFill/>
        </a:ln>
        <a:effectLst/>
      </c:spPr>
    </c:plotArea>
    <c:legend>
      <c:legendPos val="b"/>
      <c:legendEntry>
        <c:idx val="2"/>
        <c:delete val="1"/>
      </c:legendEntry>
      <c:layout>
        <c:manualLayout>
          <c:xMode val="edge"/>
          <c:yMode val="edge"/>
          <c:x val="5.5138404948319023E-2"/>
          <c:y val="0.93090609942413916"/>
          <c:w val="0.22911673326574403"/>
          <c:h val="4.919340306342304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Discipline Referral Data</a:t>
            </a:r>
          </a:p>
        </c:rich>
      </c:tx>
      <c:layout>
        <c:manualLayout>
          <c:xMode val="edge"/>
          <c:yMode val="edge"/>
          <c:x val="0.18597874086618449"/>
          <c:y val="1.3058897685079026E-2"/>
        </c:manualLayout>
      </c:layout>
      <c:overlay val="0"/>
      <c:spPr>
        <a:noFill/>
        <a:ln>
          <a:noFill/>
        </a:ln>
        <a:effectLst/>
      </c:spPr>
    </c:title>
    <c:autoTitleDeleted val="0"/>
    <c:plotArea>
      <c:layout>
        <c:manualLayout>
          <c:layoutTarget val="inner"/>
          <c:xMode val="edge"/>
          <c:yMode val="edge"/>
          <c:x val="6.1191646211789553E-2"/>
          <c:y val="0.10992526932419375"/>
          <c:w val="0.66880233620111529"/>
          <c:h val="0.64563865331691261"/>
        </c:manualLayout>
      </c:layout>
      <c:barChart>
        <c:barDir val="col"/>
        <c:grouping val="clustered"/>
        <c:varyColors val="0"/>
        <c:ser>
          <c:idx val="0"/>
          <c:order val="0"/>
          <c:tx>
            <c:strRef>
              <c:f>Sheet1!$B$1</c:f>
              <c:strCache>
                <c:ptCount val="1"/>
                <c:pt idx="0">
                  <c:v># of Discipline Referrals</c:v>
                </c:pt>
              </c:strCache>
            </c:strRef>
          </c:tx>
          <c:spPr>
            <a:solidFill>
              <a:schemeClr val="tx1"/>
            </a:solidFill>
            <a:ln>
              <a:noFill/>
            </a:ln>
            <a:effectLst/>
          </c:spPr>
          <c:invertIfNegative val="0"/>
          <c:cat>
            <c:strRef>
              <c:f>Sheet1!$A$2:$A$5</c:f>
              <c:strCache>
                <c:ptCount val="2"/>
                <c:pt idx="0">
                  <c:v>Before Counseling</c:v>
                </c:pt>
                <c:pt idx="1">
                  <c:v>During &amp; After Counseling</c:v>
                </c:pt>
              </c:strCache>
            </c:strRef>
          </c:cat>
          <c:val>
            <c:numRef>
              <c:f>Sheet1!$B$2:$B$5</c:f>
              <c:numCache>
                <c:formatCode>General</c:formatCode>
                <c:ptCount val="4"/>
                <c:pt idx="0">
                  <c:v>67</c:v>
                </c:pt>
              </c:numCache>
            </c:numRef>
          </c:val>
          <c:extLst>
            <c:ext xmlns:c16="http://schemas.microsoft.com/office/drawing/2014/chart" uri="{C3380CC4-5D6E-409C-BE32-E72D297353CC}">
              <c16:uniqueId val="{00000000-ED0A-44E4-956A-BC828B4A0734}"/>
            </c:ext>
          </c:extLst>
        </c:ser>
        <c:ser>
          <c:idx val="1"/>
          <c:order val="1"/>
          <c:tx>
            <c:strRef>
              <c:f>Sheet1!$C$1</c:f>
              <c:strCache>
                <c:ptCount val="1"/>
                <c:pt idx="0">
                  <c:v># of Discipline Referrals2</c:v>
                </c:pt>
              </c:strCache>
            </c:strRef>
          </c:tx>
          <c:spPr>
            <a:solidFill>
              <a:srgbClr val="0070C0"/>
            </a:solidFill>
            <a:ln>
              <a:noFill/>
            </a:ln>
            <a:effectLst/>
          </c:spPr>
          <c:invertIfNegative val="0"/>
          <c:cat>
            <c:strRef>
              <c:f>Sheet1!$A$2:$A$5</c:f>
              <c:strCache>
                <c:ptCount val="2"/>
                <c:pt idx="0">
                  <c:v>Before Counseling</c:v>
                </c:pt>
                <c:pt idx="1">
                  <c:v>During &amp; After Counseling</c:v>
                </c:pt>
              </c:strCache>
            </c:strRef>
          </c:cat>
          <c:val>
            <c:numRef>
              <c:f>Sheet1!$C$2:$C$5</c:f>
              <c:numCache>
                <c:formatCode>General</c:formatCode>
                <c:ptCount val="4"/>
                <c:pt idx="1">
                  <c:v>15</c:v>
                </c:pt>
              </c:numCache>
            </c:numRef>
          </c:val>
          <c:extLst>
            <c:ext xmlns:c16="http://schemas.microsoft.com/office/drawing/2014/chart" uri="{C3380CC4-5D6E-409C-BE32-E72D297353CC}">
              <c16:uniqueId val="{00000001-ED0A-44E4-956A-BC828B4A0734}"/>
            </c:ext>
          </c:extLst>
        </c:ser>
        <c:dLbls>
          <c:showLegendKey val="0"/>
          <c:showVal val="0"/>
          <c:showCatName val="0"/>
          <c:showSerName val="0"/>
          <c:showPercent val="0"/>
          <c:showBubbleSize val="0"/>
        </c:dLbls>
        <c:gapWidth val="158"/>
        <c:overlap val="100"/>
        <c:axId val="152709376"/>
        <c:axId val="152719360"/>
      </c:barChart>
      <c:catAx>
        <c:axId val="15270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52719360"/>
        <c:crosses val="autoZero"/>
        <c:auto val="1"/>
        <c:lblAlgn val="ctr"/>
        <c:lblOffset val="100"/>
        <c:noMultiLvlLbl val="0"/>
      </c:catAx>
      <c:valAx>
        <c:axId val="15271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709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C9E42-3289-4484-B9E9-7C916E90648D}" type="doc">
      <dgm:prSet loTypeId="urn:microsoft.com/office/officeart/2005/8/layout/equation2" loCatId="process" qsTypeId="urn:microsoft.com/office/officeart/2005/8/quickstyle/simple1" qsCatId="simple" csTypeId="urn:microsoft.com/office/officeart/2005/8/colors/accent1_2" csCatId="accent1" phldr="1"/>
      <dgm:spPr/>
    </dgm:pt>
    <dgm:pt modelId="{2F07C4B3-AC9A-4778-A8C7-A339C1CC99EE}">
      <dgm:prSet phldrT="[Text]" custT="1"/>
      <dgm:spPr/>
      <dgm:t>
        <a:bodyPr/>
        <a:lstStyle/>
        <a:p>
          <a:r>
            <a:rPr lang="en-US" sz="2000" b="1" dirty="0"/>
            <a:t>Written Program</a:t>
          </a:r>
        </a:p>
      </dgm:t>
    </dgm:pt>
    <dgm:pt modelId="{C0730EF8-23A6-4DBA-8A57-EE3365F17A72}" type="parTrans" cxnId="{47E67897-0B63-45B2-878F-815AD3C71AF8}">
      <dgm:prSet/>
      <dgm:spPr/>
      <dgm:t>
        <a:bodyPr/>
        <a:lstStyle/>
        <a:p>
          <a:endParaRPr lang="en-US"/>
        </a:p>
      </dgm:t>
    </dgm:pt>
    <dgm:pt modelId="{D8D9973C-6B39-4249-88E4-876A5BC2CBB6}" type="sibTrans" cxnId="{47E67897-0B63-45B2-878F-815AD3C71AF8}">
      <dgm:prSet/>
      <dgm:spPr/>
      <dgm:t>
        <a:bodyPr/>
        <a:lstStyle/>
        <a:p>
          <a:endParaRPr lang="en-US"/>
        </a:p>
      </dgm:t>
    </dgm:pt>
    <dgm:pt modelId="{CE6DF5EC-8DC1-4131-B396-402085E1E922}">
      <dgm:prSet phldrT="[Text]" custT="1"/>
      <dgm:spPr/>
      <dgm:t>
        <a:bodyPr/>
        <a:lstStyle/>
        <a:p>
          <a:r>
            <a:rPr lang="en-US" sz="2000" b="1" dirty="0"/>
            <a:t>Implemented Program</a:t>
          </a:r>
        </a:p>
      </dgm:t>
    </dgm:pt>
    <dgm:pt modelId="{9D255149-A2B6-46E5-AE2A-69A84EF54FAA}" type="parTrans" cxnId="{C952D0CA-D145-4807-B007-93A149D91874}">
      <dgm:prSet/>
      <dgm:spPr/>
      <dgm:t>
        <a:bodyPr/>
        <a:lstStyle/>
        <a:p>
          <a:endParaRPr lang="en-US"/>
        </a:p>
      </dgm:t>
    </dgm:pt>
    <dgm:pt modelId="{ABCCF503-18B4-453D-9B23-A002810382BD}" type="sibTrans" cxnId="{C952D0CA-D145-4807-B007-93A149D91874}">
      <dgm:prSet/>
      <dgm:spPr/>
      <dgm:t>
        <a:bodyPr/>
        <a:lstStyle/>
        <a:p>
          <a:endParaRPr lang="en-US"/>
        </a:p>
      </dgm:t>
    </dgm:pt>
    <dgm:pt modelId="{0DB17670-3CE8-4F78-ABD1-504E1C11DC27}">
      <dgm:prSet phldrT="[Text]"/>
      <dgm:spPr/>
      <dgm:t>
        <a:bodyPr/>
        <a:lstStyle/>
        <a:p>
          <a:r>
            <a:rPr lang="en-US" b="1" dirty="0"/>
            <a:t>Program Evaluation</a:t>
          </a:r>
        </a:p>
      </dgm:t>
    </dgm:pt>
    <dgm:pt modelId="{4E0EDE20-E6EB-4363-8F30-B14462357F27}" type="parTrans" cxnId="{CF2602B2-10D0-4C23-B3E9-77C8FA2A7905}">
      <dgm:prSet/>
      <dgm:spPr/>
      <dgm:t>
        <a:bodyPr/>
        <a:lstStyle/>
        <a:p>
          <a:endParaRPr lang="en-US"/>
        </a:p>
      </dgm:t>
    </dgm:pt>
    <dgm:pt modelId="{22199138-88C6-4A2C-AFC5-A82D38CC13CC}" type="sibTrans" cxnId="{CF2602B2-10D0-4C23-B3E9-77C8FA2A7905}">
      <dgm:prSet/>
      <dgm:spPr/>
      <dgm:t>
        <a:bodyPr/>
        <a:lstStyle/>
        <a:p>
          <a:endParaRPr lang="en-US"/>
        </a:p>
      </dgm:t>
    </dgm:pt>
    <dgm:pt modelId="{C66287E6-35E2-479F-B971-CBBA7DAADAC7}" type="pres">
      <dgm:prSet presAssocID="{31DC9E42-3289-4484-B9E9-7C916E90648D}" presName="Name0" presStyleCnt="0">
        <dgm:presLayoutVars>
          <dgm:dir/>
          <dgm:resizeHandles val="exact"/>
        </dgm:presLayoutVars>
      </dgm:prSet>
      <dgm:spPr/>
    </dgm:pt>
    <dgm:pt modelId="{F5E1C832-BDDA-4CA8-9DFD-B8D9CA8846D2}" type="pres">
      <dgm:prSet presAssocID="{31DC9E42-3289-4484-B9E9-7C916E90648D}" presName="vNodes" presStyleCnt="0"/>
      <dgm:spPr/>
    </dgm:pt>
    <dgm:pt modelId="{BECCD85B-9508-4C86-A89C-BF0B5303BF52}" type="pres">
      <dgm:prSet presAssocID="{2F07C4B3-AC9A-4778-A8C7-A339C1CC99EE}" presName="node" presStyleLbl="node1" presStyleIdx="0" presStyleCnt="3" custScaleX="203063" custScaleY="202166">
        <dgm:presLayoutVars>
          <dgm:bulletEnabled val="1"/>
        </dgm:presLayoutVars>
      </dgm:prSet>
      <dgm:spPr/>
      <dgm:t>
        <a:bodyPr/>
        <a:lstStyle/>
        <a:p>
          <a:endParaRPr lang="en-US"/>
        </a:p>
      </dgm:t>
    </dgm:pt>
    <dgm:pt modelId="{A50D2228-0493-496E-A6E6-272FFE2CE73E}" type="pres">
      <dgm:prSet presAssocID="{D8D9973C-6B39-4249-88E4-876A5BC2CBB6}" presName="spacerT" presStyleCnt="0"/>
      <dgm:spPr/>
    </dgm:pt>
    <dgm:pt modelId="{91DDC3EF-3995-45C8-A6F0-F597F8D38992}" type="pres">
      <dgm:prSet presAssocID="{D8D9973C-6B39-4249-88E4-876A5BC2CBB6}" presName="sibTrans" presStyleLbl="sibTrans2D1" presStyleIdx="0" presStyleCnt="2"/>
      <dgm:spPr/>
      <dgm:t>
        <a:bodyPr/>
        <a:lstStyle/>
        <a:p>
          <a:endParaRPr lang="en-US"/>
        </a:p>
      </dgm:t>
    </dgm:pt>
    <dgm:pt modelId="{8C696AFA-1D24-429E-B046-D2C13F7501D2}" type="pres">
      <dgm:prSet presAssocID="{D8D9973C-6B39-4249-88E4-876A5BC2CBB6}" presName="spacerB" presStyleCnt="0"/>
      <dgm:spPr/>
    </dgm:pt>
    <dgm:pt modelId="{A93788B6-3B9B-4F19-BCB1-27AED35EC99C}" type="pres">
      <dgm:prSet presAssocID="{CE6DF5EC-8DC1-4131-B396-402085E1E922}" presName="node" presStyleLbl="node1" presStyleIdx="1" presStyleCnt="3" custScaleX="203063" custScaleY="202166">
        <dgm:presLayoutVars>
          <dgm:bulletEnabled val="1"/>
        </dgm:presLayoutVars>
      </dgm:prSet>
      <dgm:spPr/>
      <dgm:t>
        <a:bodyPr/>
        <a:lstStyle/>
        <a:p>
          <a:endParaRPr lang="en-US"/>
        </a:p>
      </dgm:t>
    </dgm:pt>
    <dgm:pt modelId="{1EB2A7ED-6BD2-4A87-8D79-D94FD9CEE159}" type="pres">
      <dgm:prSet presAssocID="{31DC9E42-3289-4484-B9E9-7C916E90648D}" presName="sibTransLast" presStyleLbl="sibTrans2D1" presStyleIdx="1" presStyleCnt="2" custScaleX="168596" custScaleY="110616"/>
      <dgm:spPr/>
      <dgm:t>
        <a:bodyPr/>
        <a:lstStyle/>
        <a:p>
          <a:endParaRPr lang="en-US"/>
        </a:p>
      </dgm:t>
    </dgm:pt>
    <dgm:pt modelId="{048A974D-D129-4164-B262-E3714D6562F0}" type="pres">
      <dgm:prSet presAssocID="{31DC9E42-3289-4484-B9E9-7C916E90648D}" presName="connectorText" presStyleLbl="sibTrans2D1" presStyleIdx="1" presStyleCnt="2"/>
      <dgm:spPr/>
      <dgm:t>
        <a:bodyPr/>
        <a:lstStyle/>
        <a:p>
          <a:endParaRPr lang="en-US"/>
        </a:p>
      </dgm:t>
    </dgm:pt>
    <dgm:pt modelId="{8100D96F-7EEF-4BAE-8EE3-55CB2629A722}" type="pres">
      <dgm:prSet presAssocID="{31DC9E42-3289-4484-B9E9-7C916E90648D}" presName="lastNode" presStyleLbl="node1" presStyleIdx="2" presStyleCnt="3" custScaleX="135117" custScaleY="136743" custLinFactX="79523" custLinFactNeighborX="100000" custLinFactNeighborY="-51">
        <dgm:presLayoutVars>
          <dgm:bulletEnabled val="1"/>
        </dgm:presLayoutVars>
      </dgm:prSet>
      <dgm:spPr/>
      <dgm:t>
        <a:bodyPr/>
        <a:lstStyle/>
        <a:p>
          <a:endParaRPr lang="en-US"/>
        </a:p>
      </dgm:t>
    </dgm:pt>
  </dgm:ptLst>
  <dgm:cxnLst>
    <dgm:cxn modelId="{397E870A-ACB9-438B-954D-688331892F3B}" type="presOf" srcId="{CE6DF5EC-8DC1-4131-B396-402085E1E922}" destId="{A93788B6-3B9B-4F19-BCB1-27AED35EC99C}" srcOrd="0" destOrd="0" presId="urn:microsoft.com/office/officeart/2005/8/layout/equation2"/>
    <dgm:cxn modelId="{CF2602B2-10D0-4C23-B3E9-77C8FA2A7905}" srcId="{31DC9E42-3289-4484-B9E9-7C916E90648D}" destId="{0DB17670-3CE8-4F78-ABD1-504E1C11DC27}" srcOrd="2" destOrd="0" parTransId="{4E0EDE20-E6EB-4363-8F30-B14462357F27}" sibTransId="{22199138-88C6-4A2C-AFC5-A82D38CC13CC}"/>
    <dgm:cxn modelId="{47E67897-0B63-45B2-878F-815AD3C71AF8}" srcId="{31DC9E42-3289-4484-B9E9-7C916E90648D}" destId="{2F07C4B3-AC9A-4778-A8C7-A339C1CC99EE}" srcOrd="0" destOrd="0" parTransId="{C0730EF8-23A6-4DBA-8A57-EE3365F17A72}" sibTransId="{D8D9973C-6B39-4249-88E4-876A5BC2CBB6}"/>
    <dgm:cxn modelId="{C952D0CA-D145-4807-B007-93A149D91874}" srcId="{31DC9E42-3289-4484-B9E9-7C916E90648D}" destId="{CE6DF5EC-8DC1-4131-B396-402085E1E922}" srcOrd="1" destOrd="0" parTransId="{9D255149-A2B6-46E5-AE2A-69A84EF54FAA}" sibTransId="{ABCCF503-18B4-453D-9B23-A002810382BD}"/>
    <dgm:cxn modelId="{EBD80153-1EF4-4664-9BAE-9CC33CCB48FD}" type="presOf" srcId="{ABCCF503-18B4-453D-9B23-A002810382BD}" destId="{048A974D-D129-4164-B262-E3714D6562F0}" srcOrd="1" destOrd="0" presId="urn:microsoft.com/office/officeart/2005/8/layout/equation2"/>
    <dgm:cxn modelId="{C4CA30BF-0730-488B-83C7-CE516234168D}" type="presOf" srcId="{2F07C4B3-AC9A-4778-A8C7-A339C1CC99EE}" destId="{BECCD85B-9508-4C86-A89C-BF0B5303BF52}" srcOrd="0" destOrd="0" presId="urn:microsoft.com/office/officeart/2005/8/layout/equation2"/>
    <dgm:cxn modelId="{C54E2D5C-EDA2-4D27-AFFE-F4C47F755AAC}" type="presOf" srcId="{D8D9973C-6B39-4249-88E4-876A5BC2CBB6}" destId="{91DDC3EF-3995-45C8-A6F0-F597F8D38992}" srcOrd="0" destOrd="0" presId="urn:microsoft.com/office/officeart/2005/8/layout/equation2"/>
    <dgm:cxn modelId="{1412C5FD-A0E2-4AB4-868C-15D0DB7AC5D6}" type="presOf" srcId="{0DB17670-3CE8-4F78-ABD1-504E1C11DC27}" destId="{8100D96F-7EEF-4BAE-8EE3-55CB2629A722}" srcOrd="0" destOrd="0" presId="urn:microsoft.com/office/officeart/2005/8/layout/equation2"/>
    <dgm:cxn modelId="{2311C901-8DC8-45DA-82A3-9108A894B231}" type="presOf" srcId="{ABCCF503-18B4-453D-9B23-A002810382BD}" destId="{1EB2A7ED-6BD2-4A87-8D79-D94FD9CEE159}" srcOrd="0" destOrd="0" presId="urn:microsoft.com/office/officeart/2005/8/layout/equation2"/>
    <dgm:cxn modelId="{FEE0CACB-8566-471D-95BA-1676EE3FDADD}" type="presOf" srcId="{31DC9E42-3289-4484-B9E9-7C916E90648D}" destId="{C66287E6-35E2-479F-B971-CBBA7DAADAC7}" srcOrd="0" destOrd="0" presId="urn:microsoft.com/office/officeart/2005/8/layout/equation2"/>
    <dgm:cxn modelId="{ABF16066-1DCA-4B3C-BD7C-009D866DCAD6}" type="presParOf" srcId="{C66287E6-35E2-479F-B971-CBBA7DAADAC7}" destId="{F5E1C832-BDDA-4CA8-9DFD-B8D9CA8846D2}" srcOrd="0" destOrd="0" presId="urn:microsoft.com/office/officeart/2005/8/layout/equation2"/>
    <dgm:cxn modelId="{9A178CCE-17EB-4ABE-A123-87526ED9CB68}" type="presParOf" srcId="{F5E1C832-BDDA-4CA8-9DFD-B8D9CA8846D2}" destId="{BECCD85B-9508-4C86-A89C-BF0B5303BF52}" srcOrd="0" destOrd="0" presId="urn:microsoft.com/office/officeart/2005/8/layout/equation2"/>
    <dgm:cxn modelId="{82543D76-0411-4378-8880-8C95CBE706A8}" type="presParOf" srcId="{F5E1C832-BDDA-4CA8-9DFD-B8D9CA8846D2}" destId="{A50D2228-0493-496E-A6E6-272FFE2CE73E}" srcOrd="1" destOrd="0" presId="urn:microsoft.com/office/officeart/2005/8/layout/equation2"/>
    <dgm:cxn modelId="{583BA710-B50E-46BB-9640-1436DB9F1A3B}" type="presParOf" srcId="{F5E1C832-BDDA-4CA8-9DFD-B8D9CA8846D2}" destId="{91DDC3EF-3995-45C8-A6F0-F597F8D38992}" srcOrd="2" destOrd="0" presId="urn:microsoft.com/office/officeart/2005/8/layout/equation2"/>
    <dgm:cxn modelId="{850F37F4-2042-42B2-90DA-C91CB70323E6}" type="presParOf" srcId="{F5E1C832-BDDA-4CA8-9DFD-B8D9CA8846D2}" destId="{8C696AFA-1D24-429E-B046-D2C13F7501D2}" srcOrd="3" destOrd="0" presId="urn:microsoft.com/office/officeart/2005/8/layout/equation2"/>
    <dgm:cxn modelId="{BF2378F0-BC7E-4513-A3E1-ACDB74ABA2C2}" type="presParOf" srcId="{F5E1C832-BDDA-4CA8-9DFD-B8D9CA8846D2}" destId="{A93788B6-3B9B-4F19-BCB1-27AED35EC99C}" srcOrd="4" destOrd="0" presId="urn:microsoft.com/office/officeart/2005/8/layout/equation2"/>
    <dgm:cxn modelId="{5F988073-F35D-4AB2-A86C-F531E6A5247A}" type="presParOf" srcId="{C66287E6-35E2-479F-B971-CBBA7DAADAC7}" destId="{1EB2A7ED-6BD2-4A87-8D79-D94FD9CEE159}" srcOrd="1" destOrd="0" presId="urn:microsoft.com/office/officeart/2005/8/layout/equation2"/>
    <dgm:cxn modelId="{3B6853EB-5B9C-42B6-9EDD-5C42C2094F17}" type="presParOf" srcId="{1EB2A7ED-6BD2-4A87-8D79-D94FD9CEE159}" destId="{048A974D-D129-4164-B262-E3714D6562F0}" srcOrd="0" destOrd="0" presId="urn:microsoft.com/office/officeart/2005/8/layout/equation2"/>
    <dgm:cxn modelId="{076ED8B9-3DF8-4089-A093-78B709C5E2D5}" type="presParOf" srcId="{C66287E6-35E2-479F-B971-CBBA7DAADAC7}" destId="{8100D96F-7EEF-4BAE-8EE3-55CB2629A722}"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38E122-7D70-4ED7-9103-FB6D4C889AEC}"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47C4D140-22A4-4D31-A8F7-D4270CB5821B}">
      <dgm:prSet phldrT="[Text]"/>
      <dgm:spPr/>
      <dgm:t>
        <a:bodyPr/>
        <a:lstStyle/>
        <a:p>
          <a:r>
            <a:rPr lang="en-US" dirty="0"/>
            <a:t>Developed &amp; Implemented K-12 Comprehensive School Counseling Program in every building</a:t>
          </a:r>
        </a:p>
      </dgm:t>
    </dgm:pt>
    <dgm:pt modelId="{02C5B0AF-6082-49BE-812C-2E5C13B57267}" type="parTrans" cxnId="{AE662614-2DB0-4384-8B7A-85A912DFABC6}">
      <dgm:prSet/>
      <dgm:spPr/>
      <dgm:t>
        <a:bodyPr/>
        <a:lstStyle/>
        <a:p>
          <a:endParaRPr lang="en-US"/>
        </a:p>
      </dgm:t>
    </dgm:pt>
    <dgm:pt modelId="{9C034D9A-AF7A-4684-B4CF-94D6EFF00234}" type="sibTrans" cxnId="{AE662614-2DB0-4384-8B7A-85A912DFABC6}">
      <dgm:prSet/>
      <dgm:spPr/>
      <dgm:t>
        <a:bodyPr/>
        <a:lstStyle/>
        <a:p>
          <a:endParaRPr lang="en-US"/>
        </a:p>
      </dgm:t>
    </dgm:pt>
    <dgm:pt modelId="{83F394FC-2C0B-4081-A200-7EF3ECC65765}">
      <dgm:prSet phldrT="[Text]"/>
      <dgm:spPr/>
      <dgm:t>
        <a:bodyPr/>
        <a:lstStyle/>
        <a:p>
          <a:r>
            <a:rPr lang="en-US" dirty="0"/>
            <a:t>K-12 School Counseling Curriculum is regularly reviewed, revised and delivered</a:t>
          </a:r>
        </a:p>
      </dgm:t>
    </dgm:pt>
    <dgm:pt modelId="{1B8FFC21-28E8-420E-A0FF-5D6F1E1B9580}" type="parTrans" cxnId="{1CB3FC63-258B-4AE7-8C6E-562A3A026529}">
      <dgm:prSet/>
      <dgm:spPr/>
      <dgm:t>
        <a:bodyPr/>
        <a:lstStyle/>
        <a:p>
          <a:endParaRPr lang="en-US"/>
        </a:p>
      </dgm:t>
    </dgm:pt>
    <dgm:pt modelId="{5A7C3FAD-6C4D-4F39-AA72-297270F9D720}" type="sibTrans" cxnId="{1CB3FC63-258B-4AE7-8C6E-562A3A026529}">
      <dgm:prSet/>
      <dgm:spPr/>
      <dgm:t>
        <a:bodyPr/>
        <a:lstStyle/>
        <a:p>
          <a:endParaRPr lang="en-US"/>
        </a:p>
      </dgm:t>
    </dgm:pt>
    <dgm:pt modelId="{E7587640-810D-4370-A2DD-F4D55752FEC6}">
      <dgm:prSet phldrT="[Text]"/>
      <dgm:spPr/>
      <dgm:t>
        <a:bodyPr/>
        <a:lstStyle/>
        <a:p>
          <a:r>
            <a:rPr lang="en-US" dirty="0"/>
            <a:t>All students participate in the Individual Student Planning process</a:t>
          </a:r>
        </a:p>
      </dgm:t>
    </dgm:pt>
    <dgm:pt modelId="{47FA71D6-3357-42CC-8AF0-75CD1B9548EE}" type="parTrans" cxnId="{F1188226-E943-490B-9CD0-56893F94D494}">
      <dgm:prSet/>
      <dgm:spPr/>
      <dgm:t>
        <a:bodyPr/>
        <a:lstStyle/>
        <a:p>
          <a:endParaRPr lang="en-US"/>
        </a:p>
      </dgm:t>
    </dgm:pt>
    <dgm:pt modelId="{3832FAFE-CF3A-4593-BBEF-CAE942CC2301}" type="sibTrans" cxnId="{F1188226-E943-490B-9CD0-56893F94D494}">
      <dgm:prSet/>
      <dgm:spPr/>
      <dgm:t>
        <a:bodyPr/>
        <a:lstStyle/>
        <a:p>
          <a:endParaRPr lang="en-US"/>
        </a:p>
      </dgm:t>
    </dgm:pt>
    <dgm:pt modelId="{F0C9407A-912E-45BE-AE49-821C784DF4D4}">
      <dgm:prSet phldrT="[Text]"/>
      <dgm:spPr/>
      <dgm:t>
        <a:bodyPr/>
        <a:lstStyle/>
        <a:p>
          <a:r>
            <a:rPr lang="en-US" dirty="0"/>
            <a:t>System Support activities are in place to ensure full implementation, evaluation and improvement of the program</a:t>
          </a:r>
        </a:p>
      </dgm:t>
    </dgm:pt>
    <dgm:pt modelId="{E556388C-7DC9-4503-975B-4D95FDDB04B1}" type="parTrans" cxnId="{37A453DB-91A0-4A22-8B8A-8595C2E83CE7}">
      <dgm:prSet/>
      <dgm:spPr/>
      <dgm:t>
        <a:bodyPr/>
        <a:lstStyle/>
        <a:p>
          <a:endParaRPr lang="en-US"/>
        </a:p>
      </dgm:t>
    </dgm:pt>
    <dgm:pt modelId="{6BDE960D-54C0-487A-9EA9-A7BC2403360F}" type="sibTrans" cxnId="{37A453DB-91A0-4A22-8B8A-8595C2E83CE7}">
      <dgm:prSet/>
      <dgm:spPr/>
      <dgm:t>
        <a:bodyPr/>
        <a:lstStyle/>
        <a:p>
          <a:endParaRPr lang="en-US"/>
        </a:p>
      </dgm:t>
    </dgm:pt>
    <dgm:pt modelId="{B7AF08B1-CB15-4459-9A71-79C4B5E78A4E}">
      <dgm:prSet phldrT="[Text]"/>
      <dgm:spPr/>
      <dgm:t>
        <a:bodyPr/>
        <a:lstStyle/>
        <a:p>
          <a:r>
            <a:rPr lang="en-US" dirty="0"/>
            <a:t>All students have access to Responsive Services</a:t>
          </a:r>
        </a:p>
      </dgm:t>
    </dgm:pt>
    <dgm:pt modelId="{D2AE14C7-6B25-4101-996A-30339049720D}" type="parTrans" cxnId="{B926042C-61B8-48A0-A8FE-CF05D30D9168}">
      <dgm:prSet/>
      <dgm:spPr/>
      <dgm:t>
        <a:bodyPr/>
        <a:lstStyle/>
        <a:p>
          <a:endParaRPr lang="en-US"/>
        </a:p>
      </dgm:t>
    </dgm:pt>
    <dgm:pt modelId="{2EA2C765-C393-4BBE-9565-4B9D096F5F68}" type="sibTrans" cxnId="{B926042C-61B8-48A0-A8FE-CF05D30D9168}">
      <dgm:prSet/>
      <dgm:spPr/>
      <dgm:t>
        <a:bodyPr/>
        <a:lstStyle/>
        <a:p>
          <a:endParaRPr lang="en-US"/>
        </a:p>
      </dgm:t>
    </dgm:pt>
    <dgm:pt modelId="{82B5048F-472E-4AB8-87FE-AA3397226481}" type="pres">
      <dgm:prSet presAssocID="{D938E122-7D70-4ED7-9103-FB6D4C889AEC}" presName="linear" presStyleCnt="0">
        <dgm:presLayoutVars>
          <dgm:animLvl val="lvl"/>
          <dgm:resizeHandles val="exact"/>
        </dgm:presLayoutVars>
      </dgm:prSet>
      <dgm:spPr/>
      <dgm:t>
        <a:bodyPr/>
        <a:lstStyle/>
        <a:p>
          <a:endParaRPr lang="en-US"/>
        </a:p>
      </dgm:t>
    </dgm:pt>
    <dgm:pt modelId="{B5FEC7BD-D30B-4F4E-8514-71EE6D128B9E}" type="pres">
      <dgm:prSet presAssocID="{47C4D140-22A4-4D31-A8F7-D4270CB5821B}" presName="parentText" presStyleLbl="node1" presStyleIdx="0" presStyleCnt="5">
        <dgm:presLayoutVars>
          <dgm:chMax val="0"/>
          <dgm:bulletEnabled val="1"/>
        </dgm:presLayoutVars>
      </dgm:prSet>
      <dgm:spPr/>
      <dgm:t>
        <a:bodyPr/>
        <a:lstStyle/>
        <a:p>
          <a:endParaRPr lang="en-US"/>
        </a:p>
      </dgm:t>
    </dgm:pt>
    <dgm:pt modelId="{87410E03-6FB1-482E-AB68-0739A5375136}" type="pres">
      <dgm:prSet presAssocID="{9C034D9A-AF7A-4684-B4CF-94D6EFF00234}" presName="spacer" presStyleCnt="0"/>
      <dgm:spPr/>
    </dgm:pt>
    <dgm:pt modelId="{749E5119-A65A-41B2-B18F-B6D021696E04}" type="pres">
      <dgm:prSet presAssocID="{83F394FC-2C0B-4081-A200-7EF3ECC65765}" presName="parentText" presStyleLbl="node1" presStyleIdx="1" presStyleCnt="5">
        <dgm:presLayoutVars>
          <dgm:chMax val="0"/>
          <dgm:bulletEnabled val="1"/>
        </dgm:presLayoutVars>
      </dgm:prSet>
      <dgm:spPr/>
      <dgm:t>
        <a:bodyPr/>
        <a:lstStyle/>
        <a:p>
          <a:endParaRPr lang="en-US"/>
        </a:p>
      </dgm:t>
    </dgm:pt>
    <dgm:pt modelId="{CE104F6F-687F-4503-BC7B-A435C2B3E8EE}" type="pres">
      <dgm:prSet presAssocID="{5A7C3FAD-6C4D-4F39-AA72-297270F9D720}" presName="spacer" presStyleCnt="0"/>
      <dgm:spPr/>
    </dgm:pt>
    <dgm:pt modelId="{6480081A-9AEB-4051-BF90-F3C82F8BBCF0}" type="pres">
      <dgm:prSet presAssocID="{E7587640-810D-4370-A2DD-F4D55752FEC6}" presName="parentText" presStyleLbl="node1" presStyleIdx="2" presStyleCnt="5">
        <dgm:presLayoutVars>
          <dgm:chMax val="0"/>
          <dgm:bulletEnabled val="1"/>
        </dgm:presLayoutVars>
      </dgm:prSet>
      <dgm:spPr/>
      <dgm:t>
        <a:bodyPr/>
        <a:lstStyle/>
        <a:p>
          <a:endParaRPr lang="en-US"/>
        </a:p>
      </dgm:t>
    </dgm:pt>
    <dgm:pt modelId="{BEAB9433-A1CD-46A3-956A-5E95F7A922A1}" type="pres">
      <dgm:prSet presAssocID="{3832FAFE-CF3A-4593-BBEF-CAE942CC2301}" presName="spacer" presStyleCnt="0"/>
      <dgm:spPr/>
    </dgm:pt>
    <dgm:pt modelId="{2A73F9E7-C611-4C1E-9BFD-64F24FFE5353}" type="pres">
      <dgm:prSet presAssocID="{B7AF08B1-CB15-4459-9A71-79C4B5E78A4E}" presName="parentText" presStyleLbl="node1" presStyleIdx="3" presStyleCnt="5">
        <dgm:presLayoutVars>
          <dgm:chMax val="0"/>
          <dgm:bulletEnabled val="1"/>
        </dgm:presLayoutVars>
      </dgm:prSet>
      <dgm:spPr/>
      <dgm:t>
        <a:bodyPr/>
        <a:lstStyle/>
        <a:p>
          <a:endParaRPr lang="en-US"/>
        </a:p>
      </dgm:t>
    </dgm:pt>
    <dgm:pt modelId="{97600518-E332-4D18-8C59-68C3D5D04F0C}" type="pres">
      <dgm:prSet presAssocID="{2EA2C765-C393-4BBE-9565-4B9D096F5F68}" presName="spacer" presStyleCnt="0"/>
      <dgm:spPr/>
    </dgm:pt>
    <dgm:pt modelId="{07C50BC4-33F8-4BCE-9693-A4CD9FA23B1A}" type="pres">
      <dgm:prSet presAssocID="{F0C9407A-912E-45BE-AE49-821C784DF4D4}" presName="parentText" presStyleLbl="node1" presStyleIdx="4" presStyleCnt="5">
        <dgm:presLayoutVars>
          <dgm:chMax val="0"/>
          <dgm:bulletEnabled val="1"/>
        </dgm:presLayoutVars>
      </dgm:prSet>
      <dgm:spPr/>
      <dgm:t>
        <a:bodyPr/>
        <a:lstStyle/>
        <a:p>
          <a:endParaRPr lang="en-US"/>
        </a:p>
      </dgm:t>
    </dgm:pt>
  </dgm:ptLst>
  <dgm:cxnLst>
    <dgm:cxn modelId="{1CB3FC63-258B-4AE7-8C6E-562A3A026529}" srcId="{D938E122-7D70-4ED7-9103-FB6D4C889AEC}" destId="{83F394FC-2C0B-4081-A200-7EF3ECC65765}" srcOrd="1" destOrd="0" parTransId="{1B8FFC21-28E8-420E-A0FF-5D6F1E1B9580}" sibTransId="{5A7C3FAD-6C4D-4F39-AA72-297270F9D720}"/>
    <dgm:cxn modelId="{F0AA8284-56E5-4181-B685-CBB162A52B8F}" type="presOf" srcId="{47C4D140-22A4-4D31-A8F7-D4270CB5821B}" destId="{B5FEC7BD-D30B-4F4E-8514-71EE6D128B9E}" srcOrd="0" destOrd="0" presId="urn:microsoft.com/office/officeart/2005/8/layout/vList2"/>
    <dgm:cxn modelId="{F1188226-E943-490B-9CD0-56893F94D494}" srcId="{D938E122-7D70-4ED7-9103-FB6D4C889AEC}" destId="{E7587640-810D-4370-A2DD-F4D55752FEC6}" srcOrd="2" destOrd="0" parTransId="{47FA71D6-3357-42CC-8AF0-75CD1B9548EE}" sibTransId="{3832FAFE-CF3A-4593-BBEF-CAE942CC2301}"/>
    <dgm:cxn modelId="{408935D2-1E0D-45DA-86DB-6A3911987640}" type="presOf" srcId="{E7587640-810D-4370-A2DD-F4D55752FEC6}" destId="{6480081A-9AEB-4051-BF90-F3C82F8BBCF0}" srcOrd="0" destOrd="0" presId="urn:microsoft.com/office/officeart/2005/8/layout/vList2"/>
    <dgm:cxn modelId="{37A453DB-91A0-4A22-8B8A-8595C2E83CE7}" srcId="{D938E122-7D70-4ED7-9103-FB6D4C889AEC}" destId="{F0C9407A-912E-45BE-AE49-821C784DF4D4}" srcOrd="4" destOrd="0" parTransId="{E556388C-7DC9-4503-975B-4D95FDDB04B1}" sibTransId="{6BDE960D-54C0-487A-9EA9-A7BC2403360F}"/>
    <dgm:cxn modelId="{22D975A7-1B9B-4ACD-AC6F-19D2444F1A44}" type="presOf" srcId="{83F394FC-2C0B-4081-A200-7EF3ECC65765}" destId="{749E5119-A65A-41B2-B18F-B6D021696E04}" srcOrd="0" destOrd="0" presId="urn:microsoft.com/office/officeart/2005/8/layout/vList2"/>
    <dgm:cxn modelId="{C51BFFC4-582D-49C3-AAC8-D2DBFBDE8E87}" type="presOf" srcId="{D938E122-7D70-4ED7-9103-FB6D4C889AEC}" destId="{82B5048F-472E-4AB8-87FE-AA3397226481}" srcOrd="0" destOrd="0" presId="urn:microsoft.com/office/officeart/2005/8/layout/vList2"/>
    <dgm:cxn modelId="{7DC8A784-7741-4465-8BD4-98B427C266B6}" type="presOf" srcId="{F0C9407A-912E-45BE-AE49-821C784DF4D4}" destId="{07C50BC4-33F8-4BCE-9693-A4CD9FA23B1A}" srcOrd="0" destOrd="0" presId="urn:microsoft.com/office/officeart/2005/8/layout/vList2"/>
    <dgm:cxn modelId="{249D09B3-AEAA-49BA-B848-147C1061DCA6}" type="presOf" srcId="{B7AF08B1-CB15-4459-9A71-79C4B5E78A4E}" destId="{2A73F9E7-C611-4C1E-9BFD-64F24FFE5353}" srcOrd="0" destOrd="0" presId="urn:microsoft.com/office/officeart/2005/8/layout/vList2"/>
    <dgm:cxn modelId="{AE662614-2DB0-4384-8B7A-85A912DFABC6}" srcId="{D938E122-7D70-4ED7-9103-FB6D4C889AEC}" destId="{47C4D140-22A4-4D31-A8F7-D4270CB5821B}" srcOrd="0" destOrd="0" parTransId="{02C5B0AF-6082-49BE-812C-2E5C13B57267}" sibTransId="{9C034D9A-AF7A-4684-B4CF-94D6EFF00234}"/>
    <dgm:cxn modelId="{B926042C-61B8-48A0-A8FE-CF05D30D9168}" srcId="{D938E122-7D70-4ED7-9103-FB6D4C889AEC}" destId="{B7AF08B1-CB15-4459-9A71-79C4B5E78A4E}" srcOrd="3" destOrd="0" parTransId="{D2AE14C7-6B25-4101-996A-30339049720D}" sibTransId="{2EA2C765-C393-4BBE-9565-4B9D096F5F68}"/>
    <dgm:cxn modelId="{DFC82C2A-DDB9-4710-935B-9D0774F560E3}" type="presParOf" srcId="{82B5048F-472E-4AB8-87FE-AA3397226481}" destId="{B5FEC7BD-D30B-4F4E-8514-71EE6D128B9E}" srcOrd="0" destOrd="0" presId="urn:microsoft.com/office/officeart/2005/8/layout/vList2"/>
    <dgm:cxn modelId="{68D34A27-7FD5-439B-B2C4-B89D98C938EC}" type="presParOf" srcId="{82B5048F-472E-4AB8-87FE-AA3397226481}" destId="{87410E03-6FB1-482E-AB68-0739A5375136}" srcOrd="1" destOrd="0" presId="urn:microsoft.com/office/officeart/2005/8/layout/vList2"/>
    <dgm:cxn modelId="{BDAD0023-A86B-4A49-B1D4-0AC5A3263770}" type="presParOf" srcId="{82B5048F-472E-4AB8-87FE-AA3397226481}" destId="{749E5119-A65A-41B2-B18F-B6D021696E04}" srcOrd="2" destOrd="0" presId="urn:microsoft.com/office/officeart/2005/8/layout/vList2"/>
    <dgm:cxn modelId="{BC58FB28-1559-4270-AC7C-71D246D0F23E}" type="presParOf" srcId="{82B5048F-472E-4AB8-87FE-AA3397226481}" destId="{CE104F6F-687F-4503-BC7B-A435C2B3E8EE}" srcOrd="3" destOrd="0" presId="urn:microsoft.com/office/officeart/2005/8/layout/vList2"/>
    <dgm:cxn modelId="{3635BB8C-25A3-4851-B36F-3A3C14B6927E}" type="presParOf" srcId="{82B5048F-472E-4AB8-87FE-AA3397226481}" destId="{6480081A-9AEB-4051-BF90-F3C82F8BBCF0}" srcOrd="4" destOrd="0" presId="urn:microsoft.com/office/officeart/2005/8/layout/vList2"/>
    <dgm:cxn modelId="{14585B38-317D-461D-89FF-A4CDC935CB10}" type="presParOf" srcId="{82B5048F-472E-4AB8-87FE-AA3397226481}" destId="{BEAB9433-A1CD-46A3-956A-5E95F7A922A1}" srcOrd="5" destOrd="0" presId="urn:microsoft.com/office/officeart/2005/8/layout/vList2"/>
    <dgm:cxn modelId="{0478C880-AFB6-464B-9D9D-9E43A1A063DB}" type="presParOf" srcId="{82B5048F-472E-4AB8-87FE-AA3397226481}" destId="{2A73F9E7-C611-4C1E-9BFD-64F24FFE5353}" srcOrd="6" destOrd="0" presId="urn:microsoft.com/office/officeart/2005/8/layout/vList2"/>
    <dgm:cxn modelId="{4283EC64-2B09-4DA8-9C84-F6E4AA35B4E4}" type="presParOf" srcId="{82B5048F-472E-4AB8-87FE-AA3397226481}" destId="{97600518-E332-4D18-8C59-68C3D5D04F0C}" srcOrd="7" destOrd="0" presId="urn:microsoft.com/office/officeart/2005/8/layout/vList2"/>
    <dgm:cxn modelId="{3B65E6BD-452D-4075-9E74-5F0B63AA929E}" type="presParOf" srcId="{82B5048F-472E-4AB8-87FE-AA3397226481}" destId="{07C50BC4-33F8-4BCE-9693-A4CD9FA23B1A}"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EDF09A-A9D5-4319-9A1E-9F4DAC3EB5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BD84E20-12D9-4DD2-80CE-B7CB35638A40}">
      <dgm:prSet phldrT="[Text]"/>
      <dgm:spPr/>
      <dgm:t>
        <a:bodyPr/>
        <a:lstStyle/>
        <a:p>
          <a:r>
            <a:rPr lang="en-US" dirty="0"/>
            <a:t>Attendance</a:t>
          </a:r>
        </a:p>
      </dgm:t>
    </dgm:pt>
    <dgm:pt modelId="{AFD3BB39-3039-4EBA-AB32-399844F953FD}" type="parTrans" cxnId="{2F9D4C1E-964C-4E92-B46F-0AF0D88BED6F}">
      <dgm:prSet/>
      <dgm:spPr/>
      <dgm:t>
        <a:bodyPr/>
        <a:lstStyle/>
        <a:p>
          <a:endParaRPr lang="en-US"/>
        </a:p>
      </dgm:t>
    </dgm:pt>
    <dgm:pt modelId="{FF35809A-7BFD-419A-996D-0701315415F1}" type="sibTrans" cxnId="{2F9D4C1E-964C-4E92-B46F-0AF0D88BED6F}">
      <dgm:prSet/>
      <dgm:spPr/>
      <dgm:t>
        <a:bodyPr/>
        <a:lstStyle/>
        <a:p>
          <a:endParaRPr lang="en-US"/>
        </a:p>
      </dgm:t>
    </dgm:pt>
    <dgm:pt modelId="{FE8AA94A-D0C1-41C5-ADD7-C2907AF5C445}">
      <dgm:prSet phldrT="[Text]"/>
      <dgm:spPr/>
      <dgm:t>
        <a:bodyPr/>
        <a:lstStyle/>
        <a:p>
          <a:r>
            <a:rPr lang="en-US" dirty="0"/>
            <a:t>Behavior</a:t>
          </a:r>
        </a:p>
      </dgm:t>
    </dgm:pt>
    <dgm:pt modelId="{ACEEA3BD-C8AF-4761-B114-5F76F6723FCF}" type="parTrans" cxnId="{19A955D7-A50A-4AE1-97CD-24E58C297FB1}">
      <dgm:prSet/>
      <dgm:spPr/>
      <dgm:t>
        <a:bodyPr/>
        <a:lstStyle/>
        <a:p>
          <a:endParaRPr lang="en-US"/>
        </a:p>
      </dgm:t>
    </dgm:pt>
    <dgm:pt modelId="{4ABAEADE-1C84-4879-9D87-2F69FF0E8750}" type="sibTrans" cxnId="{19A955D7-A50A-4AE1-97CD-24E58C297FB1}">
      <dgm:prSet/>
      <dgm:spPr/>
      <dgm:t>
        <a:bodyPr/>
        <a:lstStyle/>
        <a:p>
          <a:endParaRPr lang="en-US"/>
        </a:p>
      </dgm:t>
    </dgm:pt>
    <dgm:pt modelId="{E13BB418-0A20-4BA8-B2D9-3158A82DB044}">
      <dgm:prSet phldrT="[Text]"/>
      <dgm:spPr/>
      <dgm:t>
        <a:bodyPr/>
        <a:lstStyle/>
        <a:p>
          <a:r>
            <a:rPr lang="en-US" dirty="0"/>
            <a:t>Achievement</a:t>
          </a:r>
        </a:p>
      </dgm:t>
    </dgm:pt>
    <dgm:pt modelId="{40E8956B-733F-4DE0-9222-54A0DA70E275}" type="parTrans" cxnId="{7D616507-4243-47F1-825B-6F69BCABEDC9}">
      <dgm:prSet/>
      <dgm:spPr/>
      <dgm:t>
        <a:bodyPr/>
        <a:lstStyle/>
        <a:p>
          <a:endParaRPr lang="en-US"/>
        </a:p>
      </dgm:t>
    </dgm:pt>
    <dgm:pt modelId="{39BBE58B-2756-4072-AFB1-488A489F47D1}" type="sibTrans" cxnId="{7D616507-4243-47F1-825B-6F69BCABEDC9}">
      <dgm:prSet/>
      <dgm:spPr/>
      <dgm:t>
        <a:bodyPr/>
        <a:lstStyle/>
        <a:p>
          <a:endParaRPr lang="en-US"/>
        </a:p>
      </dgm:t>
    </dgm:pt>
    <dgm:pt modelId="{F8CB0035-DABC-40EA-B6A9-90E9474E72D1}" type="pres">
      <dgm:prSet presAssocID="{8CEDF09A-A9D5-4319-9A1E-9F4DAC3EB5C1}" presName="diagram" presStyleCnt="0">
        <dgm:presLayoutVars>
          <dgm:dir/>
          <dgm:resizeHandles val="exact"/>
        </dgm:presLayoutVars>
      </dgm:prSet>
      <dgm:spPr/>
      <dgm:t>
        <a:bodyPr/>
        <a:lstStyle/>
        <a:p>
          <a:endParaRPr lang="en-US"/>
        </a:p>
      </dgm:t>
    </dgm:pt>
    <dgm:pt modelId="{A3874E8C-1252-487D-87F9-7BA9EAB59BC7}" type="pres">
      <dgm:prSet presAssocID="{6BD84E20-12D9-4DD2-80CE-B7CB35638A40}" presName="node" presStyleLbl="node1" presStyleIdx="0" presStyleCnt="3">
        <dgm:presLayoutVars>
          <dgm:bulletEnabled val="1"/>
        </dgm:presLayoutVars>
      </dgm:prSet>
      <dgm:spPr/>
      <dgm:t>
        <a:bodyPr/>
        <a:lstStyle/>
        <a:p>
          <a:endParaRPr lang="en-US"/>
        </a:p>
      </dgm:t>
    </dgm:pt>
    <dgm:pt modelId="{72F2F544-3328-45B3-AF11-03BB112EF49A}" type="pres">
      <dgm:prSet presAssocID="{FF35809A-7BFD-419A-996D-0701315415F1}" presName="sibTrans" presStyleCnt="0"/>
      <dgm:spPr/>
    </dgm:pt>
    <dgm:pt modelId="{B0D0D9DD-7A19-412A-8A37-3452628DD8F4}" type="pres">
      <dgm:prSet presAssocID="{FE8AA94A-D0C1-41C5-ADD7-C2907AF5C445}" presName="node" presStyleLbl="node1" presStyleIdx="1" presStyleCnt="3">
        <dgm:presLayoutVars>
          <dgm:bulletEnabled val="1"/>
        </dgm:presLayoutVars>
      </dgm:prSet>
      <dgm:spPr/>
      <dgm:t>
        <a:bodyPr/>
        <a:lstStyle/>
        <a:p>
          <a:endParaRPr lang="en-US"/>
        </a:p>
      </dgm:t>
    </dgm:pt>
    <dgm:pt modelId="{F3670E56-4779-45F7-BEAE-9CF8B066E4FD}" type="pres">
      <dgm:prSet presAssocID="{4ABAEADE-1C84-4879-9D87-2F69FF0E8750}" presName="sibTrans" presStyleCnt="0"/>
      <dgm:spPr/>
    </dgm:pt>
    <dgm:pt modelId="{26CB3934-BC3E-4531-9656-981ECA5A0295}" type="pres">
      <dgm:prSet presAssocID="{E13BB418-0A20-4BA8-B2D9-3158A82DB044}" presName="node" presStyleLbl="node1" presStyleIdx="2" presStyleCnt="3">
        <dgm:presLayoutVars>
          <dgm:bulletEnabled val="1"/>
        </dgm:presLayoutVars>
      </dgm:prSet>
      <dgm:spPr/>
      <dgm:t>
        <a:bodyPr/>
        <a:lstStyle/>
        <a:p>
          <a:endParaRPr lang="en-US"/>
        </a:p>
      </dgm:t>
    </dgm:pt>
  </dgm:ptLst>
  <dgm:cxnLst>
    <dgm:cxn modelId="{9FBCA516-2CF9-41DB-ADA5-5A73EB0A70D9}" type="presOf" srcId="{8CEDF09A-A9D5-4319-9A1E-9F4DAC3EB5C1}" destId="{F8CB0035-DABC-40EA-B6A9-90E9474E72D1}" srcOrd="0" destOrd="0" presId="urn:microsoft.com/office/officeart/2005/8/layout/default"/>
    <dgm:cxn modelId="{DBEF78FD-C610-4703-A63A-A2F8326D8EA8}" type="presOf" srcId="{6BD84E20-12D9-4DD2-80CE-B7CB35638A40}" destId="{A3874E8C-1252-487D-87F9-7BA9EAB59BC7}" srcOrd="0" destOrd="0" presId="urn:microsoft.com/office/officeart/2005/8/layout/default"/>
    <dgm:cxn modelId="{95B24061-6145-4DC8-A375-7FFA09FF4A6C}" type="presOf" srcId="{FE8AA94A-D0C1-41C5-ADD7-C2907AF5C445}" destId="{B0D0D9DD-7A19-412A-8A37-3452628DD8F4}" srcOrd="0" destOrd="0" presId="urn:microsoft.com/office/officeart/2005/8/layout/default"/>
    <dgm:cxn modelId="{F2EF69A9-9703-4A10-9813-D1B39AB669E4}" type="presOf" srcId="{E13BB418-0A20-4BA8-B2D9-3158A82DB044}" destId="{26CB3934-BC3E-4531-9656-981ECA5A0295}" srcOrd="0" destOrd="0" presId="urn:microsoft.com/office/officeart/2005/8/layout/default"/>
    <dgm:cxn modelId="{7D616507-4243-47F1-825B-6F69BCABEDC9}" srcId="{8CEDF09A-A9D5-4319-9A1E-9F4DAC3EB5C1}" destId="{E13BB418-0A20-4BA8-B2D9-3158A82DB044}" srcOrd="2" destOrd="0" parTransId="{40E8956B-733F-4DE0-9222-54A0DA70E275}" sibTransId="{39BBE58B-2756-4072-AFB1-488A489F47D1}"/>
    <dgm:cxn modelId="{19A955D7-A50A-4AE1-97CD-24E58C297FB1}" srcId="{8CEDF09A-A9D5-4319-9A1E-9F4DAC3EB5C1}" destId="{FE8AA94A-D0C1-41C5-ADD7-C2907AF5C445}" srcOrd="1" destOrd="0" parTransId="{ACEEA3BD-C8AF-4761-B114-5F76F6723FCF}" sibTransId="{4ABAEADE-1C84-4879-9D87-2F69FF0E8750}"/>
    <dgm:cxn modelId="{2F9D4C1E-964C-4E92-B46F-0AF0D88BED6F}" srcId="{8CEDF09A-A9D5-4319-9A1E-9F4DAC3EB5C1}" destId="{6BD84E20-12D9-4DD2-80CE-B7CB35638A40}" srcOrd="0" destOrd="0" parTransId="{AFD3BB39-3039-4EBA-AB32-399844F953FD}" sibTransId="{FF35809A-7BFD-419A-996D-0701315415F1}"/>
    <dgm:cxn modelId="{59F6E872-1B35-46C1-A33C-8950A7D7934D}" type="presParOf" srcId="{F8CB0035-DABC-40EA-B6A9-90E9474E72D1}" destId="{A3874E8C-1252-487D-87F9-7BA9EAB59BC7}" srcOrd="0" destOrd="0" presId="urn:microsoft.com/office/officeart/2005/8/layout/default"/>
    <dgm:cxn modelId="{A1F75B6C-9E2F-4A1B-8124-9A5607D1174F}" type="presParOf" srcId="{F8CB0035-DABC-40EA-B6A9-90E9474E72D1}" destId="{72F2F544-3328-45B3-AF11-03BB112EF49A}" srcOrd="1" destOrd="0" presId="urn:microsoft.com/office/officeart/2005/8/layout/default"/>
    <dgm:cxn modelId="{13AEBDBA-6162-4693-9197-893A03367E43}" type="presParOf" srcId="{F8CB0035-DABC-40EA-B6A9-90E9474E72D1}" destId="{B0D0D9DD-7A19-412A-8A37-3452628DD8F4}" srcOrd="2" destOrd="0" presId="urn:microsoft.com/office/officeart/2005/8/layout/default"/>
    <dgm:cxn modelId="{1A7E06B4-CE72-4A40-8537-778B1EA23E94}" type="presParOf" srcId="{F8CB0035-DABC-40EA-B6A9-90E9474E72D1}" destId="{F3670E56-4779-45F7-BEAE-9CF8B066E4FD}" srcOrd="3" destOrd="0" presId="urn:microsoft.com/office/officeart/2005/8/layout/default"/>
    <dgm:cxn modelId="{8F22865F-65EB-4181-8781-C7B4AFCDF6DC}" type="presParOf" srcId="{F8CB0035-DABC-40EA-B6A9-90E9474E72D1}" destId="{26CB3934-BC3E-4531-9656-981ECA5A0295}"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6F4139-BBFE-453F-906C-B64FB919C9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8CEDFAF-9B00-4672-920B-C0F5078378EA}">
      <dgm:prSet phldrT="[Text]"/>
      <dgm:spPr/>
      <dgm:t>
        <a:bodyPr/>
        <a:lstStyle/>
        <a:p>
          <a:r>
            <a:rPr lang="en-US" dirty="0">
              <a:latin typeface="Arial Black" panose="020B0A04020102020204" pitchFamily="34" charset="0"/>
              <a:cs typeface="Aharoni" panose="02010803020104030203" pitchFamily="2" charset="-79"/>
            </a:rPr>
            <a:t>1.</a:t>
          </a:r>
        </a:p>
      </dgm:t>
    </dgm:pt>
    <dgm:pt modelId="{EAF19923-2242-40B5-AE11-320815ACB6DB}" type="parTrans" cxnId="{7FD2E429-9013-4928-899A-EAF7B19AF662}">
      <dgm:prSet/>
      <dgm:spPr/>
      <dgm:t>
        <a:bodyPr/>
        <a:lstStyle/>
        <a:p>
          <a:endParaRPr lang="en-US"/>
        </a:p>
      </dgm:t>
    </dgm:pt>
    <dgm:pt modelId="{A0AA9A6F-552B-4C46-8849-431A73FE0F21}" type="sibTrans" cxnId="{7FD2E429-9013-4928-899A-EAF7B19AF662}">
      <dgm:prSet/>
      <dgm:spPr/>
      <dgm:t>
        <a:bodyPr/>
        <a:lstStyle/>
        <a:p>
          <a:endParaRPr lang="en-US"/>
        </a:p>
      </dgm:t>
    </dgm:pt>
    <dgm:pt modelId="{63085E35-675B-4F43-AC90-E14049F800FF}">
      <dgm:prSet phldrT="[Text]"/>
      <dgm:spPr/>
      <dgm:t>
        <a:bodyPr/>
        <a:lstStyle/>
        <a:p>
          <a:r>
            <a:rPr lang="en-US" dirty="0"/>
            <a:t>To what extent is the school counseling program in place and being implemented?</a:t>
          </a:r>
        </a:p>
      </dgm:t>
    </dgm:pt>
    <dgm:pt modelId="{8D1C5B59-1676-43EF-90FE-FD89EF3B1CC8}" type="parTrans" cxnId="{94553939-A660-46C3-B2F7-743138D4A67B}">
      <dgm:prSet/>
      <dgm:spPr/>
      <dgm:t>
        <a:bodyPr/>
        <a:lstStyle/>
        <a:p>
          <a:endParaRPr lang="en-US"/>
        </a:p>
      </dgm:t>
    </dgm:pt>
    <dgm:pt modelId="{0DCD6478-2D1D-4C68-B7D0-65928F7C18FD}" type="sibTrans" cxnId="{94553939-A660-46C3-B2F7-743138D4A67B}">
      <dgm:prSet/>
      <dgm:spPr/>
      <dgm:t>
        <a:bodyPr/>
        <a:lstStyle/>
        <a:p>
          <a:endParaRPr lang="en-US"/>
        </a:p>
      </dgm:t>
    </dgm:pt>
    <dgm:pt modelId="{5B5AA420-8D62-4DE0-9862-457643113BD0}">
      <dgm:prSet phldrT="[Text]"/>
      <dgm:spPr/>
      <dgm:t>
        <a:bodyPr/>
        <a:lstStyle/>
        <a:p>
          <a:r>
            <a:rPr lang="en-US" dirty="0">
              <a:latin typeface="Arial Black" panose="020B0A04020102020204" pitchFamily="34" charset="0"/>
            </a:rPr>
            <a:t>2.</a:t>
          </a:r>
        </a:p>
      </dgm:t>
    </dgm:pt>
    <dgm:pt modelId="{DA8E6458-3D14-4A9B-B554-6FAC831D9C74}" type="parTrans" cxnId="{D0066E31-674F-4DE8-9C87-5BE6C5B642F0}">
      <dgm:prSet/>
      <dgm:spPr/>
      <dgm:t>
        <a:bodyPr/>
        <a:lstStyle/>
        <a:p>
          <a:endParaRPr lang="en-US"/>
        </a:p>
      </dgm:t>
    </dgm:pt>
    <dgm:pt modelId="{EA6A53D9-F7E9-4ADB-A23C-F0AE3347A42A}" type="sibTrans" cxnId="{D0066E31-674F-4DE8-9C87-5BE6C5B642F0}">
      <dgm:prSet/>
      <dgm:spPr/>
      <dgm:t>
        <a:bodyPr/>
        <a:lstStyle/>
        <a:p>
          <a:endParaRPr lang="en-US"/>
        </a:p>
      </dgm:t>
    </dgm:pt>
    <dgm:pt modelId="{62C58159-CB06-43C6-A332-B71B59D2D004}">
      <dgm:prSet phldrT="[Text]"/>
      <dgm:spPr/>
      <dgm:t>
        <a:bodyPr/>
        <a:lstStyle/>
        <a:p>
          <a:r>
            <a:rPr lang="en-US" dirty="0"/>
            <a:t>Is the program being managed and conducted with fully certified and capable school counseling personnel?</a:t>
          </a:r>
        </a:p>
      </dgm:t>
    </dgm:pt>
    <dgm:pt modelId="{202BDF8F-8231-482F-B248-FD0F425880C6}" type="parTrans" cxnId="{EA2ADEA8-0F08-4D11-9DEB-42C027233B0B}">
      <dgm:prSet/>
      <dgm:spPr/>
      <dgm:t>
        <a:bodyPr/>
        <a:lstStyle/>
        <a:p>
          <a:endParaRPr lang="en-US"/>
        </a:p>
      </dgm:t>
    </dgm:pt>
    <dgm:pt modelId="{7AC53066-7EE2-4413-B760-AF229757E8AD}" type="sibTrans" cxnId="{EA2ADEA8-0F08-4D11-9DEB-42C027233B0B}">
      <dgm:prSet/>
      <dgm:spPr/>
      <dgm:t>
        <a:bodyPr/>
        <a:lstStyle/>
        <a:p>
          <a:endParaRPr lang="en-US"/>
        </a:p>
      </dgm:t>
    </dgm:pt>
    <dgm:pt modelId="{C036385B-E8E6-4981-8E53-81DF011F56FD}">
      <dgm:prSet phldrT="[Text]"/>
      <dgm:spPr/>
      <dgm:t>
        <a:bodyPr/>
        <a:lstStyle/>
        <a:p>
          <a:r>
            <a:rPr lang="en-US" dirty="0">
              <a:latin typeface="Arial Black" panose="020B0A04020102020204" pitchFamily="34" charset="0"/>
            </a:rPr>
            <a:t>3.</a:t>
          </a:r>
        </a:p>
      </dgm:t>
    </dgm:pt>
    <dgm:pt modelId="{1768665C-FDF1-4864-BAA4-A80CD2ACB38A}" type="parTrans" cxnId="{889414B3-171F-48EF-9F6C-E8AE0B146231}">
      <dgm:prSet/>
      <dgm:spPr/>
      <dgm:t>
        <a:bodyPr/>
        <a:lstStyle/>
        <a:p>
          <a:endParaRPr lang="en-US"/>
        </a:p>
      </dgm:t>
    </dgm:pt>
    <dgm:pt modelId="{4FD9F076-80E0-4552-9913-FFD2BB54452E}" type="sibTrans" cxnId="{889414B3-171F-48EF-9F6C-E8AE0B146231}">
      <dgm:prSet/>
      <dgm:spPr/>
      <dgm:t>
        <a:bodyPr/>
        <a:lstStyle/>
        <a:p>
          <a:endParaRPr lang="en-US"/>
        </a:p>
      </dgm:t>
    </dgm:pt>
    <dgm:pt modelId="{35FE3B1E-D848-42E8-B694-9097FAE03A25}">
      <dgm:prSet phldrT="[Text]"/>
      <dgm:spPr/>
      <dgm:t>
        <a:bodyPr/>
        <a:lstStyle/>
        <a:p>
          <a:r>
            <a:rPr lang="en-US" dirty="0"/>
            <a:t>Is there a plan or system in place to use relevant student data to determine program  impact on student outcomes?</a:t>
          </a:r>
        </a:p>
      </dgm:t>
    </dgm:pt>
    <dgm:pt modelId="{FA343109-4A20-4CA8-913D-1C1FB3EF9778}" type="parTrans" cxnId="{0373834F-CA53-47EF-86C7-4FB96CE2A527}">
      <dgm:prSet/>
      <dgm:spPr/>
      <dgm:t>
        <a:bodyPr/>
        <a:lstStyle/>
        <a:p>
          <a:endParaRPr lang="en-US"/>
        </a:p>
      </dgm:t>
    </dgm:pt>
    <dgm:pt modelId="{47F6282C-9C96-489C-844D-385C6EBAD761}" type="sibTrans" cxnId="{0373834F-CA53-47EF-86C7-4FB96CE2A527}">
      <dgm:prSet/>
      <dgm:spPr/>
      <dgm:t>
        <a:bodyPr/>
        <a:lstStyle/>
        <a:p>
          <a:endParaRPr lang="en-US"/>
        </a:p>
      </dgm:t>
    </dgm:pt>
    <dgm:pt modelId="{5BF2194F-2EF2-493D-87E6-D96F53784367}" type="pres">
      <dgm:prSet presAssocID="{D56F4139-BBFE-453F-906C-B64FB919C98D}" presName="Name0" presStyleCnt="0">
        <dgm:presLayoutVars>
          <dgm:dir/>
          <dgm:animLvl val="lvl"/>
          <dgm:resizeHandles val="exact"/>
        </dgm:presLayoutVars>
      </dgm:prSet>
      <dgm:spPr/>
      <dgm:t>
        <a:bodyPr/>
        <a:lstStyle/>
        <a:p>
          <a:endParaRPr lang="en-US"/>
        </a:p>
      </dgm:t>
    </dgm:pt>
    <dgm:pt modelId="{DEE8E972-CEEC-47EC-8A56-BE85210F355D}" type="pres">
      <dgm:prSet presAssocID="{E8CEDFAF-9B00-4672-920B-C0F5078378EA}" presName="linNode" presStyleCnt="0"/>
      <dgm:spPr/>
    </dgm:pt>
    <dgm:pt modelId="{75E7D944-61DD-443F-AF3E-F6CC395238A8}" type="pres">
      <dgm:prSet presAssocID="{E8CEDFAF-9B00-4672-920B-C0F5078378EA}" presName="parentText" presStyleLbl="node1" presStyleIdx="0" presStyleCnt="3" custScaleX="52778">
        <dgm:presLayoutVars>
          <dgm:chMax val="1"/>
          <dgm:bulletEnabled val="1"/>
        </dgm:presLayoutVars>
      </dgm:prSet>
      <dgm:spPr/>
      <dgm:t>
        <a:bodyPr/>
        <a:lstStyle/>
        <a:p>
          <a:endParaRPr lang="en-US"/>
        </a:p>
      </dgm:t>
    </dgm:pt>
    <dgm:pt modelId="{EC261E29-E6A3-46A9-A856-4AFA80BF6AE1}" type="pres">
      <dgm:prSet presAssocID="{E8CEDFAF-9B00-4672-920B-C0F5078378EA}" presName="descendantText" presStyleLbl="alignAccFollowNode1" presStyleIdx="0" presStyleCnt="3">
        <dgm:presLayoutVars>
          <dgm:bulletEnabled val="1"/>
        </dgm:presLayoutVars>
      </dgm:prSet>
      <dgm:spPr/>
      <dgm:t>
        <a:bodyPr/>
        <a:lstStyle/>
        <a:p>
          <a:endParaRPr lang="en-US"/>
        </a:p>
      </dgm:t>
    </dgm:pt>
    <dgm:pt modelId="{E7BB6113-CDEB-46BF-8B5A-826D9018C07C}" type="pres">
      <dgm:prSet presAssocID="{A0AA9A6F-552B-4C46-8849-431A73FE0F21}" presName="sp" presStyleCnt="0"/>
      <dgm:spPr/>
    </dgm:pt>
    <dgm:pt modelId="{CE4FE8D7-CE81-448B-BAD5-3C69F7F4B4D8}" type="pres">
      <dgm:prSet presAssocID="{5B5AA420-8D62-4DE0-9862-457643113BD0}" presName="linNode" presStyleCnt="0"/>
      <dgm:spPr/>
    </dgm:pt>
    <dgm:pt modelId="{9B397F0E-AA94-40F8-B495-1D0F6BD3BA5D}" type="pres">
      <dgm:prSet presAssocID="{5B5AA420-8D62-4DE0-9862-457643113BD0}" presName="parentText" presStyleLbl="node1" presStyleIdx="1" presStyleCnt="3" custScaleX="52778">
        <dgm:presLayoutVars>
          <dgm:chMax val="1"/>
          <dgm:bulletEnabled val="1"/>
        </dgm:presLayoutVars>
      </dgm:prSet>
      <dgm:spPr/>
      <dgm:t>
        <a:bodyPr/>
        <a:lstStyle/>
        <a:p>
          <a:endParaRPr lang="en-US"/>
        </a:p>
      </dgm:t>
    </dgm:pt>
    <dgm:pt modelId="{DB540B2E-776E-4EA5-A1BD-50A7791DAA80}" type="pres">
      <dgm:prSet presAssocID="{5B5AA420-8D62-4DE0-9862-457643113BD0}" presName="descendantText" presStyleLbl="alignAccFollowNode1" presStyleIdx="1" presStyleCnt="3">
        <dgm:presLayoutVars>
          <dgm:bulletEnabled val="1"/>
        </dgm:presLayoutVars>
      </dgm:prSet>
      <dgm:spPr/>
      <dgm:t>
        <a:bodyPr/>
        <a:lstStyle/>
        <a:p>
          <a:endParaRPr lang="en-US"/>
        </a:p>
      </dgm:t>
    </dgm:pt>
    <dgm:pt modelId="{4F36E313-273B-43A8-BF72-D631BEBCDC23}" type="pres">
      <dgm:prSet presAssocID="{EA6A53D9-F7E9-4ADB-A23C-F0AE3347A42A}" presName="sp" presStyleCnt="0"/>
      <dgm:spPr/>
    </dgm:pt>
    <dgm:pt modelId="{8A896975-338D-4220-AA20-E1B92C5F6F22}" type="pres">
      <dgm:prSet presAssocID="{C036385B-E8E6-4981-8E53-81DF011F56FD}" presName="linNode" presStyleCnt="0"/>
      <dgm:spPr/>
    </dgm:pt>
    <dgm:pt modelId="{6A688460-D001-44CD-879E-E7F71A2D7A04}" type="pres">
      <dgm:prSet presAssocID="{C036385B-E8E6-4981-8E53-81DF011F56FD}" presName="parentText" presStyleLbl="node1" presStyleIdx="2" presStyleCnt="3" custScaleX="52778">
        <dgm:presLayoutVars>
          <dgm:chMax val="1"/>
          <dgm:bulletEnabled val="1"/>
        </dgm:presLayoutVars>
      </dgm:prSet>
      <dgm:spPr/>
      <dgm:t>
        <a:bodyPr/>
        <a:lstStyle/>
        <a:p>
          <a:endParaRPr lang="en-US"/>
        </a:p>
      </dgm:t>
    </dgm:pt>
    <dgm:pt modelId="{BFD0D112-A7D0-4D1B-9057-6FB6C3ACA78D}" type="pres">
      <dgm:prSet presAssocID="{C036385B-E8E6-4981-8E53-81DF011F56FD}" presName="descendantText" presStyleLbl="alignAccFollowNode1" presStyleIdx="2" presStyleCnt="3">
        <dgm:presLayoutVars>
          <dgm:bulletEnabled val="1"/>
        </dgm:presLayoutVars>
      </dgm:prSet>
      <dgm:spPr/>
      <dgm:t>
        <a:bodyPr/>
        <a:lstStyle/>
        <a:p>
          <a:endParaRPr lang="en-US"/>
        </a:p>
      </dgm:t>
    </dgm:pt>
  </dgm:ptLst>
  <dgm:cxnLst>
    <dgm:cxn modelId="{94553939-A660-46C3-B2F7-743138D4A67B}" srcId="{E8CEDFAF-9B00-4672-920B-C0F5078378EA}" destId="{63085E35-675B-4F43-AC90-E14049F800FF}" srcOrd="0" destOrd="0" parTransId="{8D1C5B59-1676-43EF-90FE-FD89EF3B1CC8}" sibTransId="{0DCD6478-2D1D-4C68-B7D0-65928F7C18FD}"/>
    <dgm:cxn modelId="{2AB1C166-D521-4354-9DC3-4691E0C7982A}" type="presOf" srcId="{C036385B-E8E6-4981-8E53-81DF011F56FD}" destId="{6A688460-D001-44CD-879E-E7F71A2D7A04}" srcOrd="0" destOrd="0" presId="urn:microsoft.com/office/officeart/2005/8/layout/vList5"/>
    <dgm:cxn modelId="{7FD2E429-9013-4928-899A-EAF7B19AF662}" srcId="{D56F4139-BBFE-453F-906C-B64FB919C98D}" destId="{E8CEDFAF-9B00-4672-920B-C0F5078378EA}" srcOrd="0" destOrd="0" parTransId="{EAF19923-2242-40B5-AE11-320815ACB6DB}" sibTransId="{A0AA9A6F-552B-4C46-8849-431A73FE0F21}"/>
    <dgm:cxn modelId="{1CA0E562-49C5-4222-A225-C5444F03A998}" type="presOf" srcId="{35FE3B1E-D848-42E8-B694-9097FAE03A25}" destId="{BFD0D112-A7D0-4D1B-9057-6FB6C3ACA78D}" srcOrd="0" destOrd="0" presId="urn:microsoft.com/office/officeart/2005/8/layout/vList5"/>
    <dgm:cxn modelId="{EBBF4414-7721-401C-9467-DD7CA0EC4547}" type="presOf" srcId="{62C58159-CB06-43C6-A332-B71B59D2D004}" destId="{DB540B2E-776E-4EA5-A1BD-50A7791DAA80}" srcOrd="0" destOrd="0" presId="urn:microsoft.com/office/officeart/2005/8/layout/vList5"/>
    <dgm:cxn modelId="{3D57C987-B176-4FA1-A0EB-577032170DE2}" type="presOf" srcId="{D56F4139-BBFE-453F-906C-B64FB919C98D}" destId="{5BF2194F-2EF2-493D-87E6-D96F53784367}" srcOrd="0" destOrd="0" presId="urn:microsoft.com/office/officeart/2005/8/layout/vList5"/>
    <dgm:cxn modelId="{EA70D6C8-A6E7-499B-8C43-B5D50975F1D7}" type="presOf" srcId="{63085E35-675B-4F43-AC90-E14049F800FF}" destId="{EC261E29-E6A3-46A9-A856-4AFA80BF6AE1}" srcOrd="0" destOrd="0" presId="urn:microsoft.com/office/officeart/2005/8/layout/vList5"/>
    <dgm:cxn modelId="{889414B3-171F-48EF-9F6C-E8AE0B146231}" srcId="{D56F4139-BBFE-453F-906C-B64FB919C98D}" destId="{C036385B-E8E6-4981-8E53-81DF011F56FD}" srcOrd="2" destOrd="0" parTransId="{1768665C-FDF1-4864-BAA4-A80CD2ACB38A}" sibTransId="{4FD9F076-80E0-4552-9913-FFD2BB54452E}"/>
    <dgm:cxn modelId="{EDF333F0-F2D3-4579-BB97-F49993D34F9B}" type="presOf" srcId="{5B5AA420-8D62-4DE0-9862-457643113BD0}" destId="{9B397F0E-AA94-40F8-B495-1D0F6BD3BA5D}" srcOrd="0" destOrd="0" presId="urn:microsoft.com/office/officeart/2005/8/layout/vList5"/>
    <dgm:cxn modelId="{D0066E31-674F-4DE8-9C87-5BE6C5B642F0}" srcId="{D56F4139-BBFE-453F-906C-B64FB919C98D}" destId="{5B5AA420-8D62-4DE0-9862-457643113BD0}" srcOrd="1" destOrd="0" parTransId="{DA8E6458-3D14-4A9B-B554-6FAC831D9C74}" sibTransId="{EA6A53D9-F7E9-4ADB-A23C-F0AE3347A42A}"/>
    <dgm:cxn modelId="{0373834F-CA53-47EF-86C7-4FB96CE2A527}" srcId="{C036385B-E8E6-4981-8E53-81DF011F56FD}" destId="{35FE3B1E-D848-42E8-B694-9097FAE03A25}" srcOrd="0" destOrd="0" parTransId="{FA343109-4A20-4CA8-913D-1C1FB3EF9778}" sibTransId="{47F6282C-9C96-489C-844D-385C6EBAD761}"/>
    <dgm:cxn modelId="{425F58EB-6EBD-4193-91FD-22A783302EF2}" type="presOf" srcId="{E8CEDFAF-9B00-4672-920B-C0F5078378EA}" destId="{75E7D944-61DD-443F-AF3E-F6CC395238A8}" srcOrd="0" destOrd="0" presId="urn:microsoft.com/office/officeart/2005/8/layout/vList5"/>
    <dgm:cxn modelId="{EA2ADEA8-0F08-4D11-9DEB-42C027233B0B}" srcId="{5B5AA420-8D62-4DE0-9862-457643113BD0}" destId="{62C58159-CB06-43C6-A332-B71B59D2D004}" srcOrd="0" destOrd="0" parTransId="{202BDF8F-8231-482F-B248-FD0F425880C6}" sibTransId="{7AC53066-7EE2-4413-B760-AF229757E8AD}"/>
    <dgm:cxn modelId="{3DB7E876-244E-4D38-8DAC-CEE57621F645}" type="presParOf" srcId="{5BF2194F-2EF2-493D-87E6-D96F53784367}" destId="{DEE8E972-CEEC-47EC-8A56-BE85210F355D}" srcOrd="0" destOrd="0" presId="urn:microsoft.com/office/officeart/2005/8/layout/vList5"/>
    <dgm:cxn modelId="{C9D388E2-69C6-4B84-96F1-82F9869B921C}" type="presParOf" srcId="{DEE8E972-CEEC-47EC-8A56-BE85210F355D}" destId="{75E7D944-61DD-443F-AF3E-F6CC395238A8}" srcOrd="0" destOrd="0" presId="urn:microsoft.com/office/officeart/2005/8/layout/vList5"/>
    <dgm:cxn modelId="{072608D3-11A1-4630-AF72-D04F463AE7F2}" type="presParOf" srcId="{DEE8E972-CEEC-47EC-8A56-BE85210F355D}" destId="{EC261E29-E6A3-46A9-A856-4AFA80BF6AE1}" srcOrd="1" destOrd="0" presId="urn:microsoft.com/office/officeart/2005/8/layout/vList5"/>
    <dgm:cxn modelId="{2FBE9C2E-17A5-4309-AF87-4E17BFF86359}" type="presParOf" srcId="{5BF2194F-2EF2-493D-87E6-D96F53784367}" destId="{E7BB6113-CDEB-46BF-8B5A-826D9018C07C}" srcOrd="1" destOrd="0" presId="urn:microsoft.com/office/officeart/2005/8/layout/vList5"/>
    <dgm:cxn modelId="{1BBFCE95-08BA-40A5-967E-4C7BCD01BFD2}" type="presParOf" srcId="{5BF2194F-2EF2-493D-87E6-D96F53784367}" destId="{CE4FE8D7-CE81-448B-BAD5-3C69F7F4B4D8}" srcOrd="2" destOrd="0" presId="urn:microsoft.com/office/officeart/2005/8/layout/vList5"/>
    <dgm:cxn modelId="{9DBE5498-AF70-4AB6-99B0-F06882267236}" type="presParOf" srcId="{CE4FE8D7-CE81-448B-BAD5-3C69F7F4B4D8}" destId="{9B397F0E-AA94-40F8-B495-1D0F6BD3BA5D}" srcOrd="0" destOrd="0" presId="urn:microsoft.com/office/officeart/2005/8/layout/vList5"/>
    <dgm:cxn modelId="{4F10A74C-E19B-4E6C-945A-BCF496F861D4}" type="presParOf" srcId="{CE4FE8D7-CE81-448B-BAD5-3C69F7F4B4D8}" destId="{DB540B2E-776E-4EA5-A1BD-50A7791DAA80}" srcOrd="1" destOrd="0" presId="urn:microsoft.com/office/officeart/2005/8/layout/vList5"/>
    <dgm:cxn modelId="{8C82BD83-7404-4F4F-A6E0-ABE6FE2875BC}" type="presParOf" srcId="{5BF2194F-2EF2-493D-87E6-D96F53784367}" destId="{4F36E313-273B-43A8-BF72-D631BEBCDC23}" srcOrd="3" destOrd="0" presId="urn:microsoft.com/office/officeart/2005/8/layout/vList5"/>
    <dgm:cxn modelId="{C543D1C0-49ED-405C-B42F-9C5F5FDC592A}" type="presParOf" srcId="{5BF2194F-2EF2-493D-87E6-D96F53784367}" destId="{8A896975-338D-4220-AA20-E1B92C5F6F22}" srcOrd="4" destOrd="0" presId="urn:microsoft.com/office/officeart/2005/8/layout/vList5"/>
    <dgm:cxn modelId="{D7CF8021-1371-484E-984B-1EC1C33F3592}" type="presParOf" srcId="{8A896975-338D-4220-AA20-E1B92C5F6F22}" destId="{6A688460-D001-44CD-879E-E7F71A2D7A04}" srcOrd="0" destOrd="0" presId="urn:microsoft.com/office/officeart/2005/8/layout/vList5"/>
    <dgm:cxn modelId="{51EC22B8-B293-4666-8F3B-07826EE6FD00}" type="presParOf" srcId="{8A896975-338D-4220-AA20-E1B92C5F6F22}" destId="{BFD0D112-A7D0-4D1B-9057-6FB6C3ACA78D}"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8266F1-51B2-4734-B046-F441C4011E20}" type="doc">
      <dgm:prSet loTypeId="urn:microsoft.com/office/officeart/2005/8/layout/hProcess9" loCatId="process" qsTypeId="urn:microsoft.com/office/officeart/2005/8/quickstyle/simple1" qsCatId="simple" csTypeId="urn:microsoft.com/office/officeart/2005/8/colors/accent2_3" csCatId="accent2" phldr="1"/>
      <dgm:spPr/>
    </dgm:pt>
    <dgm:pt modelId="{A584D749-F7DE-40F9-A12D-35187CE31474}">
      <dgm:prSet phldrT="[Text]"/>
      <dgm:spPr/>
      <dgm:t>
        <a:bodyPr/>
        <a:lstStyle/>
        <a:p>
          <a:r>
            <a:rPr lang="en-US" dirty="0"/>
            <a:t>Identify</a:t>
          </a:r>
        </a:p>
      </dgm:t>
    </dgm:pt>
    <dgm:pt modelId="{02888210-647D-4B71-BCB3-67C2BA56F125}" type="parTrans" cxnId="{22CC55B3-6FBD-42BE-94F4-E3C0FCB92F1C}">
      <dgm:prSet/>
      <dgm:spPr/>
      <dgm:t>
        <a:bodyPr/>
        <a:lstStyle/>
        <a:p>
          <a:endParaRPr lang="en-US"/>
        </a:p>
      </dgm:t>
    </dgm:pt>
    <dgm:pt modelId="{20CE9CCD-43A2-436B-A15B-A62E3068E869}" type="sibTrans" cxnId="{22CC55B3-6FBD-42BE-94F4-E3C0FCB92F1C}">
      <dgm:prSet/>
      <dgm:spPr/>
      <dgm:t>
        <a:bodyPr/>
        <a:lstStyle/>
        <a:p>
          <a:endParaRPr lang="en-US"/>
        </a:p>
      </dgm:t>
    </dgm:pt>
    <dgm:pt modelId="{CEDD77E5-ED33-44C3-98A8-431EA3C9625F}">
      <dgm:prSet phldrT="[Text]"/>
      <dgm:spPr/>
      <dgm:t>
        <a:bodyPr/>
        <a:lstStyle/>
        <a:p>
          <a:r>
            <a:rPr lang="en-US" dirty="0"/>
            <a:t>Describe</a:t>
          </a:r>
        </a:p>
      </dgm:t>
    </dgm:pt>
    <dgm:pt modelId="{0251037E-FDC1-4C7E-8EE3-5B60400F4CB7}" type="parTrans" cxnId="{B21D541C-0848-4CA6-AF38-43F0D312D8B6}">
      <dgm:prSet/>
      <dgm:spPr/>
      <dgm:t>
        <a:bodyPr/>
        <a:lstStyle/>
        <a:p>
          <a:endParaRPr lang="en-US"/>
        </a:p>
      </dgm:t>
    </dgm:pt>
    <dgm:pt modelId="{F58382FE-66F9-4AB0-9A28-C33044BDEFAF}" type="sibTrans" cxnId="{B21D541C-0848-4CA6-AF38-43F0D312D8B6}">
      <dgm:prSet/>
      <dgm:spPr/>
      <dgm:t>
        <a:bodyPr/>
        <a:lstStyle/>
        <a:p>
          <a:endParaRPr lang="en-US"/>
        </a:p>
      </dgm:t>
    </dgm:pt>
    <dgm:pt modelId="{7B36BA60-F2A4-4279-B9E6-C868DED34BE0}">
      <dgm:prSet phldrT="[Text]"/>
      <dgm:spPr/>
      <dgm:t>
        <a:bodyPr/>
        <a:lstStyle/>
        <a:p>
          <a:r>
            <a:rPr lang="en-US" dirty="0"/>
            <a:t>Existing Data</a:t>
          </a:r>
        </a:p>
      </dgm:t>
    </dgm:pt>
    <dgm:pt modelId="{4477C3CE-9273-462D-AE6F-84DB5412A42C}" type="parTrans" cxnId="{8BC4CB71-C1FE-4A00-B6A6-FA42E290D77E}">
      <dgm:prSet/>
      <dgm:spPr/>
      <dgm:t>
        <a:bodyPr/>
        <a:lstStyle/>
        <a:p>
          <a:endParaRPr lang="en-US"/>
        </a:p>
      </dgm:t>
    </dgm:pt>
    <dgm:pt modelId="{A3E17DB3-DBD9-4AEE-A09C-4CA966816CB1}" type="sibTrans" cxnId="{8BC4CB71-C1FE-4A00-B6A6-FA42E290D77E}">
      <dgm:prSet/>
      <dgm:spPr/>
      <dgm:t>
        <a:bodyPr/>
        <a:lstStyle/>
        <a:p>
          <a:endParaRPr lang="en-US"/>
        </a:p>
      </dgm:t>
    </dgm:pt>
    <dgm:pt modelId="{32319523-0738-48E7-80DF-0574A7245B7E}">
      <dgm:prSet phldrT="[Text]"/>
      <dgm:spPr/>
      <dgm:t>
        <a:bodyPr/>
        <a:lstStyle/>
        <a:p>
          <a:r>
            <a:rPr lang="en-US" dirty="0"/>
            <a:t>Analyze</a:t>
          </a:r>
        </a:p>
      </dgm:t>
    </dgm:pt>
    <dgm:pt modelId="{93D90F02-B497-495F-A8C2-59CC1932F73F}" type="parTrans" cxnId="{C6B9E17B-3F80-476B-A7B2-B354530437EA}">
      <dgm:prSet/>
      <dgm:spPr/>
      <dgm:t>
        <a:bodyPr/>
        <a:lstStyle/>
        <a:p>
          <a:endParaRPr lang="en-US"/>
        </a:p>
      </dgm:t>
    </dgm:pt>
    <dgm:pt modelId="{990E02B2-D4E0-4757-A377-DBD77C988D4B}" type="sibTrans" cxnId="{C6B9E17B-3F80-476B-A7B2-B354530437EA}">
      <dgm:prSet/>
      <dgm:spPr/>
      <dgm:t>
        <a:bodyPr/>
        <a:lstStyle/>
        <a:p>
          <a:endParaRPr lang="en-US"/>
        </a:p>
      </dgm:t>
    </dgm:pt>
    <dgm:pt modelId="{96F85DD8-0687-467E-8DB5-310D401EF847}">
      <dgm:prSet phldrT="[Text]"/>
      <dgm:spPr/>
      <dgm:t>
        <a:bodyPr/>
        <a:lstStyle/>
        <a:p>
          <a:r>
            <a:rPr lang="en-US" dirty="0"/>
            <a:t>Summarize</a:t>
          </a:r>
        </a:p>
      </dgm:t>
    </dgm:pt>
    <dgm:pt modelId="{21A9B785-7A20-4B1D-8BF1-628513FB7C1C}" type="parTrans" cxnId="{F467A159-EA80-4FFA-9764-08650BED5A1F}">
      <dgm:prSet/>
      <dgm:spPr/>
      <dgm:t>
        <a:bodyPr/>
        <a:lstStyle/>
        <a:p>
          <a:endParaRPr lang="en-US"/>
        </a:p>
      </dgm:t>
    </dgm:pt>
    <dgm:pt modelId="{C661A601-55FB-4012-B6A3-6C2E9A8E7603}" type="sibTrans" cxnId="{F467A159-EA80-4FFA-9764-08650BED5A1F}">
      <dgm:prSet/>
      <dgm:spPr/>
      <dgm:t>
        <a:bodyPr/>
        <a:lstStyle/>
        <a:p>
          <a:endParaRPr lang="en-US"/>
        </a:p>
      </dgm:t>
    </dgm:pt>
    <dgm:pt modelId="{0DAB12A5-474E-428B-9EBD-4DFFE0A23C53}" type="pres">
      <dgm:prSet presAssocID="{B18266F1-51B2-4734-B046-F441C4011E20}" presName="CompostProcess" presStyleCnt="0">
        <dgm:presLayoutVars>
          <dgm:dir/>
          <dgm:resizeHandles val="exact"/>
        </dgm:presLayoutVars>
      </dgm:prSet>
      <dgm:spPr/>
    </dgm:pt>
    <dgm:pt modelId="{4308BB82-ED91-4FE3-B622-B6BEE92E6F12}" type="pres">
      <dgm:prSet presAssocID="{B18266F1-51B2-4734-B046-F441C4011E20}" presName="arrow" presStyleLbl="bgShp" presStyleIdx="0" presStyleCnt="1"/>
      <dgm:spPr/>
    </dgm:pt>
    <dgm:pt modelId="{D65838A8-B3B5-4795-9B88-9B5843FBE2E1}" type="pres">
      <dgm:prSet presAssocID="{B18266F1-51B2-4734-B046-F441C4011E20}" presName="linearProcess" presStyleCnt="0"/>
      <dgm:spPr/>
    </dgm:pt>
    <dgm:pt modelId="{6AADA4F8-64D8-43FA-8578-3710F8406A8F}" type="pres">
      <dgm:prSet presAssocID="{A584D749-F7DE-40F9-A12D-35187CE31474}" presName="textNode" presStyleLbl="node1" presStyleIdx="0" presStyleCnt="5">
        <dgm:presLayoutVars>
          <dgm:bulletEnabled val="1"/>
        </dgm:presLayoutVars>
      </dgm:prSet>
      <dgm:spPr/>
      <dgm:t>
        <a:bodyPr/>
        <a:lstStyle/>
        <a:p>
          <a:endParaRPr lang="en-US"/>
        </a:p>
      </dgm:t>
    </dgm:pt>
    <dgm:pt modelId="{CC9E07D0-6FB5-4B0B-9837-5BA6259E0C0F}" type="pres">
      <dgm:prSet presAssocID="{20CE9CCD-43A2-436B-A15B-A62E3068E869}" presName="sibTrans" presStyleCnt="0"/>
      <dgm:spPr/>
    </dgm:pt>
    <dgm:pt modelId="{7B1148D0-B3D9-41BA-8891-411732C110CC}" type="pres">
      <dgm:prSet presAssocID="{CEDD77E5-ED33-44C3-98A8-431EA3C9625F}" presName="textNode" presStyleLbl="node1" presStyleIdx="1" presStyleCnt="5">
        <dgm:presLayoutVars>
          <dgm:bulletEnabled val="1"/>
        </dgm:presLayoutVars>
      </dgm:prSet>
      <dgm:spPr/>
      <dgm:t>
        <a:bodyPr/>
        <a:lstStyle/>
        <a:p>
          <a:endParaRPr lang="en-US"/>
        </a:p>
      </dgm:t>
    </dgm:pt>
    <dgm:pt modelId="{A7F14D01-E277-4021-8E17-AB25E2E894A8}" type="pres">
      <dgm:prSet presAssocID="{F58382FE-66F9-4AB0-9A28-C33044BDEFAF}" presName="sibTrans" presStyleCnt="0"/>
      <dgm:spPr/>
    </dgm:pt>
    <dgm:pt modelId="{CB50D911-D901-47CC-BA0E-783AA18FB609}" type="pres">
      <dgm:prSet presAssocID="{7B36BA60-F2A4-4279-B9E6-C868DED34BE0}" presName="textNode" presStyleLbl="node1" presStyleIdx="2" presStyleCnt="5">
        <dgm:presLayoutVars>
          <dgm:bulletEnabled val="1"/>
        </dgm:presLayoutVars>
      </dgm:prSet>
      <dgm:spPr/>
      <dgm:t>
        <a:bodyPr/>
        <a:lstStyle/>
        <a:p>
          <a:endParaRPr lang="en-US"/>
        </a:p>
      </dgm:t>
    </dgm:pt>
    <dgm:pt modelId="{3ED00C77-A830-4873-ACEE-1FDFE2A091D9}" type="pres">
      <dgm:prSet presAssocID="{A3E17DB3-DBD9-4AEE-A09C-4CA966816CB1}" presName="sibTrans" presStyleCnt="0"/>
      <dgm:spPr/>
    </dgm:pt>
    <dgm:pt modelId="{0C452574-D681-4ED2-90D0-63162E9B6895}" type="pres">
      <dgm:prSet presAssocID="{32319523-0738-48E7-80DF-0574A7245B7E}" presName="textNode" presStyleLbl="node1" presStyleIdx="3" presStyleCnt="5">
        <dgm:presLayoutVars>
          <dgm:bulletEnabled val="1"/>
        </dgm:presLayoutVars>
      </dgm:prSet>
      <dgm:spPr/>
      <dgm:t>
        <a:bodyPr/>
        <a:lstStyle/>
        <a:p>
          <a:endParaRPr lang="en-US"/>
        </a:p>
      </dgm:t>
    </dgm:pt>
    <dgm:pt modelId="{76EF29EE-F937-4F57-A994-F367267E9C3C}" type="pres">
      <dgm:prSet presAssocID="{990E02B2-D4E0-4757-A377-DBD77C988D4B}" presName="sibTrans" presStyleCnt="0"/>
      <dgm:spPr/>
    </dgm:pt>
    <dgm:pt modelId="{C322167F-1824-4E83-8BBF-2A848902D855}" type="pres">
      <dgm:prSet presAssocID="{96F85DD8-0687-467E-8DB5-310D401EF847}" presName="textNode" presStyleLbl="node1" presStyleIdx="4" presStyleCnt="5">
        <dgm:presLayoutVars>
          <dgm:bulletEnabled val="1"/>
        </dgm:presLayoutVars>
      </dgm:prSet>
      <dgm:spPr/>
      <dgm:t>
        <a:bodyPr/>
        <a:lstStyle/>
        <a:p>
          <a:endParaRPr lang="en-US"/>
        </a:p>
      </dgm:t>
    </dgm:pt>
  </dgm:ptLst>
  <dgm:cxnLst>
    <dgm:cxn modelId="{B0685ECC-28D3-4DA4-8A0F-98C5A64C820E}" type="presOf" srcId="{A584D749-F7DE-40F9-A12D-35187CE31474}" destId="{6AADA4F8-64D8-43FA-8578-3710F8406A8F}" srcOrd="0" destOrd="0" presId="urn:microsoft.com/office/officeart/2005/8/layout/hProcess9"/>
    <dgm:cxn modelId="{B21D541C-0848-4CA6-AF38-43F0D312D8B6}" srcId="{B18266F1-51B2-4734-B046-F441C4011E20}" destId="{CEDD77E5-ED33-44C3-98A8-431EA3C9625F}" srcOrd="1" destOrd="0" parTransId="{0251037E-FDC1-4C7E-8EE3-5B60400F4CB7}" sibTransId="{F58382FE-66F9-4AB0-9A28-C33044BDEFAF}"/>
    <dgm:cxn modelId="{640CA266-F66D-4EAD-91F7-8EBB134EA9F8}" type="presOf" srcId="{7B36BA60-F2A4-4279-B9E6-C868DED34BE0}" destId="{CB50D911-D901-47CC-BA0E-783AA18FB609}" srcOrd="0" destOrd="0" presId="urn:microsoft.com/office/officeart/2005/8/layout/hProcess9"/>
    <dgm:cxn modelId="{59979ADA-A61A-4952-9ED6-3C6BD36F0E55}" type="presOf" srcId="{CEDD77E5-ED33-44C3-98A8-431EA3C9625F}" destId="{7B1148D0-B3D9-41BA-8891-411732C110CC}" srcOrd="0" destOrd="0" presId="urn:microsoft.com/office/officeart/2005/8/layout/hProcess9"/>
    <dgm:cxn modelId="{5F868803-0698-46C8-8306-24A383F3E29C}" type="presOf" srcId="{B18266F1-51B2-4734-B046-F441C4011E20}" destId="{0DAB12A5-474E-428B-9EBD-4DFFE0A23C53}" srcOrd="0" destOrd="0" presId="urn:microsoft.com/office/officeart/2005/8/layout/hProcess9"/>
    <dgm:cxn modelId="{8BC4CB71-C1FE-4A00-B6A6-FA42E290D77E}" srcId="{B18266F1-51B2-4734-B046-F441C4011E20}" destId="{7B36BA60-F2A4-4279-B9E6-C868DED34BE0}" srcOrd="2" destOrd="0" parTransId="{4477C3CE-9273-462D-AE6F-84DB5412A42C}" sibTransId="{A3E17DB3-DBD9-4AEE-A09C-4CA966816CB1}"/>
    <dgm:cxn modelId="{12E069D6-1479-4B04-AA15-DC23CC5A4991}" type="presOf" srcId="{96F85DD8-0687-467E-8DB5-310D401EF847}" destId="{C322167F-1824-4E83-8BBF-2A848902D855}" srcOrd="0" destOrd="0" presId="urn:microsoft.com/office/officeart/2005/8/layout/hProcess9"/>
    <dgm:cxn modelId="{D915BACD-B0C1-49B5-B89E-1A39A04A6128}" type="presOf" srcId="{32319523-0738-48E7-80DF-0574A7245B7E}" destId="{0C452574-D681-4ED2-90D0-63162E9B6895}" srcOrd="0" destOrd="0" presId="urn:microsoft.com/office/officeart/2005/8/layout/hProcess9"/>
    <dgm:cxn modelId="{F467A159-EA80-4FFA-9764-08650BED5A1F}" srcId="{B18266F1-51B2-4734-B046-F441C4011E20}" destId="{96F85DD8-0687-467E-8DB5-310D401EF847}" srcOrd="4" destOrd="0" parTransId="{21A9B785-7A20-4B1D-8BF1-628513FB7C1C}" sibTransId="{C661A601-55FB-4012-B6A3-6C2E9A8E7603}"/>
    <dgm:cxn modelId="{C6B9E17B-3F80-476B-A7B2-B354530437EA}" srcId="{B18266F1-51B2-4734-B046-F441C4011E20}" destId="{32319523-0738-48E7-80DF-0574A7245B7E}" srcOrd="3" destOrd="0" parTransId="{93D90F02-B497-495F-A8C2-59CC1932F73F}" sibTransId="{990E02B2-D4E0-4757-A377-DBD77C988D4B}"/>
    <dgm:cxn modelId="{22CC55B3-6FBD-42BE-94F4-E3C0FCB92F1C}" srcId="{B18266F1-51B2-4734-B046-F441C4011E20}" destId="{A584D749-F7DE-40F9-A12D-35187CE31474}" srcOrd="0" destOrd="0" parTransId="{02888210-647D-4B71-BCB3-67C2BA56F125}" sibTransId="{20CE9CCD-43A2-436B-A15B-A62E3068E869}"/>
    <dgm:cxn modelId="{4FDEEF0D-4DF8-4F73-A58A-04DEACFF2D60}" type="presParOf" srcId="{0DAB12A5-474E-428B-9EBD-4DFFE0A23C53}" destId="{4308BB82-ED91-4FE3-B622-B6BEE92E6F12}" srcOrd="0" destOrd="0" presId="urn:microsoft.com/office/officeart/2005/8/layout/hProcess9"/>
    <dgm:cxn modelId="{A648B0E8-5E57-4BC4-95BC-DA1EE39C7400}" type="presParOf" srcId="{0DAB12A5-474E-428B-9EBD-4DFFE0A23C53}" destId="{D65838A8-B3B5-4795-9B88-9B5843FBE2E1}" srcOrd="1" destOrd="0" presId="urn:microsoft.com/office/officeart/2005/8/layout/hProcess9"/>
    <dgm:cxn modelId="{6DA92E77-9E4D-434A-B14D-EB061F4AC2E5}" type="presParOf" srcId="{D65838A8-B3B5-4795-9B88-9B5843FBE2E1}" destId="{6AADA4F8-64D8-43FA-8578-3710F8406A8F}" srcOrd="0" destOrd="0" presId="urn:microsoft.com/office/officeart/2005/8/layout/hProcess9"/>
    <dgm:cxn modelId="{3CC49AB8-D16D-4B74-A816-7141D0642DF0}" type="presParOf" srcId="{D65838A8-B3B5-4795-9B88-9B5843FBE2E1}" destId="{CC9E07D0-6FB5-4B0B-9837-5BA6259E0C0F}" srcOrd="1" destOrd="0" presId="urn:microsoft.com/office/officeart/2005/8/layout/hProcess9"/>
    <dgm:cxn modelId="{48262E7D-1F52-4997-9B6B-1AAED5C96944}" type="presParOf" srcId="{D65838A8-B3B5-4795-9B88-9B5843FBE2E1}" destId="{7B1148D0-B3D9-41BA-8891-411732C110CC}" srcOrd="2" destOrd="0" presId="urn:microsoft.com/office/officeart/2005/8/layout/hProcess9"/>
    <dgm:cxn modelId="{659B5FD7-211C-4DB5-AE83-CDE344DF8C1D}" type="presParOf" srcId="{D65838A8-B3B5-4795-9B88-9B5843FBE2E1}" destId="{A7F14D01-E277-4021-8E17-AB25E2E894A8}" srcOrd="3" destOrd="0" presId="urn:microsoft.com/office/officeart/2005/8/layout/hProcess9"/>
    <dgm:cxn modelId="{90E41AA9-A9A8-4423-A344-2B16828C2724}" type="presParOf" srcId="{D65838A8-B3B5-4795-9B88-9B5843FBE2E1}" destId="{CB50D911-D901-47CC-BA0E-783AA18FB609}" srcOrd="4" destOrd="0" presId="urn:microsoft.com/office/officeart/2005/8/layout/hProcess9"/>
    <dgm:cxn modelId="{316EE2D2-39F1-4016-856E-4FFA5838ACD5}" type="presParOf" srcId="{D65838A8-B3B5-4795-9B88-9B5843FBE2E1}" destId="{3ED00C77-A830-4873-ACEE-1FDFE2A091D9}" srcOrd="5" destOrd="0" presId="urn:microsoft.com/office/officeart/2005/8/layout/hProcess9"/>
    <dgm:cxn modelId="{85957E40-55DC-4D52-8C30-B3F0C0EABD6F}" type="presParOf" srcId="{D65838A8-B3B5-4795-9B88-9B5843FBE2E1}" destId="{0C452574-D681-4ED2-90D0-63162E9B6895}" srcOrd="6" destOrd="0" presId="urn:microsoft.com/office/officeart/2005/8/layout/hProcess9"/>
    <dgm:cxn modelId="{A4B9ABE2-56B2-49B3-B27E-CD4C316ACF32}" type="presParOf" srcId="{D65838A8-B3B5-4795-9B88-9B5843FBE2E1}" destId="{76EF29EE-F937-4F57-A994-F367267E9C3C}" srcOrd="7" destOrd="0" presId="urn:microsoft.com/office/officeart/2005/8/layout/hProcess9"/>
    <dgm:cxn modelId="{A4E4246D-B729-46A7-B245-7978264BFE31}" type="presParOf" srcId="{D65838A8-B3B5-4795-9B88-9B5843FBE2E1}" destId="{C322167F-1824-4E83-8BBF-2A848902D85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0C55F3-9CAA-4261-B9F0-F8D5246FAD1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2F615C8-4372-49CA-BDAA-C13F22248387}">
      <dgm:prSet phldrT="[Text]"/>
      <dgm:spPr/>
      <dgm:t>
        <a:bodyPr/>
        <a:lstStyle/>
        <a:p>
          <a:r>
            <a:rPr lang="en-US" dirty="0"/>
            <a:t>Student Specific</a:t>
          </a:r>
        </a:p>
      </dgm:t>
    </dgm:pt>
    <dgm:pt modelId="{6558FA76-891A-491F-80CC-3DF63BD9C4D0}" type="parTrans" cxnId="{4B0363FD-8D0B-4065-A611-5DAE22A748A4}">
      <dgm:prSet/>
      <dgm:spPr/>
      <dgm:t>
        <a:bodyPr/>
        <a:lstStyle/>
        <a:p>
          <a:endParaRPr lang="en-US"/>
        </a:p>
      </dgm:t>
    </dgm:pt>
    <dgm:pt modelId="{51A59399-1C29-4446-851B-083C330DFC98}" type="sibTrans" cxnId="{4B0363FD-8D0B-4065-A611-5DAE22A748A4}">
      <dgm:prSet/>
      <dgm:spPr/>
      <dgm:t>
        <a:bodyPr/>
        <a:lstStyle/>
        <a:p>
          <a:endParaRPr lang="en-US"/>
        </a:p>
      </dgm:t>
    </dgm:pt>
    <dgm:pt modelId="{E20C3432-164E-42D4-99CD-8957EAE66018}">
      <dgm:prSet phldrT="[Text]"/>
      <dgm:spPr/>
      <dgm:t>
        <a:bodyPr/>
        <a:lstStyle/>
        <a:p>
          <a:r>
            <a:rPr lang="en-US" dirty="0"/>
            <a:t>Program Specific</a:t>
          </a:r>
        </a:p>
      </dgm:t>
    </dgm:pt>
    <dgm:pt modelId="{B47E2704-24B0-4D00-8E87-CB51AD6FD885}" type="parTrans" cxnId="{91F7EC82-19D6-45E3-BC2D-1B7BC15D8200}">
      <dgm:prSet/>
      <dgm:spPr/>
      <dgm:t>
        <a:bodyPr/>
        <a:lstStyle/>
        <a:p>
          <a:endParaRPr lang="en-US"/>
        </a:p>
      </dgm:t>
    </dgm:pt>
    <dgm:pt modelId="{F500EEE7-32EF-4B77-8372-A5E968ABB27E}" type="sibTrans" cxnId="{91F7EC82-19D6-45E3-BC2D-1B7BC15D8200}">
      <dgm:prSet/>
      <dgm:spPr/>
      <dgm:t>
        <a:bodyPr/>
        <a:lstStyle/>
        <a:p>
          <a:endParaRPr lang="en-US"/>
        </a:p>
      </dgm:t>
    </dgm:pt>
    <dgm:pt modelId="{D9D3A40E-F54B-4C78-B446-A1D676416D54}">
      <dgm:prSet phldrT="[Text]"/>
      <dgm:spPr/>
      <dgm:t>
        <a:bodyPr/>
        <a:lstStyle/>
        <a:p>
          <a:r>
            <a:rPr lang="en-US" dirty="0"/>
            <a:t>District Specific</a:t>
          </a:r>
        </a:p>
      </dgm:t>
    </dgm:pt>
    <dgm:pt modelId="{E9532147-1DA5-4E47-89EC-FA141ABA5E45}" type="parTrans" cxnId="{07B4C4B7-71FB-4325-9D44-082492832E17}">
      <dgm:prSet/>
      <dgm:spPr/>
      <dgm:t>
        <a:bodyPr/>
        <a:lstStyle/>
        <a:p>
          <a:endParaRPr lang="en-US"/>
        </a:p>
      </dgm:t>
    </dgm:pt>
    <dgm:pt modelId="{596BED8E-933D-4251-8513-7CD4491FDC3F}" type="sibTrans" cxnId="{07B4C4B7-71FB-4325-9D44-082492832E17}">
      <dgm:prSet/>
      <dgm:spPr/>
      <dgm:t>
        <a:bodyPr/>
        <a:lstStyle/>
        <a:p>
          <a:endParaRPr lang="en-US"/>
        </a:p>
      </dgm:t>
    </dgm:pt>
    <dgm:pt modelId="{C285D3BC-C446-454A-8CF8-B8DADC65B23E}" type="pres">
      <dgm:prSet presAssocID="{300C55F3-9CAA-4261-B9F0-F8D5246FAD15}" presName="diagram" presStyleCnt="0">
        <dgm:presLayoutVars>
          <dgm:dir/>
          <dgm:resizeHandles val="exact"/>
        </dgm:presLayoutVars>
      </dgm:prSet>
      <dgm:spPr/>
      <dgm:t>
        <a:bodyPr/>
        <a:lstStyle/>
        <a:p>
          <a:endParaRPr lang="en-US"/>
        </a:p>
      </dgm:t>
    </dgm:pt>
    <dgm:pt modelId="{688E1460-EE3E-410B-9CA9-70BE9DE32125}" type="pres">
      <dgm:prSet presAssocID="{32F615C8-4372-49CA-BDAA-C13F22248387}" presName="node" presStyleLbl="node1" presStyleIdx="0" presStyleCnt="3">
        <dgm:presLayoutVars>
          <dgm:bulletEnabled val="1"/>
        </dgm:presLayoutVars>
      </dgm:prSet>
      <dgm:spPr/>
      <dgm:t>
        <a:bodyPr/>
        <a:lstStyle/>
        <a:p>
          <a:endParaRPr lang="en-US"/>
        </a:p>
      </dgm:t>
    </dgm:pt>
    <dgm:pt modelId="{7C3CBA8B-463F-4AF7-B00B-F01F444D188F}" type="pres">
      <dgm:prSet presAssocID="{51A59399-1C29-4446-851B-083C330DFC98}" presName="sibTrans" presStyleCnt="0"/>
      <dgm:spPr/>
    </dgm:pt>
    <dgm:pt modelId="{D40DF533-0CCD-4634-80A5-72E711C43642}" type="pres">
      <dgm:prSet presAssocID="{E20C3432-164E-42D4-99CD-8957EAE66018}" presName="node" presStyleLbl="node1" presStyleIdx="1" presStyleCnt="3">
        <dgm:presLayoutVars>
          <dgm:bulletEnabled val="1"/>
        </dgm:presLayoutVars>
      </dgm:prSet>
      <dgm:spPr/>
      <dgm:t>
        <a:bodyPr/>
        <a:lstStyle/>
        <a:p>
          <a:endParaRPr lang="en-US"/>
        </a:p>
      </dgm:t>
    </dgm:pt>
    <dgm:pt modelId="{03D7C5FB-91EE-4EC0-97CB-137D3579CDB8}" type="pres">
      <dgm:prSet presAssocID="{F500EEE7-32EF-4B77-8372-A5E968ABB27E}" presName="sibTrans" presStyleCnt="0"/>
      <dgm:spPr/>
    </dgm:pt>
    <dgm:pt modelId="{74C0E628-B117-4392-A298-547A4032ED55}" type="pres">
      <dgm:prSet presAssocID="{D9D3A40E-F54B-4C78-B446-A1D676416D54}" presName="node" presStyleLbl="node1" presStyleIdx="2" presStyleCnt="3">
        <dgm:presLayoutVars>
          <dgm:bulletEnabled val="1"/>
        </dgm:presLayoutVars>
      </dgm:prSet>
      <dgm:spPr/>
      <dgm:t>
        <a:bodyPr/>
        <a:lstStyle/>
        <a:p>
          <a:endParaRPr lang="en-US"/>
        </a:p>
      </dgm:t>
    </dgm:pt>
  </dgm:ptLst>
  <dgm:cxnLst>
    <dgm:cxn modelId="{63037382-E51D-427A-A89F-079ED4205F76}" type="presOf" srcId="{32F615C8-4372-49CA-BDAA-C13F22248387}" destId="{688E1460-EE3E-410B-9CA9-70BE9DE32125}" srcOrd="0" destOrd="0" presId="urn:microsoft.com/office/officeart/2005/8/layout/default"/>
    <dgm:cxn modelId="{4DC84ABC-3D1E-4CFE-90BD-2D02199CCC3A}" type="presOf" srcId="{E20C3432-164E-42D4-99CD-8957EAE66018}" destId="{D40DF533-0CCD-4634-80A5-72E711C43642}" srcOrd="0" destOrd="0" presId="urn:microsoft.com/office/officeart/2005/8/layout/default"/>
    <dgm:cxn modelId="{4B0363FD-8D0B-4065-A611-5DAE22A748A4}" srcId="{300C55F3-9CAA-4261-B9F0-F8D5246FAD15}" destId="{32F615C8-4372-49CA-BDAA-C13F22248387}" srcOrd="0" destOrd="0" parTransId="{6558FA76-891A-491F-80CC-3DF63BD9C4D0}" sibTransId="{51A59399-1C29-4446-851B-083C330DFC98}"/>
    <dgm:cxn modelId="{DFF3C8A7-552F-41E9-AF13-2C8DB084006D}" type="presOf" srcId="{300C55F3-9CAA-4261-B9F0-F8D5246FAD15}" destId="{C285D3BC-C446-454A-8CF8-B8DADC65B23E}" srcOrd="0" destOrd="0" presId="urn:microsoft.com/office/officeart/2005/8/layout/default"/>
    <dgm:cxn modelId="{07B4C4B7-71FB-4325-9D44-082492832E17}" srcId="{300C55F3-9CAA-4261-B9F0-F8D5246FAD15}" destId="{D9D3A40E-F54B-4C78-B446-A1D676416D54}" srcOrd="2" destOrd="0" parTransId="{E9532147-1DA5-4E47-89EC-FA141ABA5E45}" sibTransId="{596BED8E-933D-4251-8513-7CD4491FDC3F}"/>
    <dgm:cxn modelId="{91F7EC82-19D6-45E3-BC2D-1B7BC15D8200}" srcId="{300C55F3-9CAA-4261-B9F0-F8D5246FAD15}" destId="{E20C3432-164E-42D4-99CD-8957EAE66018}" srcOrd="1" destOrd="0" parTransId="{B47E2704-24B0-4D00-8E87-CB51AD6FD885}" sibTransId="{F500EEE7-32EF-4B77-8372-A5E968ABB27E}"/>
    <dgm:cxn modelId="{F3F277FB-7190-4FA8-9F0F-E0C594F26918}" type="presOf" srcId="{D9D3A40E-F54B-4C78-B446-A1D676416D54}" destId="{74C0E628-B117-4392-A298-547A4032ED55}" srcOrd="0" destOrd="0" presId="urn:microsoft.com/office/officeart/2005/8/layout/default"/>
    <dgm:cxn modelId="{4211D7A0-4B64-461B-8B7C-CE3777AA32A0}" type="presParOf" srcId="{C285D3BC-C446-454A-8CF8-B8DADC65B23E}" destId="{688E1460-EE3E-410B-9CA9-70BE9DE32125}" srcOrd="0" destOrd="0" presId="urn:microsoft.com/office/officeart/2005/8/layout/default"/>
    <dgm:cxn modelId="{F556D85B-525D-46CA-BE4E-1C9E44826389}" type="presParOf" srcId="{C285D3BC-C446-454A-8CF8-B8DADC65B23E}" destId="{7C3CBA8B-463F-4AF7-B00B-F01F444D188F}" srcOrd="1" destOrd="0" presId="urn:microsoft.com/office/officeart/2005/8/layout/default"/>
    <dgm:cxn modelId="{969E3AD3-3B85-461A-9A45-07ADA69A832F}" type="presParOf" srcId="{C285D3BC-C446-454A-8CF8-B8DADC65B23E}" destId="{D40DF533-0CCD-4634-80A5-72E711C43642}" srcOrd="2" destOrd="0" presId="urn:microsoft.com/office/officeart/2005/8/layout/default"/>
    <dgm:cxn modelId="{CDC72578-4F2A-4AA7-A35B-B8CEAD80114A}" type="presParOf" srcId="{C285D3BC-C446-454A-8CF8-B8DADC65B23E}" destId="{03D7C5FB-91EE-4EC0-97CB-137D3579CDB8}" srcOrd="3" destOrd="0" presId="urn:microsoft.com/office/officeart/2005/8/layout/default"/>
    <dgm:cxn modelId="{588CA533-B479-4AE1-B40F-2C2DCF91AF3C}" type="presParOf" srcId="{C285D3BC-C446-454A-8CF8-B8DADC65B23E}" destId="{74C0E628-B117-4392-A298-547A4032ED55}"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3E0B63-DF5C-4563-AD95-6EA1DD3AACF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C43AE01-6207-46A8-9522-538976DB9353}">
      <dgm:prSet phldrT="[Text]"/>
      <dgm:spPr/>
      <dgm:t>
        <a:bodyPr/>
        <a:lstStyle/>
        <a:p>
          <a:r>
            <a:rPr lang="en-US" dirty="0"/>
            <a:t>Students</a:t>
          </a:r>
        </a:p>
      </dgm:t>
    </dgm:pt>
    <dgm:pt modelId="{D953349F-F893-4C30-8B89-26BA12213F60}" type="parTrans" cxnId="{43857E4E-4C88-4CB8-BBB0-96A0D4748272}">
      <dgm:prSet/>
      <dgm:spPr/>
      <dgm:t>
        <a:bodyPr/>
        <a:lstStyle/>
        <a:p>
          <a:endParaRPr lang="en-US"/>
        </a:p>
      </dgm:t>
    </dgm:pt>
    <dgm:pt modelId="{26AFAD4D-8362-4233-AA96-E815722CE432}" type="sibTrans" cxnId="{43857E4E-4C88-4CB8-BBB0-96A0D4748272}">
      <dgm:prSet/>
      <dgm:spPr/>
      <dgm:t>
        <a:bodyPr/>
        <a:lstStyle/>
        <a:p>
          <a:endParaRPr lang="en-US"/>
        </a:p>
      </dgm:t>
    </dgm:pt>
    <dgm:pt modelId="{AC92067C-BD15-4DAE-8DB7-7E880E1A5BEC}">
      <dgm:prSet phldrT="[Text]"/>
      <dgm:spPr/>
      <dgm:t>
        <a:bodyPr/>
        <a:lstStyle/>
        <a:p>
          <a:r>
            <a:rPr lang="en-US" dirty="0"/>
            <a:t>One, two, three or more</a:t>
          </a:r>
        </a:p>
      </dgm:t>
    </dgm:pt>
    <dgm:pt modelId="{B167CD58-3819-4245-9E96-0C757875E4E3}" type="parTrans" cxnId="{9F497708-AC10-4B5C-BA43-AC4DD2CCCCF2}">
      <dgm:prSet/>
      <dgm:spPr/>
      <dgm:t>
        <a:bodyPr/>
        <a:lstStyle/>
        <a:p>
          <a:endParaRPr lang="en-US"/>
        </a:p>
      </dgm:t>
    </dgm:pt>
    <dgm:pt modelId="{58FA40AC-C6CD-4BB1-95FE-C9C68DC1CE98}" type="sibTrans" cxnId="{9F497708-AC10-4B5C-BA43-AC4DD2CCCCF2}">
      <dgm:prSet/>
      <dgm:spPr/>
      <dgm:t>
        <a:bodyPr/>
        <a:lstStyle/>
        <a:p>
          <a:endParaRPr lang="en-US"/>
        </a:p>
      </dgm:t>
    </dgm:pt>
    <dgm:pt modelId="{B53631FD-4434-4931-97DC-A3CF2A124F41}">
      <dgm:prSet phldrT="[Text]"/>
      <dgm:spPr/>
      <dgm:t>
        <a:bodyPr/>
        <a:lstStyle/>
        <a:p>
          <a:r>
            <a:rPr lang="en-US" dirty="0"/>
            <a:t>Interventions</a:t>
          </a:r>
        </a:p>
      </dgm:t>
    </dgm:pt>
    <dgm:pt modelId="{14EF36C2-90A7-48CC-9536-A018089678B8}" type="parTrans" cxnId="{4A07BEFC-0174-4CAD-B874-0FC6E454A092}">
      <dgm:prSet/>
      <dgm:spPr/>
      <dgm:t>
        <a:bodyPr/>
        <a:lstStyle/>
        <a:p>
          <a:endParaRPr lang="en-US"/>
        </a:p>
      </dgm:t>
    </dgm:pt>
    <dgm:pt modelId="{AC08D2EB-0612-4F1F-AD39-890CC20F422D}" type="sibTrans" cxnId="{4A07BEFC-0174-4CAD-B874-0FC6E454A092}">
      <dgm:prSet/>
      <dgm:spPr/>
      <dgm:t>
        <a:bodyPr/>
        <a:lstStyle/>
        <a:p>
          <a:endParaRPr lang="en-US"/>
        </a:p>
      </dgm:t>
    </dgm:pt>
    <dgm:pt modelId="{CB09AC0F-1108-4113-A2DA-C4DD16458487}">
      <dgm:prSet phldrT="[Text]"/>
      <dgm:spPr/>
      <dgm:t>
        <a:bodyPr/>
        <a:lstStyle/>
        <a:p>
          <a:r>
            <a:rPr lang="en-US" dirty="0"/>
            <a:t>Counseling, Lesson, Behavior Plan, Check-In</a:t>
          </a:r>
        </a:p>
      </dgm:t>
    </dgm:pt>
    <dgm:pt modelId="{B7CC1268-0A99-4C3C-9EAE-CE4DD91313A9}" type="parTrans" cxnId="{D304F859-D0D1-4215-921E-30294AD05DF9}">
      <dgm:prSet/>
      <dgm:spPr/>
      <dgm:t>
        <a:bodyPr/>
        <a:lstStyle/>
        <a:p>
          <a:endParaRPr lang="en-US"/>
        </a:p>
      </dgm:t>
    </dgm:pt>
    <dgm:pt modelId="{FE679C55-AF8E-4717-A3E8-2ACB13ECEA53}" type="sibTrans" cxnId="{D304F859-D0D1-4215-921E-30294AD05DF9}">
      <dgm:prSet/>
      <dgm:spPr/>
      <dgm:t>
        <a:bodyPr/>
        <a:lstStyle/>
        <a:p>
          <a:endParaRPr lang="en-US"/>
        </a:p>
      </dgm:t>
    </dgm:pt>
    <dgm:pt modelId="{D673A88C-0CB1-4F7F-9E98-B04B4499276E}">
      <dgm:prSet phldrT="[Text]"/>
      <dgm:spPr/>
      <dgm:t>
        <a:bodyPr/>
        <a:lstStyle/>
        <a:p>
          <a:r>
            <a:rPr lang="en-US" dirty="0"/>
            <a:t>Measurements</a:t>
          </a:r>
        </a:p>
      </dgm:t>
    </dgm:pt>
    <dgm:pt modelId="{01D24141-8CD4-470B-B576-53C5AC4415CD}" type="parTrans" cxnId="{5FF6A857-606D-4BAF-B36F-C3B2020C890B}">
      <dgm:prSet/>
      <dgm:spPr/>
      <dgm:t>
        <a:bodyPr/>
        <a:lstStyle/>
        <a:p>
          <a:endParaRPr lang="en-US"/>
        </a:p>
      </dgm:t>
    </dgm:pt>
    <dgm:pt modelId="{2F08ACC6-3634-49CE-8E5E-643590862118}" type="sibTrans" cxnId="{5FF6A857-606D-4BAF-B36F-C3B2020C890B}">
      <dgm:prSet/>
      <dgm:spPr/>
      <dgm:t>
        <a:bodyPr/>
        <a:lstStyle/>
        <a:p>
          <a:endParaRPr lang="en-US"/>
        </a:p>
      </dgm:t>
    </dgm:pt>
    <dgm:pt modelId="{C4E9D657-EF89-4371-BB72-AD008A8F6A5B}">
      <dgm:prSet phldrT="[Text]"/>
      <dgm:spPr/>
      <dgm:t>
        <a:bodyPr/>
        <a:lstStyle/>
        <a:p>
          <a:r>
            <a:rPr lang="en-US" dirty="0"/>
            <a:t>Process, Perceptual, Outcome</a:t>
          </a:r>
        </a:p>
      </dgm:t>
    </dgm:pt>
    <dgm:pt modelId="{2DF5364C-B63D-4C99-8891-EA7D7F11A40F}" type="parTrans" cxnId="{8B35D6B6-6109-4030-AA3A-C0D861AF705E}">
      <dgm:prSet/>
      <dgm:spPr/>
      <dgm:t>
        <a:bodyPr/>
        <a:lstStyle/>
        <a:p>
          <a:endParaRPr lang="en-US"/>
        </a:p>
      </dgm:t>
    </dgm:pt>
    <dgm:pt modelId="{C59CAB93-0515-4826-A3C5-5488CBA45EA6}" type="sibTrans" cxnId="{8B35D6B6-6109-4030-AA3A-C0D861AF705E}">
      <dgm:prSet/>
      <dgm:spPr/>
      <dgm:t>
        <a:bodyPr/>
        <a:lstStyle/>
        <a:p>
          <a:endParaRPr lang="en-US"/>
        </a:p>
      </dgm:t>
    </dgm:pt>
    <dgm:pt modelId="{85937A91-4002-44C5-8730-C2B99DC9E927}">
      <dgm:prSet phldrT="[Text]"/>
      <dgm:spPr/>
      <dgm:t>
        <a:bodyPr/>
        <a:lstStyle/>
        <a:p>
          <a:r>
            <a:rPr lang="en-US" dirty="0"/>
            <a:t>Settings</a:t>
          </a:r>
        </a:p>
      </dgm:t>
    </dgm:pt>
    <dgm:pt modelId="{1BFD6360-6599-4342-8E06-7FA1385A515D}" type="parTrans" cxnId="{D401BAF1-022E-4EB4-95C7-ACFA92281EFE}">
      <dgm:prSet/>
      <dgm:spPr/>
      <dgm:t>
        <a:bodyPr/>
        <a:lstStyle/>
        <a:p>
          <a:endParaRPr lang="en-US"/>
        </a:p>
      </dgm:t>
    </dgm:pt>
    <dgm:pt modelId="{F4116D39-67AE-4505-995A-9A192ECB5938}" type="sibTrans" cxnId="{D401BAF1-022E-4EB4-95C7-ACFA92281EFE}">
      <dgm:prSet/>
      <dgm:spPr/>
      <dgm:t>
        <a:bodyPr/>
        <a:lstStyle/>
        <a:p>
          <a:endParaRPr lang="en-US"/>
        </a:p>
      </dgm:t>
    </dgm:pt>
    <dgm:pt modelId="{545AAF8D-97F0-4352-8561-678D959D8BC8}">
      <dgm:prSet phldrT="[Text]"/>
      <dgm:spPr/>
      <dgm:t>
        <a:bodyPr/>
        <a:lstStyle/>
        <a:p>
          <a:r>
            <a:rPr lang="en-US" dirty="0"/>
            <a:t>Individual, Group or Classroom</a:t>
          </a:r>
        </a:p>
      </dgm:t>
    </dgm:pt>
    <dgm:pt modelId="{7D493995-1E31-416A-98DB-7FA06342FE8B}" type="parTrans" cxnId="{5A6EF95D-8935-4017-A874-DBC10683EC46}">
      <dgm:prSet/>
      <dgm:spPr/>
      <dgm:t>
        <a:bodyPr/>
        <a:lstStyle/>
        <a:p>
          <a:endParaRPr lang="en-US"/>
        </a:p>
      </dgm:t>
    </dgm:pt>
    <dgm:pt modelId="{AF00CE4D-7A85-4736-A01B-C992CBEBD572}" type="sibTrans" cxnId="{5A6EF95D-8935-4017-A874-DBC10683EC46}">
      <dgm:prSet/>
      <dgm:spPr/>
      <dgm:t>
        <a:bodyPr/>
        <a:lstStyle/>
        <a:p>
          <a:endParaRPr lang="en-US"/>
        </a:p>
      </dgm:t>
    </dgm:pt>
    <dgm:pt modelId="{ECFFD3FF-9A87-429C-803E-107EE3235491}" type="pres">
      <dgm:prSet presAssocID="{D83E0B63-DF5C-4563-AD95-6EA1DD3AACF3}" presName="Name0" presStyleCnt="0">
        <dgm:presLayoutVars>
          <dgm:dir/>
          <dgm:animLvl val="lvl"/>
          <dgm:resizeHandles val="exact"/>
        </dgm:presLayoutVars>
      </dgm:prSet>
      <dgm:spPr/>
      <dgm:t>
        <a:bodyPr/>
        <a:lstStyle/>
        <a:p>
          <a:endParaRPr lang="en-US"/>
        </a:p>
      </dgm:t>
    </dgm:pt>
    <dgm:pt modelId="{FD53A335-1A4E-40CD-8F56-A2852DF94AB8}" type="pres">
      <dgm:prSet presAssocID="{2C43AE01-6207-46A8-9522-538976DB9353}" presName="linNode" presStyleCnt="0"/>
      <dgm:spPr/>
    </dgm:pt>
    <dgm:pt modelId="{411780A0-93BF-46C0-9671-ED436AEC273D}" type="pres">
      <dgm:prSet presAssocID="{2C43AE01-6207-46A8-9522-538976DB9353}" presName="parentText" presStyleLbl="node1" presStyleIdx="0" presStyleCnt="4">
        <dgm:presLayoutVars>
          <dgm:chMax val="1"/>
          <dgm:bulletEnabled val="1"/>
        </dgm:presLayoutVars>
      </dgm:prSet>
      <dgm:spPr/>
      <dgm:t>
        <a:bodyPr/>
        <a:lstStyle/>
        <a:p>
          <a:endParaRPr lang="en-US"/>
        </a:p>
      </dgm:t>
    </dgm:pt>
    <dgm:pt modelId="{D4FD59F9-358D-41C0-99F8-0C96918CC060}" type="pres">
      <dgm:prSet presAssocID="{2C43AE01-6207-46A8-9522-538976DB9353}" presName="descendantText" presStyleLbl="alignAccFollowNode1" presStyleIdx="0" presStyleCnt="4">
        <dgm:presLayoutVars>
          <dgm:bulletEnabled val="1"/>
        </dgm:presLayoutVars>
      </dgm:prSet>
      <dgm:spPr/>
      <dgm:t>
        <a:bodyPr/>
        <a:lstStyle/>
        <a:p>
          <a:endParaRPr lang="en-US"/>
        </a:p>
      </dgm:t>
    </dgm:pt>
    <dgm:pt modelId="{1F3A3A12-94F9-4A70-A8DC-765C280DB42A}" type="pres">
      <dgm:prSet presAssocID="{26AFAD4D-8362-4233-AA96-E815722CE432}" presName="sp" presStyleCnt="0"/>
      <dgm:spPr/>
    </dgm:pt>
    <dgm:pt modelId="{AC7BB3D4-E5B1-4B4B-965B-9362658292CA}" type="pres">
      <dgm:prSet presAssocID="{B53631FD-4434-4931-97DC-A3CF2A124F41}" presName="linNode" presStyleCnt="0"/>
      <dgm:spPr/>
    </dgm:pt>
    <dgm:pt modelId="{55A5E320-6664-4BEA-B88F-BF994C7EE4D1}" type="pres">
      <dgm:prSet presAssocID="{B53631FD-4434-4931-97DC-A3CF2A124F41}" presName="parentText" presStyleLbl="node1" presStyleIdx="1" presStyleCnt="4">
        <dgm:presLayoutVars>
          <dgm:chMax val="1"/>
          <dgm:bulletEnabled val="1"/>
        </dgm:presLayoutVars>
      </dgm:prSet>
      <dgm:spPr/>
      <dgm:t>
        <a:bodyPr/>
        <a:lstStyle/>
        <a:p>
          <a:endParaRPr lang="en-US"/>
        </a:p>
      </dgm:t>
    </dgm:pt>
    <dgm:pt modelId="{D372AA97-70A7-4D8B-B046-D8A22D7F314A}" type="pres">
      <dgm:prSet presAssocID="{B53631FD-4434-4931-97DC-A3CF2A124F41}" presName="descendantText" presStyleLbl="alignAccFollowNode1" presStyleIdx="1" presStyleCnt="4">
        <dgm:presLayoutVars>
          <dgm:bulletEnabled val="1"/>
        </dgm:presLayoutVars>
      </dgm:prSet>
      <dgm:spPr/>
      <dgm:t>
        <a:bodyPr/>
        <a:lstStyle/>
        <a:p>
          <a:endParaRPr lang="en-US"/>
        </a:p>
      </dgm:t>
    </dgm:pt>
    <dgm:pt modelId="{A5948B62-9D4A-45CF-B284-9A39AFBE1AE5}" type="pres">
      <dgm:prSet presAssocID="{AC08D2EB-0612-4F1F-AD39-890CC20F422D}" presName="sp" presStyleCnt="0"/>
      <dgm:spPr/>
    </dgm:pt>
    <dgm:pt modelId="{ED21FC78-105E-46C2-AD42-EB2A3DF4991A}" type="pres">
      <dgm:prSet presAssocID="{D673A88C-0CB1-4F7F-9E98-B04B4499276E}" presName="linNode" presStyleCnt="0"/>
      <dgm:spPr/>
    </dgm:pt>
    <dgm:pt modelId="{D7B185AA-3189-4348-B66E-CF1AD1CBBB41}" type="pres">
      <dgm:prSet presAssocID="{D673A88C-0CB1-4F7F-9E98-B04B4499276E}" presName="parentText" presStyleLbl="node1" presStyleIdx="2" presStyleCnt="4">
        <dgm:presLayoutVars>
          <dgm:chMax val="1"/>
          <dgm:bulletEnabled val="1"/>
        </dgm:presLayoutVars>
      </dgm:prSet>
      <dgm:spPr/>
      <dgm:t>
        <a:bodyPr/>
        <a:lstStyle/>
        <a:p>
          <a:endParaRPr lang="en-US"/>
        </a:p>
      </dgm:t>
    </dgm:pt>
    <dgm:pt modelId="{C1EC1C87-DE81-4AFD-9470-D9C8A1172FE7}" type="pres">
      <dgm:prSet presAssocID="{D673A88C-0CB1-4F7F-9E98-B04B4499276E}" presName="descendantText" presStyleLbl="alignAccFollowNode1" presStyleIdx="2" presStyleCnt="4">
        <dgm:presLayoutVars>
          <dgm:bulletEnabled val="1"/>
        </dgm:presLayoutVars>
      </dgm:prSet>
      <dgm:spPr/>
      <dgm:t>
        <a:bodyPr/>
        <a:lstStyle/>
        <a:p>
          <a:endParaRPr lang="en-US"/>
        </a:p>
      </dgm:t>
    </dgm:pt>
    <dgm:pt modelId="{0E697DC7-2A02-4D0D-9F6D-BDAFE9045369}" type="pres">
      <dgm:prSet presAssocID="{2F08ACC6-3634-49CE-8E5E-643590862118}" presName="sp" presStyleCnt="0"/>
      <dgm:spPr/>
    </dgm:pt>
    <dgm:pt modelId="{1F708F65-9AB9-46EB-BBB6-BF6A06657B3B}" type="pres">
      <dgm:prSet presAssocID="{85937A91-4002-44C5-8730-C2B99DC9E927}" presName="linNode" presStyleCnt="0"/>
      <dgm:spPr/>
    </dgm:pt>
    <dgm:pt modelId="{9CA0E983-50A3-48A0-83CE-12956E9939DC}" type="pres">
      <dgm:prSet presAssocID="{85937A91-4002-44C5-8730-C2B99DC9E927}" presName="parentText" presStyleLbl="node1" presStyleIdx="3" presStyleCnt="4">
        <dgm:presLayoutVars>
          <dgm:chMax val="1"/>
          <dgm:bulletEnabled val="1"/>
        </dgm:presLayoutVars>
      </dgm:prSet>
      <dgm:spPr/>
      <dgm:t>
        <a:bodyPr/>
        <a:lstStyle/>
        <a:p>
          <a:endParaRPr lang="en-US"/>
        </a:p>
      </dgm:t>
    </dgm:pt>
    <dgm:pt modelId="{D2521EFC-0CEF-42CA-ADE0-231654887018}" type="pres">
      <dgm:prSet presAssocID="{85937A91-4002-44C5-8730-C2B99DC9E927}" presName="descendantText" presStyleLbl="alignAccFollowNode1" presStyleIdx="3" presStyleCnt="4">
        <dgm:presLayoutVars>
          <dgm:bulletEnabled val="1"/>
        </dgm:presLayoutVars>
      </dgm:prSet>
      <dgm:spPr/>
      <dgm:t>
        <a:bodyPr/>
        <a:lstStyle/>
        <a:p>
          <a:endParaRPr lang="en-US"/>
        </a:p>
      </dgm:t>
    </dgm:pt>
  </dgm:ptLst>
  <dgm:cxnLst>
    <dgm:cxn modelId="{65811CB0-50B5-44DF-AEDF-79BD4321711A}" type="presOf" srcId="{AC92067C-BD15-4DAE-8DB7-7E880E1A5BEC}" destId="{D4FD59F9-358D-41C0-99F8-0C96918CC060}" srcOrd="0" destOrd="0" presId="urn:microsoft.com/office/officeart/2005/8/layout/vList5"/>
    <dgm:cxn modelId="{5A6EF95D-8935-4017-A874-DBC10683EC46}" srcId="{85937A91-4002-44C5-8730-C2B99DC9E927}" destId="{545AAF8D-97F0-4352-8561-678D959D8BC8}" srcOrd="0" destOrd="0" parTransId="{7D493995-1E31-416A-98DB-7FA06342FE8B}" sibTransId="{AF00CE4D-7A85-4736-A01B-C992CBEBD572}"/>
    <dgm:cxn modelId="{85F11469-6A04-4B5C-8F2E-CAF01BE322B4}" type="presOf" srcId="{B53631FD-4434-4931-97DC-A3CF2A124F41}" destId="{55A5E320-6664-4BEA-B88F-BF994C7EE4D1}" srcOrd="0" destOrd="0" presId="urn:microsoft.com/office/officeart/2005/8/layout/vList5"/>
    <dgm:cxn modelId="{8B35D6B6-6109-4030-AA3A-C0D861AF705E}" srcId="{D673A88C-0CB1-4F7F-9E98-B04B4499276E}" destId="{C4E9D657-EF89-4371-BB72-AD008A8F6A5B}" srcOrd="0" destOrd="0" parTransId="{2DF5364C-B63D-4C99-8891-EA7D7F11A40F}" sibTransId="{C59CAB93-0515-4826-A3C5-5488CBA45EA6}"/>
    <dgm:cxn modelId="{5FF6A857-606D-4BAF-B36F-C3B2020C890B}" srcId="{D83E0B63-DF5C-4563-AD95-6EA1DD3AACF3}" destId="{D673A88C-0CB1-4F7F-9E98-B04B4499276E}" srcOrd="2" destOrd="0" parTransId="{01D24141-8CD4-470B-B576-53C5AC4415CD}" sibTransId="{2F08ACC6-3634-49CE-8E5E-643590862118}"/>
    <dgm:cxn modelId="{D401BAF1-022E-4EB4-95C7-ACFA92281EFE}" srcId="{D83E0B63-DF5C-4563-AD95-6EA1DD3AACF3}" destId="{85937A91-4002-44C5-8730-C2B99DC9E927}" srcOrd="3" destOrd="0" parTransId="{1BFD6360-6599-4342-8E06-7FA1385A515D}" sibTransId="{F4116D39-67AE-4505-995A-9A192ECB5938}"/>
    <dgm:cxn modelId="{4E34F573-0BDB-4C72-AD5F-4B4AA77F6EFC}" type="presOf" srcId="{D673A88C-0CB1-4F7F-9E98-B04B4499276E}" destId="{D7B185AA-3189-4348-B66E-CF1AD1CBBB41}" srcOrd="0" destOrd="0" presId="urn:microsoft.com/office/officeart/2005/8/layout/vList5"/>
    <dgm:cxn modelId="{D304F859-D0D1-4215-921E-30294AD05DF9}" srcId="{B53631FD-4434-4931-97DC-A3CF2A124F41}" destId="{CB09AC0F-1108-4113-A2DA-C4DD16458487}" srcOrd="0" destOrd="0" parTransId="{B7CC1268-0A99-4C3C-9EAE-CE4DD91313A9}" sibTransId="{FE679C55-AF8E-4717-A3E8-2ACB13ECEA53}"/>
    <dgm:cxn modelId="{5C66C05F-19B5-47E1-808D-B35DAAFB987B}" type="presOf" srcId="{D83E0B63-DF5C-4563-AD95-6EA1DD3AACF3}" destId="{ECFFD3FF-9A87-429C-803E-107EE3235491}" srcOrd="0" destOrd="0" presId="urn:microsoft.com/office/officeart/2005/8/layout/vList5"/>
    <dgm:cxn modelId="{577554D4-BC7B-4587-8EF7-65B5F5D25F9F}" type="presOf" srcId="{545AAF8D-97F0-4352-8561-678D959D8BC8}" destId="{D2521EFC-0CEF-42CA-ADE0-231654887018}" srcOrd="0" destOrd="0" presId="urn:microsoft.com/office/officeart/2005/8/layout/vList5"/>
    <dgm:cxn modelId="{47B4F69D-480D-444A-A5FC-6E3D36CC6408}" type="presOf" srcId="{CB09AC0F-1108-4113-A2DA-C4DD16458487}" destId="{D372AA97-70A7-4D8B-B046-D8A22D7F314A}" srcOrd="0" destOrd="0" presId="urn:microsoft.com/office/officeart/2005/8/layout/vList5"/>
    <dgm:cxn modelId="{F7D9181D-B161-4F4D-BF30-0C34B948B36C}" type="presOf" srcId="{C4E9D657-EF89-4371-BB72-AD008A8F6A5B}" destId="{C1EC1C87-DE81-4AFD-9470-D9C8A1172FE7}" srcOrd="0" destOrd="0" presId="urn:microsoft.com/office/officeart/2005/8/layout/vList5"/>
    <dgm:cxn modelId="{9F497708-AC10-4B5C-BA43-AC4DD2CCCCF2}" srcId="{2C43AE01-6207-46A8-9522-538976DB9353}" destId="{AC92067C-BD15-4DAE-8DB7-7E880E1A5BEC}" srcOrd="0" destOrd="0" parTransId="{B167CD58-3819-4245-9E96-0C757875E4E3}" sibTransId="{58FA40AC-C6CD-4BB1-95FE-C9C68DC1CE98}"/>
    <dgm:cxn modelId="{43857E4E-4C88-4CB8-BBB0-96A0D4748272}" srcId="{D83E0B63-DF5C-4563-AD95-6EA1DD3AACF3}" destId="{2C43AE01-6207-46A8-9522-538976DB9353}" srcOrd="0" destOrd="0" parTransId="{D953349F-F893-4C30-8B89-26BA12213F60}" sibTransId="{26AFAD4D-8362-4233-AA96-E815722CE432}"/>
    <dgm:cxn modelId="{4A07BEFC-0174-4CAD-B874-0FC6E454A092}" srcId="{D83E0B63-DF5C-4563-AD95-6EA1DD3AACF3}" destId="{B53631FD-4434-4931-97DC-A3CF2A124F41}" srcOrd="1" destOrd="0" parTransId="{14EF36C2-90A7-48CC-9536-A018089678B8}" sibTransId="{AC08D2EB-0612-4F1F-AD39-890CC20F422D}"/>
    <dgm:cxn modelId="{8AE1D6C6-DE49-4259-8EB3-D7C9966EDF46}" type="presOf" srcId="{85937A91-4002-44C5-8730-C2B99DC9E927}" destId="{9CA0E983-50A3-48A0-83CE-12956E9939DC}" srcOrd="0" destOrd="0" presId="urn:microsoft.com/office/officeart/2005/8/layout/vList5"/>
    <dgm:cxn modelId="{D970681F-E2D7-4619-9AC1-498FE466DF44}" type="presOf" srcId="{2C43AE01-6207-46A8-9522-538976DB9353}" destId="{411780A0-93BF-46C0-9671-ED436AEC273D}" srcOrd="0" destOrd="0" presId="urn:microsoft.com/office/officeart/2005/8/layout/vList5"/>
    <dgm:cxn modelId="{996ACB3A-9F98-4B8D-B233-716C2E844833}" type="presParOf" srcId="{ECFFD3FF-9A87-429C-803E-107EE3235491}" destId="{FD53A335-1A4E-40CD-8F56-A2852DF94AB8}" srcOrd="0" destOrd="0" presId="urn:microsoft.com/office/officeart/2005/8/layout/vList5"/>
    <dgm:cxn modelId="{3FB21E61-166B-495B-98D6-BF650FE41BBD}" type="presParOf" srcId="{FD53A335-1A4E-40CD-8F56-A2852DF94AB8}" destId="{411780A0-93BF-46C0-9671-ED436AEC273D}" srcOrd="0" destOrd="0" presId="urn:microsoft.com/office/officeart/2005/8/layout/vList5"/>
    <dgm:cxn modelId="{A007855C-3FB2-4FD9-8549-76F2A6F7120F}" type="presParOf" srcId="{FD53A335-1A4E-40CD-8F56-A2852DF94AB8}" destId="{D4FD59F9-358D-41C0-99F8-0C96918CC060}" srcOrd="1" destOrd="0" presId="urn:microsoft.com/office/officeart/2005/8/layout/vList5"/>
    <dgm:cxn modelId="{12554EEB-831C-46D3-A3A9-37D673E35D11}" type="presParOf" srcId="{ECFFD3FF-9A87-429C-803E-107EE3235491}" destId="{1F3A3A12-94F9-4A70-A8DC-765C280DB42A}" srcOrd="1" destOrd="0" presId="urn:microsoft.com/office/officeart/2005/8/layout/vList5"/>
    <dgm:cxn modelId="{51ABE8F4-7029-4F4B-9213-7ADD96C68A72}" type="presParOf" srcId="{ECFFD3FF-9A87-429C-803E-107EE3235491}" destId="{AC7BB3D4-E5B1-4B4B-965B-9362658292CA}" srcOrd="2" destOrd="0" presId="urn:microsoft.com/office/officeart/2005/8/layout/vList5"/>
    <dgm:cxn modelId="{807FD310-EA0F-44D5-872B-398B8D00D22F}" type="presParOf" srcId="{AC7BB3D4-E5B1-4B4B-965B-9362658292CA}" destId="{55A5E320-6664-4BEA-B88F-BF994C7EE4D1}" srcOrd="0" destOrd="0" presId="urn:microsoft.com/office/officeart/2005/8/layout/vList5"/>
    <dgm:cxn modelId="{0AFCC3B5-BCB8-453C-BEAE-5C53807A5F86}" type="presParOf" srcId="{AC7BB3D4-E5B1-4B4B-965B-9362658292CA}" destId="{D372AA97-70A7-4D8B-B046-D8A22D7F314A}" srcOrd="1" destOrd="0" presId="urn:microsoft.com/office/officeart/2005/8/layout/vList5"/>
    <dgm:cxn modelId="{DF7BF12E-2C68-4ADF-B001-4B816F751295}" type="presParOf" srcId="{ECFFD3FF-9A87-429C-803E-107EE3235491}" destId="{A5948B62-9D4A-45CF-B284-9A39AFBE1AE5}" srcOrd="3" destOrd="0" presId="urn:microsoft.com/office/officeart/2005/8/layout/vList5"/>
    <dgm:cxn modelId="{45E9548E-0BE6-499B-B111-A60888E80C25}" type="presParOf" srcId="{ECFFD3FF-9A87-429C-803E-107EE3235491}" destId="{ED21FC78-105E-46C2-AD42-EB2A3DF4991A}" srcOrd="4" destOrd="0" presId="urn:microsoft.com/office/officeart/2005/8/layout/vList5"/>
    <dgm:cxn modelId="{12249941-5B7C-4D40-AEF6-7A48B4ADB635}" type="presParOf" srcId="{ED21FC78-105E-46C2-AD42-EB2A3DF4991A}" destId="{D7B185AA-3189-4348-B66E-CF1AD1CBBB41}" srcOrd="0" destOrd="0" presId="urn:microsoft.com/office/officeart/2005/8/layout/vList5"/>
    <dgm:cxn modelId="{0ACDFFA4-138B-49FC-8A60-FEDA0D309A53}" type="presParOf" srcId="{ED21FC78-105E-46C2-AD42-EB2A3DF4991A}" destId="{C1EC1C87-DE81-4AFD-9470-D9C8A1172FE7}" srcOrd="1" destOrd="0" presId="urn:microsoft.com/office/officeart/2005/8/layout/vList5"/>
    <dgm:cxn modelId="{AB521771-2BF1-497C-8054-5465A53E98D7}" type="presParOf" srcId="{ECFFD3FF-9A87-429C-803E-107EE3235491}" destId="{0E697DC7-2A02-4D0D-9F6D-BDAFE9045369}" srcOrd="5" destOrd="0" presId="urn:microsoft.com/office/officeart/2005/8/layout/vList5"/>
    <dgm:cxn modelId="{84934DA1-5E0D-49CC-8FCE-3919195DABF6}" type="presParOf" srcId="{ECFFD3FF-9A87-429C-803E-107EE3235491}" destId="{1F708F65-9AB9-46EB-BBB6-BF6A06657B3B}" srcOrd="6" destOrd="0" presId="urn:microsoft.com/office/officeart/2005/8/layout/vList5"/>
    <dgm:cxn modelId="{A44EB951-42E7-4B0C-9643-933C6C27B88B}" type="presParOf" srcId="{1F708F65-9AB9-46EB-BBB6-BF6A06657B3B}" destId="{9CA0E983-50A3-48A0-83CE-12956E9939DC}" srcOrd="0" destOrd="0" presId="urn:microsoft.com/office/officeart/2005/8/layout/vList5"/>
    <dgm:cxn modelId="{B9BE0AC6-7032-409A-8E4A-AB69AD9FC717}" type="presParOf" srcId="{1F708F65-9AB9-46EB-BBB6-BF6A06657B3B}" destId="{D2521EFC-0CEF-42CA-ADE0-231654887018}"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45FC3E-E6F7-41B8-90FE-346960CDDE7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B290C31-8AE3-4361-88CC-7369C2972424}">
      <dgm:prSet phldrT="[Text]"/>
      <dgm:spPr/>
      <dgm:t>
        <a:bodyPr/>
        <a:lstStyle/>
        <a:p>
          <a:r>
            <a:rPr lang="en-US" dirty="0"/>
            <a:t>Process</a:t>
          </a:r>
        </a:p>
      </dgm:t>
    </dgm:pt>
    <dgm:pt modelId="{C038BFDD-2F33-4127-B65D-4B9B0D07BBAC}" type="parTrans" cxnId="{03331D8B-63B5-45C3-AC56-00DEFD2C75F1}">
      <dgm:prSet/>
      <dgm:spPr/>
      <dgm:t>
        <a:bodyPr/>
        <a:lstStyle/>
        <a:p>
          <a:endParaRPr lang="en-US"/>
        </a:p>
      </dgm:t>
    </dgm:pt>
    <dgm:pt modelId="{CA026729-77DF-46A0-86D6-A00406B245E2}" type="sibTrans" cxnId="{03331D8B-63B5-45C3-AC56-00DEFD2C75F1}">
      <dgm:prSet/>
      <dgm:spPr/>
      <dgm:t>
        <a:bodyPr/>
        <a:lstStyle/>
        <a:p>
          <a:endParaRPr lang="en-US"/>
        </a:p>
      </dgm:t>
    </dgm:pt>
    <dgm:pt modelId="{0583F652-502C-482E-83C9-2FEA09F0EDCE}">
      <dgm:prSet phldrT="[Text]"/>
      <dgm:spPr/>
      <dgm:t>
        <a:bodyPr anchor="ctr" anchorCtr="0"/>
        <a:lstStyle/>
        <a:p>
          <a:r>
            <a:rPr lang="en-US" dirty="0"/>
            <a:t>Who, what, when, where, how long?</a:t>
          </a:r>
        </a:p>
      </dgm:t>
    </dgm:pt>
    <dgm:pt modelId="{E16BB1AA-5DD4-4E7B-949F-67F3AF26C80D}" type="parTrans" cxnId="{A29A8657-0D17-476E-A479-420D433F043A}">
      <dgm:prSet/>
      <dgm:spPr/>
      <dgm:t>
        <a:bodyPr/>
        <a:lstStyle/>
        <a:p>
          <a:endParaRPr lang="en-US"/>
        </a:p>
      </dgm:t>
    </dgm:pt>
    <dgm:pt modelId="{08F3536F-5BA8-4972-8840-9190822F75FB}" type="sibTrans" cxnId="{A29A8657-0D17-476E-A479-420D433F043A}">
      <dgm:prSet/>
      <dgm:spPr/>
      <dgm:t>
        <a:bodyPr/>
        <a:lstStyle/>
        <a:p>
          <a:endParaRPr lang="en-US"/>
        </a:p>
      </dgm:t>
    </dgm:pt>
    <dgm:pt modelId="{B4225939-8ACC-4261-BD59-1ECF968480B9}">
      <dgm:prSet phldrT="[Text]"/>
      <dgm:spPr/>
      <dgm:t>
        <a:bodyPr/>
        <a:lstStyle/>
        <a:p>
          <a:r>
            <a:rPr lang="en-US" dirty="0"/>
            <a:t>Perceptual</a:t>
          </a:r>
        </a:p>
      </dgm:t>
    </dgm:pt>
    <dgm:pt modelId="{1E332D5E-200C-4DD1-802F-D731B3656F70}" type="parTrans" cxnId="{DE456751-F8B6-4050-9699-8C7E47131400}">
      <dgm:prSet/>
      <dgm:spPr/>
      <dgm:t>
        <a:bodyPr/>
        <a:lstStyle/>
        <a:p>
          <a:endParaRPr lang="en-US"/>
        </a:p>
      </dgm:t>
    </dgm:pt>
    <dgm:pt modelId="{7797B14A-5328-449E-9B3A-5918C5A65EB1}" type="sibTrans" cxnId="{DE456751-F8B6-4050-9699-8C7E47131400}">
      <dgm:prSet/>
      <dgm:spPr/>
      <dgm:t>
        <a:bodyPr/>
        <a:lstStyle/>
        <a:p>
          <a:endParaRPr lang="en-US"/>
        </a:p>
      </dgm:t>
    </dgm:pt>
    <dgm:pt modelId="{C6460EAA-2C01-43B6-A0C6-8E38BF8E2DCD}">
      <dgm:prSet phldrT="[Text]"/>
      <dgm:spPr/>
      <dgm:t>
        <a:bodyPr anchor="ctr" anchorCtr="0"/>
        <a:lstStyle/>
        <a:p>
          <a:r>
            <a:rPr lang="en-US" dirty="0"/>
            <a:t>Pre/Post measures, surveys</a:t>
          </a:r>
        </a:p>
      </dgm:t>
    </dgm:pt>
    <dgm:pt modelId="{0CA8EF33-56FD-4104-BA0F-3C3578A9C80E}" type="parTrans" cxnId="{01D0B0DB-9A92-439D-BB9E-BB171EF8C064}">
      <dgm:prSet/>
      <dgm:spPr/>
      <dgm:t>
        <a:bodyPr/>
        <a:lstStyle/>
        <a:p>
          <a:endParaRPr lang="en-US"/>
        </a:p>
      </dgm:t>
    </dgm:pt>
    <dgm:pt modelId="{CC152C8E-C1D8-4450-A259-12F1A5CF4452}" type="sibTrans" cxnId="{01D0B0DB-9A92-439D-BB9E-BB171EF8C064}">
      <dgm:prSet/>
      <dgm:spPr/>
      <dgm:t>
        <a:bodyPr/>
        <a:lstStyle/>
        <a:p>
          <a:endParaRPr lang="en-US"/>
        </a:p>
      </dgm:t>
    </dgm:pt>
    <dgm:pt modelId="{2930B45D-2C2B-4873-8915-DEE6DBCB84BD}">
      <dgm:prSet phldrT="[Text]"/>
      <dgm:spPr/>
      <dgm:t>
        <a:bodyPr/>
        <a:lstStyle/>
        <a:p>
          <a:r>
            <a:rPr lang="en-US" dirty="0"/>
            <a:t>Outcome</a:t>
          </a:r>
        </a:p>
      </dgm:t>
    </dgm:pt>
    <dgm:pt modelId="{F786413D-1C65-4F0A-A4F9-22C068C23FE6}" type="parTrans" cxnId="{9428C8E2-D626-4C35-BEE2-4FC0757B1E55}">
      <dgm:prSet/>
      <dgm:spPr/>
      <dgm:t>
        <a:bodyPr/>
        <a:lstStyle/>
        <a:p>
          <a:endParaRPr lang="en-US"/>
        </a:p>
      </dgm:t>
    </dgm:pt>
    <dgm:pt modelId="{CCC54403-35CC-44DF-A5C9-F04CE8D3ADDD}" type="sibTrans" cxnId="{9428C8E2-D626-4C35-BEE2-4FC0757B1E55}">
      <dgm:prSet/>
      <dgm:spPr/>
      <dgm:t>
        <a:bodyPr/>
        <a:lstStyle/>
        <a:p>
          <a:endParaRPr lang="en-US"/>
        </a:p>
      </dgm:t>
    </dgm:pt>
    <dgm:pt modelId="{341C3DA1-1B7A-4EB3-94F1-C0F6D44D657F}">
      <dgm:prSet/>
      <dgm:spPr/>
      <dgm:t>
        <a:bodyPr anchor="ctr" anchorCtr="0"/>
        <a:lstStyle/>
        <a:p>
          <a:r>
            <a:rPr lang="en-US" dirty="0"/>
            <a:t>Behavior, attendance, academic</a:t>
          </a:r>
        </a:p>
      </dgm:t>
    </dgm:pt>
    <dgm:pt modelId="{B6EDBBF6-2A32-47A1-9097-09354361ADB9}" type="parTrans" cxnId="{A5F45FD3-113D-4207-9C6E-7A255984DD3E}">
      <dgm:prSet/>
      <dgm:spPr/>
      <dgm:t>
        <a:bodyPr/>
        <a:lstStyle/>
        <a:p>
          <a:endParaRPr lang="en-US"/>
        </a:p>
      </dgm:t>
    </dgm:pt>
    <dgm:pt modelId="{2DA28BA8-C333-4FAB-B55D-E2459F890A43}" type="sibTrans" cxnId="{A5F45FD3-113D-4207-9C6E-7A255984DD3E}">
      <dgm:prSet/>
      <dgm:spPr/>
      <dgm:t>
        <a:bodyPr/>
        <a:lstStyle/>
        <a:p>
          <a:endParaRPr lang="en-US"/>
        </a:p>
      </dgm:t>
    </dgm:pt>
    <dgm:pt modelId="{0B57BEA3-9D44-4416-BCF2-FADCDC62976D}" type="pres">
      <dgm:prSet presAssocID="{5C45FC3E-E6F7-41B8-90FE-346960CDDE73}" presName="Name0" presStyleCnt="0">
        <dgm:presLayoutVars>
          <dgm:dir/>
          <dgm:animLvl val="lvl"/>
          <dgm:resizeHandles/>
        </dgm:presLayoutVars>
      </dgm:prSet>
      <dgm:spPr/>
      <dgm:t>
        <a:bodyPr/>
        <a:lstStyle/>
        <a:p>
          <a:endParaRPr lang="en-US"/>
        </a:p>
      </dgm:t>
    </dgm:pt>
    <dgm:pt modelId="{3206C9CE-37B5-47D5-8364-3D265BC2E526}" type="pres">
      <dgm:prSet presAssocID="{9B290C31-8AE3-4361-88CC-7369C2972424}" presName="linNode" presStyleCnt="0"/>
      <dgm:spPr/>
    </dgm:pt>
    <dgm:pt modelId="{DC82274B-39E8-445D-BD6B-2F2F79FB9522}" type="pres">
      <dgm:prSet presAssocID="{9B290C31-8AE3-4361-88CC-7369C2972424}" presName="parentShp" presStyleLbl="node1" presStyleIdx="0" presStyleCnt="3">
        <dgm:presLayoutVars>
          <dgm:bulletEnabled val="1"/>
        </dgm:presLayoutVars>
      </dgm:prSet>
      <dgm:spPr/>
      <dgm:t>
        <a:bodyPr/>
        <a:lstStyle/>
        <a:p>
          <a:endParaRPr lang="en-US"/>
        </a:p>
      </dgm:t>
    </dgm:pt>
    <dgm:pt modelId="{DA1C7514-014D-42DF-AA67-CC8F15AF8D1D}" type="pres">
      <dgm:prSet presAssocID="{9B290C31-8AE3-4361-88CC-7369C2972424}" presName="childShp" presStyleLbl="bgAccFollowNode1" presStyleIdx="0" presStyleCnt="3">
        <dgm:presLayoutVars>
          <dgm:bulletEnabled val="1"/>
        </dgm:presLayoutVars>
      </dgm:prSet>
      <dgm:spPr/>
      <dgm:t>
        <a:bodyPr/>
        <a:lstStyle/>
        <a:p>
          <a:endParaRPr lang="en-US"/>
        </a:p>
      </dgm:t>
    </dgm:pt>
    <dgm:pt modelId="{FB8B26AA-F427-4394-AD3B-2402F9B7293C}" type="pres">
      <dgm:prSet presAssocID="{CA026729-77DF-46A0-86D6-A00406B245E2}" presName="spacing" presStyleCnt="0"/>
      <dgm:spPr/>
    </dgm:pt>
    <dgm:pt modelId="{53B24C40-E8FE-4C77-B80B-9EDF83DC3AE7}" type="pres">
      <dgm:prSet presAssocID="{B4225939-8ACC-4261-BD59-1ECF968480B9}" presName="linNode" presStyleCnt="0"/>
      <dgm:spPr/>
    </dgm:pt>
    <dgm:pt modelId="{0D9EF985-C698-48FC-9171-9F09B11D4498}" type="pres">
      <dgm:prSet presAssocID="{B4225939-8ACC-4261-BD59-1ECF968480B9}" presName="parentShp" presStyleLbl="node1" presStyleIdx="1" presStyleCnt="3">
        <dgm:presLayoutVars>
          <dgm:bulletEnabled val="1"/>
        </dgm:presLayoutVars>
      </dgm:prSet>
      <dgm:spPr/>
      <dgm:t>
        <a:bodyPr/>
        <a:lstStyle/>
        <a:p>
          <a:endParaRPr lang="en-US"/>
        </a:p>
      </dgm:t>
    </dgm:pt>
    <dgm:pt modelId="{ADDDCFEA-B75F-4FC5-A9F4-CBB7002A6D2D}" type="pres">
      <dgm:prSet presAssocID="{B4225939-8ACC-4261-BD59-1ECF968480B9}" presName="childShp" presStyleLbl="bgAccFollowNode1" presStyleIdx="1" presStyleCnt="3">
        <dgm:presLayoutVars>
          <dgm:bulletEnabled val="1"/>
        </dgm:presLayoutVars>
      </dgm:prSet>
      <dgm:spPr/>
      <dgm:t>
        <a:bodyPr/>
        <a:lstStyle/>
        <a:p>
          <a:endParaRPr lang="en-US"/>
        </a:p>
      </dgm:t>
    </dgm:pt>
    <dgm:pt modelId="{B3A7103B-7E35-4E0E-A28B-205B8174E932}" type="pres">
      <dgm:prSet presAssocID="{7797B14A-5328-449E-9B3A-5918C5A65EB1}" presName="spacing" presStyleCnt="0"/>
      <dgm:spPr/>
    </dgm:pt>
    <dgm:pt modelId="{1373187D-23F4-4C53-BF22-18A39DE66C87}" type="pres">
      <dgm:prSet presAssocID="{2930B45D-2C2B-4873-8915-DEE6DBCB84BD}" presName="linNode" presStyleCnt="0"/>
      <dgm:spPr/>
    </dgm:pt>
    <dgm:pt modelId="{DFB1CE29-CEB6-4306-BE54-709FD20FC72C}" type="pres">
      <dgm:prSet presAssocID="{2930B45D-2C2B-4873-8915-DEE6DBCB84BD}" presName="parentShp" presStyleLbl="node1" presStyleIdx="2" presStyleCnt="3">
        <dgm:presLayoutVars>
          <dgm:bulletEnabled val="1"/>
        </dgm:presLayoutVars>
      </dgm:prSet>
      <dgm:spPr/>
      <dgm:t>
        <a:bodyPr/>
        <a:lstStyle/>
        <a:p>
          <a:endParaRPr lang="en-US"/>
        </a:p>
      </dgm:t>
    </dgm:pt>
    <dgm:pt modelId="{492E8551-66BF-475B-B491-788FFF29A329}" type="pres">
      <dgm:prSet presAssocID="{2930B45D-2C2B-4873-8915-DEE6DBCB84BD}" presName="childShp" presStyleLbl="bgAccFollowNode1" presStyleIdx="2" presStyleCnt="3">
        <dgm:presLayoutVars>
          <dgm:bulletEnabled val="1"/>
        </dgm:presLayoutVars>
      </dgm:prSet>
      <dgm:spPr/>
      <dgm:t>
        <a:bodyPr/>
        <a:lstStyle/>
        <a:p>
          <a:endParaRPr lang="en-US"/>
        </a:p>
      </dgm:t>
    </dgm:pt>
  </dgm:ptLst>
  <dgm:cxnLst>
    <dgm:cxn modelId="{AE9FACF0-DA5D-4648-AE03-77FFB1F50481}" type="presOf" srcId="{C6460EAA-2C01-43B6-A0C6-8E38BF8E2DCD}" destId="{ADDDCFEA-B75F-4FC5-A9F4-CBB7002A6D2D}" srcOrd="0" destOrd="0" presId="urn:microsoft.com/office/officeart/2005/8/layout/vList6"/>
    <dgm:cxn modelId="{DEE6DC07-1D98-436F-9FFB-984645C67CBC}" type="presOf" srcId="{0583F652-502C-482E-83C9-2FEA09F0EDCE}" destId="{DA1C7514-014D-42DF-AA67-CC8F15AF8D1D}" srcOrd="0" destOrd="0" presId="urn:microsoft.com/office/officeart/2005/8/layout/vList6"/>
    <dgm:cxn modelId="{01D0B0DB-9A92-439D-BB9E-BB171EF8C064}" srcId="{B4225939-8ACC-4261-BD59-1ECF968480B9}" destId="{C6460EAA-2C01-43B6-A0C6-8E38BF8E2DCD}" srcOrd="0" destOrd="0" parTransId="{0CA8EF33-56FD-4104-BA0F-3C3578A9C80E}" sibTransId="{CC152C8E-C1D8-4450-A259-12F1A5CF4452}"/>
    <dgm:cxn modelId="{03331D8B-63B5-45C3-AC56-00DEFD2C75F1}" srcId="{5C45FC3E-E6F7-41B8-90FE-346960CDDE73}" destId="{9B290C31-8AE3-4361-88CC-7369C2972424}" srcOrd="0" destOrd="0" parTransId="{C038BFDD-2F33-4127-B65D-4B9B0D07BBAC}" sibTransId="{CA026729-77DF-46A0-86D6-A00406B245E2}"/>
    <dgm:cxn modelId="{1F59A285-1E23-4FA8-903D-0CB3BE8D67AE}" type="presOf" srcId="{9B290C31-8AE3-4361-88CC-7369C2972424}" destId="{DC82274B-39E8-445D-BD6B-2F2F79FB9522}" srcOrd="0" destOrd="0" presId="urn:microsoft.com/office/officeart/2005/8/layout/vList6"/>
    <dgm:cxn modelId="{9428C8E2-D626-4C35-BEE2-4FC0757B1E55}" srcId="{5C45FC3E-E6F7-41B8-90FE-346960CDDE73}" destId="{2930B45D-2C2B-4873-8915-DEE6DBCB84BD}" srcOrd="2" destOrd="0" parTransId="{F786413D-1C65-4F0A-A4F9-22C068C23FE6}" sibTransId="{CCC54403-35CC-44DF-A5C9-F04CE8D3ADDD}"/>
    <dgm:cxn modelId="{DE456751-F8B6-4050-9699-8C7E47131400}" srcId="{5C45FC3E-E6F7-41B8-90FE-346960CDDE73}" destId="{B4225939-8ACC-4261-BD59-1ECF968480B9}" srcOrd="1" destOrd="0" parTransId="{1E332D5E-200C-4DD1-802F-D731B3656F70}" sibTransId="{7797B14A-5328-449E-9B3A-5918C5A65EB1}"/>
    <dgm:cxn modelId="{D2F45191-62B4-4F74-8C54-95790DA989DC}" type="presOf" srcId="{5C45FC3E-E6F7-41B8-90FE-346960CDDE73}" destId="{0B57BEA3-9D44-4416-BCF2-FADCDC62976D}" srcOrd="0" destOrd="0" presId="urn:microsoft.com/office/officeart/2005/8/layout/vList6"/>
    <dgm:cxn modelId="{E0309F7A-919B-4F36-A7AC-972FFBC785A3}" type="presOf" srcId="{2930B45D-2C2B-4873-8915-DEE6DBCB84BD}" destId="{DFB1CE29-CEB6-4306-BE54-709FD20FC72C}" srcOrd="0" destOrd="0" presId="urn:microsoft.com/office/officeart/2005/8/layout/vList6"/>
    <dgm:cxn modelId="{A5F45FD3-113D-4207-9C6E-7A255984DD3E}" srcId="{2930B45D-2C2B-4873-8915-DEE6DBCB84BD}" destId="{341C3DA1-1B7A-4EB3-94F1-C0F6D44D657F}" srcOrd="0" destOrd="0" parTransId="{B6EDBBF6-2A32-47A1-9097-09354361ADB9}" sibTransId="{2DA28BA8-C333-4FAB-B55D-E2459F890A43}"/>
    <dgm:cxn modelId="{0E9F3C3C-8FD0-4391-B183-21E4D812E6BA}" type="presOf" srcId="{B4225939-8ACC-4261-BD59-1ECF968480B9}" destId="{0D9EF985-C698-48FC-9171-9F09B11D4498}" srcOrd="0" destOrd="0" presId="urn:microsoft.com/office/officeart/2005/8/layout/vList6"/>
    <dgm:cxn modelId="{5D5D2332-A54E-41DC-B58A-55CFFF47E415}" type="presOf" srcId="{341C3DA1-1B7A-4EB3-94F1-C0F6D44D657F}" destId="{492E8551-66BF-475B-B491-788FFF29A329}" srcOrd="0" destOrd="0" presId="urn:microsoft.com/office/officeart/2005/8/layout/vList6"/>
    <dgm:cxn modelId="{A29A8657-0D17-476E-A479-420D433F043A}" srcId="{9B290C31-8AE3-4361-88CC-7369C2972424}" destId="{0583F652-502C-482E-83C9-2FEA09F0EDCE}" srcOrd="0" destOrd="0" parTransId="{E16BB1AA-5DD4-4E7B-949F-67F3AF26C80D}" sibTransId="{08F3536F-5BA8-4972-8840-9190822F75FB}"/>
    <dgm:cxn modelId="{02587D26-8DE9-4160-9077-1CE6923847F9}" type="presParOf" srcId="{0B57BEA3-9D44-4416-BCF2-FADCDC62976D}" destId="{3206C9CE-37B5-47D5-8364-3D265BC2E526}" srcOrd="0" destOrd="0" presId="urn:microsoft.com/office/officeart/2005/8/layout/vList6"/>
    <dgm:cxn modelId="{D3079208-2FD2-4901-8704-04A42FAA6349}" type="presParOf" srcId="{3206C9CE-37B5-47D5-8364-3D265BC2E526}" destId="{DC82274B-39E8-445D-BD6B-2F2F79FB9522}" srcOrd="0" destOrd="0" presId="urn:microsoft.com/office/officeart/2005/8/layout/vList6"/>
    <dgm:cxn modelId="{1CC3070C-C8F2-40BE-B7FE-86DD8F071A9F}" type="presParOf" srcId="{3206C9CE-37B5-47D5-8364-3D265BC2E526}" destId="{DA1C7514-014D-42DF-AA67-CC8F15AF8D1D}" srcOrd="1" destOrd="0" presId="urn:microsoft.com/office/officeart/2005/8/layout/vList6"/>
    <dgm:cxn modelId="{DF1C9227-F4B7-4808-86D1-754D3C5CB1E6}" type="presParOf" srcId="{0B57BEA3-9D44-4416-BCF2-FADCDC62976D}" destId="{FB8B26AA-F427-4394-AD3B-2402F9B7293C}" srcOrd="1" destOrd="0" presId="urn:microsoft.com/office/officeart/2005/8/layout/vList6"/>
    <dgm:cxn modelId="{AFE77D78-F78B-4418-B567-36E58C90787F}" type="presParOf" srcId="{0B57BEA3-9D44-4416-BCF2-FADCDC62976D}" destId="{53B24C40-E8FE-4C77-B80B-9EDF83DC3AE7}" srcOrd="2" destOrd="0" presId="urn:microsoft.com/office/officeart/2005/8/layout/vList6"/>
    <dgm:cxn modelId="{3C1034F3-82FA-4500-84BD-81680A3B3FFC}" type="presParOf" srcId="{53B24C40-E8FE-4C77-B80B-9EDF83DC3AE7}" destId="{0D9EF985-C698-48FC-9171-9F09B11D4498}" srcOrd="0" destOrd="0" presId="urn:microsoft.com/office/officeart/2005/8/layout/vList6"/>
    <dgm:cxn modelId="{AAA7B20E-2AC3-4558-8997-D22A7B6F7234}" type="presParOf" srcId="{53B24C40-E8FE-4C77-B80B-9EDF83DC3AE7}" destId="{ADDDCFEA-B75F-4FC5-A9F4-CBB7002A6D2D}" srcOrd="1" destOrd="0" presId="urn:microsoft.com/office/officeart/2005/8/layout/vList6"/>
    <dgm:cxn modelId="{BB55BC0F-FBA4-4EC8-BB3D-05D991C69473}" type="presParOf" srcId="{0B57BEA3-9D44-4416-BCF2-FADCDC62976D}" destId="{B3A7103B-7E35-4E0E-A28B-205B8174E932}" srcOrd="3" destOrd="0" presId="urn:microsoft.com/office/officeart/2005/8/layout/vList6"/>
    <dgm:cxn modelId="{CEEC55DF-2687-4A4F-AA41-2D27E4942610}" type="presParOf" srcId="{0B57BEA3-9D44-4416-BCF2-FADCDC62976D}" destId="{1373187D-23F4-4C53-BF22-18A39DE66C87}" srcOrd="4" destOrd="0" presId="urn:microsoft.com/office/officeart/2005/8/layout/vList6"/>
    <dgm:cxn modelId="{EAB16604-025D-41FA-8B95-B2C64DC53FD1}" type="presParOf" srcId="{1373187D-23F4-4C53-BF22-18A39DE66C87}" destId="{DFB1CE29-CEB6-4306-BE54-709FD20FC72C}" srcOrd="0" destOrd="0" presId="urn:microsoft.com/office/officeart/2005/8/layout/vList6"/>
    <dgm:cxn modelId="{5DD20CC3-D1CB-4D5B-96EF-395BEA1EFB6D}" type="presParOf" srcId="{1373187D-23F4-4C53-BF22-18A39DE66C87}" destId="{492E8551-66BF-475B-B491-788FFF29A329}"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5F9420-80B0-4129-8C1F-262A2A488DDA}" type="doc">
      <dgm:prSet loTypeId="urn:microsoft.com/office/officeart/2005/8/layout/hProcess9" loCatId="process" qsTypeId="urn:microsoft.com/office/officeart/2005/8/quickstyle/simple1" qsCatId="simple" csTypeId="urn:microsoft.com/office/officeart/2005/8/colors/accent1_2" csCatId="accent1" phldr="1"/>
      <dgm:spPr/>
    </dgm:pt>
    <dgm:pt modelId="{D37039A6-3297-4D75-AD27-E0EDEB2A034C}">
      <dgm:prSet phldrT="[Text]"/>
      <dgm:spPr/>
      <dgm:t>
        <a:bodyPr/>
        <a:lstStyle/>
        <a:p>
          <a:r>
            <a:rPr lang="en-US" dirty="0"/>
            <a:t>Counselor Provided Counseling Sessions</a:t>
          </a:r>
        </a:p>
      </dgm:t>
    </dgm:pt>
    <dgm:pt modelId="{50008C6D-FD5C-443E-963A-B65B99C1CF49}" type="parTrans" cxnId="{C1F45157-7E8C-44C2-B11E-14C48AA7638A}">
      <dgm:prSet/>
      <dgm:spPr/>
      <dgm:t>
        <a:bodyPr/>
        <a:lstStyle/>
        <a:p>
          <a:endParaRPr lang="en-US"/>
        </a:p>
      </dgm:t>
    </dgm:pt>
    <dgm:pt modelId="{AA284BBF-FBAB-41FF-B316-2174F26D10A1}" type="sibTrans" cxnId="{C1F45157-7E8C-44C2-B11E-14C48AA7638A}">
      <dgm:prSet/>
      <dgm:spPr/>
      <dgm:t>
        <a:bodyPr/>
        <a:lstStyle/>
        <a:p>
          <a:endParaRPr lang="en-US"/>
        </a:p>
      </dgm:t>
    </dgm:pt>
    <dgm:pt modelId="{E473C60D-41C3-4A0E-A09A-9A08E6C4FD3A}">
      <dgm:prSet phldrT="[Text]"/>
      <dgm:spPr/>
      <dgm:t>
        <a:bodyPr/>
        <a:lstStyle/>
        <a:p>
          <a:r>
            <a:rPr lang="en-US" dirty="0"/>
            <a:t>Julie Perceived Improvement</a:t>
          </a:r>
        </a:p>
      </dgm:t>
    </dgm:pt>
    <dgm:pt modelId="{814A6A2E-607F-4BC8-98BF-47C993E24E23}" type="parTrans" cxnId="{552C9B8C-AAFD-4D88-9C34-9C9ECD6C7E67}">
      <dgm:prSet/>
      <dgm:spPr/>
      <dgm:t>
        <a:bodyPr/>
        <a:lstStyle/>
        <a:p>
          <a:endParaRPr lang="en-US"/>
        </a:p>
      </dgm:t>
    </dgm:pt>
    <dgm:pt modelId="{9CFD73F6-5E92-409F-ADC1-94BA85E85A78}" type="sibTrans" cxnId="{552C9B8C-AAFD-4D88-9C34-9C9ECD6C7E67}">
      <dgm:prSet/>
      <dgm:spPr/>
      <dgm:t>
        <a:bodyPr/>
        <a:lstStyle/>
        <a:p>
          <a:endParaRPr lang="en-US"/>
        </a:p>
      </dgm:t>
    </dgm:pt>
    <dgm:pt modelId="{E19F14C4-B94A-4E25-8F38-31C80A07E7D6}">
      <dgm:prSet phldrT="[Text]"/>
      <dgm:spPr/>
      <dgm:t>
        <a:bodyPr/>
        <a:lstStyle/>
        <a:p>
          <a:r>
            <a:rPr lang="en-US" dirty="0"/>
            <a:t>Office Referrals Declined</a:t>
          </a:r>
        </a:p>
      </dgm:t>
    </dgm:pt>
    <dgm:pt modelId="{CE022B3B-3352-41E8-9F28-93A72DC6A2CB}" type="parTrans" cxnId="{06D76E42-EFE3-468A-8C0B-9B452BBA7C0E}">
      <dgm:prSet/>
      <dgm:spPr/>
      <dgm:t>
        <a:bodyPr/>
        <a:lstStyle/>
        <a:p>
          <a:endParaRPr lang="en-US"/>
        </a:p>
      </dgm:t>
    </dgm:pt>
    <dgm:pt modelId="{66931E4E-792B-48F8-B485-BB56FD81BF69}" type="sibTrans" cxnId="{06D76E42-EFE3-468A-8C0B-9B452BBA7C0E}">
      <dgm:prSet/>
      <dgm:spPr/>
      <dgm:t>
        <a:bodyPr/>
        <a:lstStyle/>
        <a:p>
          <a:endParaRPr lang="en-US"/>
        </a:p>
      </dgm:t>
    </dgm:pt>
    <dgm:pt modelId="{96EE1177-54AF-41C7-8291-674048BFA0C0}" type="pres">
      <dgm:prSet presAssocID="{645F9420-80B0-4129-8C1F-262A2A488DDA}" presName="CompostProcess" presStyleCnt="0">
        <dgm:presLayoutVars>
          <dgm:dir/>
          <dgm:resizeHandles val="exact"/>
        </dgm:presLayoutVars>
      </dgm:prSet>
      <dgm:spPr/>
    </dgm:pt>
    <dgm:pt modelId="{23E70510-56E9-41ED-B7BB-78ECE19C6F86}" type="pres">
      <dgm:prSet presAssocID="{645F9420-80B0-4129-8C1F-262A2A488DDA}" presName="arrow" presStyleLbl="bgShp" presStyleIdx="0" presStyleCnt="1"/>
      <dgm:spPr/>
    </dgm:pt>
    <dgm:pt modelId="{9EDB5870-4328-433D-B244-A7CAA94196BD}" type="pres">
      <dgm:prSet presAssocID="{645F9420-80B0-4129-8C1F-262A2A488DDA}" presName="linearProcess" presStyleCnt="0"/>
      <dgm:spPr/>
    </dgm:pt>
    <dgm:pt modelId="{526CFC69-9390-4893-BC58-A75B307B56BD}" type="pres">
      <dgm:prSet presAssocID="{D37039A6-3297-4D75-AD27-E0EDEB2A034C}" presName="textNode" presStyleLbl="node1" presStyleIdx="0" presStyleCnt="3">
        <dgm:presLayoutVars>
          <dgm:bulletEnabled val="1"/>
        </dgm:presLayoutVars>
      </dgm:prSet>
      <dgm:spPr/>
      <dgm:t>
        <a:bodyPr/>
        <a:lstStyle/>
        <a:p>
          <a:endParaRPr lang="en-US"/>
        </a:p>
      </dgm:t>
    </dgm:pt>
    <dgm:pt modelId="{67D18887-710E-49E4-8ED4-7091542068A6}" type="pres">
      <dgm:prSet presAssocID="{AA284BBF-FBAB-41FF-B316-2174F26D10A1}" presName="sibTrans" presStyleCnt="0"/>
      <dgm:spPr/>
    </dgm:pt>
    <dgm:pt modelId="{459A3140-7BB3-4DCE-81B9-BF47F355D880}" type="pres">
      <dgm:prSet presAssocID="{E473C60D-41C3-4A0E-A09A-9A08E6C4FD3A}" presName="textNode" presStyleLbl="node1" presStyleIdx="1" presStyleCnt="3">
        <dgm:presLayoutVars>
          <dgm:bulletEnabled val="1"/>
        </dgm:presLayoutVars>
      </dgm:prSet>
      <dgm:spPr/>
      <dgm:t>
        <a:bodyPr/>
        <a:lstStyle/>
        <a:p>
          <a:endParaRPr lang="en-US"/>
        </a:p>
      </dgm:t>
    </dgm:pt>
    <dgm:pt modelId="{80D60B8A-62B1-4538-A95B-73A2BCFEFD6F}" type="pres">
      <dgm:prSet presAssocID="{9CFD73F6-5E92-409F-ADC1-94BA85E85A78}" presName="sibTrans" presStyleCnt="0"/>
      <dgm:spPr/>
    </dgm:pt>
    <dgm:pt modelId="{6BC72973-B66D-4D6C-A6D7-5EF64250824F}" type="pres">
      <dgm:prSet presAssocID="{E19F14C4-B94A-4E25-8F38-31C80A07E7D6}" presName="textNode" presStyleLbl="node1" presStyleIdx="2" presStyleCnt="3">
        <dgm:presLayoutVars>
          <dgm:bulletEnabled val="1"/>
        </dgm:presLayoutVars>
      </dgm:prSet>
      <dgm:spPr/>
      <dgm:t>
        <a:bodyPr/>
        <a:lstStyle/>
        <a:p>
          <a:endParaRPr lang="en-US"/>
        </a:p>
      </dgm:t>
    </dgm:pt>
  </dgm:ptLst>
  <dgm:cxnLst>
    <dgm:cxn modelId="{BCEFED79-4B67-4B8F-8CDE-9DC1563F0B1E}" type="presOf" srcId="{645F9420-80B0-4129-8C1F-262A2A488DDA}" destId="{96EE1177-54AF-41C7-8291-674048BFA0C0}" srcOrd="0" destOrd="0" presId="urn:microsoft.com/office/officeart/2005/8/layout/hProcess9"/>
    <dgm:cxn modelId="{9D4B2F47-57C0-4BD6-95A3-CC6387397142}" type="presOf" srcId="{E473C60D-41C3-4A0E-A09A-9A08E6C4FD3A}" destId="{459A3140-7BB3-4DCE-81B9-BF47F355D880}" srcOrd="0" destOrd="0" presId="urn:microsoft.com/office/officeart/2005/8/layout/hProcess9"/>
    <dgm:cxn modelId="{0DB47DAA-34C7-4D42-A6EE-B75381F11757}" type="presOf" srcId="{E19F14C4-B94A-4E25-8F38-31C80A07E7D6}" destId="{6BC72973-B66D-4D6C-A6D7-5EF64250824F}" srcOrd="0" destOrd="0" presId="urn:microsoft.com/office/officeart/2005/8/layout/hProcess9"/>
    <dgm:cxn modelId="{C1F45157-7E8C-44C2-B11E-14C48AA7638A}" srcId="{645F9420-80B0-4129-8C1F-262A2A488DDA}" destId="{D37039A6-3297-4D75-AD27-E0EDEB2A034C}" srcOrd="0" destOrd="0" parTransId="{50008C6D-FD5C-443E-963A-B65B99C1CF49}" sibTransId="{AA284BBF-FBAB-41FF-B316-2174F26D10A1}"/>
    <dgm:cxn modelId="{B2F5F0E7-1A9F-42F0-9A7E-12DEAA06853B}" type="presOf" srcId="{D37039A6-3297-4D75-AD27-E0EDEB2A034C}" destId="{526CFC69-9390-4893-BC58-A75B307B56BD}" srcOrd="0" destOrd="0" presId="urn:microsoft.com/office/officeart/2005/8/layout/hProcess9"/>
    <dgm:cxn modelId="{552C9B8C-AAFD-4D88-9C34-9C9ECD6C7E67}" srcId="{645F9420-80B0-4129-8C1F-262A2A488DDA}" destId="{E473C60D-41C3-4A0E-A09A-9A08E6C4FD3A}" srcOrd="1" destOrd="0" parTransId="{814A6A2E-607F-4BC8-98BF-47C993E24E23}" sibTransId="{9CFD73F6-5E92-409F-ADC1-94BA85E85A78}"/>
    <dgm:cxn modelId="{06D76E42-EFE3-468A-8C0B-9B452BBA7C0E}" srcId="{645F9420-80B0-4129-8C1F-262A2A488DDA}" destId="{E19F14C4-B94A-4E25-8F38-31C80A07E7D6}" srcOrd="2" destOrd="0" parTransId="{CE022B3B-3352-41E8-9F28-93A72DC6A2CB}" sibTransId="{66931E4E-792B-48F8-B485-BB56FD81BF69}"/>
    <dgm:cxn modelId="{E7CE6846-2A12-418D-8C75-B1216F8FD1C1}" type="presParOf" srcId="{96EE1177-54AF-41C7-8291-674048BFA0C0}" destId="{23E70510-56E9-41ED-B7BB-78ECE19C6F86}" srcOrd="0" destOrd="0" presId="urn:microsoft.com/office/officeart/2005/8/layout/hProcess9"/>
    <dgm:cxn modelId="{C4A8A727-482D-4BA6-BFD1-DF2B9CD6CF22}" type="presParOf" srcId="{96EE1177-54AF-41C7-8291-674048BFA0C0}" destId="{9EDB5870-4328-433D-B244-A7CAA94196BD}" srcOrd="1" destOrd="0" presId="urn:microsoft.com/office/officeart/2005/8/layout/hProcess9"/>
    <dgm:cxn modelId="{BC438F6C-72DF-4C21-AA32-3693B7D1729A}" type="presParOf" srcId="{9EDB5870-4328-433D-B244-A7CAA94196BD}" destId="{526CFC69-9390-4893-BC58-A75B307B56BD}" srcOrd="0" destOrd="0" presId="urn:microsoft.com/office/officeart/2005/8/layout/hProcess9"/>
    <dgm:cxn modelId="{892E33A1-9A66-4C11-AFF5-907225692294}" type="presParOf" srcId="{9EDB5870-4328-433D-B244-A7CAA94196BD}" destId="{67D18887-710E-49E4-8ED4-7091542068A6}" srcOrd="1" destOrd="0" presId="urn:microsoft.com/office/officeart/2005/8/layout/hProcess9"/>
    <dgm:cxn modelId="{4E4D7FEC-79B6-4C3E-8A3B-C0998033F3EA}" type="presParOf" srcId="{9EDB5870-4328-433D-B244-A7CAA94196BD}" destId="{459A3140-7BB3-4DCE-81B9-BF47F355D880}" srcOrd="2" destOrd="0" presId="urn:microsoft.com/office/officeart/2005/8/layout/hProcess9"/>
    <dgm:cxn modelId="{77DAE052-90E0-4E34-8A76-A439EF5674CF}" type="presParOf" srcId="{9EDB5870-4328-433D-B244-A7CAA94196BD}" destId="{80D60B8A-62B1-4538-A95B-73A2BCFEFD6F}" srcOrd="3" destOrd="0" presId="urn:microsoft.com/office/officeart/2005/8/layout/hProcess9"/>
    <dgm:cxn modelId="{BE2DD255-C78A-4CF8-B2B2-6BABF35F820D}" type="presParOf" srcId="{9EDB5870-4328-433D-B244-A7CAA94196BD}" destId="{6BC72973-B66D-4D6C-A6D7-5EF64250824F}"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CD85B-9508-4C86-A89C-BF0B5303BF52}">
      <dsp:nvSpPr>
        <dsp:cNvPr id="0" name=""/>
        <dsp:cNvSpPr/>
      </dsp:nvSpPr>
      <dsp:spPr>
        <a:xfrm>
          <a:off x="2782730" y="2151"/>
          <a:ext cx="2261444" cy="225145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Written Program</a:t>
          </a:r>
        </a:p>
      </dsp:txBody>
      <dsp:txXfrm>
        <a:off x="3113911" y="331869"/>
        <a:ext cx="1599082" cy="1592019"/>
      </dsp:txXfrm>
    </dsp:sp>
    <dsp:sp modelId="{91DDC3EF-3995-45C8-A6F0-F597F8D38992}">
      <dsp:nvSpPr>
        <dsp:cNvPr id="0" name=""/>
        <dsp:cNvSpPr/>
      </dsp:nvSpPr>
      <dsp:spPr>
        <a:xfrm>
          <a:off x="3590489" y="2344036"/>
          <a:ext cx="645926" cy="64592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676106" y="2591038"/>
        <a:ext cx="474692" cy="151922"/>
      </dsp:txXfrm>
    </dsp:sp>
    <dsp:sp modelId="{A93788B6-3B9B-4F19-BCB1-27AED35EC99C}">
      <dsp:nvSpPr>
        <dsp:cNvPr id="0" name=""/>
        <dsp:cNvSpPr/>
      </dsp:nvSpPr>
      <dsp:spPr>
        <a:xfrm>
          <a:off x="2782730" y="3080393"/>
          <a:ext cx="2261444" cy="225145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Implemented Program</a:t>
          </a:r>
        </a:p>
      </dsp:txBody>
      <dsp:txXfrm>
        <a:off x="3113911" y="3410111"/>
        <a:ext cx="1599082" cy="1592019"/>
      </dsp:txXfrm>
    </dsp:sp>
    <dsp:sp modelId="{1EB2A7ED-6BD2-4A87-8D79-D94FD9CEE159}">
      <dsp:nvSpPr>
        <dsp:cNvPr id="0" name=""/>
        <dsp:cNvSpPr/>
      </dsp:nvSpPr>
      <dsp:spPr>
        <a:xfrm rot="21599286">
          <a:off x="5237633" y="2437329"/>
          <a:ext cx="2533931" cy="4582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237633" y="2528996"/>
        <a:ext cx="2396452" cy="274958"/>
      </dsp:txXfrm>
    </dsp:sp>
    <dsp:sp modelId="{8100D96F-7EEF-4BAE-8EE3-55CB2629A722}">
      <dsp:nvSpPr>
        <dsp:cNvPr id="0" name=""/>
        <dsp:cNvSpPr/>
      </dsp:nvSpPr>
      <dsp:spPr>
        <a:xfrm>
          <a:off x="7879949" y="1143002"/>
          <a:ext cx="3009505" cy="30457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b="1" kern="1200" dirty="0"/>
            <a:t>Program Evaluation</a:t>
          </a:r>
        </a:p>
      </dsp:txBody>
      <dsp:txXfrm>
        <a:off x="8320681" y="1589038"/>
        <a:ext cx="2128041" cy="2153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C7BD-D30B-4F4E-8514-71EE6D128B9E}">
      <dsp:nvSpPr>
        <dsp:cNvPr id="0" name=""/>
        <dsp:cNvSpPr/>
      </dsp:nvSpPr>
      <dsp:spPr>
        <a:xfrm>
          <a:off x="0" y="80660"/>
          <a:ext cx="8672543" cy="675327"/>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t>Developed &amp; Implemented K-12 Comprehensive School Counseling Program in every building</a:t>
          </a:r>
        </a:p>
      </dsp:txBody>
      <dsp:txXfrm>
        <a:off x="32967" y="113627"/>
        <a:ext cx="8606609" cy="609393"/>
      </dsp:txXfrm>
    </dsp:sp>
    <dsp:sp modelId="{749E5119-A65A-41B2-B18F-B6D021696E04}">
      <dsp:nvSpPr>
        <dsp:cNvPr id="0" name=""/>
        <dsp:cNvSpPr/>
      </dsp:nvSpPr>
      <dsp:spPr>
        <a:xfrm>
          <a:off x="0" y="804948"/>
          <a:ext cx="8672543" cy="675327"/>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t>K-12 School Counseling Curriculum is regularly reviewed, revised and delivered</a:t>
          </a:r>
        </a:p>
      </dsp:txBody>
      <dsp:txXfrm>
        <a:off x="32967" y="837915"/>
        <a:ext cx="8606609" cy="609393"/>
      </dsp:txXfrm>
    </dsp:sp>
    <dsp:sp modelId="{6480081A-9AEB-4051-BF90-F3C82F8BBCF0}">
      <dsp:nvSpPr>
        <dsp:cNvPr id="0" name=""/>
        <dsp:cNvSpPr/>
      </dsp:nvSpPr>
      <dsp:spPr>
        <a:xfrm>
          <a:off x="0" y="1529236"/>
          <a:ext cx="8672543" cy="675327"/>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t>All students participate in the Individual Student Planning process</a:t>
          </a:r>
        </a:p>
      </dsp:txBody>
      <dsp:txXfrm>
        <a:off x="32967" y="1562203"/>
        <a:ext cx="8606609" cy="609393"/>
      </dsp:txXfrm>
    </dsp:sp>
    <dsp:sp modelId="{2A73F9E7-C611-4C1E-9BFD-64F24FFE5353}">
      <dsp:nvSpPr>
        <dsp:cNvPr id="0" name=""/>
        <dsp:cNvSpPr/>
      </dsp:nvSpPr>
      <dsp:spPr>
        <a:xfrm>
          <a:off x="0" y="2253523"/>
          <a:ext cx="8672543" cy="675327"/>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t>All students have access to Responsive Services</a:t>
          </a:r>
        </a:p>
      </dsp:txBody>
      <dsp:txXfrm>
        <a:off x="32967" y="2286490"/>
        <a:ext cx="8606609" cy="609393"/>
      </dsp:txXfrm>
    </dsp:sp>
    <dsp:sp modelId="{07C50BC4-33F8-4BCE-9693-A4CD9FA23B1A}">
      <dsp:nvSpPr>
        <dsp:cNvPr id="0" name=""/>
        <dsp:cNvSpPr/>
      </dsp:nvSpPr>
      <dsp:spPr>
        <a:xfrm>
          <a:off x="0" y="2977811"/>
          <a:ext cx="8672543" cy="675327"/>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t>System Support activities are in place to ensure full implementation, evaluation and improvement of the program</a:t>
          </a:r>
        </a:p>
      </dsp:txBody>
      <dsp:txXfrm>
        <a:off x="32967" y="3010778"/>
        <a:ext cx="8606609" cy="6093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74E8C-1252-487D-87F9-7BA9EAB59BC7}">
      <dsp:nvSpPr>
        <dsp:cNvPr id="0" name=""/>
        <dsp:cNvSpPr/>
      </dsp:nvSpPr>
      <dsp:spPr>
        <a:xfrm>
          <a:off x="0" y="807229"/>
          <a:ext cx="2981005" cy="1788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Attendance</a:t>
          </a:r>
        </a:p>
      </dsp:txBody>
      <dsp:txXfrm>
        <a:off x="0" y="807229"/>
        <a:ext cx="2981005" cy="1788603"/>
      </dsp:txXfrm>
    </dsp:sp>
    <dsp:sp modelId="{B0D0D9DD-7A19-412A-8A37-3452628DD8F4}">
      <dsp:nvSpPr>
        <dsp:cNvPr id="0" name=""/>
        <dsp:cNvSpPr/>
      </dsp:nvSpPr>
      <dsp:spPr>
        <a:xfrm>
          <a:off x="3279105" y="807229"/>
          <a:ext cx="2981005" cy="1788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Behavior</a:t>
          </a:r>
        </a:p>
      </dsp:txBody>
      <dsp:txXfrm>
        <a:off x="3279105" y="807229"/>
        <a:ext cx="2981005" cy="1788603"/>
      </dsp:txXfrm>
    </dsp:sp>
    <dsp:sp modelId="{26CB3934-BC3E-4531-9656-981ECA5A0295}">
      <dsp:nvSpPr>
        <dsp:cNvPr id="0" name=""/>
        <dsp:cNvSpPr/>
      </dsp:nvSpPr>
      <dsp:spPr>
        <a:xfrm>
          <a:off x="6558210" y="807229"/>
          <a:ext cx="2981005" cy="1788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Achievement</a:t>
          </a:r>
        </a:p>
      </dsp:txBody>
      <dsp:txXfrm>
        <a:off x="6558210" y="807229"/>
        <a:ext cx="2981005" cy="1788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61E29-E6A3-46A9-A856-4AFA80BF6AE1}">
      <dsp:nvSpPr>
        <dsp:cNvPr id="0" name=""/>
        <dsp:cNvSpPr/>
      </dsp:nvSpPr>
      <dsp:spPr>
        <a:xfrm rot="5400000">
          <a:off x="3389344" y="-1457827"/>
          <a:ext cx="1019624" cy="419404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To what extent is the school counseling program in place and being implemented?</a:t>
          </a:r>
        </a:p>
      </dsp:txBody>
      <dsp:txXfrm rot="-5400000">
        <a:off x="1802132" y="179159"/>
        <a:ext cx="4144274" cy="920076"/>
      </dsp:txXfrm>
    </dsp:sp>
    <dsp:sp modelId="{75E7D944-61DD-443F-AF3E-F6CC395238A8}">
      <dsp:nvSpPr>
        <dsp:cNvPr id="0" name=""/>
        <dsp:cNvSpPr/>
      </dsp:nvSpPr>
      <dsp:spPr>
        <a:xfrm>
          <a:off x="557019" y="1931"/>
          <a:ext cx="1245113" cy="12745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cs typeface="Aharoni" panose="02010803020104030203" pitchFamily="2" charset="-79"/>
            </a:rPr>
            <a:t>1.</a:t>
          </a:r>
        </a:p>
      </dsp:txBody>
      <dsp:txXfrm>
        <a:off x="617800" y="62712"/>
        <a:ext cx="1123551" cy="1152968"/>
      </dsp:txXfrm>
    </dsp:sp>
    <dsp:sp modelId="{DB540B2E-776E-4EA5-A1BD-50A7791DAA80}">
      <dsp:nvSpPr>
        <dsp:cNvPr id="0" name=""/>
        <dsp:cNvSpPr/>
      </dsp:nvSpPr>
      <dsp:spPr>
        <a:xfrm rot="5400000">
          <a:off x="3389344" y="-119570"/>
          <a:ext cx="1019624" cy="419404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Is the program being managed and conducted with fully certified and capable school counseling personnel?</a:t>
          </a:r>
        </a:p>
      </dsp:txBody>
      <dsp:txXfrm rot="-5400000">
        <a:off x="1802132" y="1517416"/>
        <a:ext cx="4144274" cy="920076"/>
      </dsp:txXfrm>
    </dsp:sp>
    <dsp:sp modelId="{9B397F0E-AA94-40F8-B495-1D0F6BD3BA5D}">
      <dsp:nvSpPr>
        <dsp:cNvPr id="0" name=""/>
        <dsp:cNvSpPr/>
      </dsp:nvSpPr>
      <dsp:spPr>
        <a:xfrm>
          <a:off x="557019" y="1340188"/>
          <a:ext cx="1245113" cy="12745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2.</a:t>
          </a:r>
        </a:p>
      </dsp:txBody>
      <dsp:txXfrm>
        <a:off x="617800" y="1400969"/>
        <a:ext cx="1123551" cy="1152968"/>
      </dsp:txXfrm>
    </dsp:sp>
    <dsp:sp modelId="{BFD0D112-A7D0-4D1B-9057-6FB6C3ACA78D}">
      <dsp:nvSpPr>
        <dsp:cNvPr id="0" name=""/>
        <dsp:cNvSpPr/>
      </dsp:nvSpPr>
      <dsp:spPr>
        <a:xfrm rot="5400000">
          <a:off x="3389344" y="1218687"/>
          <a:ext cx="1019624" cy="419404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Is there a plan or system in place to use relevant student data to determine program  impact on student outcomes?</a:t>
          </a:r>
        </a:p>
      </dsp:txBody>
      <dsp:txXfrm rot="-5400000">
        <a:off x="1802132" y="2855673"/>
        <a:ext cx="4144274" cy="920076"/>
      </dsp:txXfrm>
    </dsp:sp>
    <dsp:sp modelId="{6A688460-D001-44CD-879E-E7F71A2D7A04}">
      <dsp:nvSpPr>
        <dsp:cNvPr id="0" name=""/>
        <dsp:cNvSpPr/>
      </dsp:nvSpPr>
      <dsp:spPr>
        <a:xfrm>
          <a:off x="557019" y="2678445"/>
          <a:ext cx="1245113" cy="12745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3.</a:t>
          </a:r>
        </a:p>
      </dsp:txBody>
      <dsp:txXfrm>
        <a:off x="617800" y="2739226"/>
        <a:ext cx="1123551" cy="1152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8BB82-ED91-4FE3-B622-B6BEE92E6F12}">
      <dsp:nvSpPr>
        <dsp:cNvPr id="0" name=""/>
        <dsp:cNvSpPr/>
      </dsp:nvSpPr>
      <dsp:spPr>
        <a:xfrm>
          <a:off x="520064" y="0"/>
          <a:ext cx="5894070" cy="472916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ADA4F8-64D8-43FA-8578-3710F8406A8F}">
      <dsp:nvSpPr>
        <dsp:cNvPr id="0" name=""/>
        <dsp:cNvSpPr/>
      </dsp:nvSpPr>
      <dsp:spPr>
        <a:xfrm>
          <a:off x="2391" y="1418748"/>
          <a:ext cx="1316947" cy="1891664"/>
        </a:xfrm>
        <a:prstGeom prst="roundRect">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Identify</a:t>
          </a:r>
        </a:p>
      </dsp:txBody>
      <dsp:txXfrm>
        <a:off x="66679" y="1483036"/>
        <a:ext cx="1188371" cy="1763088"/>
      </dsp:txXfrm>
    </dsp:sp>
    <dsp:sp modelId="{7B1148D0-B3D9-41BA-8891-411732C110CC}">
      <dsp:nvSpPr>
        <dsp:cNvPr id="0" name=""/>
        <dsp:cNvSpPr/>
      </dsp:nvSpPr>
      <dsp:spPr>
        <a:xfrm>
          <a:off x="1405508" y="1418748"/>
          <a:ext cx="1316947" cy="1891664"/>
        </a:xfrm>
        <a:prstGeom prst="roundRect">
          <a:avLst/>
        </a:prstGeom>
        <a:solidFill>
          <a:schemeClr val="accent2">
            <a:shade val="80000"/>
            <a:hueOff val="129898"/>
            <a:satOff val="-5564"/>
            <a:lumOff val="767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Describe</a:t>
          </a:r>
        </a:p>
      </dsp:txBody>
      <dsp:txXfrm>
        <a:off x="1469796" y="1483036"/>
        <a:ext cx="1188371" cy="1763088"/>
      </dsp:txXfrm>
    </dsp:sp>
    <dsp:sp modelId="{CB50D911-D901-47CC-BA0E-783AA18FB609}">
      <dsp:nvSpPr>
        <dsp:cNvPr id="0" name=""/>
        <dsp:cNvSpPr/>
      </dsp:nvSpPr>
      <dsp:spPr>
        <a:xfrm>
          <a:off x="2808626" y="1418748"/>
          <a:ext cx="1316947" cy="1891664"/>
        </a:xfrm>
        <a:prstGeom prst="roundRect">
          <a:avLst/>
        </a:prstGeom>
        <a:solidFill>
          <a:schemeClr val="accent2">
            <a:shade val="80000"/>
            <a:hueOff val="259796"/>
            <a:satOff val="-11129"/>
            <a:lumOff val="1534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Existing Data</a:t>
          </a:r>
        </a:p>
      </dsp:txBody>
      <dsp:txXfrm>
        <a:off x="2872914" y="1483036"/>
        <a:ext cx="1188371" cy="1763088"/>
      </dsp:txXfrm>
    </dsp:sp>
    <dsp:sp modelId="{0C452574-D681-4ED2-90D0-63162E9B6895}">
      <dsp:nvSpPr>
        <dsp:cNvPr id="0" name=""/>
        <dsp:cNvSpPr/>
      </dsp:nvSpPr>
      <dsp:spPr>
        <a:xfrm>
          <a:off x="4211743" y="1418748"/>
          <a:ext cx="1316947" cy="1891664"/>
        </a:xfrm>
        <a:prstGeom prst="roundRect">
          <a:avLst/>
        </a:prstGeom>
        <a:solidFill>
          <a:schemeClr val="accent2">
            <a:shade val="80000"/>
            <a:hueOff val="389694"/>
            <a:satOff val="-16693"/>
            <a:lumOff val="2302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Analyze</a:t>
          </a:r>
        </a:p>
      </dsp:txBody>
      <dsp:txXfrm>
        <a:off x="4276031" y="1483036"/>
        <a:ext cx="1188371" cy="1763088"/>
      </dsp:txXfrm>
    </dsp:sp>
    <dsp:sp modelId="{C322167F-1824-4E83-8BBF-2A848902D855}">
      <dsp:nvSpPr>
        <dsp:cNvPr id="0" name=""/>
        <dsp:cNvSpPr/>
      </dsp:nvSpPr>
      <dsp:spPr>
        <a:xfrm>
          <a:off x="5614861" y="1418748"/>
          <a:ext cx="1316947" cy="1891664"/>
        </a:xfrm>
        <a:prstGeom prst="roundRect">
          <a:avLst/>
        </a:prstGeom>
        <a:solidFill>
          <a:schemeClr val="accent2">
            <a:shade val="80000"/>
            <a:hueOff val="519592"/>
            <a:satOff val="-22257"/>
            <a:lumOff val="306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Summarize</a:t>
          </a:r>
        </a:p>
      </dsp:txBody>
      <dsp:txXfrm>
        <a:off x="5679149" y="1483036"/>
        <a:ext cx="1188371" cy="17630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E1460-EE3E-410B-9CA9-70BE9DE32125}">
      <dsp:nvSpPr>
        <dsp:cNvPr id="0" name=""/>
        <dsp:cNvSpPr/>
      </dsp:nvSpPr>
      <dsp:spPr>
        <a:xfrm>
          <a:off x="0" y="513159"/>
          <a:ext cx="2795256" cy="167715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a:t>Student Specific</a:t>
          </a:r>
        </a:p>
      </dsp:txBody>
      <dsp:txXfrm>
        <a:off x="0" y="513159"/>
        <a:ext cx="2795256" cy="1677153"/>
      </dsp:txXfrm>
    </dsp:sp>
    <dsp:sp modelId="{D40DF533-0CCD-4634-80A5-72E711C43642}">
      <dsp:nvSpPr>
        <dsp:cNvPr id="0" name=""/>
        <dsp:cNvSpPr/>
      </dsp:nvSpPr>
      <dsp:spPr>
        <a:xfrm>
          <a:off x="3074781" y="513159"/>
          <a:ext cx="2795256" cy="167715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a:t>Program Specific</a:t>
          </a:r>
        </a:p>
      </dsp:txBody>
      <dsp:txXfrm>
        <a:off x="3074781" y="513159"/>
        <a:ext cx="2795256" cy="1677153"/>
      </dsp:txXfrm>
    </dsp:sp>
    <dsp:sp modelId="{74C0E628-B117-4392-A298-547A4032ED55}">
      <dsp:nvSpPr>
        <dsp:cNvPr id="0" name=""/>
        <dsp:cNvSpPr/>
      </dsp:nvSpPr>
      <dsp:spPr>
        <a:xfrm>
          <a:off x="6149563" y="513159"/>
          <a:ext cx="2795256" cy="167715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a:t>District Specific</a:t>
          </a:r>
        </a:p>
      </dsp:txBody>
      <dsp:txXfrm>
        <a:off x="6149563" y="513159"/>
        <a:ext cx="2795256" cy="16771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D59F9-358D-41C0-99F8-0C96918CC060}">
      <dsp:nvSpPr>
        <dsp:cNvPr id="0" name=""/>
        <dsp:cNvSpPr/>
      </dsp:nvSpPr>
      <dsp:spPr>
        <a:xfrm rot="5400000">
          <a:off x="6454448" y="-2835897"/>
          <a:ext cx="513605" cy="6316472"/>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One, two, three or more</a:t>
          </a:r>
        </a:p>
      </dsp:txBody>
      <dsp:txXfrm rot="-5400000">
        <a:off x="3553015" y="90608"/>
        <a:ext cx="6291400" cy="463461"/>
      </dsp:txXfrm>
    </dsp:sp>
    <dsp:sp modelId="{411780A0-93BF-46C0-9671-ED436AEC273D}">
      <dsp:nvSpPr>
        <dsp:cNvPr id="0" name=""/>
        <dsp:cNvSpPr/>
      </dsp:nvSpPr>
      <dsp:spPr>
        <a:xfrm>
          <a:off x="0" y="1334"/>
          <a:ext cx="3553015" cy="6420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a:t>Students</a:t>
          </a:r>
        </a:p>
      </dsp:txBody>
      <dsp:txXfrm>
        <a:off x="31340" y="32674"/>
        <a:ext cx="3490335" cy="579327"/>
      </dsp:txXfrm>
    </dsp:sp>
    <dsp:sp modelId="{D372AA97-70A7-4D8B-B046-D8A22D7F314A}">
      <dsp:nvSpPr>
        <dsp:cNvPr id="0" name=""/>
        <dsp:cNvSpPr/>
      </dsp:nvSpPr>
      <dsp:spPr>
        <a:xfrm rot="5400000">
          <a:off x="6454448" y="-2161790"/>
          <a:ext cx="513605" cy="6316472"/>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Counseling, Lesson, Behavior Plan, Check-In</a:t>
          </a:r>
        </a:p>
      </dsp:txBody>
      <dsp:txXfrm rot="-5400000">
        <a:off x="3553015" y="764715"/>
        <a:ext cx="6291400" cy="463461"/>
      </dsp:txXfrm>
    </dsp:sp>
    <dsp:sp modelId="{55A5E320-6664-4BEA-B88F-BF994C7EE4D1}">
      <dsp:nvSpPr>
        <dsp:cNvPr id="0" name=""/>
        <dsp:cNvSpPr/>
      </dsp:nvSpPr>
      <dsp:spPr>
        <a:xfrm>
          <a:off x="0" y="675442"/>
          <a:ext cx="3553015" cy="6420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a:t>Interventions</a:t>
          </a:r>
        </a:p>
      </dsp:txBody>
      <dsp:txXfrm>
        <a:off x="31340" y="706782"/>
        <a:ext cx="3490335" cy="579327"/>
      </dsp:txXfrm>
    </dsp:sp>
    <dsp:sp modelId="{C1EC1C87-DE81-4AFD-9470-D9C8A1172FE7}">
      <dsp:nvSpPr>
        <dsp:cNvPr id="0" name=""/>
        <dsp:cNvSpPr/>
      </dsp:nvSpPr>
      <dsp:spPr>
        <a:xfrm rot="5400000">
          <a:off x="6454448" y="-1487682"/>
          <a:ext cx="513605" cy="6316472"/>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Process, Perceptual, Outcome</a:t>
          </a:r>
        </a:p>
      </dsp:txBody>
      <dsp:txXfrm rot="-5400000">
        <a:off x="3553015" y="1438823"/>
        <a:ext cx="6291400" cy="463461"/>
      </dsp:txXfrm>
    </dsp:sp>
    <dsp:sp modelId="{D7B185AA-3189-4348-B66E-CF1AD1CBBB41}">
      <dsp:nvSpPr>
        <dsp:cNvPr id="0" name=""/>
        <dsp:cNvSpPr/>
      </dsp:nvSpPr>
      <dsp:spPr>
        <a:xfrm>
          <a:off x="0" y="1349550"/>
          <a:ext cx="3553015" cy="6420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a:t>Measurements</a:t>
          </a:r>
        </a:p>
      </dsp:txBody>
      <dsp:txXfrm>
        <a:off x="31340" y="1380890"/>
        <a:ext cx="3490335" cy="579327"/>
      </dsp:txXfrm>
    </dsp:sp>
    <dsp:sp modelId="{D2521EFC-0CEF-42CA-ADE0-231654887018}">
      <dsp:nvSpPr>
        <dsp:cNvPr id="0" name=""/>
        <dsp:cNvSpPr/>
      </dsp:nvSpPr>
      <dsp:spPr>
        <a:xfrm rot="5400000">
          <a:off x="6454448" y="-813574"/>
          <a:ext cx="513605" cy="6316472"/>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Individual, Group or Classroom</a:t>
          </a:r>
        </a:p>
      </dsp:txBody>
      <dsp:txXfrm rot="-5400000">
        <a:off x="3553015" y="2112931"/>
        <a:ext cx="6291400" cy="463461"/>
      </dsp:txXfrm>
    </dsp:sp>
    <dsp:sp modelId="{9CA0E983-50A3-48A0-83CE-12956E9939DC}">
      <dsp:nvSpPr>
        <dsp:cNvPr id="0" name=""/>
        <dsp:cNvSpPr/>
      </dsp:nvSpPr>
      <dsp:spPr>
        <a:xfrm>
          <a:off x="0" y="2023657"/>
          <a:ext cx="3553015" cy="6420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a:t>Settings</a:t>
          </a:r>
        </a:p>
      </dsp:txBody>
      <dsp:txXfrm>
        <a:off x="31340" y="2054997"/>
        <a:ext cx="3490335" cy="5793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C7514-014D-42DF-AA67-CC8F15AF8D1D}">
      <dsp:nvSpPr>
        <dsp:cNvPr id="0" name=""/>
        <dsp:cNvSpPr/>
      </dsp:nvSpPr>
      <dsp:spPr>
        <a:xfrm>
          <a:off x="3947795" y="0"/>
          <a:ext cx="5921692" cy="785812"/>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Who, what, when, where, how long?</a:t>
          </a:r>
        </a:p>
      </dsp:txBody>
      <dsp:txXfrm>
        <a:off x="3947795" y="98227"/>
        <a:ext cx="5627013" cy="589359"/>
      </dsp:txXfrm>
    </dsp:sp>
    <dsp:sp modelId="{DC82274B-39E8-445D-BD6B-2F2F79FB9522}">
      <dsp:nvSpPr>
        <dsp:cNvPr id="0" name=""/>
        <dsp:cNvSpPr/>
      </dsp:nvSpPr>
      <dsp:spPr>
        <a:xfrm>
          <a:off x="0" y="0"/>
          <a:ext cx="3947795" cy="785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en-US" sz="3900" kern="1200" dirty="0"/>
            <a:t>Process</a:t>
          </a:r>
        </a:p>
      </dsp:txBody>
      <dsp:txXfrm>
        <a:off x="38360" y="38360"/>
        <a:ext cx="3871075" cy="709092"/>
      </dsp:txXfrm>
    </dsp:sp>
    <dsp:sp modelId="{ADDDCFEA-B75F-4FC5-A9F4-CBB7002A6D2D}">
      <dsp:nvSpPr>
        <dsp:cNvPr id="0" name=""/>
        <dsp:cNvSpPr/>
      </dsp:nvSpPr>
      <dsp:spPr>
        <a:xfrm>
          <a:off x="3947795" y="864393"/>
          <a:ext cx="5921692" cy="785812"/>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Pre/Post measures, surveys</a:t>
          </a:r>
        </a:p>
      </dsp:txBody>
      <dsp:txXfrm>
        <a:off x="3947795" y="962620"/>
        <a:ext cx="5627013" cy="589359"/>
      </dsp:txXfrm>
    </dsp:sp>
    <dsp:sp modelId="{0D9EF985-C698-48FC-9171-9F09B11D4498}">
      <dsp:nvSpPr>
        <dsp:cNvPr id="0" name=""/>
        <dsp:cNvSpPr/>
      </dsp:nvSpPr>
      <dsp:spPr>
        <a:xfrm>
          <a:off x="0" y="864393"/>
          <a:ext cx="3947795" cy="785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en-US" sz="3900" kern="1200" dirty="0"/>
            <a:t>Perceptual</a:t>
          </a:r>
        </a:p>
      </dsp:txBody>
      <dsp:txXfrm>
        <a:off x="38360" y="902753"/>
        <a:ext cx="3871075" cy="709092"/>
      </dsp:txXfrm>
    </dsp:sp>
    <dsp:sp modelId="{492E8551-66BF-475B-B491-788FFF29A329}">
      <dsp:nvSpPr>
        <dsp:cNvPr id="0" name=""/>
        <dsp:cNvSpPr/>
      </dsp:nvSpPr>
      <dsp:spPr>
        <a:xfrm>
          <a:off x="3947795" y="1728787"/>
          <a:ext cx="5921692" cy="785812"/>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Behavior, attendance, academic</a:t>
          </a:r>
        </a:p>
      </dsp:txBody>
      <dsp:txXfrm>
        <a:off x="3947795" y="1827014"/>
        <a:ext cx="5627013" cy="589359"/>
      </dsp:txXfrm>
    </dsp:sp>
    <dsp:sp modelId="{DFB1CE29-CEB6-4306-BE54-709FD20FC72C}">
      <dsp:nvSpPr>
        <dsp:cNvPr id="0" name=""/>
        <dsp:cNvSpPr/>
      </dsp:nvSpPr>
      <dsp:spPr>
        <a:xfrm>
          <a:off x="0" y="1728787"/>
          <a:ext cx="3947795" cy="785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en-US" sz="3900" kern="1200" dirty="0"/>
            <a:t>Outcome</a:t>
          </a:r>
        </a:p>
      </dsp:txBody>
      <dsp:txXfrm>
        <a:off x="38360" y="1767147"/>
        <a:ext cx="3871075" cy="7090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70510-56E9-41ED-B7BB-78ECE19C6F86}">
      <dsp:nvSpPr>
        <dsp:cNvPr id="0" name=""/>
        <dsp:cNvSpPr/>
      </dsp:nvSpPr>
      <dsp:spPr>
        <a:xfrm>
          <a:off x="808787" y="0"/>
          <a:ext cx="9166262" cy="360509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6CFC69-9390-4893-BC58-A75B307B56BD}">
      <dsp:nvSpPr>
        <dsp:cNvPr id="0" name=""/>
        <dsp:cNvSpPr/>
      </dsp:nvSpPr>
      <dsp:spPr>
        <a:xfrm>
          <a:off x="11584" y="1081528"/>
          <a:ext cx="3471047" cy="14420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Counselor Provided Counseling Sessions</a:t>
          </a:r>
        </a:p>
      </dsp:txBody>
      <dsp:txXfrm>
        <a:off x="81978" y="1151922"/>
        <a:ext cx="3330259" cy="1301250"/>
      </dsp:txXfrm>
    </dsp:sp>
    <dsp:sp modelId="{459A3140-7BB3-4DCE-81B9-BF47F355D880}">
      <dsp:nvSpPr>
        <dsp:cNvPr id="0" name=""/>
        <dsp:cNvSpPr/>
      </dsp:nvSpPr>
      <dsp:spPr>
        <a:xfrm>
          <a:off x="3656395" y="1081528"/>
          <a:ext cx="3471047" cy="14420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Julie Perceived Improvement</a:t>
          </a:r>
        </a:p>
      </dsp:txBody>
      <dsp:txXfrm>
        <a:off x="3726789" y="1151922"/>
        <a:ext cx="3330259" cy="1301250"/>
      </dsp:txXfrm>
    </dsp:sp>
    <dsp:sp modelId="{6BC72973-B66D-4D6C-A6D7-5EF64250824F}">
      <dsp:nvSpPr>
        <dsp:cNvPr id="0" name=""/>
        <dsp:cNvSpPr/>
      </dsp:nvSpPr>
      <dsp:spPr>
        <a:xfrm>
          <a:off x="7301205" y="1081528"/>
          <a:ext cx="3471047" cy="14420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Office Referrals Declined</a:t>
          </a:r>
        </a:p>
      </dsp:txBody>
      <dsp:txXfrm>
        <a:off x="7371599" y="1151922"/>
        <a:ext cx="3330259" cy="130125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EA74EB7-856E-45FD-83F0-5F7C6F3E4372}" type="datetimeFigureOut">
              <a:rPr lang="en-US"/>
              <a:t>1/26/2018</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4886E15-F82A-4596-A46C-375C6D3981E1}" type="slidenum">
              <a:rPr/>
              <a:t>‹#›</a:t>
            </a:fld>
            <a:endParaRPr/>
          </a:p>
        </p:txBody>
      </p:sp>
    </p:spTree>
    <p:extLst>
      <p:ext uri="{BB962C8B-B14F-4D97-AF65-F5344CB8AC3E}">
        <p14:creationId xmlns:p14="http://schemas.microsoft.com/office/powerpoint/2010/main" val="86830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61B0E40-8125-41F8-BB6C-139D8D531A4F}" type="datetimeFigureOut">
              <a:rPr lang="en-US"/>
              <a:t>1/26/2018</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F105DB2-FD3E-441D-8B7E-7AE83ECE27B3}" type="slidenum">
              <a:rPr/>
              <a:t>‹#›</a:t>
            </a:fld>
            <a:endParaRPr/>
          </a:p>
        </p:txBody>
      </p:sp>
    </p:spTree>
    <p:extLst>
      <p:ext uri="{BB962C8B-B14F-4D97-AF65-F5344CB8AC3E}">
        <p14:creationId xmlns:p14="http://schemas.microsoft.com/office/powerpoint/2010/main" val="289472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ese.mo.gov/college-career-readiness/school-counseling/evalu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se.mo.gov/college-career-readiness/school-counseling/evalu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ese.mo.gov/college-career-readiness/school-counseling/evalu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ese.mo.gov/college-career-readiness/school-counseling/evalua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2grqrue"/><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a:t>
            </a:r>
            <a:r>
              <a:rPr lang="en-US" baseline="0" dirty="0"/>
              <a:t> evidence of impact through the Missouri Comprehensive School Counseling Framework.</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a:t>
            </a:fld>
            <a:endParaRPr lang="en-US"/>
          </a:p>
        </p:txBody>
      </p:sp>
    </p:spTree>
    <p:extLst>
      <p:ext uri="{BB962C8B-B14F-4D97-AF65-F5344CB8AC3E}">
        <p14:creationId xmlns:p14="http://schemas.microsoft.com/office/powerpoint/2010/main" val="1742914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MSIP Instructional Standards require that school counseling is an essential and fully integrated part of a school district’s instructional program.  A comprehensive school counseling program which includes a K-12 school counseling curriculum, individual planning, responsive services and system support should be developed and implemented in every school building across the state.</a:t>
            </a:r>
          </a:p>
          <a:p>
            <a:r>
              <a:rPr lang="en-US" dirty="0"/>
              <a:t> </a:t>
            </a:r>
          </a:p>
        </p:txBody>
      </p:sp>
      <p:sp>
        <p:nvSpPr>
          <p:cNvPr id="4" name="Slide Number Placeholder 3"/>
          <p:cNvSpPr>
            <a:spLocks noGrp="1"/>
          </p:cNvSpPr>
          <p:nvPr>
            <p:ph type="sldNum" sz="quarter" idx="10"/>
          </p:nvPr>
        </p:nvSpPr>
        <p:spPr/>
        <p:txBody>
          <a:bodyPr/>
          <a:lstStyle/>
          <a:p>
            <a:fld id="{BF105DB2-FD3E-441D-8B7E-7AE83ECE27B3}" type="slidenum">
              <a:rPr lang="en-US" smtClean="0"/>
              <a:t>10</a:t>
            </a:fld>
            <a:endParaRPr lang="en-US"/>
          </a:p>
        </p:txBody>
      </p:sp>
    </p:spTree>
    <p:extLst>
      <p:ext uri="{BB962C8B-B14F-4D97-AF65-F5344CB8AC3E}">
        <p14:creationId xmlns:p14="http://schemas.microsoft.com/office/powerpoint/2010/main" val="3545442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u="sng" dirty="0">
                <a:hlinkClick r:id="rId3"/>
              </a:rPr>
              <a:t>The Internal Improvement Review (IIR)</a:t>
            </a:r>
            <a:r>
              <a:rPr lang="en-US" dirty="0"/>
              <a:t> is a tool that uses these standards to determine the degree of program implementation.  Its purpose is to provide a process for continuous improvement as a school district moves toward full implementation and enhancement of a comprehensive school counseling program. </a:t>
            </a:r>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11</a:t>
            </a:fld>
            <a:endParaRPr lang="en-US"/>
          </a:p>
        </p:txBody>
      </p:sp>
    </p:spTree>
    <p:extLst>
      <p:ext uri="{BB962C8B-B14F-4D97-AF65-F5344CB8AC3E}">
        <p14:creationId xmlns:p14="http://schemas.microsoft.com/office/powerpoint/2010/main" val="2084744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a:p>
            <a:r>
              <a:rPr lang="en-US" sz="1300" dirty="0"/>
              <a:t> </a:t>
            </a:r>
          </a:p>
          <a:p>
            <a:r>
              <a:rPr lang="en-US" sz="1300" u="sng" dirty="0">
                <a:hlinkClick r:id="rId3"/>
              </a:rPr>
              <a:t>The Internal Improvement Review  or (IIR)</a:t>
            </a:r>
            <a:r>
              <a:rPr lang="en-US" sz="1300" dirty="0"/>
              <a:t> was developed by the State of Missouri </a:t>
            </a:r>
          </a:p>
          <a:p>
            <a:endParaRPr lang="en-US" sz="1300" dirty="0"/>
          </a:p>
          <a:p>
            <a:r>
              <a:rPr lang="en-US" sz="1300" dirty="0"/>
              <a:t>CLICK</a:t>
            </a:r>
          </a:p>
          <a:p>
            <a:endParaRPr lang="en-US" sz="1300" dirty="0"/>
          </a:p>
          <a:p>
            <a:r>
              <a:rPr lang="en-US" sz="1300" dirty="0"/>
              <a:t>and uses the MSIP standards to determine the degree of program implementation.   </a:t>
            </a:r>
          </a:p>
          <a:p>
            <a:endParaRPr lang="en-US" sz="1300" dirty="0"/>
          </a:p>
          <a:p>
            <a:r>
              <a:rPr lang="en-US" sz="1300" dirty="0"/>
              <a:t>CLICK</a:t>
            </a:r>
          </a:p>
          <a:p>
            <a:endParaRPr lang="en-US" sz="1300" dirty="0"/>
          </a:p>
          <a:p>
            <a:r>
              <a:rPr lang="en-US" sz="1300" dirty="0"/>
              <a:t>It is recommended that the IIR tool be used annually to review and evaluate the comprehensive school counseling program.  </a:t>
            </a:r>
          </a:p>
          <a:p>
            <a:endParaRPr lang="en-US" sz="1300" dirty="0"/>
          </a:p>
          <a:p>
            <a:r>
              <a:rPr lang="en-US" sz="1300" dirty="0"/>
              <a:t>CLICK</a:t>
            </a:r>
          </a:p>
          <a:p>
            <a:endParaRPr lang="en-US" sz="1300" dirty="0"/>
          </a:p>
          <a:p>
            <a:r>
              <a:rPr lang="en-US" sz="1300" dirty="0"/>
              <a:t>This tool allows for collaboration between all stakeholders </a:t>
            </a:r>
          </a:p>
          <a:p>
            <a:endParaRPr lang="en-US" sz="1300" dirty="0"/>
          </a:p>
          <a:p>
            <a:r>
              <a:rPr lang="en-US" sz="1300" dirty="0"/>
              <a:t>CLICK</a:t>
            </a:r>
          </a:p>
          <a:p>
            <a:endParaRPr lang="en-US" sz="1300" dirty="0"/>
          </a:p>
          <a:p>
            <a:r>
              <a:rPr lang="en-US" sz="1300" dirty="0"/>
              <a:t>and provides a process for continued  program updating and improvement as a school district moves toward full implementation and enhancement of a comprehensive school counseling program.  </a:t>
            </a:r>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12</a:t>
            </a:fld>
            <a:endParaRPr lang="en-US"/>
          </a:p>
        </p:txBody>
      </p:sp>
    </p:spTree>
    <p:extLst>
      <p:ext uri="{BB962C8B-B14F-4D97-AF65-F5344CB8AC3E}">
        <p14:creationId xmlns:p14="http://schemas.microsoft.com/office/powerpoint/2010/main" val="3196120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u="sng" dirty="0">
                <a:hlinkClick r:id="rId3"/>
              </a:rPr>
              <a:t>Time on Task Analysis</a:t>
            </a:r>
            <a:r>
              <a:rPr lang="en-US" dirty="0"/>
              <a:t> is a survey of the school counselors’ time spent on performing the tasks that have been assigned in the program as it currently exists. </a:t>
            </a:r>
          </a:p>
          <a:p>
            <a:endParaRPr lang="en-US" dirty="0"/>
          </a:p>
          <a:p>
            <a:r>
              <a:rPr lang="en-US" dirty="0"/>
              <a:t>The results of this initial analysis will provide baseline data for comparing the time and tasks involved in the</a:t>
            </a:r>
            <a:r>
              <a:rPr lang="en-US" i="1" dirty="0"/>
              <a:t> current</a:t>
            </a:r>
            <a:r>
              <a:rPr lang="en-US" dirty="0"/>
              <a:t> program to the time and tasks chosen for the </a:t>
            </a:r>
            <a:r>
              <a:rPr lang="en-US" i="1" dirty="0"/>
              <a:t>desired</a:t>
            </a:r>
            <a:r>
              <a:rPr lang="en-US" dirty="0"/>
              <a:t> district’s comprehensive school counseling program. </a:t>
            </a:r>
          </a:p>
          <a:p>
            <a:r>
              <a:rPr lang="en-US" dirty="0"/>
              <a:t> </a:t>
            </a:r>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13</a:t>
            </a:fld>
            <a:endParaRPr lang="en-US"/>
          </a:p>
        </p:txBody>
      </p:sp>
    </p:spTree>
    <p:extLst>
      <p:ext uri="{BB962C8B-B14F-4D97-AF65-F5344CB8AC3E}">
        <p14:creationId xmlns:p14="http://schemas.microsoft.com/office/powerpoint/2010/main" val="912666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dirty="0"/>
              <a:t>Use the Time on Task Analysis form found on the DESE School Counseling website to keep track of the actual time school counselors currently spend in activities in each program component including any non-school counseling time. </a:t>
            </a:r>
          </a:p>
          <a:p>
            <a:pPr lvl="0" fontAlgn="base"/>
            <a:endParaRPr lang="en-US" dirty="0">
              <a:effectLst/>
            </a:endParaRPr>
          </a:p>
          <a:p>
            <a:pPr lvl="0" fontAlgn="base"/>
            <a:r>
              <a:rPr lang="en-US" dirty="0"/>
              <a:t>All school counselors in the district will select the same ten days spread evenly throughout the school year to conduct the Time on Task Analysis. These ten days should reflect typical days that contain a variety of school counseling program activities within the four components as well as any non-school counseling tasks that may be present.</a:t>
            </a:r>
          </a:p>
          <a:p>
            <a:pPr lvl="0" fontAlgn="base"/>
            <a:endParaRPr lang="en-US" dirty="0">
              <a:effectLst/>
            </a:endParaRPr>
          </a:p>
          <a:p>
            <a:pPr lvl="0" fontAlgn="base"/>
            <a:endParaRPr lang="en-US" dirty="0"/>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14</a:t>
            </a:fld>
            <a:endParaRPr lang="en-US"/>
          </a:p>
        </p:txBody>
      </p:sp>
    </p:spTree>
    <p:extLst>
      <p:ext uri="{BB962C8B-B14F-4D97-AF65-F5344CB8AC3E}">
        <p14:creationId xmlns:p14="http://schemas.microsoft.com/office/powerpoint/2010/main" val="3668780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dirty="0"/>
              <a:t>Within the Time on Task  template, the data will be automatically analyzed and charts will be automatically generated upon entry into the form.  </a:t>
            </a:r>
            <a:endParaRPr lang="en-US" dirty="0">
              <a:effectLst/>
            </a:endParaRPr>
          </a:p>
          <a:p>
            <a:pPr lvl="0" fontAlgn="base"/>
            <a:endParaRPr lang="en-US" dirty="0"/>
          </a:p>
          <a:p>
            <a:pPr lvl="0" fontAlgn="base"/>
            <a:r>
              <a:rPr lang="en-US" dirty="0"/>
              <a:t>Compare these results with the State’s suggested percentages for each of the four components.  Share this data with stakeholders including your school counseling advisory board to see if possible changes should be implemented in your program.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15</a:t>
            </a:fld>
            <a:endParaRPr lang="en-US"/>
          </a:p>
        </p:txBody>
      </p:sp>
    </p:spTree>
    <p:extLst>
      <p:ext uri="{BB962C8B-B14F-4D97-AF65-F5344CB8AC3E}">
        <p14:creationId xmlns:p14="http://schemas.microsoft.com/office/powerpoint/2010/main" val="2679352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second part</a:t>
            </a:r>
            <a:r>
              <a:rPr lang="en-US" baseline="0" dirty="0"/>
              <a:t> of providing evidence of impact is personnel evaluation.</a:t>
            </a:r>
            <a:endParaRPr lang="en-US" dirty="0"/>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16</a:t>
            </a:fld>
            <a:endParaRPr lang="en-US"/>
          </a:p>
        </p:txBody>
      </p:sp>
    </p:spTree>
    <p:extLst>
      <p:ext uri="{BB962C8B-B14F-4D97-AF65-F5344CB8AC3E}">
        <p14:creationId xmlns:p14="http://schemas.microsoft.com/office/powerpoint/2010/main" val="2403453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question asked here to help illustrate Evidence of Impact of School Counseling on Student Outcomes is….</a:t>
            </a:r>
            <a:endParaRPr lang="en-US" b="0" baseline="0" dirty="0"/>
          </a:p>
          <a:p>
            <a:pPr eaLnBrk="1" hangingPunct="1">
              <a:lnSpc>
                <a:spcPct val="90000"/>
              </a:lnSpc>
            </a:pPr>
            <a:endParaRPr lang="en-US" altLang="en-US" b="1" dirty="0"/>
          </a:p>
          <a:p>
            <a:pPr eaLnBrk="1" hangingPunct="1">
              <a:lnSpc>
                <a:spcPct val="90000"/>
              </a:lnSpc>
            </a:pPr>
            <a:r>
              <a:rPr lang="en-US" altLang="en-US" b="1" dirty="0"/>
              <a:t>CLICK</a:t>
            </a:r>
          </a:p>
          <a:p>
            <a:pPr eaLnBrk="1" hangingPunct="1">
              <a:lnSpc>
                <a:spcPct val="90000"/>
              </a:lnSpc>
            </a:pPr>
            <a:endParaRPr lang="en-US" altLang="en-US" dirty="0"/>
          </a:p>
          <a:p>
            <a:pPr eaLnBrk="1" hangingPunct="1">
              <a:lnSpc>
                <a:spcPct val="90000"/>
              </a:lnSpc>
            </a:pPr>
            <a:r>
              <a:rPr lang="en-US" altLang="en-US" dirty="0"/>
              <a:t>Is the program being managed and conducted with fully certified and capable school counseling personnel?</a:t>
            </a:r>
          </a:p>
        </p:txBody>
      </p:sp>
      <p:sp>
        <p:nvSpPr>
          <p:cNvPr id="4" name="Slide Number Placeholder 3"/>
          <p:cNvSpPr>
            <a:spLocks noGrp="1"/>
          </p:cNvSpPr>
          <p:nvPr>
            <p:ph type="sldNum" sz="quarter" idx="10"/>
          </p:nvPr>
        </p:nvSpPr>
        <p:spPr/>
        <p:txBody>
          <a:bodyPr/>
          <a:lstStyle/>
          <a:p>
            <a:fld id="{BF105DB2-FD3E-441D-8B7E-7AE83ECE27B3}" type="slidenum">
              <a:rPr lang="en-US" smtClean="0"/>
              <a:t>17</a:t>
            </a:fld>
            <a:endParaRPr lang="en-US"/>
          </a:p>
        </p:txBody>
      </p:sp>
    </p:spTree>
    <p:extLst>
      <p:ext uri="{BB962C8B-B14F-4D97-AF65-F5344CB8AC3E}">
        <p14:creationId xmlns:p14="http://schemas.microsoft.com/office/powerpoint/2010/main" val="3631001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sz="1300" dirty="0"/>
              <a:t>School counseling program personnel evaluation is based directly on the school counselor job description and should have two parts: </a:t>
            </a:r>
          </a:p>
          <a:p>
            <a:pPr defTabSz="984978">
              <a:defRPr/>
            </a:pPr>
            <a:endParaRPr lang="en-US" sz="1300" dirty="0"/>
          </a:p>
          <a:p>
            <a:pPr defTabSz="984978">
              <a:defRPr/>
            </a:pPr>
            <a:r>
              <a:rPr lang="en-US" sz="1300" dirty="0"/>
              <a:t>CLICK</a:t>
            </a:r>
          </a:p>
          <a:p>
            <a:pPr defTabSz="984978">
              <a:defRPr/>
            </a:pPr>
            <a:endParaRPr lang="en-US" sz="1300" dirty="0"/>
          </a:p>
          <a:p>
            <a:pPr defTabSz="984978">
              <a:defRPr/>
            </a:pPr>
            <a:r>
              <a:rPr lang="en-US" sz="1300" dirty="0"/>
              <a:t>formative, on-going evaluation </a:t>
            </a:r>
          </a:p>
          <a:p>
            <a:pPr defTabSz="984978">
              <a:defRPr/>
            </a:pPr>
            <a:endParaRPr lang="en-US" sz="1300" dirty="0"/>
          </a:p>
          <a:p>
            <a:pPr defTabSz="984978">
              <a:defRPr/>
            </a:pPr>
            <a:r>
              <a:rPr lang="en-US" sz="1300" dirty="0"/>
              <a:t>CLICK</a:t>
            </a:r>
          </a:p>
          <a:p>
            <a:pPr defTabSz="984978">
              <a:defRPr/>
            </a:pPr>
            <a:endParaRPr lang="en-US" sz="1300" dirty="0"/>
          </a:p>
          <a:p>
            <a:pPr defTabSz="984978">
              <a:defRPr/>
            </a:pPr>
            <a:r>
              <a:rPr lang="en-US" sz="1300" dirty="0"/>
              <a:t>and summative or year-end evaluations. The </a:t>
            </a:r>
            <a:r>
              <a:rPr lang="en-US" sz="1300" u="sng" dirty="0">
                <a:hlinkClick r:id="rId3"/>
              </a:rPr>
              <a:t>School Counselor Growth Plan</a:t>
            </a:r>
            <a:r>
              <a:rPr lang="en-US" sz="1300" dirty="0"/>
              <a:t> identifies the performance areas to be supervised and evaluated in observable and measurable terms. The usefulness of this type of evaluation goes beyond judging past performance. It focuses on actual performance/accomplishments during the evaluation period. </a:t>
            </a:r>
          </a:p>
          <a:p>
            <a:pPr defTabSz="984978">
              <a:defRPr/>
            </a:pPr>
            <a:endParaRPr lang="en-US" sz="1300" dirty="0"/>
          </a:p>
          <a:p>
            <a:pPr defTabSz="984978">
              <a:defRPr/>
            </a:pPr>
            <a:r>
              <a:rPr lang="en-US" sz="1300" dirty="0"/>
              <a:t>CLICK</a:t>
            </a:r>
          </a:p>
          <a:p>
            <a:pPr defTabSz="984978">
              <a:defRPr/>
            </a:pPr>
            <a:endParaRPr lang="en-US" sz="1300" dirty="0"/>
          </a:p>
          <a:p>
            <a:pPr defTabSz="984978">
              <a:defRPr/>
            </a:pPr>
            <a:r>
              <a:rPr lang="en-US" sz="1300" dirty="0"/>
              <a:t>Because it is improvement oriented, the personnel evaluation will also target future directions and goals using a professional growth plan.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 counselors should always be evaluated by an evaluation tool that is expressly for school counselors and reflects the scope and practice their work.  The evaluation tool should be relevant to the school counselor so their professional growth and development will be enhanced by the evaluation.  School counselors should not be evaluated using a teacher evaluation instrument. </a:t>
            </a:r>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18</a:t>
            </a:fld>
            <a:endParaRPr lang="en-US"/>
          </a:p>
        </p:txBody>
      </p:sp>
    </p:spTree>
    <p:extLst>
      <p:ext uri="{BB962C8B-B14F-4D97-AF65-F5344CB8AC3E}">
        <p14:creationId xmlns:p14="http://schemas.microsoft.com/office/powerpoint/2010/main" val="335054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 School</a:t>
            </a:r>
            <a:r>
              <a:rPr lang="en-US" baseline="0" dirty="0"/>
              <a:t> Counselor Evaluation tool found on the DESE School Counseling website is designed around the following school counseling standards:</a:t>
            </a:r>
          </a:p>
          <a:p>
            <a:endParaRPr lang="en-US" baseline="0" dirty="0"/>
          </a:p>
          <a:p>
            <a:r>
              <a:rPr lang="en-US" baseline="0" dirty="0"/>
              <a:t>CLICK</a:t>
            </a:r>
          </a:p>
          <a:p>
            <a:endParaRPr lang="en-US" baseline="0" dirty="0"/>
          </a:p>
          <a:p>
            <a:r>
              <a:rPr lang="en-US" baseline="0" dirty="0"/>
              <a:t>Student Development</a:t>
            </a:r>
          </a:p>
          <a:p>
            <a:endParaRPr lang="en-US" baseline="0" dirty="0"/>
          </a:p>
          <a:p>
            <a:r>
              <a:rPr lang="en-US" baseline="0" dirty="0"/>
              <a:t>CLICK</a:t>
            </a:r>
          </a:p>
          <a:p>
            <a:endParaRPr lang="en-US" baseline="0" dirty="0"/>
          </a:p>
          <a:p>
            <a:r>
              <a:rPr lang="en-US" baseline="0" dirty="0"/>
              <a:t>Program Implementation</a:t>
            </a:r>
          </a:p>
          <a:p>
            <a:endParaRPr lang="en-US" baseline="0" dirty="0"/>
          </a:p>
          <a:p>
            <a:r>
              <a:rPr lang="en-US" baseline="0" dirty="0"/>
              <a:t>CLICK</a:t>
            </a:r>
          </a:p>
          <a:p>
            <a:endParaRPr lang="en-US" baseline="0" dirty="0"/>
          </a:p>
          <a:p>
            <a:r>
              <a:rPr lang="en-US" baseline="0" dirty="0"/>
              <a:t>Professional Relationships</a:t>
            </a:r>
          </a:p>
          <a:p>
            <a:endParaRPr lang="en-US" baseline="0" dirty="0"/>
          </a:p>
          <a:p>
            <a:r>
              <a:rPr lang="en-US" baseline="0" dirty="0"/>
              <a:t>CLICK</a:t>
            </a:r>
          </a:p>
          <a:p>
            <a:endParaRPr lang="en-US" baseline="0" dirty="0"/>
          </a:p>
          <a:p>
            <a:r>
              <a:rPr lang="en-US" baseline="0" dirty="0"/>
              <a:t>Leadership &amp; Advocacy</a:t>
            </a:r>
          </a:p>
          <a:p>
            <a:endParaRPr lang="en-US" baseline="0" dirty="0"/>
          </a:p>
          <a:p>
            <a:r>
              <a:rPr lang="en-US" baseline="0" dirty="0"/>
              <a:t>CLICK</a:t>
            </a:r>
          </a:p>
          <a:p>
            <a:endParaRPr lang="en-US" baseline="0" dirty="0"/>
          </a:p>
          <a:p>
            <a:r>
              <a:rPr lang="en-US" baseline="0" dirty="0"/>
              <a:t>Ethical &amp; Professional Conduct</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19</a:t>
            </a:fld>
            <a:endParaRPr lang="en-US"/>
          </a:p>
        </p:txBody>
      </p:sp>
    </p:spTree>
    <p:extLst>
      <p:ext uri="{BB962C8B-B14F-4D97-AF65-F5344CB8AC3E}">
        <p14:creationId xmlns:p14="http://schemas.microsoft.com/office/powerpoint/2010/main" val="271791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Modern-day school counseling has evolved over time, and school counselors today are required to answer very different questions compared to the time when school counseling first began.</a:t>
            </a:r>
          </a:p>
          <a:p>
            <a:endParaRPr lang="en-US" baseline="0" dirty="0"/>
          </a:p>
          <a:p>
            <a:r>
              <a:rPr lang="en-US" baseline="0" dirty="0"/>
              <a:t>In the beginning, the school counseling program was evaluated by task.  The answer to the question, “What is a School Counselor?” helped define the counselor role within a school setting.  If a school counselor performed his designated job responsibilities, it was assumed he was doing his job.</a:t>
            </a:r>
          </a:p>
          <a:p>
            <a:endParaRPr lang="en-US" dirty="0"/>
          </a:p>
          <a:p>
            <a:r>
              <a:rPr lang="en-US" b="1" baseline="0" dirty="0"/>
              <a:t>CLICK</a:t>
            </a:r>
          </a:p>
          <a:p>
            <a:r>
              <a:rPr lang="en-US" baseline="0" dirty="0"/>
              <a:t>In present day, the success of the school counseling program is determined through task effectiveness.  Relevant school data can be used to determine the impact of the program on student outcomes, and thus the question, “How are students different because of the school counseling program?” can be answered.</a:t>
            </a:r>
            <a:endParaRPr lang="en-US" dirty="0"/>
          </a:p>
        </p:txBody>
      </p:sp>
      <p:sp>
        <p:nvSpPr>
          <p:cNvPr id="4" name="Slide Number Placeholder 3"/>
          <p:cNvSpPr>
            <a:spLocks noGrp="1"/>
          </p:cNvSpPr>
          <p:nvPr>
            <p:ph type="sldNum" sz="quarter" idx="10"/>
          </p:nvPr>
        </p:nvSpPr>
        <p:spPr/>
        <p:txBody>
          <a:bodyPr/>
          <a:lstStyle/>
          <a:p>
            <a:fld id="{03BF4703-A1A9-4A15-9367-ABD39042E490}" type="slidenum">
              <a:rPr lang="en-US" smtClean="0"/>
              <a:t>2</a:t>
            </a:fld>
            <a:endParaRPr lang="en-US"/>
          </a:p>
        </p:txBody>
      </p:sp>
    </p:spTree>
    <p:extLst>
      <p:ext uri="{BB962C8B-B14F-4D97-AF65-F5344CB8AC3E}">
        <p14:creationId xmlns:p14="http://schemas.microsoft.com/office/powerpoint/2010/main" val="1480431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part</a:t>
            </a:r>
            <a:r>
              <a:rPr lang="en-US" baseline="0" dirty="0"/>
              <a:t> of providing evidence of impact is results evaluation.</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20</a:t>
            </a:fld>
            <a:endParaRPr lang="en-US"/>
          </a:p>
        </p:txBody>
      </p:sp>
    </p:spTree>
    <p:extLst>
      <p:ext uri="{BB962C8B-B14F-4D97-AF65-F5344CB8AC3E}">
        <p14:creationId xmlns:p14="http://schemas.microsoft.com/office/powerpoint/2010/main" val="4275068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question asked in this part of the equation to help illustrate Evidence of Impact of School Counseling on Student Outcomes is….</a:t>
            </a:r>
            <a:endParaRPr lang="en-US" b="0" baseline="0" dirty="0"/>
          </a:p>
          <a:p>
            <a:pPr eaLnBrk="1" hangingPunct="1">
              <a:lnSpc>
                <a:spcPct val="90000"/>
              </a:lnSpc>
            </a:pPr>
            <a:endParaRPr lang="en-US" altLang="en-US" b="1" dirty="0"/>
          </a:p>
          <a:p>
            <a:pPr eaLnBrk="1" hangingPunct="1">
              <a:lnSpc>
                <a:spcPct val="90000"/>
              </a:lnSpc>
            </a:pPr>
            <a:r>
              <a:rPr lang="en-US" altLang="en-US" b="1" dirty="0"/>
              <a:t>CLICK</a:t>
            </a:r>
          </a:p>
          <a:p>
            <a:pPr eaLnBrk="1" hangingPunct="1">
              <a:lnSpc>
                <a:spcPct val="90000"/>
              </a:lnSpc>
            </a:pPr>
            <a:endParaRPr lang="en-US" altLang="en-US" dirty="0"/>
          </a:p>
          <a:p>
            <a:pPr eaLnBrk="1" hangingPunct="1">
              <a:lnSpc>
                <a:spcPct val="90000"/>
              </a:lnSpc>
            </a:pPr>
            <a:r>
              <a:rPr lang="en-US" altLang="en-US" dirty="0"/>
              <a:t>Is there a plan or system in place to use relevant student data to determine program impact on student outcomes?</a:t>
            </a:r>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21</a:t>
            </a:fld>
            <a:endParaRPr lang="en-US"/>
          </a:p>
        </p:txBody>
      </p:sp>
    </p:spTree>
    <p:extLst>
      <p:ext uri="{BB962C8B-B14F-4D97-AF65-F5344CB8AC3E}">
        <p14:creationId xmlns:p14="http://schemas.microsoft.com/office/powerpoint/2010/main" val="1788330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student data </a:t>
            </a:r>
            <a:endParaRPr lang="en-US" baseline="0" dirty="0"/>
          </a:p>
          <a:p>
            <a:endParaRPr lang="en-US" baseline="0" dirty="0"/>
          </a:p>
          <a:p>
            <a:r>
              <a:rPr lang="en-US" baseline="0" dirty="0"/>
              <a:t>CLICK</a:t>
            </a:r>
          </a:p>
          <a:p>
            <a:endParaRPr lang="en-US" baseline="0" dirty="0"/>
          </a:p>
          <a:p>
            <a:r>
              <a:rPr lang="en-US" baseline="0"/>
              <a:t>illustrates </a:t>
            </a:r>
            <a:r>
              <a:rPr lang="en-US" baseline="0" dirty="0"/>
              <a:t>skills, behaviors and attitudes.</a:t>
            </a:r>
          </a:p>
          <a:p>
            <a:endParaRPr lang="en-US" baseline="0" dirty="0"/>
          </a:p>
          <a:p>
            <a:r>
              <a:rPr lang="en-US" baseline="0" dirty="0"/>
              <a:t>CLICK</a:t>
            </a:r>
          </a:p>
          <a:p>
            <a:endParaRPr lang="en-US" baseline="0" dirty="0"/>
          </a:p>
          <a:p>
            <a:r>
              <a:rPr lang="en-US" baseline="0" dirty="0"/>
              <a:t>It is important because it guides the decision-making process</a:t>
            </a:r>
          </a:p>
          <a:p>
            <a:endParaRPr lang="en-US" baseline="0" dirty="0"/>
          </a:p>
          <a:p>
            <a:r>
              <a:rPr lang="en-US" baseline="0" dirty="0"/>
              <a:t>CLICK</a:t>
            </a:r>
          </a:p>
          <a:p>
            <a:endParaRPr lang="en-US" baseline="0" dirty="0"/>
          </a:p>
          <a:p>
            <a:r>
              <a:rPr lang="en-US" baseline="0" dirty="0"/>
              <a:t>And helps to ensure positive outcomes related to the services provided by the comprehensive school counseling program.</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22</a:t>
            </a:fld>
            <a:endParaRPr lang="en-US"/>
          </a:p>
        </p:txBody>
      </p:sp>
    </p:spTree>
    <p:extLst>
      <p:ext uri="{BB962C8B-B14F-4D97-AF65-F5344CB8AC3E}">
        <p14:creationId xmlns:p14="http://schemas.microsoft.com/office/powerpoint/2010/main" val="2935491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Three types of data should be collected to show evidence of impact: </a:t>
            </a:r>
          </a:p>
          <a:p>
            <a:endParaRPr lang="en-US" altLang="en-US" b="1" dirty="0"/>
          </a:p>
          <a:p>
            <a:r>
              <a:rPr lang="en-US" altLang="en-US" b="1" dirty="0"/>
              <a:t>CLICK</a:t>
            </a:r>
          </a:p>
          <a:p>
            <a:endParaRPr lang="en-US" altLang="en-US" b="1" dirty="0"/>
          </a:p>
          <a:p>
            <a:r>
              <a:rPr lang="en-US" altLang="en-US" b="1" dirty="0"/>
              <a:t>process data</a:t>
            </a:r>
          </a:p>
          <a:p>
            <a:endParaRPr lang="en-US" altLang="en-US" b="1" dirty="0"/>
          </a:p>
          <a:p>
            <a:r>
              <a:rPr lang="en-US" altLang="en-US" b="1" dirty="0"/>
              <a:t>CLICK</a:t>
            </a:r>
          </a:p>
          <a:p>
            <a:endParaRPr lang="en-US" altLang="en-US" b="1" dirty="0"/>
          </a:p>
          <a:p>
            <a:r>
              <a:rPr lang="en-US" altLang="en-US" b="1" dirty="0"/>
              <a:t>perceptual data</a:t>
            </a:r>
          </a:p>
          <a:p>
            <a:endParaRPr lang="en-US" altLang="en-US" b="1" dirty="0"/>
          </a:p>
          <a:p>
            <a:r>
              <a:rPr lang="en-US" altLang="en-US" b="1" dirty="0"/>
              <a:t>CLICK</a:t>
            </a:r>
          </a:p>
          <a:p>
            <a:endParaRPr lang="en-US" altLang="en-US" b="1" dirty="0"/>
          </a:p>
          <a:p>
            <a:r>
              <a:rPr lang="en-US" altLang="en-US" b="1" dirty="0"/>
              <a:t>and outcome data</a:t>
            </a:r>
            <a:r>
              <a:rPr lang="en-US" altLang="en-US" dirty="0"/>
              <a:t>.</a:t>
            </a:r>
            <a:r>
              <a:rPr lang="en-US" altLang="en-US" b="1" dirty="0"/>
              <a:t> </a:t>
            </a:r>
            <a:r>
              <a:rPr lang="en-US" altLang="en-US" dirty="0"/>
              <a:t>All three types of data are important in determining the overall effectiveness of the school counseling program and in providing direction for program enhancement. </a:t>
            </a:r>
          </a:p>
          <a:p>
            <a:endParaRPr lang="en-US" altLang="en-US"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CF2F1DA7-C5B6-4A2E-BFE8-2ED5F140A361}" type="slidenum">
              <a:rPr lang="en-US" altLang="en-US" sz="1200"/>
              <a:pPr/>
              <a:t>23</a:t>
            </a:fld>
            <a:endParaRPr lang="en-US" altLang="en-US" sz="1200"/>
          </a:p>
        </p:txBody>
      </p:sp>
    </p:spTree>
    <p:extLst>
      <p:ext uri="{BB962C8B-B14F-4D97-AF65-F5344CB8AC3E}">
        <p14:creationId xmlns:p14="http://schemas.microsoft.com/office/powerpoint/2010/main" val="4276889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data illustrates what was done for whom.  This type of data provides evidence that an activity or program was conducted. Process data is an indication that the program is in place and is operating. It provides administrators and school counselors information on the extent that the school counseling program is reaching all students and their parents.</a:t>
            </a:r>
          </a:p>
        </p:txBody>
      </p:sp>
      <p:sp>
        <p:nvSpPr>
          <p:cNvPr id="4" name="Slide Number Placeholder 3"/>
          <p:cNvSpPr>
            <a:spLocks noGrp="1"/>
          </p:cNvSpPr>
          <p:nvPr>
            <p:ph type="sldNum" sz="quarter" idx="10"/>
          </p:nvPr>
        </p:nvSpPr>
        <p:spPr/>
        <p:txBody>
          <a:bodyPr/>
          <a:lstStyle/>
          <a:p>
            <a:fld id="{BF105DB2-FD3E-441D-8B7E-7AE83ECE27B3}" type="slidenum">
              <a:rPr lang="en-US" smtClean="0"/>
              <a:t>24</a:t>
            </a:fld>
            <a:endParaRPr lang="en-US"/>
          </a:p>
        </p:txBody>
      </p:sp>
    </p:spTree>
    <p:extLst>
      <p:ext uri="{BB962C8B-B14F-4D97-AF65-F5344CB8AC3E}">
        <p14:creationId xmlns:p14="http://schemas.microsoft.com/office/powerpoint/2010/main" val="2642097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r>
              <a:rPr lang="en-US" baseline="0" dirty="0"/>
              <a:t> of process data might include </a:t>
            </a:r>
          </a:p>
          <a:p>
            <a:endParaRPr lang="en-US" dirty="0"/>
          </a:p>
          <a:p>
            <a:r>
              <a:rPr lang="en-US" dirty="0"/>
              <a:t>CLICK</a:t>
            </a:r>
          </a:p>
          <a:p>
            <a:r>
              <a:rPr lang="en-US" dirty="0"/>
              <a:t># of individual counseling sessions held</a:t>
            </a:r>
          </a:p>
          <a:p>
            <a:endParaRPr lang="en-US" dirty="0"/>
          </a:p>
          <a:p>
            <a:r>
              <a:rPr lang="en-US" dirty="0"/>
              <a:t>CLICK</a:t>
            </a:r>
          </a:p>
          <a:p>
            <a:pPr lvl="0" fontAlgn="base"/>
            <a:r>
              <a:rPr lang="en-US" dirty="0"/>
              <a:t># of classroom activities conducted and the number of students impacted</a:t>
            </a:r>
          </a:p>
          <a:p>
            <a:pPr lvl="0" fontAlgn="base"/>
            <a:endParaRPr lang="en-US" dirty="0"/>
          </a:p>
          <a:p>
            <a:pPr lvl="0" fontAlgn="base"/>
            <a:r>
              <a:rPr lang="en-US" dirty="0"/>
              <a:t>CLICK</a:t>
            </a:r>
          </a:p>
          <a:p>
            <a:pPr lvl="0" fontAlgn="base"/>
            <a:r>
              <a:rPr lang="en-US" dirty="0"/>
              <a:t># of hours of testing coordination</a:t>
            </a:r>
          </a:p>
          <a:p>
            <a:pPr lvl="0" fontAlgn="base"/>
            <a:endParaRPr lang="en-US" dirty="0"/>
          </a:p>
          <a:p>
            <a:pPr lvl="0" fontAlgn="base"/>
            <a:r>
              <a:rPr lang="en-US" dirty="0"/>
              <a:t>CLICK</a:t>
            </a:r>
          </a:p>
          <a:p>
            <a:r>
              <a:rPr lang="en-US" dirty="0"/>
              <a:t> or the # of students with a Personal Plan of Study</a:t>
            </a:r>
          </a:p>
        </p:txBody>
      </p:sp>
      <p:sp>
        <p:nvSpPr>
          <p:cNvPr id="4" name="Slide Number Placeholder 3"/>
          <p:cNvSpPr>
            <a:spLocks noGrp="1"/>
          </p:cNvSpPr>
          <p:nvPr>
            <p:ph type="sldNum" sz="quarter" idx="10"/>
          </p:nvPr>
        </p:nvSpPr>
        <p:spPr/>
        <p:txBody>
          <a:bodyPr/>
          <a:lstStyle/>
          <a:p>
            <a:fld id="{03BF4703-A1A9-4A15-9367-ABD39042E490}" type="slidenum">
              <a:rPr lang="en-US" smtClean="0"/>
              <a:t>25</a:t>
            </a:fld>
            <a:endParaRPr lang="en-US"/>
          </a:p>
        </p:txBody>
      </p:sp>
    </p:spTree>
    <p:extLst>
      <p:ext uri="{BB962C8B-B14F-4D97-AF65-F5344CB8AC3E}">
        <p14:creationId xmlns:p14="http://schemas.microsoft.com/office/powerpoint/2010/main" val="3338741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various ways available to collect this Process Data.  It’s important that no matter which method is used, process data is collected consistently and is an accurate reflection  of the services provided.</a:t>
            </a:r>
            <a:endParaRPr lang="en-US" dirty="0"/>
          </a:p>
        </p:txBody>
      </p:sp>
      <p:sp>
        <p:nvSpPr>
          <p:cNvPr id="4" name="Slide Number Placeholder 3"/>
          <p:cNvSpPr>
            <a:spLocks noGrp="1"/>
          </p:cNvSpPr>
          <p:nvPr>
            <p:ph type="sldNum" sz="quarter" idx="10"/>
          </p:nvPr>
        </p:nvSpPr>
        <p:spPr/>
        <p:txBody>
          <a:bodyPr/>
          <a:lstStyle/>
          <a:p>
            <a:fld id="{03BF4703-A1A9-4A15-9367-ABD39042E490}" type="slidenum">
              <a:rPr lang="en-US" smtClean="0"/>
              <a:t>26</a:t>
            </a:fld>
            <a:endParaRPr lang="en-US"/>
          </a:p>
        </p:txBody>
      </p:sp>
    </p:spTree>
    <p:extLst>
      <p:ext uri="{BB962C8B-B14F-4D97-AF65-F5344CB8AC3E}">
        <p14:creationId xmlns:p14="http://schemas.microsoft.com/office/powerpoint/2010/main" val="2254749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simplest</a:t>
            </a:r>
            <a:r>
              <a:rPr lang="en-US" baseline="0" dirty="0"/>
              <a:t> way to collect process data is through use of a daily planner or calendar and the use of tally marks</a:t>
            </a:r>
            <a:r>
              <a:rPr lang="en-US" dirty="0"/>
              <a:t>.  Using this method, the school counselor will keep track of the activities completed, categorize the activities </a:t>
            </a:r>
            <a:r>
              <a:rPr lang="en-US" baseline="0" dirty="0"/>
              <a:t>and tally the number of incidents in each category.</a:t>
            </a:r>
          </a:p>
          <a:p>
            <a:endParaRPr lang="en-US" baseline="0" dirty="0"/>
          </a:p>
          <a:p>
            <a:r>
              <a:rPr lang="en-US" baseline="0" dirty="0"/>
              <a:t>CLICK</a:t>
            </a:r>
          </a:p>
          <a:p>
            <a:r>
              <a:rPr lang="en-US" baseline="0" dirty="0"/>
              <a:t>First and foremost, the school counselor or program coordinator will decide the process data categories to document and track.</a:t>
            </a:r>
          </a:p>
          <a:p>
            <a:endParaRPr lang="en-US" baseline="0" dirty="0"/>
          </a:p>
          <a:p>
            <a:r>
              <a:rPr lang="en-US" baseline="0" dirty="0"/>
              <a:t>CLICK</a:t>
            </a:r>
          </a:p>
          <a:p>
            <a:r>
              <a:rPr lang="en-US" baseline="0" dirty="0"/>
              <a:t>Secondly, each category should be assigned an abbreviation.  For instance, if the school counselor is tracking individual counseling sessions, the abbreviation for that category may be IC for Individual Counseling.</a:t>
            </a:r>
          </a:p>
          <a:p>
            <a:endParaRPr lang="en-US" baseline="0" dirty="0"/>
          </a:p>
          <a:p>
            <a:r>
              <a:rPr lang="en-US" baseline="0" dirty="0"/>
              <a:t>CLICK</a:t>
            </a:r>
          </a:p>
          <a:p>
            <a:r>
              <a:rPr lang="en-US" baseline="0" dirty="0"/>
              <a:t>Each day, record your daily activities, making sure to assign an abbreviated category to each activity.</a:t>
            </a:r>
          </a:p>
          <a:p>
            <a:endParaRPr lang="en-US" baseline="0" dirty="0"/>
          </a:p>
          <a:p>
            <a:r>
              <a:rPr lang="en-US" baseline="0" dirty="0"/>
              <a:t>CLICK</a:t>
            </a:r>
          </a:p>
          <a:p>
            <a:r>
              <a:rPr lang="en-US" baseline="0" dirty="0"/>
              <a:t>At the end of each day, tally and record the number of events for each category.</a:t>
            </a:r>
          </a:p>
          <a:p>
            <a:endParaRPr lang="en-US" baseline="0" dirty="0"/>
          </a:p>
          <a:p>
            <a:r>
              <a:rPr lang="en-US" baseline="0" dirty="0"/>
              <a:t>CLICK</a:t>
            </a:r>
          </a:p>
          <a:p>
            <a:r>
              <a:rPr lang="en-US" baseline="0" dirty="0"/>
              <a:t>Tally events by week, month or by the year to document process data for any given period of time.</a:t>
            </a:r>
            <a:endParaRPr lang="en-US" dirty="0"/>
          </a:p>
        </p:txBody>
      </p:sp>
      <p:sp>
        <p:nvSpPr>
          <p:cNvPr id="4" name="Slide Number Placeholder 3"/>
          <p:cNvSpPr>
            <a:spLocks noGrp="1"/>
          </p:cNvSpPr>
          <p:nvPr>
            <p:ph type="sldNum" sz="quarter" idx="10"/>
          </p:nvPr>
        </p:nvSpPr>
        <p:spPr/>
        <p:txBody>
          <a:bodyPr/>
          <a:lstStyle/>
          <a:p>
            <a:fld id="{03BF4703-A1A9-4A15-9367-ABD39042E490}" type="slidenum">
              <a:rPr lang="en-US" smtClean="0"/>
              <a:t>27</a:t>
            </a:fld>
            <a:endParaRPr lang="en-US"/>
          </a:p>
        </p:txBody>
      </p:sp>
    </p:spTree>
    <p:extLst>
      <p:ext uri="{BB962C8B-B14F-4D97-AF65-F5344CB8AC3E}">
        <p14:creationId xmlns:p14="http://schemas.microsoft.com/office/powerpoint/2010/main" val="3032716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a:t>
            </a:r>
            <a:r>
              <a:rPr lang="en-US" baseline="0" dirty="0"/>
              <a:t> of process data collection is by use of an Excel spreadsheet</a:t>
            </a:r>
          </a:p>
          <a:p>
            <a:endParaRPr lang="en-US" baseline="0" dirty="0"/>
          </a:p>
          <a:p>
            <a:r>
              <a:rPr lang="en-US" baseline="0" dirty="0"/>
              <a:t>Using formulas, individuals familiar with Excel can create spreadsheets used to track process data.  EZ Analyze is a free spreadsheet available for download online which was developed to track school counselor time on task, as well as Process Data.  </a:t>
            </a:r>
          </a:p>
          <a:p>
            <a:endParaRPr lang="en-US" baseline="0" dirty="0"/>
          </a:p>
        </p:txBody>
      </p:sp>
      <p:sp>
        <p:nvSpPr>
          <p:cNvPr id="4" name="Slide Number Placeholder 3"/>
          <p:cNvSpPr>
            <a:spLocks noGrp="1"/>
          </p:cNvSpPr>
          <p:nvPr>
            <p:ph type="sldNum" sz="quarter" idx="10"/>
          </p:nvPr>
        </p:nvSpPr>
        <p:spPr/>
        <p:txBody>
          <a:bodyPr/>
          <a:lstStyle/>
          <a:p>
            <a:fld id="{03BF4703-A1A9-4A15-9367-ABD39042E490}" type="slidenum">
              <a:rPr lang="en-US" smtClean="0"/>
              <a:t>28</a:t>
            </a:fld>
            <a:endParaRPr lang="en-US"/>
          </a:p>
        </p:txBody>
      </p:sp>
    </p:spTree>
    <p:extLst>
      <p:ext uri="{BB962C8B-B14F-4D97-AF65-F5344CB8AC3E}">
        <p14:creationId xmlns:p14="http://schemas.microsoft.com/office/powerpoint/2010/main" val="2134304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a:t>
            </a:r>
            <a:r>
              <a:rPr lang="en-US" baseline="0" dirty="0"/>
              <a:t> data analysis is just as important as the data collection itself.  The way the data is compiled can have a profound impact on the overall message.  It is necessary to take time to determine the purpose of the process data collection and how it can best be compiled to show evidence of impact.</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29</a:t>
            </a:fld>
            <a:endParaRPr lang="en-US"/>
          </a:p>
        </p:txBody>
      </p:sp>
    </p:spTree>
    <p:extLst>
      <p:ext uri="{BB962C8B-B14F-4D97-AF65-F5344CB8AC3E}">
        <p14:creationId xmlns:p14="http://schemas.microsoft.com/office/powerpoint/2010/main" val="365943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 Personnel = Results</a:t>
            </a:r>
            <a:r>
              <a:rPr lang="en-US" baseline="0" dirty="0"/>
              <a:t> is </a:t>
            </a:r>
            <a:r>
              <a:rPr lang="en-US" dirty="0"/>
              <a:t>an equation</a:t>
            </a:r>
            <a:r>
              <a:rPr lang="en-US" baseline="0" dirty="0"/>
              <a:t> for evaluation first developed by Dr. Norm </a:t>
            </a:r>
            <a:r>
              <a:rPr lang="en-US" baseline="0" dirty="0" err="1"/>
              <a:t>Gysbers</a:t>
            </a:r>
            <a:r>
              <a:rPr lang="en-US" baseline="0" dirty="0"/>
              <a:t> and Patricia Henderson</a:t>
            </a:r>
          </a:p>
          <a:p>
            <a:endParaRPr lang="en-US" dirty="0"/>
          </a:p>
          <a:p>
            <a:r>
              <a:rPr lang="en-US" dirty="0"/>
              <a:t>CLICK</a:t>
            </a:r>
          </a:p>
          <a:p>
            <a:pPr marL="174708" indent="-174708">
              <a:buFont typeface="Arial" panose="020B0604020202020204" pitchFamily="34" charset="0"/>
              <a:buChar char="•"/>
            </a:pPr>
            <a:r>
              <a:rPr lang="en-US" dirty="0"/>
              <a:t>Program</a:t>
            </a:r>
            <a:r>
              <a:rPr lang="en-US" baseline="0" dirty="0"/>
              <a:t> consists of the philosophy, mission, vision, structure &amp; procedures</a:t>
            </a:r>
          </a:p>
          <a:p>
            <a:endParaRPr lang="en-US" baseline="0" dirty="0"/>
          </a:p>
          <a:p>
            <a:r>
              <a:rPr lang="en-US" baseline="0" dirty="0"/>
              <a:t>CLICK</a:t>
            </a:r>
          </a:p>
          <a:p>
            <a:pPr marL="174708" indent="-174708">
              <a:buFont typeface="Arial" panose="020B0604020202020204" pitchFamily="34" charset="0"/>
              <a:buChar char="•"/>
            </a:pPr>
            <a:r>
              <a:rPr lang="en-US" baseline="0" dirty="0"/>
              <a:t>Personnel are those highly qualified to carryout the program</a:t>
            </a:r>
          </a:p>
          <a:p>
            <a:pPr marL="174708" indent="-174708">
              <a:buFont typeface="Arial" panose="020B0604020202020204" pitchFamily="34" charset="0"/>
              <a:buChar char="•"/>
            </a:pPr>
            <a:endParaRPr lang="en-US" baseline="0" dirty="0"/>
          </a:p>
          <a:p>
            <a:r>
              <a:rPr lang="en-US" baseline="0" dirty="0"/>
              <a:t>CLICK</a:t>
            </a:r>
          </a:p>
          <a:p>
            <a:pPr marL="174708" indent="-174708">
              <a:buFont typeface="Arial" panose="020B0604020202020204" pitchFamily="34" charset="0"/>
              <a:buChar char="•"/>
            </a:pPr>
            <a:r>
              <a:rPr lang="en-US" baseline="0" dirty="0"/>
              <a:t>Results are created when the personnel and program come together.  </a:t>
            </a:r>
          </a:p>
          <a:p>
            <a:pPr marL="174708" indent="-174708">
              <a:buFont typeface="Arial" panose="020B0604020202020204" pitchFamily="34" charset="0"/>
              <a:buChar char="•"/>
            </a:pPr>
            <a:endParaRPr lang="en-US" baseline="0" dirty="0"/>
          </a:p>
          <a:p>
            <a:r>
              <a:rPr lang="en-US" baseline="0" dirty="0"/>
              <a:t>CLICK</a:t>
            </a:r>
          </a:p>
          <a:p>
            <a:pPr marL="174708" indent="-174708">
              <a:buFont typeface="Arial" panose="020B0604020202020204" pitchFamily="34" charset="0"/>
              <a:buChar char="•"/>
            </a:pPr>
            <a:r>
              <a:rPr lang="en-US" baseline="0" dirty="0"/>
              <a:t>School counselors can show evidence of impact through process, perceptual and outcome data.</a:t>
            </a:r>
          </a:p>
          <a:p>
            <a:endParaRPr lang="en-US" baseline="0" dirty="0"/>
          </a:p>
          <a:p>
            <a:endParaRPr lang="en-US" baseline="0" dirty="0"/>
          </a:p>
          <a:p>
            <a:r>
              <a:rPr lang="en-US" baseline="0" dirty="0"/>
              <a:t>When we evaluate the implementation of the program, and the effectiveness of the personnel, we can determine the overall program results and provide evidence of impact.</a:t>
            </a:r>
          </a:p>
          <a:p>
            <a:endParaRPr lang="en-US" altLang="en-US" b="1"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3</a:t>
            </a:fld>
            <a:endParaRPr lang="en-US"/>
          </a:p>
        </p:txBody>
      </p:sp>
    </p:spTree>
    <p:extLst>
      <p:ext uri="{BB962C8B-B14F-4D97-AF65-F5344CB8AC3E}">
        <p14:creationId xmlns:p14="http://schemas.microsoft.com/office/powerpoint/2010/main" val="2163505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data can be totaled…</a:t>
            </a:r>
          </a:p>
          <a:p>
            <a:endParaRPr lang="en-US" baseline="0" dirty="0"/>
          </a:p>
          <a:p>
            <a:r>
              <a:rPr lang="en-US" baseline="0" dirty="0"/>
              <a:t>CLICK</a:t>
            </a:r>
          </a:p>
          <a:p>
            <a:r>
              <a:rPr lang="en-US" baseline="0" dirty="0"/>
              <a:t>By building</a:t>
            </a:r>
          </a:p>
          <a:p>
            <a:endParaRPr lang="en-US" baseline="0" dirty="0"/>
          </a:p>
          <a:p>
            <a:r>
              <a:rPr lang="en-US" baseline="0" dirty="0"/>
              <a:t>CLICK</a:t>
            </a:r>
          </a:p>
          <a:p>
            <a:r>
              <a:rPr lang="en-US" baseline="0" dirty="0"/>
              <a:t>By district</a:t>
            </a:r>
          </a:p>
          <a:p>
            <a:endParaRPr lang="en-US" baseline="0" dirty="0"/>
          </a:p>
          <a:p>
            <a:r>
              <a:rPr lang="en-US" baseline="0" dirty="0"/>
              <a:t>CLICK</a:t>
            </a:r>
          </a:p>
          <a:p>
            <a:r>
              <a:rPr lang="en-US" baseline="0" dirty="0"/>
              <a:t>To show trends</a:t>
            </a:r>
          </a:p>
          <a:p>
            <a:endParaRPr lang="en-US" baseline="0" dirty="0"/>
          </a:p>
          <a:p>
            <a:r>
              <a:rPr lang="en-US" baseline="0" dirty="0"/>
              <a:t>CLICK</a:t>
            </a:r>
          </a:p>
          <a:p>
            <a:r>
              <a:rPr lang="en-US" baseline="0" dirty="0"/>
              <a:t>To correlate and compare with other building, district, state or national data</a:t>
            </a:r>
          </a:p>
          <a:p>
            <a:endParaRPr lang="en-US" baseline="0" dirty="0"/>
          </a:p>
        </p:txBody>
      </p:sp>
      <p:sp>
        <p:nvSpPr>
          <p:cNvPr id="4" name="Slide Number Placeholder 3"/>
          <p:cNvSpPr>
            <a:spLocks noGrp="1"/>
          </p:cNvSpPr>
          <p:nvPr>
            <p:ph type="sldNum" sz="quarter" idx="10"/>
          </p:nvPr>
        </p:nvSpPr>
        <p:spPr/>
        <p:txBody>
          <a:bodyPr/>
          <a:lstStyle/>
          <a:p>
            <a:fld id="{03BF4703-A1A9-4A15-9367-ABD39042E490}" type="slidenum">
              <a:rPr lang="en-US" smtClean="0"/>
              <a:t>30</a:t>
            </a:fld>
            <a:endParaRPr lang="en-US"/>
          </a:p>
        </p:txBody>
      </p:sp>
    </p:spTree>
    <p:extLst>
      <p:ext uri="{BB962C8B-B14F-4D97-AF65-F5344CB8AC3E}">
        <p14:creationId xmlns:p14="http://schemas.microsoft.com/office/powerpoint/2010/main" val="4216517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process data totals by  building for various categories.  From this data, comparisons could be made to district averages, possibly</a:t>
            </a:r>
            <a:r>
              <a:rPr lang="en-US" baseline="0" dirty="0"/>
              <a:t> illustrating the need for additional support.</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31</a:t>
            </a:fld>
            <a:endParaRPr lang="en-US"/>
          </a:p>
        </p:txBody>
      </p:sp>
    </p:spTree>
    <p:extLst>
      <p:ext uri="{BB962C8B-B14F-4D97-AF65-F5344CB8AC3E}">
        <p14:creationId xmlns:p14="http://schemas.microsoft.com/office/powerpoint/2010/main" val="2175605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Perceptual data shows what students or parents believe they know or believe they can do.  This type of data gives insight into how an activity or program is perceived by the target audience. Perceptual data indicates the perceived effectiveness of the program. </a:t>
            </a:r>
          </a:p>
        </p:txBody>
      </p:sp>
      <p:sp>
        <p:nvSpPr>
          <p:cNvPr id="4" name="Slide Number Placeholder 3"/>
          <p:cNvSpPr>
            <a:spLocks noGrp="1"/>
          </p:cNvSpPr>
          <p:nvPr>
            <p:ph type="sldNum" sz="quarter" idx="10"/>
          </p:nvPr>
        </p:nvSpPr>
        <p:spPr/>
        <p:txBody>
          <a:bodyPr/>
          <a:lstStyle/>
          <a:p>
            <a:fld id="{BF105DB2-FD3E-441D-8B7E-7AE83ECE27B3}" type="slidenum">
              <a:rPr lang="en-US" smtClean="0"/>
              <a:t>32</a:t>
            </a:fld>
            <a:endParaRPr lang="en-US"/>
          </a:p>
        </p:txBody>
      </p:sp>
    </p:spTree>
    <p:extLst>
      <p:ext uri="{BB962C8B-B14F-4D97-AF65-F5344CB8AC3E}">
        <p14:creationId xmlns:p14="http://schemas.microsoft.com/office/powerpoint/2010/main" val="2114362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Perceptual data measures the </a:t>
            </a:r>
          </a:p>
          <a:p>
            <a:endParaRPr lang="en-US" dirty="0"/>
          </a:p>
          <a:p>
            <a:r>
              <a:rPr lang="en-US" dirty="0"/>
              <a:t>CLICK</a:t>
            </a:r>
          </a:p>
          <a:p>
            <a:r>
              <a:rPr lang="en-US" dirty="0"/>
              <a:t>Attitudes</a:t>
            </a:r>
            <a:r>
              <a:rPr lang="en-US" baseline="0" dirty="0"/>
              <a:t> </a:t>
            </a:r>
          </a:p>
          <a:p>
            <a:endParaRPr lang="en-US" baseline="0" dirty="0"/>
          </a:p>
          <a:p>
            <a:r>
              <a:rPr lang="en-US" baseline="0" dirty="0"/>
              <a:t>CLICK</a:t>
            </a:r>
          </a:p>
          <a:p>
            <a:r>
              <a:rPr lang="en-US" baseline="0" dirty="0"/>
              <a:t>Skills</a:t>
            </a:r>
          </a:p>
          <a:p>
            <a:endParaRPr lang="en-US" baseline="0" dirty="0"/>
          </a:p>
          <a:p>
            <a:r>
              <a:rPr lang="en-US" baseline="0" dirty="0"/>
              <a:t>CLICK</a:t>
            </a:r>
          </a:p>
          <a:p>
            <a:r>
              <a:rPr lang="en-US" baseline="0" dirty="0"/>
              <a:t>And knowledge perceived by the audience</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33</a:t>
            </a:fld>
            <a:endParaRPr lang="en-US"/>
          </a:p>
        </p:txBody>
      </p:sp>
    </p:spTree>
    <p:extLst>
      <p:ext uri="{BB962C8B-B14F-4D97-AF65-F5344CB8AC3E}">
        <p14:creationId xmlns:p14="http://schemas.microsoft.com/office/powerpoint/2010/main" val="3230989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perceptual data might include</a:t>
            </a:r>
          </a:p>
          <a:p>
            <a:endParaRPr lang="en-US" dirty="0"/>
          </a:p>
          <a:p>
            <a:r>
              <a:rPr lang="en-US" dirty="0"/>
              <a:t>CLICK</a:t>
            </a:r>
          </a:p>
          <a:p>
            <a:pPr lvl="0" fontAlgn="base"/>
            <a:r>
              <a:rPr lang="en-US" dirty="0"/>
              <a:t>Pre/Post assessments which illustrate knowledge, skills and attitudes</a:t>
            </a:r>
          </a:p>
          <a:p>
            <a:pPr lvl="0" fontAlgn="base"/>
            <a:endParaRPr lang="en-US" dirty="0"/>
          </a:p>
          <a:p>
            <a:pPr lvl="0" fontAlgn="base"/>
            <a:r>
              <a:rPr lang="en-US" dirty="0"/>
              <a:t>CLICK</a:t>
            </a:r>
          </a:p>
          <a:p>
            <a:pPr lvl="0" fontAlgn="base"/>
            <a:r>
              <a:rPr lang="en-US" dirty="0"/>
              <a:t>Program Planning Survey which indicates student or program needs</a:t>
            </a:r>
          </a:p>
          <a:p>
            <a:pPr lvl="0" fontAlgn="base"/>
            <a:endParaRPr lang="en-US" dirty="0"/>
          </a:p>
          <a:p>
            <a:pPr lvl="0" fontAlgn="base"/>
            <a:r>
              <a:rPr lang="en-US" dirty="0"/>
              <a:t>CLICK</a:t>
            </a:r>
          </a:p>
          <a:p>
            <a:pPr lvl="0" fontAlgn="base"/>
            <a:r>
              <a:rPr lang="en-US" dirty="0"/>
              <a:t>Program or activity evaluation showing areas of growth related to knowledge, skills  or beliefs</a:t>
            </a:r>
          </a:p>
          <a:p>
            <a:pPr lvl="0" fontAlgn="base"/>
            <a:endParaRPr lang="en-US" dirty="0"/>
          </a:p>
          <a:p>
            <a:pPr lvl="0" fontAlgn="base"/>
            <a:r>
              <a:rPr lang="en-US" dirty="0"/>
              <a:t>CLICK</a:t>
            </a:r>
          </a:p>
          <a:p>
            <a:pPr lvl="0" fontAlgn="base"/>
            <a:r>
              <a:rPr lang="en-US" dirty="0"/>
              <a:t>Or an Opinion Survey showing areas of strength and weakness as perceived by stakeholders.</a:t>
            </a:r>
          </a:p>
        </p:txBody>
      </p:sp>
      <p:sp>
        <p:nvSpPr>
          <p:cNvPr id="4" name="Slide Number Placeholder 3"/>
          <p:cNvSpPr>
            <a:spLocks noGrp="1"/>
          </p:cNvSpPr>
          <p:nvPr>
            <p:ph type="sldNum" sz="quarter" idx="10"/>
          </p:nvPr>
        </p:nvSpPr>
        <p:spPr/>
        <p:txBody>
          <a:bodyPr/>
          <a:lstStyle/>
          <a:p>
            <a:fld id="{BF105DB2-FD3E-441D-8B7E-7AE83ECE27B3}" type="slidenum">
              <a:rPr lang="en-US" smtClean="0"/>
              <a:t>34</a:t>
            </a:fld>
            <a:endParaRPr lang="en-US"/>
          </a:p>
        </p:txBody>
      </p:sp>
    </p:spTree>
    <p:extLst>
      <p:ext uri="{BB962C8B-B14F-4D97-AF65-F5344CB8AC3E}">
        <p14:creationId xmlns:p14="http://schemas.microsoft.com/office/powerpoint/2010/main" val="2861081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an example of a Pre/Post Survey used to illustrate student growth within a small group counseling setting.  This survey was administered to teachers both before the group began and after the group finished meeting.  It is evident by the results of the perceptual survey, the students within the small group setting made a great deal of progress related to the identified criteria.</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35</a:t>
            </a:fld>
            <a:endParaRPr lang="en-US"/>
          </a:p>
        </p:txBody>
      </p:sp>
    </p:spTree>
    <p:extLst>
      <p:ext uri="{BB962C8B-B14F-4D97-AF65-F5344CB8AC3E}">
        <p14:creationId xmlns:p14="http://schemas.microsoft.com/office/powerpoint/2010/main" val="4247683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a:t>
            </a:r>
            <a:r>
              <a:rPr lang="en-US" baseline="0" dirty="0"/>
              <a:t> Planning Surveys can assist in soliciting parent, teacher and student feedback related to student needs.  The results of this Program Planning Survey illustrated a need developing problem-solving skills at the elementary level, compared to other areas.</a:t>
            </a:r>
            <a:endParaRPr lang="en-US" dirty="0"/>
          </a:p>
        </p:txBody>
      </p:sp>
      <p:sp>
        <p:nvSpPr>
          <p:cNvPr id="4" name="Slide Number Placeholder 3"/>
          <p:cNvSpPr>
            <a:spLocks noGrp="1"/>
          </p:cNvSpPr>
          <p:nvPr>
            <p:ph type="sldNum" sz="quarter" idx="10"/>
          </p:nvPr>
        </p:nvSpPr>
        <p:spPr/>
        <p:txBody>
          <a:bodyPr/>
          <a:lstStyle/>
          <a:p>
            <a:fld id="{03BF4703-A1A9-4A15-9367-ABD39042E490}" type="slidenum">
              <a:rPr lang="en-US" smtClean="0"/>
              <a:t>36</a:t>
            </a:fld>
            <a:endParaRPr lang="en-US"/>
          </a:p>
        </p:txBody>
      </p:sp>
    </p:spTree>
    <p:extLst>
      <p:ext uri="{BB962C8B-B14F-4D97-AF65-F5344CB8AC3E}">
        <p14:creationId xmlns:p14="http://schemas.microsoft.com/office/powerpoint/2010/main" val="3640703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a:t>
            </a:r>
            <a:r>
              <a:rPr lang="en-US" baseline="0" dirty="0"/>
              <a:t> shows the results of an activity evaluation.  During this activity, students showed great gain in knowledge related to retention criteria, GPA calculation and the identification of study strategies.</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37</a:t>
            </a:fld>
            <a:endParaRPr lang="en-US"/>
          </a:p>
        </p:txBody>
      </p:sp>
    </p:spTree>
    <p:extLst>
      <p:ext uri="{BB962C8B-B14F-4D97-AF65-F5344CB8AC3E}">
        <p14:creationId xmlns:p14="http://schemas.microsoft.com/office/powerpoint/2010/main" val="3254194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order to solicit honest feedback, opinion surveys can be used to gather anonymous perceptual data from parents, teachers and students.  Online Google forms can  make survey administration and data compilation a fairly seamless process.</a:t>
            </a:r>
          </a:p>
          <a:p>
            <a:endParaRPr lang="en-US" baseline="0"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03BF4703-A1A9-4A15-9367-ABD39042E490}" type="slidenum">
              <a:rPr lang="en-US" smtClean="0"/>
              <a:t>38</a:t>
            </a:fld>
            <a:endParaRPr lang="en-US"/>
          </a:p>
        </p:txBody>
      </p:sp>
    </p:spTree>
    <p:extLst>
      <p:ext uri="{BB962C8B-B14F-4D97-AF65-F5344CB8AC3E}">
        <p14:creationId xmlns:p14="http://schemas.microsoft.com/office/powerpoint/2010/main" val="1809039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Outcome data shows the impact  the activity or program had on student performance.  This type of data shows the students’ progress toward a target goal.  </a:t>
            </a:r>
          </a:p>
        </p:txBody>
      </p:sp>
      <p:sp>
        <p:nvSpPr>
          <p:cNvPr id="4" name="Slide Number Placeholder 3"/>
          <p:cNvSpPr>
            <a:spLocks noGrp="1"/>
          </p:cNvSpPr>
          <p:nvPr>
            <p:ph type="sldNum" sz="quarter" idx="10"/>
          </p:nvPr>
        </p:nvSpPr>
        <p:spPr/>
        <p:txBody>
          <a:bodyPr/>
          <a:lstStyle/>
          <a:p>
            <a:fld id="{BF105DB2-FD3E-441D-8B7E-7AE83ECE27B3}" type="slidenum">
              <a:rPr lang="en-US" smtClean="0"/>
              <a:t>39</a:t>
            </a:fld>
            <a:endParaRPr lang="en-US"/>
          </a:p>
        </p:txBody>
      </p:sp>
    </p:spTree>
    <p:extLst>
      <p:ext uri="{BB962C8B-B14F-4D97-AF65-F5344CB8AC3E}">
        <p14:creationId xmlns:p14="http://schemas.microsoft.com/office/powerpoint/2010/main" val="291982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There are three Questions that help provide Evidence of Impact of School Counseling on Student Outcomes</a:t>
            </a:r>
            <a:endParaRPr lang="en-US" baseline="0" dirty="0"/>
          </a:p>
          <a:p>
            <a:pPr eaLnBrk="1" hangingPunct="1">
              <a:lnSpc>
                <a:spcPct val="90000"/>
              </a:lnSpc>
            </a:pPr>
            <a:endParaRPr lang="en-US" altLang="en-US" dirty="0"/>
          </a:p>
          <a:p>
            <a:pPr eaLnBrk="1" hangingPunct="1">
              <a:lnSpc>
                <a:spcPct val="90000"/>
              </a:lnSpc>
            </a:pPr>
            <a:r>
              <a:rPr lang="en-US" altLang="en-US" dirty="0"/>
              <a:t>The first question asked is:  To what extent is the school counseling program in place and being implemented ?</a:t>
            </a:r>
          </a:p>
          <a:p>
            <a:pPr eaLnBrk="1" hangingPunct="1">
              <a:lnSpc>
                <a:spcPct val="90000"/>
              </a:lnSpc>
              <a:buFontTx/>
              <a:buNone/>
            </a:pPr>
            <a:endParaRPr lang="en-US" altLang="en-US" dirty="0"/>
          </a:p>
          <a:p>
            <a:pPr eaLnBrk="1" hangingPunct="1">
              <a:lnSpc>
                <a:spcPct val="90000"/>
              </a:lnSpc>
            </a:pPr>
            <a:r>
              <a:rPr lang="en-US" altLang="en-US" dirty="0"/>
              <a:t>The second</a:t>
            </a:r>
            <a:r>
              <a:rPr lang="en-US" altLang="en-US" baseline="0" dirty="0"/>
              <a:t> question asks </a:t>
            </a:r>
            <a:r>
              <a:rPr lang="en-US" altLang="en-US" dirty="0"/>
              <a:t>Is the program being managed and conducted with fully certified and capable school counseling personnel?</a:t>
            </a:r>
          </a:p>
          <a:p>
            <a:pPr eaLnBrk="1" hangingPunct="1">
              <a:lnSpc>
                <a:spcPct val="90000"/>
              </a:lnSpc>
            </a:pPr>
            <a:endParaRPr lang="en-US" altLang="en-US" dirty="0"/>
          </a:p>
          <a:p>
            <a:pPr eaLnBrk="1" hangingPunct="1">
              <a:lnSpc>
                <a:spcPct val="90000"/>
              </a:lnSpc>
            </a:pPr>
            <a:r>
              <a:rPr lang="en-US" altLang="en-US" dirty="0"/>
              <a:t>And the 3</a:t>
            </a:r>
            <a:r>
              <a:rPr lang="en-US" altLang="en-US" baseline="30000" dirty="0"/>
              <a:t>rd</a:t>
            </a:r>
            <a:r>
              <a:rPr lang="en-US" altLang="en-US" dirty="0"/>
              <a:t> ---Is there a plan or system in place to use relevant student data to determine program impact on student outcomes?</a:t>
            </a:r>
          </a:p>
          <a:p>
            <a:pPr eaLnBrk="1" hangingPunct="1">
              <a:lnSpc>
                <a:spcPct val="90000"/>
              </a:lnSpc>
            </a:pPr>
            <a:endParaRPr lang="en-US" altLang="en-US" dirty="0"/>
          </a:p>
          <a:p>
            <a:pPr eaLnBrk="1" hangingPunct="1">
              <a:lnSpc>
                <a:spcPct val="90000"/>
              </a:lnSpc>
            </a:pPr>
            <a:r>
              <a:rPr lang="en-US" altLang="en-US" dirty="0"/>
              <a:t>During the presentation, we will refer back to these questions as they relate to each component of the equation.</a:t>
            </a:r>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4</a:t>
            </a:fld>
            <a:endParaRPr lang="en-US"/>
          </a:p>
        </p:txBody>
      </p:sp>
    </p:spTree>
    <p:extLst>
      <p:ext uri="{BB962C8B-B14F-4D97-AF65-F5344CB8AC3E}">
        <p14:creationId xmlns:p14="http://schemas.microsoft.com/office/powerpoint/2010/main" val="3228983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 data provides proof</a:t>
            </a:r>
            <a:r>
              <a:rPr lang="en-US" baseline="0" dirty="0"/>
              <a:t> the activity changed student behavior.  </a:t>
            </a:r>
          </a:p>
          <a:p>
            <a:endParaRPr lang="en-US" baseline="0" dirty="0"/>
          </a:p>
          <a:p>
            <a:r>
              <a:rPr lang="en-US" baseline="0" dirty="0"/>
              <a:t>For example, a school counselor may have delivered a large group curriculum aimed to decrease fighting among students.</a:t>
            </a:r>
          </a:p>
          <a:p>
            <a:endParaRPr lang="en-US" baseline="0" dirty="0"/>
          </a:p>
          <a:p>
            <a:r>
              <a:rPr lang="en-US" baseline="0" dirty="0"/>
              <a:t>CLICK</a:t>
            </a:r>
          </a:p>
          <a:p>
            <a:r>
              <a:rPr lang="en-US" baseline="0" dirty="0"/>
              <a:t>The process data collected will show the counselor taught the curriculum</a:t>
            </a:r>
          </a:p>
          <a:p>
            <a:endParaRPr lang="en-US" baseline="0" dirty="0"/>
          </a:p>
          <a:p>
            <a:r>
              <a:rPr lang="en-US" baseline="0" dirty="0"/>
              <a:t>CLICK</a:t>
            </a:r>
          </a:p>
          <a:p>
            <a:r>
              <a:rPr lang="en-US" baseline="0" dirty="0"/>
              <a:t>The perceptual data will hopefully show that the students learned the new attitudes, skills or knowledge</a:t>
            </a:r>
          </a:p>
          <a:p>
            <a:endParaRPr lang="en-US" baseline="0" dirty="0"/>
          </a:p>
          <a:p>
            <a:r>
              <a:rPr lang="en-US" baseline="0" dirty="0"/>
              <a:t>CLICK</a:t>
            </a:r>
          </a:p>
          <a:p>
            <a:r>
              <a:rPr lang="en-US" baseline="0" dirty="0"/>
              <a:t>The outcome data will help to determine whether students do indeed fight less after having been taught the curriculum.</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40</a:t>
            </a:fld>
            <a:endParaRPr lang="en-US"/>
          </a:p>
        </p:txBody>
      </p:sp>
    </p:spTree>
    <p:extLst>
      <p:ext uri="{BB962C8B-B14F-4D97-AF65-F5344CB8AC3E}">
        <p14:creationId xmlns:p14="http://schemas.microsoft.com/office/powerpoint/2010/main" val="3355824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Trish Hatch,</a:t>
            </a:r>
            <a:r>
              <a:rPr lang="en-US" baseline="0" dirty="0"/>
              <a:t> author of The Use of Data in School Counseling, will tell you that Attendance, Behavior and Achievement are three of the most important outcomes school counselors can measure. </a:t>
            </a:r>
          </a:p>
          <a:p>
            <a:pPr defTabSz="931774">
              <a:defRPr/>
            </a:pPr>
            <a:endParaRPr lang="en-US" dirty="0"/>
          </a:p>
          <a:p>
            <a:r>
              <a:rPr lang="en-US" baseline="0" dirty="0"/>
              <a:t>Attendance can be measured using daily or average attendance rates.</a:t>
            </a:r>
          </a:p>
          <a:p>
            <a:endParaRPr lang="en-US" baseline="0" dirty="0"/>
          </a:p>
          <a:p>
            <a:r>
              <a:rPr lang="en-US" baseline="0" dirty="0"/>
              <a:t>Behavior can be measured using office referrals, suspensions, homework completion and parent involvement</a:t>
            </a:r>
          </a:p>
          <a:p>
            <a:endParaRPr lang="en-US" baseline="0" dirty="0"/>
          </a:p>
          <a:p>
            <a:pPr defTabSz="931774">
              <a:defRPr/>
            </a:pPr>
            <a:r>
              <a:rPr lang="en-US" baseline="0" dirty="0"/>
              <a:t>Achievement can be measured using GPA, graduation rates or exam scores</a:t>
            </a:r>
          </a:p>
          <a:p>
            <a:pPr defTabSz="931774">
              <a:defRPr/>
            </a:pPr>
            <a:endParaRPr lang="en-US" baseline="0" dirty="0"/>
          </a:p>
          <a:p>
            <a:pPr defTabSz="931774">
              <a:defRPr/>
            </a:pPr>
            <a:r>
              <a:rPr lang="en-US" baseline="0" dirty="0"/>
              <a:t>CLICK</a:t>
            </a:r>
          </a:p>
          <a:p>
            <a:pPr defTabSz="931774">
              <a:defRPr/>
            </a:pPr>
            <a:r>
              <a:rPr lang="en-US" baseline="0" dirty="0"/>
              <a:t>Most district goals and improvement plans center around enhancing those three different areas.  However, research has suggested that student connectedness also enhances academic success.  </a:t>
            </a:r>
          </a:p>
          <a:p>
            <a:endParaRPr lang="en-US" dirty="0"/>
          </a:p>
        </p:txBody>
      </p:sp>
      <p:sp>
        <p:nvSpPr>
          <p:cNvPr id="4" name="Slide Number Placeholder 3"/>
          <p:cNvSpPr>
            <a:spLocks noGrp="1"/>
          </p:cNvSpPr>
          <p:nvPr>
            <p:ph type="sldNum" sz="quarter" idx="10"/>
          </p:nvPr>
        </p:nvSpPr>
        <p:spPr/>
        <p:txBody>
          <a:bodyPr/>
          <a:lstStyle/>
          <a:p>
            <a:fld id="{20DA8442-4251-4706-B91B-383CD1784E9F}" type="slidenum">
              <a:rPr lang="en-US" smtClean="0"/>
              <a:t>41</a:t>
            </a:fld>
            <a:endParaRPr lang="en-US"/>
          </a:p>
        </p:txBody>
      </p:sp>
    </p:spTree>
    <p:extLst>
      <p:ext uri="{BB962C8B-B14F-4D97-AF65-F5344CB8AC3E}">
        <p14:creationId xmlns:p14="http://schemas.microsoft.com/office/powerpoint/2010/main" val="955752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Results evaluation is a process……</a:t>
            </a:r>
          </a:p>
          <a:p>
            <a:pPr defTabSz="931774">
              <a:defRPr/>
            </a:pPr>
            <a:endParaRPr lang="en-US" dirty="0"/>
          </a:p>
          <a:p>
            <a:pPr defTabSz="931774">
              <a:defRPr/>
            </a:pPr>
            <a:r>
              <a:rPr lang="en-US" dirty="0"/>
              <a:t>A method for showing evidence of impact using process, perceptual, and outcomes data. </a:t>
            </a:r>
          </a:p>
        </p:txBody>
      </p:sp>
      <p:sp>
        <p:nvSpPr>
          <p:cNvPr id="4" name="Slide Number Placeholder 3"/>
          <p:cNvSpPr>
            <a:spLocks noGrp="1"/>
          </p:cNvSpPr>
          <p:nvPr>
            <p:ph type="sldNum" sz="quarter" idx="10"/>
          </p:nvPr>
        </p:nvSpPr>
        <p:spPr/>
        <p:txBody>
          <a:bodyPr/>
          <a:lstStyle/>
          <a:p>
            <a:fld id="{BF105DB2-FD3E-441D-8B7E-7AE83ECE27B3}" type="slidenum">
              <a:rPr lang="en-US" smtClean="0"/>
              <a:t>42</a:t>
            </a:fld>
            <a:endParaRPr lang="en-US"/>
          </a:p>
        </p:txBody>
      </p:sp>
    </p:spTree>
    <p:extLst>
      <p:ext uri="{BB962C8B-B14F-4D97-AF65-F5344CB8AC3E}">
        <p14:creationId xmlns:p14="http://schemas.microsoft.com/office/powerpoint/2010/main" val="2253643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Again, there are three Questions that help provide Evidence of Impact of School Counseling on Student Outcomes</a:t>
            </a:r>
            <a:endParaRPr lang="en-US" altLang="en-US" dirty="0"/>
          </a:p>
          <a:p>
            <a:pPr eaLnBrk="1" hangingPunct="1">
              <a:lnSpc>
                <a:spcPct val="90000"/>
              </a:lnSpc>
            </a:pPr>
            <a:endParaRPr lang="en-US" altLang="en-US" dirty="0"/>
          </a:p>
          <a:p>
            <a:pPr eaLnBrk="1" hangingPunct="1">
              <a:lnSpc>
                <a:spcPct val="90000"/>
              </a:lnSpc>
            </a:pPr>
            <a:r>
              <a:rPr lang="en-US" altLang="en-US" dirty="0"/>
              <a:t>To what extent is the school counseling program in place and being implemented ?</a:t>
            </a:r>
          </a:p>
          <a:p>
            <a:pPr eaLnBrk="1" hangingPunct="1">
              <a:lnSpc>
                <a:spcPct val="90000"/>
              </a:lnSpc>
            </a:pPr>
            <a:endParaRPr lang="en-US" altLang="en-US" dirty="0"/>
          </a:p>
          <a:p>
            <a:pPr eaLnBrk="1" hangingPunct="1">
              <a:lnSpc>
                <a:spcPct val="90000"/>
              </a:lnSpc>
            </a:pPr>
            <a:r>
              <a:rPr lang="en-US" altLang="en-US" dirty="0"/>
              <a:t>Is the program being managed and conducted with fully certified and capable school counseling personnel?</a:t>
            </a:r>
          </a:p>
          <a:p>
            <a:pPr eaLnBrk="1" hangingPunct="1">
              <a:lnSpc>
                <a:spcPct val="90000"/>
              </a:lnSpc>
            </a:pPr>
            <a:endParaRPr lang="en-US" altLang="en-US" dirty="0"/>
          </a:p>
          <a:p>
            <a:pPr eaLnBrk="1" hangingPunct="1">
              <a:lnSpc>
                <a:spcPct val="90000"/>
              </a:lnSpc>
            </a:pPr>
            <a:r>
              <a:rPr lang="en-US" altLang="en-US" dirty="0"/>
              <a:t>Is there a plan or system in place to use relevant student data to determine program impact on student outcomes?</a:t>
            </a:r>
          </a:p>
          <a:p>
            <a:endParaRPr lang="en-US" altLang="en-US" dirty="0"/>
          </a:p>
          <a:p>
            <a:r>
              <a:rPr lang="en-US" altLang="en-US" dirty="0"/>
              <a:t>CLICK</a:t>
            </a:r>
          </a:p>
          <a:p>
            <a:endParaRPr lang="en-US" altLang="en-US" dirty="0"/>
          </a:p>
          <a:p>
            <a:r>
              <a:rPr lang="en-US" altLang="en-US" dirty="0"/>
              <a:t>In designing a plan it is also important to consider process, perceptual, and outcome data at different time periods including immediate, intermediate, and long-term time periods.</a:t>
            </a:r>
          </a:p>
          <a:p>
            <a:endParaRPr lang="en-US" altLang="en-US"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59EF4030-8648-430F-A58B-262E01341224}" type="slidenum">
              <a:rPr lang="en-US" altLang="en-US" sz="1200"/>
              <a:pPr/>
              <a:t>43</a:t>
            </a:fld>
            <a:endParaRPr lang="en-US" altLang="en-US" sz="1200"/>
          </a:p>
        </p:txBody>
      </p:sp>
    </p:spTree>
    <p:extLst>
      <p:ext uri="{BB962C8B-B14F-4D97-AF65-F5344CB8AC3E}">
        <p14:creationId xmlns:p14="http://schemas.microsoft.com/office/powerpoint/2010/main" val="2028024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The following “IDEAS!” results evaluation model (</a:t>
            </a:r>
            <a:r>
              <a:rPr lang="en-US" altLang="en-US" dirty="0" err="1"/>
              <a:t>Lapan</a:t>
            </a:r>
            <a:r>
              <a:rPr lang="en-US" altLang="en-US" dirty="0"/>
              <a:t>, 2005) can be used to conduct a results evaluation. The “IDEAS!” evaluation model consists of the following</a:t>
            </a:r>
          </a:p>
          <a:p>
            <a:endParaRPr lang="en-US" altLang="en-US" dirty="0"/>
          </a:p>
          <a:p>
            <a:pPr eaLnBrk="1" hangingPunct="1"/>
            <a:r>
              <a:rPr lang="en-US" altLang="en-US" b="1" dirty="0"/>
              <a:t>1.</a:t>
            </a:r>
            <a:r>
              <a:rPr lang="en-US" altLang="en-US" b="1" baseline="0" dirty="0"/>
              <a:t>  </a:t>
            </a:r>
            <a:r>
              <a:rPr lang="en-US" altLang="en-US" dirty="0"/>
              <a:t>Identify</a:t>
            </a:r>
          </a:p>
          <a:p>
            <a:pPr eaLnBrk="1" hangingPunct="1"/>
            <a:r>
              <a:rPr lang="en-US" altLang="en-US" b="1" dirty="0"/>
              <a:t>2.  </a:t>
            </a:r>
            <a:r>
              <a:rPr lang="en-US" altLang="en-US" dirty="0"/>
              <a:t>Describe</a:t>
            </a:r>
          </a:p>
          <a:p>
            <a:pPr eaLnBrk="1" hangingPunct="1"/>
            <a:r>
              <a:rPr lang="en-US" altLang="en-US" b="1" dirty="0"/>
              <a:t>3. </a:t>
            </a:r>
            <a:r>
              <a:rPr lang="en-US" altLang="en-US" dirty="0"/>
              <a:t>Existing Data</a:t>
            </a:r>
          </a:p>
          <a:p>
            <a:pPr eaLnBrk="1" hangingPunct="1"/>
            <a:r>
              <a:rPr lang="en-US" altLang="en-US" dirty="0"/>
              <a:t>4. Analyze</a:t>
            </a:r>
          </a:p>
          <a:p>
            <a:pPr eaLnBrk="1" hangingPunct="1"/>
            <a:r>
              <a:rPr lang="en-US" altLang="en-US" b="1" dirty="0"/>
              <a:t>5. </a:t>
            </a:r>
            <a:r>
              <a:rPr lang="en-US" altLang="en-US" dirty="0"/>
              <a:t>Summarize</a:t>
            </a:r>
          </a:p>
          <a:p>
            <a:pPr eaLnBrk="1" hangingPunct="1"/>
            <a:r>
              <a:rPr lang="en-US" altLang="en-US" dirty="0"/>
              <a:t>Summarize</a:t>
            </a:r>
            <a:r>
              <a:rPr lang="en-US" altLang="en-US" b="1" dirty="0"/>
              <a:t> </a:t>
            </a:r>
            <a:r>
              <a:rPr lang="en-US" altLang="en-US" dirty="0"/>
              <a:t>findings in a brief, written report or presentation. Be clear, concise, and use charts and graphs where appropriate. Be sure to include:</a:t>
            </a:r>
          </a:p>
          <a:p>
            <a:pPr eaLnBrk="1" hangingPunct="1"/>
            <a:r>
              <a:rPr lang="en-US" altLang="en-US" dirty="0"/>
              <a:t>A statement of the problem</a:t>
            </a:r>
          </a:p>
          <a:p>
            <a:pPr eaLnBrk="1" hangingPunct="1"/>
            <a:r>
              <a:rPr lang="en-US" altLang="en-US" dirty="0"/>
              <a:t>What you did in response to this problem (intervention)</a:t>
            </a:r>
          </a:p>
          <a:p>
            <a:pPr eaLnBrk="1" hangingPunct="1"/>
            <a:r>
              <a:rPr lang="en-US" altLang="en-US" dirty="0"/>
              <a:t>What you found out</a:t>
            </a:r>
          </a:p>
          <a:p>
            <a:pPr eaLnBrk="1" hangingPunct="1"/>
            <a:r>
              <a:rPr lang="en-US" altLang="en-US" dirty="0"/>
              <a:t>How results data will be used to improve the intervention</a:t>
            </a:r>
          </a:p>
          <a:p>
            <a:pPr eaLnBrk="1" hangingPunct="1"/>
            <a:r>
              <a:rPr lang="en-US" altLang="en-US" b="1" dirty="0"/>
              <a:t>6</a:t>
            </a:r>
            <a:endParaRPr lang="en-US" altLang="en-US" dirty="0"/>
          </a:p>
          <a:p>
            <a:pPr eaLnBrk="1" hangingPunct="1"/>
            <a:r>
              <a:rPr lang="en-US" altLang="en-US" dirty="0"/>
              <a:t>Utilize!</a:t>
            </a:r>
          </a:p>
          <a:p>
            <a:pPr eaLnBrk="1" hangingPunct="1"/>
            <a:r>
              <a:rPr lang="en-US" altLang="en-US" dirty="0"/>
              <a:t>Utilize the data to improve the program and communicate to stakeholders about how your comprehensive school counseling program is making a positive difference in the lives of students in your school. </a:t>
            </a:r>
          </a:p>
          <a:p>
            <a:r>
              <a:rPr lang="en-US" altLang="en-US" dirty="0"/>
              <a:t>wing steps:</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340F44B9-1E36-4D30-94BC-47397280013F}" type="slidenum">
              <a:rPr lang="en-US" altLang="en-US" sz="1200"/>
              <a:pPr/>
              <a:t>44</a:t>
            </a:fld>
            <a:endParaRPr lang="en-US" altLang="en-US" sz="1200"/>
          </a:p>
        </p:txBody>
      </p:sp>
    </p:spTree>
    <p:extLst>
      <p:ext uri="{BB962C8B-B14F-4D97-AF65-F5344CB8AC3E}">
        <p14:creationId xmlns:p14="http://schemas.microsoft.com/office/powerpoint/2010/main" val="609288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first step in evaluating our results is to determine the area of need or problem that needs intervention.</a:t>
            </a:r>
          </a:p>
          <a:p>
            <a:pPr eaLnBrk="1" hangingPunct="1"/>
            <a:endParaRPr lang="en-US" altLang="en-US" dirty="0"/>
          </a:p>
          <a:p>
            <a:pPr eaLnBrk="1" hangingPunct="1"/>
            <a:r>
              <a:rPr lang="en-US" altLang="en-US" dirty="0"/>
              <a:t>Identify a critical aspect of your job that is important for you to know more about. Pick something that you have some control over and link up with one or more colleagues to work with (counselor, teacher, administrator, advisory board members, etc.). This is your research team.</a:t>
            </a:r>
            <a:endParaRPr lang="en-US" dirty="0"/>
          </a:p>
          <a:p>
            <a:endParaRPr lang="en-US" baseline="0" dirty="0"/>
          </a:p>
          <a:p>
            <a:r>
              <a:rPr lang="en-US" baseline="0" dirty="0"/>
              <a:t>Results evaluation can help provide information about the effect of our work on students, programming and district-level outcomes.</a:t>
            </a:r>
          </a:p>
          <a:p>
            <a:endParaRPr lang="en-US" baseline="0" dirty="0"/>
          </a:p>
          <a:p>
            <a:r>
              <a:rPr lang="en-US" baseline="0" dirty="0"/>
              <a:t>For example, Julie often gets into arguments with other children.  She is angry with life and does not believe she is a worthy person.  Julie is disruptive in class, often seeking attention to help her feel better about herself.  The problem identified here is student-specific because it relates to Julie’s specific needs.</a:t>
            </a:r>
          </a:p>
          <a:p>
            <a:endParaRPr lang="en-US" baseline="0" dirty="0"/>
          </a:p>
        </p:txBody>
      </p:sp>
      <p:sp>
        <p:nvSpPr>
          <p:cNvPr id="4" name="Slide Number Placeholder 3"/>
          <p:cNvSpPr>
            <a:spLocks noGrp="1"/>
          </p:cNvSpPr>
          <p:nvPr>
            <p:ph type="sldNum" sz="quarter" idx="10"/>
          </p:nvPr>
        </p:nvSpPr>
        <p:spPr/>
        <p:txBody>
          <a:bodyPr/>
          <a:lstStyle/>
          <a:p>
            <a:fld id="{AE0C4079-AF4F-49E2-84EB-63B3D6CA878E}" type="slidenum">
              <a:rPr lang="en-US" smtClean="0"/>
              <a:t>45</a:t>
            </a:fld>
            <a:endParaRPr lang="en-US"/>
          </a:p>
        </p:txBody>
      </p:sp>
    </p:spTree>
    <p:extLst>
      <p:ext uri="{BB962C8B-B14F-4D97-AF65-F5344CB8AC3E}">
        <p14:creationId xmlns:p14="http://schemas.microsoft.com/office/powerpoint/2010/main" val="4734217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Describe</a:t>
            </a:r>
            <a:r>
              <a:rPr lang="en-US" altLang="en-US" b="1" dirty="0"/>
              <a:t> </a:t>
            </a:r>
            <a:r>
              <a:rPr lang="en-US" altLang="en-US" dirty="0"/>
              <a:t>the situation thoroughly. Every evaluation activity carried out by the school counselor will have 4 components .</a:t>
            </a:r>
          </a:p>
          <a:p>
            <a:pPr eaLnBrk="1" hangingPunct="1"/>
            <a:endParaRPr lang="en-US" altLang="en-US" dirty="0"/>
          </a:p>
          <a:p>
            <a:pPr eaLnBrk="1" hangingPunct="1"/>
            <a:r>
              <a:rPr lang="en-US" altLang="en-US" dirty="0"/>
              <a:t>The “SIMS” is an easy to remember acronym which consists of  Students, Interventions, Measurements and Settings.</a:t>
            </a:r>
          </a:p>
          <a:p>
            <a:pPr eaLnBrk="1" hangingPunct="1"/>
            <a:endParaRPr lang="en-US" dirty="0"/>
          </a:p>
          <a:p>
            <a:pPr eaLnBrk="1" hangingPunct="1"/>
            <a:r>
              <a:rPr lang="en-US" dirty="0"/>
              <a:t>CLICK</a:t>
            </a:r>
          </a:p>
          <a:p>
            <a:pPr eaLnBrk="1" hangingPunct="1"/>
            <a:endParaRPr lang="en-US" dirty="0"/>
          </a:p>
          <a:p>
            <a:pPr eaLnBrk="1" hangingPunct="1"/>
            <a:r>
              <a:rPr lang="en-US" dirty="0"/>
              <a:t>During Step</a:t>
            </a:r>
            <a:r>
              <a:rPr lang="en-US" baseline="0" dirty="0"/>
              <a:t> #1 of the IDEAS process, Julie was identified as a student needing intervention for her behavior.  Using SIMS, it was decided that Julie would receive individual counseling sessions where process, perceptual and outcome data would be collected to show the evidence of the school counseling program’s impact.</a:t>
            </a:r>
            <a:endParaRPr lang="en-US" dirty="0"/>
          </a:p>
          <a:p>
            <a:pPr eaLnBrk="1" hangingPunct="1"/>
            <a:endParaRPr lang="en-US" dirty="0"/>
          </a:p>
          <a:p>
            <a:pPr eaLnBrk="1" hangingPunct="1"/>
            <a:r>
              <a:rPr lang="en-US" dirty="0"/>
              <a:t>The process data would consist of </a:t>
            </a:r>
          </a:p>
          <a:p>
            <a:pPr eaLnBrk="1" hangingPunct="1"/>
            <a:endParaRPr lang="en-US" dirty="0"/>
          </a:p>
          <a:p>
            <a:pPr eaLnBrk="1" hangingPunct="1"/>
            <a:r>
              <a:rPr lang="en-US" dirty="0"/>
              <a:t>CLICK</a:t>
            </a:r>
          </a:p>
          <a:p>
            <a:pPr eaLnBrk="1" hangingPunct="1"/>
            <a:r>
              <a:rPr lang="en-US" dirty="0"/>
              <a:t>8 sessions</a:t>
            </a:r>
          </a:p>
          <a:p>
            <a:pPr eaLnBrk="1" hangingPunct="1"/>
            <a:endParaRPr lang="en-US" dirty="0"/>
          </a:p>
          <a:p>
            <a:pPr eaLnBrk="1" hangingPunct="1"/>
            <a:r>
              <a:rPr lang="en-US" dirty="0"/>
              <a:t>CLICK</a:t>
            </a:r>
          </a:p>
          <a:p>
            <a:pPr eaLnBrk="1" hangingPunct="1"/>
            <a:r>
              <a:rPr lang="en-US" dirty="0"/>
              <a:t>At 30 minutes each</a:t>
            </a:r>
          </a:p>
          <a:p>
            <a:pPr eaLnBrk="1" hangingPunct="1"/>
            <a:endParaRPr lang="en-US" dirty="0"/>
          </a:p>
          <a:p>
            <a:pPr eaLnBrk="1" hangingPunct="1"/>
            <a:r>
              <a:rPr lang="en-US" dirty="0"/>
              <a:t>CLICK</a:t>
            </a:r>
          </a:p>
          <a:p>
            <a:pPr eaLnBrk="1" hangingPunct="1"/>
            <a:r>
              <a:rPr lang="en-US" dirty="0"/>
              <a:t>Perceptual</a:t>
            </a:r>
            <a:r>
              <a:rPr lang="en-US" baseline="0" dirty="0"/>
              <a:t> data would be collected using the Piers-Harris 2 self-concept scale</a:t>
            </a:r>
          </a:p>
          <a:p>
            <a:pPr eaLnBrk="1" hangingPunct="1"/>
            <a:endParaRPr lang="en-US" baseline="0" dirty="0"/>
          </a:p>
          <a:p>
            <a:pPr eaLnBrk="1" hangingPunct="1"/>
            <a:r>
              <a:rPr lang="en-US" baseline="0" dirty="0"/>
              <a:t>CLICK</a:t>
            </a:r>
          </a:p>
          <a:p>
            <a:pPr eaLnBrk="1" hangingPunct="1"/>
            <a:r>
              <a:rPr lang="en-US" baseline="0" dirty="0"/>
              <a:t>And outcome data would be collected using the number of office referrals received before and after the intervention</a:t>
            </a:r>
            <a:endParaRPr lang="en-US" dirty="0"/>
          </a:p>
        </p:txBody>
      </p:sp>
      <p:sp>
        <p:nvSpPr>
          <p:cNvPr id="4" name="Slide Number Placeholder 3"/>
          <p:cNvSpPr>
            <a:spLocks noGrp="1"/>
          </p:cNvSpPr>
          <p:nvPr>
            <p:ph type="sldNum" sz="quarter" idx="10"/>
          </p:nvPr>
        </p:nvSpPr>
        <p:spPr/>
        <p:txBody>
          <a:bodyPr/>
          <a:lstStyle/>
          <a:p>
            <a:fld id="{AE0C4079-AF4F-49E2-84EB-63B3D6CA878E}" type="slidenum">
              <a:rPr lang="en-US" smtClean="0"/>
              <a:t>46</a:t>
            </a:fld>
            <a:endParaRPr lang="en-US"/>
          </a:p>
        </p:txBody>
      </p:sp>
    </p:spTree>
    <p:extLst>
      <p:ext uri="{BB962C8B-B14F-4D97-AF65-F5344CB8AC3E}">
        <p14:creationId xmlns:p14="http://schemas.microsoft.com/office/powerpoint/2010/main" val="29094602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Step</a:t>
            </a:r>
            <a:r>
              <a:rPr lang="en-US" altLang="en-US" baseline="0" dirty="0"/>
              <a:t> #3 is </a:t>
            </a:r>
            <a:r>
              <a:rPr lang="en-US" altLang="en-US" dirty="0"/>
              <a:t>Existing Data—Use existing data that your school is already collecting to show student growth and development. Data collection should not become an additional counselor duty. School districts collect a large amount of data that school counselors can use to develop a results based evaluation plan.</a:t>
            </a:r>
          </a:p>
          <a:p>
            <a:endParaRPr lang="en-US" dirty="0"/>
          </a:p>
          <a:p>
            <a:r>
              <a:rPr lang="en-US" dirty="0"/>
              <a:t>CLICK</a:t>
            </a:r>
          </a:p>
          <a:p>
            <a:r>
              <a:rPr lang="en-US" dirty="0"/>
              <a:t>In Julie’s case, the school</a:t>
            </a:r>
            <a:r>
              <a:rPr lang="en-US" baseline="0" dirty="0"/>
              <a:t> counselor would want to ask Julie to complete</a:t>
            </a:r>
          </a:p>
          <a:p>
            <a:endParaRPr lang="en-US" baseline="0" dirty="0"/>
          </a:p>
          <a:p>
            <a:r>
              <a:rPr lang="en-US" baseline="0" dirty="0"/>
              <a:t>CLICK</a:t>
            </a:r>
          </a:p>
          <a:p>
            <a:r>
              <a:rPr lang="en-US" baseline="0" dirty="0"/>
              <a:t>both pre and post self-concept scales, </a:t>
            </a:r>
          </a:p>
          <a:p>
            <a:endParaRPr lang="en-US" baseline="0" dirty="0"/>
          </a:p>
          <a:p>
            <a:r>
              <a:rPr lang="en-US" baseline="0" dirty="0"/>
              <a:t>CLICK</a:t>
            </a:r>
          </a:p>
          <a:p>
            <a:r>
              <a:rPr lang="en-US" baseline="0" dirty="0"/>
              <a:t>as well as office referral numbers both prior to the intervention period and after the intervention period.</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47</a:t>
            </a:fld>
            <a:endParaRPr lang="en-US"/>
          </a:p>
        </p:txBody>
      </p:sp>
    </p:spTree>
    <p:extLst>
      <p:ext uri="{BB962C8B-B14F-4D97-AF65-F5344CB8AC3E}">
        <p14:creationId xmlns:p14="http://schemas.microsoft.com/office/powerpoint/2010/main" val="4250103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Step #4 requires data analysis.</a:t>
            </a:r>
            <a:r>
              <a:rPr lang="en-US" altLang="en-US" baseline="0" dirty="0"/>
              <a:t>  It is very important to a</a:t>
            </a:r>
            <a:r>
              <a:rPr lang="en-US" altLang="en-US" dirty="0"/>
              <a:t>nalyze</a:t>
            </a:r>
            <a:r>
              <a:rPr lang="en-US" altLang="en-US" b="1" dirty="0"/>
              <a:t> </a:t>
            </a:r>
            <a:r>
              <a:rPr lang="en-US" altLang="en-US" dirty="0"/>
              <a:t>the data and decide what the data</a:t>
            </a:r>
            <a:r>
              <a:rPr lang="en-US" altLang="en-US" baseline="0" dirty="0"/>
              <a:t> means.  Evidence of impact can be shown </a:t>
            </a:r>
            <a:r>
              <a:rPr lang="en-US" altLang="en-US" dirty="0"/>
              <a:t>by using summary statistics, including mean, standard deviation, percentage, correlation, and T-test.  If you are unsure how to analyze</a:t>
            </a:r>
            <a:r>
              <a:rPr lang="en-US" altLang="en-US" baseline="0" dirty="0"/>
              <a:t> the data, ask for help from someone who can look at data with a critical eye.</a:t>
            </a:r>
          </a:p>
          <a:p>
            <a:endParaRPr lang="en-US" baseline="0" dirty="0"/>
          </a:p>
          <a:p>
            <a:r>
              <a:rPr lang="en-US" baseline="0" dirty="0"/>
              <a:t>In Julie’s situation through 8, 30-minute individual counseling sessions, Julie reported a 95% increase in self-efficacy and obtained a 78% decrease in office referrals.  The results of this service provided by the comprehensive school counseling program show a tremendous evidence of impact.</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48</a:t>
            </a:fld>
            <a:endParaRPr lang="en-US"/>
          </a:p>
        </p:txBody>
      </p:sp>
    </p:spTree>
    <p:extLst>
      <p:ext uri="{BB962C8B-B14F-4D97-AF65-F5344CB8AC3E}">
        <p14:creationId xmlns:p14="http://schemas.microsoft.com/office/powerpoint/2010/main" val="3693193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Step</a:t>
            </a:r>
            <a:r>
              <a:rPr lang="en-US" altLang="en-US" baseline="0" dirty="0"/>
              <a:t> 5 requires a summary of the</a:t>
            </a:r>
            <a:r>
              <a:rPr lang="en-US" altLang="en-US" b="1" dirty="0"/>
              <a:t> </a:t>
            </a:r>
            <a:r>
              <a:rPr lang="en-US" altLang="en-US" dirty="0"/>
              <a:t>findings.  This can be done through a brief, written report or presentation. Be clear, concise, and use charts and graphs where appropriate. Be sure to include:</a:t>
            </a:r>
          </a:p>
          <a:p>
            <a:pPr eaLnBrk="1" hangingPunct="1"/>
            <a:endParaRPr lang="en-US" altLang="en-US" dirty="0"/>
          </a:p>
          <a:p>
            <a:pPr eaLnBrk="1" hangingPunct="1"/>
            <a:r>
              <a:rPr lang="en-US" altLang="en-US" dirty="0"/>
              <a:t>A statement of the problem</a:t>
            </a:r>
          </a:p>
          <a:p>
            <a:pPr eaLnBrk="1" hangingPunct="1"/>
            <a:endParaRPr lang="en-US" altLang="en-US" dirty="0"/>
          </a:p>
          <a:p>
            <a:pPr eaLnBrk="1" hangingPunct="1"/>
            <a:r>
              <a:rPr lang="en-US" altLang="en-US" dirty="0"/>
              <a:t>What you did in response to this problem (intervention)</a:t>
            </a:r>
          </a:p>
          <a:p>
            <a:pPr eaLnBrk="1" hangingPunct="1"/>
            <a:endParaRPr lang="en-US" altLang="en-US" dirty="0"/>
          </a:p>
          <a:p>
            <a:pPr eaLnBrk="1" hangingPunct="1"/>
            <a:r>
              <a:rPr lang="en-US" altLang="en-US" dirty="0"/>
              <a:t>What you found out</a:t>
            </a:r>
          </a:p>
          <a:p>
            <a:pPr eaLnBrk="1" hangingPunct="1"/>
            <a:endParaRPr lang="en-US" altLang="en-US" dirty="0"/>
          </a:p>
          <a:p>
            <a:pPr eaLnBrk="1" hangingPunct="1"/>
            <a:r>
              <a:rPr lang="en-US" altLang="en-US" dirty="0"/>
              <a:t>How results data will be used to improve the intervention</a:t>
            </a:r>
          </a:p>
          <a:p>
            <a:pPr eaLnBrk="1" hangingPunct="1"/>
            <a:endParaRPr lang="en-US" altLang="en-US" dirty="0"/>
          </a:p>
          <a:p>
            <a:pPr eaLnBrk="1" hangingPunct="1"/>
            <a:r>
              <a:rPr lang="en-US" altLang="en-US" dirty="0"/>
              <a:t>CLICK</a:t>
            </a:r>
          </a:p>
          <a:p>
            <a:r>
              <a:rPr lang="en-US" dirty="0"/>
              <a:t>In</a:t>
            </a:r>
            <a:r>
              <a:rPr lang="en-US" baseline="0" dirty="0"/>
              <a:t> Julie’s case, </a:t>
            </a:r>
          </a:p>
          <a:p>
            <a:endParaRPr lang="en-US" baseline="0" dirty="0"/>
          </a:p>
          <a:p>
            <a:r>
              <a:rPr lang="en-US" baseline="0" dirty="0"/>
              <a:t>CLICK</a:t>
            </a:r>
          </a:p>
          <a:p>
            <a:r>
              <a:rPr lang="en-US" baseline="0" dirty="0"/>
              <a:t>the problem was that she was angry, attention-seeking and exhibited a low self-esteem.  </a:t>
            </a:r>
          </a:p>
          <a:p>
            <a:endParaRPr lang="en-US" baseline="0" dirty="0"/>
          </a:p>
          <a:p>
            <a:r>
              <a:rPr lang="en-US" baseline="0" dirty="0"/>
              <a:t>CLICK</a:t>
            </a:r>
          </a:p>
          <a:p>
            <a:r>
              <a:rPr lang="en-US" baseline="0" dirty="0"/>
              <a:t>As an intervention, Julie was provided eight, thirty-minute individual counseling sessions focusing on developing coping and positive self-talk strategies.  </a:t>
            </a:r>
          </a:p>
          <a:p>
            <a:endParaRPr lang="en-US" baseline="0" dirty="0"/>
          </a:p>
          <a:p>
            <a:r>
              <a:rPr lang="en-US" baseline="0" dirty="0"/>
              <a:t>CLICK</a:t>
            </a:r>
          </a:p>
          <a:p>
            <a:r>
              <a:rPr lang="en-US" baseline="0" dirty="0"/>
              <a:t>Julie was administered the Piers-Harris 2 as a pre and post measure.  </a:t>
            </a:r>
          </a:p>
          <a:p>
            <a:endParaRPr lang="en-US" baseline="0" dirty="0"/>
          </a:p>
          <a:p>
            <a:r>
              <a:rPr lang="en-US" baseline="0" dirty="0"/>
              <a:t>CLICK</a:t>
            </a:r>
          </a:p>
          <a:p>
            <a:r>
              <a:rPr lang="en-US" baseline="0" dirty="0"/>
              <a:t>Her pre and post discipline referrals were also tracked.  Julie showed remarkable improvement as a result of the individual school counseling intervention.  </a:t>
            </a:r>
          </a:p>
          <a:p>
            <a:endParaRPr lang="en-US" baseline="0" dirty="0"/>
          </a:p>
          <a:p>
            <a:r>
              <a:rPr lang="en-US" baseline="0" dirty="0"/>
              <a:t>CLICK</a:t>
            </a:r>
          </a:p>
          <a:p>
            <a:r>
              <a:rPr lang="en-US" baseline="0" dirty="0"/>
              <a:t>She reported a 95% increase in self-efficacy </a:t>
            </a:r>
          </a:p>
          <a:p>
            <a:endParaRPr lang="en-US" baseline="0" dirty="0"/>
          </a:p>
          <a:p>
            <a:r>
              <a:rPr lang="en-US" baseline="0" dirty="0"/>
              <a:t>CLICK</a:t>
            </a:r>
          </a:p>
          <a:p>
            <a:r>
              <a:rPr lang="en-US" baseline="0" dirty="0"/>
              <a:t>and a 78% decline in office referrals.  </a:t>
            </a:r>
          </a:p>
          <a:p>
            <a:endParaRPr lang="en-US" baseline="0" dirty="0"/>
          </a:p>
          <a:p>
            <a:r>
              <a:rPr lang="en-US" baseline="0" dirty="0"/>
              <a:t>CLICK</a:t>
            </a:r>
          </a:p>
          <a:p>
            <a:pPr defTabSz="931774">
              <a:defRPr/>
            </a:pPr>
            <a:r>
              <a:rPr lang="en-US" baseline="0" dirty="0"/>
              <a:t>It is evident the services provided by the school counseling program had an impact on Julie’s behavior.</a:t>
            </a:r>
          </a:p>
          <a:p>
            <a:endParaRPr lang="en-US" dirty="0"/>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49</a:t>
            </a:fld>
            <a:endParaRPr lang="en-US"/>
          </a:p>
        </p:txBody>
      </p:sp>
    </p:spTree>
    <p:extLst>
      <p:ext uri="{BB962C8B-B14F-4D97-AF65-F5344CB8AC3E}">
        <p14:creationId xmlns:p14="http://schemas.microsoft.com/office/powerpoint/2010/main" val="161924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part</a:t>
            </a:r>
            <a:r>
              <a:rPr lang="en-US" baseline="0" dirty="0"/>
              <a:t> of providing evidence of impact is program evaluation.</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5</a:t>
            </a:fld>
            <a:endParaRPr lang="en-US"/>
          </a:p>
        </p:txBody>
      </p:sp>
    </p:spTree>
    <p:extLst>
      <p:ext uri="{BB962C8B-B14F-4D97-AF65-F5344CB8AC3E}">
        <p14:creationId xmlns:p14="http://schemas.microsoft.com/office/powerpoint/2010/main" val="2965892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The purpose of results evaluation is to show the impact of the district’s school counseling program. </a:t>
            </a:r>
            <a:r>
              <a:rPr lang="en-US" dirty="0"/>
              <a:t>This means that the data collected during results evaluation must be used and shared as evidence, not filed away to be forgotten. Reports may be developed to inform various audiences in the district and community. Your results can </a:t>
            </a:r>
            <a:r>
              <a:rPr lang="en-US" baseline="0" dirty="0"/>
              <a:t>be </a:t>
            </a:r>
            <a:r>
              <a:rPr lang="en-US" dirty="0"/>
              <a:t>used to create </a:t>
            </a:r>
            <a:r>
              <a:rPr lang="en-US" u="sng" dirty="0"/>
              <a:t>two different reports according to your audience: technical report and professional report.  </a:t>
            </a:r>
          </a:p>
          <a:p>
            <a:pPr defTabSz="931774">
              <a:defRPr/>
            </a:pPr>
            <a:endParaRPr lang="en-US" u="sng" dirty="0"/>
          </a:p>
          <a:p>
            <a:pPr defTabSz="931774">
              <a:defRPr/>
            </a:pPr>
            <a:r>
              <a:rPr lang="en-US" u="none" dirty="0"/>
              <a:t>Don’t forget to share these results with all stakeholders including students, parents, teachers,</a:t>
            </a:r>
            <a:r>
              <a:rPr lang="en-US" u="none" baseline="0" dirty="0"/>
              <a:t> administrators, and other district and community stakeholders</a:t>
            </a:r>
            <a:endParaRPr lang="en-US" u="none" dirty="0"/>
          </a:p>
        </p:txBody>
      </p:sp>
      <p:sp>
        <p:nvSpPr>
          <p:cNvPr id="4" name="Slide Number Placeholder 3"/>
          <p:cNvSpPr>
            <a:spLocks noGrp="1"/>
          </p:cNvSpPr>
          <p:nvPr>
            <p:ph type="sldNum" sz="quarter" idx="10"/>
          </p:nvPr>
        </p:nvSpPr>
        <p:spPr/>
        <p:txBody>
          <a:bodyPr/>
          <a:lstStyle/>
          <a:p>
            <a:fld id="{BF105DB2-FD3E-441D-8B7E-7AE83ECE27B3}" type="slidenum">
              <a:rPr lang="en-US" smtClean="0"/>
              <a:t>50</a:t>
            </a:fld>
            <a:endParaRPr lang="en-US"/>
          </a:p>
        </p:txBody>
      </p:sp>
    </p:spTree>
    <p:extLst>
      <p:ext uri="{BB962C8B-B14F-4D97-AF65-F5344CB8AC3E}">
        <p14:creationId xmlns:p14="http://schemas.microsoft.com/office/powerpoint/2010/main" val="3586169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51</a:t>
            </a:fld>
            <a:endParaRPr lang="en-US"/>
          </a:p>
        </p:txBody>
      </p:sp>
    </p:spTree>
    <p:extLst>
      <p:ext uri="{BB962C8B-B14F-4D97-AF65-F5344CB8AC3E}">
        <p14:creationId xmlns:p14="http://schemas.microsoft.com/office/powerpoint/2010/main" val="3988432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results are celebratory!</a:t>
            </a:r>
            <a:r>
              <a:rPr lang="en-US" baseline="0" dirty="0"/>
              <a:t>  </a:t>
            </a:r>
          </a:p>
          <a:p>
            <a:endParaRPr lang="en-US" baseline="0" dirty="0"/>
          </a:p>
          <a:p>
            <a:r>
              <a:rPr lang="en-US" baseline="0" dirty="0"/>
              <a:t>Although obtaining disappointing results can be seen as discouraging, any results whether positive or negative can help to better focus the need for program improvement.</a:t>
            </a:r>
          </a:p>
          <a:p>
            <a:endParaRPr lang="en-US" baseline="0" dirty="0"/>
          </a:p>
          <a:p>
            <a:r>
              <a:rPr lang="en-US" baseline="0" dirty="0"/>
              <a:t>The first thing to determine when faced with disappointing results is whether the lack of impact was a consequence of the Program, the Personnel delivering the program or a consequence due to something completely out of the program’s control.</a:t>
            </a:r>
          </a:p>
          <a:p>
            <a:endParaRPr lang="en-US" baseline="0" dirty="0"/>
          </a:p>
          <a:p>
            <a:r>
              <a:rPr lang="en-US" baseline="0" dirty="0"/>
              <a:t>If a lack of results is due to the program or personnel, analyze the results to make appropriate changes.  Be sure to:</a:t>
            </a:r>
          </a:p>
          <a:p>
            <a:endParaRPr lang="en-US" baseline="0" dirty="0"/>
          </a:p>
          <a:p>
            <a:r>
              <a:rPr lang="en-US" baseline="0" dirty="0"/>
              <a:t>CLICK</a:t>
            </a:r>
          </a:p>
          <a:p>
            <a:r>
              <a:rPr lang="en-US" baseline="0" dirty="0"/>
              <a:t>Look for trends</a:t>
            </a:r>
          </a:p>
          <a:p>
            <a:endParaRPr lang="en-US" baseline="0" dirty="0"/>
          </a:p>
          <a:p>
            <a:r>
              <a:rPr lang="en-US" baseline="0" dirty="0"/>
              <a:t>CLICK</a:t>
            </a:r>
          </a:p>
          <a:p>
            <a:r>
              <a:rPr lang="en-US" baseline="0" dirty="0"/>
              <a:t>Look for impact</a:t>
            </a:r>
          </a:p>
          <a:p>
            <a:endParaRPr lang="en-US" baseline="0" dirty="0"/>
          </a:p>
          <a:p>
            <a:r>
              <a:rPr lang="en-US" baseline="0" dirty="0"/>
              <a:t>CLICK</a:t>
            </a:r>
          </a:p>
          <a:p>
            <a:r>
              <a:rPr lang="en-US" baseline="0" dirty="0"/>
              <a:t>Eliminate ineffective interventions</a:t>
            </a:r>
          </a:p>
          <a:p>
            <a:endParaRPr lang="en-US" baseline="0" dirty="0"/>
          </a:p>
          <a:p>
            <a:r>
              <a:rPr lang="en-US" baseline="0" dirty="0"/>
              <a:t>CLICK</a:t>
            </a:r>
          </a:p>
          <a:p>
            <a:r>
              <a:rPr lang="en-US" baseline="0" dirty="0"/>
              <a:t>Add intervention</a:t>
            </a:r>
          </a:p>
          <a:p>
            <a:endParaRPr lang="en-US" baseline="0" dirty="0"/>
          </a:p>
          <a:p>
            <a:r>
              <a:rPr lang="en-US" baseline="0" dirty="0"/>
              <a:t>CLICK</a:t>
            </a:r>
          </a:p>
          <a:p>
            <a:r>
              <a:rPr lang="en-US" baseline="0" dirty="0"/>
              <a:t>Adjust systems</a:t>
            </a:r>
          </a:p>
          <a:p>
            <a:endParaRPr lang="en-US" baseline="0" dirty="0"/>
          </a:p>
          <a:p>
            <a:r>
              <a:rPr lang="en-US" baseline="0" dirty="0"/>
              <a:t>CLICK</a:t>
            </a:r>
          </a:p>
          <a:p>
            <a:r>
              <a:rPr lang="en-US" baseline="0" dirty="0"/>
              <a:t>Seek professional development</a:t>
            </a:r>
          </a:p>
          <a:p>
            <a:endParaRPr lang="en-US" baseline="0" dirty="0"/>
          </a:p>
          <a:p>
            <a:r>
              <a:rPr lang="en-US" baseline="0" dirty="0"/>
              <a:t>CLICK</a:t>
            </a:r>
          </a:p>
          <a:p>
            <a:r>
              <a:rPr lang="en-US" baseline="0" dirty="0"/>
              <a:t>Never give up!</a:t>
            </a:r>
          </a:p>
          <a:p>
            <a:endParaRPr lang="en-US" baseline="0" dirty="0"/>
          </a:p>
          <a:p>
            <a:r>
              <a:rPr lang="en-US" baseline="0" dirty="0"/>
              <a:t>In the end, put a plan of action into place to produce celebratory results.</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52</a:t>
            </a:fld>
            <a:endParaRPr lang="en-US"/>
          </a:p>
        </p:txBody>
      </p:sp>
    </p:spTree>
    <p:extLst>
      <p:ext uri="{BB962C8B-B14F-4D97-AF65-F5344CB8AC3E}">
        <p14:creationId xmlns:p14="http://schemas.microsoft.com/office/powerpoint/2010/main" val="19317423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positive results to what we already know</a:t>
            </a:r>
            <a:r>
              <a:rPr lang="en-US" baseline="0" dirty="0"/>
              <a:t> to better strengthen and advocate for a continued and fully implemented comprehensive school counseling program.  There is a good amount of research that exists to support the impact of a fully implemented program on achievement, attendance, behavior and positive relationships.</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53</a:t>
            </a:fld>
            <a:endParaRPr lang="en-US"/>
          </a:p>
        </p:txBody>
      </p:sp>
    </p:spTree>
    <p:extLst>
      <p:ext uri="{BB962C8B-B14F-4D97-AF65-F5344CB8AC3E}">
        <p14:creationId xmlns:p14="http://schemas.microsoft.com/office/powerpoint/2010/main" val="2265890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summary, when we evaluate the implementation of the program, and the effectiveness of the personnel, we can determine the overall program results.</a:t>
            </a:r>
          </a:p>
          <a:p>
            <a:endParaRPr lang="en-US" baseline="0" dirty="0"/>
          </a:p>
          <a:p>
            <a:pPr defTabSz="931774">
              <a:defRPr/>
            </a:pPr>
            <a:r>
              <a:rPr lang="en-US" sz="1400" dirty="0"/>
              <a:t>It is the fully implemented comprehensives school counseling program and the certified and trained school counseling personnel, that when combined, create positive results and impact student achievement and success.</a:t>
            </a:r>
          </a:p>
          <a:p>
            <a:pPr defTabSz="931774">
              <a:defRPr/>
            </a:pPr>
            <a:endParaRPr lang="en-US" altLang="en-US" sz="1400" b="1" dirty="0"/>
          </a:p>
        </p:txBody>
      </p:sp>
      <p:sp>
        <p:nvSpPr>
          <p:cNvPr id="4" name="Slide Number Placeholder 3"/>
          <p:cNvSpPr>
            <a:spLocks noGrp="1"/>
          </p:cNvSpPr>
          <p:nvPr>
            <p:ph type="sldNum" sz="quarter" idx="10"/>
          </p:nvPr>
        </p:nvSpPr>
        <p:spPr/>
        <p:txBody>
          <a:bodyPr/>
          <a:lstStyle/>
          <a:p>
            <a:fld id="{BF105DB2-FD3E-441D-8B7E-7AE83ECE27B3}" type="slidenum">
              <a:rPr lang="en-US" smtClean="0"/>
              <a:t>54</a:t>
            </a:fld>
            <a:endParaRPr lang="en-US"/>
          </a:p>
        </p:txBody>
      </p:sp>
    </p:spTree>
    <p:extLst>
      <p:ext uri="{BB962C8B-B14F-4D97-AF65-F5344CB8AC3E}">
        <p14:creationId xmlns:p14="http://schemas.microsoft.com/office/powerpoint/2010/main" val="4289518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a:t>
            </a:r>
            <a:r>
              <a:rPr lang="en-US" baseline="0" dirty="0"/>
              <a:t> Personnel = Results</a:t>
            </a:r>
          </a:p>
          <a:p>
            <a:endParaRPr lang="en-US" baseline="0"/>
          </a:p>
          <a:p>
            <a:r>
              <a:rPr lang="en-US"/>
              <a:t>Providing</a:t>
            </a:r>
            <a:r>
              <a:rPr lang="en-US" baseline="0"/>
              <a:t> </a:t>
            </a:r>
            <a:r>
              <a:rPr lang="en-US" baseline="0" dirty="0"/>
              <a:t>evidence of impact through the Missouri Comprehensive School Counseling Framework.</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55</a:t>
            </a:fld>
            <a:endParaRPr lang="en-US"/>
          </a:p>
        </p:txBody>
      </p:sp>
    </p:spTree>
    <p:extLst>
      <p:ext uri="{BB962C8B-B14F-4D97-AF65-F5344CB8AC3E}">
        <p14:creationId xmlns:p14="http://schemas.microsoft.com/office/powerpoint/2010/main" val="386035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question asked here to help illustrate Evidence of Impact of School Counseling on Student Outcomes is….</a:t>
            </a:r>
            <a:endParaRPr lang="en-US" b="0" baseline="0" dirty="0"/>
          </a:p>
          <a:p>
            <a:pPr eaLnBrk="1" hangingPunct="1">
              <a:lnSpc>
                <a:spcPct val="90000"/>
              </a:lnSpc>
            </a:pPr>
            <a:endParaRPr lang="en-US" altLang="en-US" b="1" dirty="0"/>
          </a:p>
          <a:p>
            <a:pPr eaLnBrk="1" hangingPunct="1">
              <a:lnSpc>
                <a:spcPct val="90000"/>
              </a:lnSpc>
            </a:pPr>
            <a:r>
              <a:rPr lang="en-US" altLang="en-US" b="1" dirty="0"/>
              <a:t>CLICK</a:t>
            </a:r>
          </a:p>
          <a:p>
            <a:pPr eaLnBrk="1" hangingPunct="1">
              <a:lnSpc>
                <a:spcPct val="90000"/>
              </a:lnSpc>
            </a:pPr>
            <a:endParaRPr lang="en-US" altLang="en-US" dirty="0"/>
          </a:p>
          <a:p>
            <a:pPr eaLnBrk="1" hangingPunct="1">
              <a:lnSpc>
                <a:spcPct val="90000"/>
              </a:lnSpc>
            </a:pPr>
            <a:r>
              <a:rPr lang="en-US" altLang="en-US" dirty="0"/>
              <a:t>To what extent is the school counseling program in place and being implemented ?  Research shows that a fully implemented comprehensive school counseling program impacts student achievement, attendance, discipline and relationships.</a:t>
            </a:r>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6</a:t>
            </a:fld>
            <a:endParaRPr lang="en-US"/>
          </a:p>
        </p:txBody>
      </p:sp>
    </p:spTree>
    <p:extLst>
      <p:ext uri="{BB962C8B-B14F-4D97-AF65-F5344CB8AC3E}">
        <p14:creationId xmlns:p14="http://schemas.microsoft.com/office/powerpoint/2010/main" val="337434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counseling programs are evaluated using two criteria.  First there must be a written school counseling program in the school district.  Second, the written school counseling program must be implemented in district</a:t>
            </a:r>
            <a:r>
              <a:rPr lang="en-US" baseline="0" dirty="0"/>
              <a:t> buildings</a:t>
            </a:r>
            <a:r>
              <a:rPr lang="en-US" dirty="0"/>
              <a:t>.  Discrepancies between the written program and the implemented program, if present, come into sharp focus as the program evaluation process unfolds.</a:t>
            </a:r>
          </a:p>
          <a:p>
            <a:r>
              <a:rPr lang="en-US" dirty="0"/>
              <a:t> </a:t>
            </a:r>
          </a:p>
        </p:txBody>
      </p:sp>
      <p:sp>
        <p:nvSpPr>
          <p:cNvPr id="4" name="Slide Number Placeholder 3"/>
          <p:cNvSpPr>
            <a:spLocks noGrp="1"/>
          </p:cNvSpPr>
          <p:nvPr>
            <p:ph type="sldNum" sz="quarter" idx="10"/>
          </p:nvPr>
        </p:nvSpPr>
        <p:spPr/>
        <p:txBody>
          <a:bodyPr/>
          <a:lstStyle/>
          <a:p>
            <a:fld id="{BF105DB2-FD3E-441D-8B7E-7AE83ECE27B3}" type="slidenum">
              <a:rPr lang="en-US" smtClean="0"/>
              <a:t>7</a:t>
            </a:fld>
            <a:endParaRPr lang="en-US"/>
          </a:p>
        </p:txBody>
      </p:sp>
    </p:spTree>
    <p:extLst>
      <p:ext uri="{BB962C8B-B14F-4D97-AF65-F5344CB8AC3E}">
        <p14:creationId xmlns:p14="http://schemas.microsoft.com/office/powerpoint/2010/main" val="190430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conduct program evaluation, program standards are required. Program standards are acknowledged measures of comparison or the criteria used to judge the adequacy of the nature and structure of the program as well as the degrees to which the program is in place. </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8</a:t>
            </a:fld>
            <a:endParaRPr lang="en-US"/>
          </a:p>
        </p:txBody>
      </p:sp>
    </p:spTree>
    <p:extLst>
      <p:ext uri="{BB962C8B-B14F-4D97-AF65-F5344CB8AC3E}">
        <p14:creationId xmlns:p14="http://schemas.microsoft.com/office/powerpoint/2010/main" val="46578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Missouri, program evaluation is conducted using the standards that are found in the Missouri School Improvement Program</a:t>
            </a:r>
            <a:r>
              <a:rPr lang="en-US" sz="1300" dirty="0">
                <a:hlinkClick r:id="rId3" action="ppaction://hlinkfile"/>
              </a:rPr>
              <a:t>.</a:t>
            </a:r>
            <a:endParaRPr lang="en-US" sz="1300" dirty="0"/>
          </a:p>
          <a:p>
            <a:endParaRPr lang="en-US" sz="1300" dirty="0"/>
          </a:p>
          <a:p>
            <a:r>
              <a:rPr lang="en-US" sz="1300" dirty="0"/>
              <a:t>CLICK</a:t>
            </a:r>
          </a:p>
          <a:p>
            <a:r>
              <a:rPr lang="en-US" sz="1300" dirty="0"/>
              <a:t>The MSIP School Counseling Resource Standard requires state certification for all school counselors </a:t>
            </a:r>
          </a:p>
          <a:p>
            <a:endParaRPr lang="en-US" sz="1300" dirty="0"/>
          </a:p>
          <a:p>
            <a:r>
              <a:rPr lang="en-US" sz="1300" dirty="0"/>
              <a:t>CLICK</a:t>
            </a:r>
          </a:p>
          <a:p>
            <a:endParaRPr lang="en-US" sz="1300" dirty="0"/>
          </a:p>
          <a:p>
            <a:r>
              <a:rPr lang="en-US" sz="1300" dirty="0"/>
              <a:t>and sets a desirable ratio of 1 school counselor for every 250 students.</a:t>
            </a:r>
          </a:p>
        </p:txBody>
      </p:sp>
      <p:sp>
        <p:nvSpPr>
          <p:cNvPr id="4" name="Slide Number Placeholder 3"/>
          <p:cNvSpPr>
            <a:spLocks noGrp="1"/>
          </p:cNvSpPr>
          <p:nvPr>
            <p:ph type="sldNum" sz="quarter" idx="10"/>
          </p:nvPr>
        </p:nvSpPr>
        <p:spPr/>
        <p:txBody>
          <a:bodyPr/>
          <a:lstStyle/>
          <a:p>
            <a:fld id="{BF105DB2-FD3E-441D-8B7E-7AE83ECE27B3}" type="slidenum">
              <a:rPr lang="en-US" smtClean="0"/>
              <a:t>9</a:t>
            </a:fld>
            <a:endParaRPr lang="en-US"/>
          </a:p>
        </p:txBody>
      </p:sp>
    </p:spTree>
    <p:extLst>
      <p:ext uri="{BB962C8B-B14F-4D97-AF65-F5344CB8AC3E}">
        <p14:creationId xmlns:p14="http://schemas.microsoft.com/office/powerpoint/2010/main" val="2271645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43775" y="182879"/>
            <a:ext cx="11701272"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691" y="882376"/>
            <a:ext cx="9964364"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086" y="3869636"/>
            <a:ext cx="8765577"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8E36636D-D922-432D-A958-524484B5923D}" type="datetimeFigureOut">
              <a:rPr lang="en-US" smtClean="0"/>
              <a:pPr/>
              <a:t>1/26/2018</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F28FB93-0A08-4E7D-8E63-9EFA29F1E093}" type="slidenum">
              <a:rPr lang="en-US" smtClean="0"/>
              <a:pPr/>
              <a:t>‹#›</a:t>
            </a:fld>
            <a:endParaRPr lang="en-US"/>
          </a:p>
        </p:txBody>
      </p:sp>
      <p:cxnSp>
        <p:nvCxnSpPr>
          <p:cNvPr id="8" name="Straight Connector 7"/>
          <p:cNvCxnSpPr/>
          <p:nvPr/>
        </p:nvCxnSpPr>
        <p:spPr>
          <a:xfrm>
            <a:off x="1978145" y="3733800"/>
            <a:ext cx="822745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25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30174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762000"/>
            <a:ext cx="232349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2703" y="762000"/>
            <a:ext cx="742756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03918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87403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136" y="1173575"/>
            <a:ext cx="9964364"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483" y="4154520"/>
            <a:ext cx="876681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cxnSp>
        <p:nvCxnSpPr>
          <p:cNvPr id="7" name="Straight Connector 6"/>
          <p:cNvCxnSpPr/>
          <p:nvPr/>
        </p:nvCxnSpPr>
        <p:spPr>
          <a:xfrm>
            <a:off x="1980685" y="4020408"/>
            <a:ext cx="822745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48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2702" y="2057399"/>
            <a:ext cx="4753642"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5980" y="2057400"/>
            <a:ext cx="4753642"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413386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2702" y="2001511"/>
            <a:ext cx="4753642"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42702" y="2721483"/>
            <a:ext cx="4753642"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7541" y="1999032"/>
            <a:ext cx="4753642"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67541" y="2719322"/>
            <a:ext cx="4753642"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40096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42700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73611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702" y="1097280"/>
            <a:ext cx="3778536"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4318" y="1097280"/>
            <a:ext cx="5531410"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2702" y="2834640"/>
            <a:ext cx="3778536"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06510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702" y="1097280"/>
            <a:ext cx="3778536"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7414" y="1069848"/>
            <a:ext cx="5675459"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2702" y="2834640"/>
            <a:ext cx="3778536"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60101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243777" y="182880"/>
            <a:ext cx="11701272"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2702" y="609600"/>
            <a:ext cx="9872948"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2704" y="2057400"/>
            <a:ext cx="9870300"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698" y="6223830"/>
            <a:ext cx="2328468" cy="365125"/>
          </a:xfrm>
          <a:prstGeom prst="rect">
            <a:avLst/>
          </a:prstGeom>
        </p:spPr>
        <p:txBody>
          <a:bodyPr vert="horz" lIns="91440" tIns="45720" rIns="91440" bIns="45720" rtlCol="0" anchor="ctr"/>
          <a:lstStyle>
            <a:lvl1pPr algn="l">
              <a:defRPr sz="1000">
                <a:solidFill>
                  <a:schemeClr val="accent1"/>
                </a:solidFill>
              </a:defRPr>
            </a:lvl1pPr>
          </a:lstStyle>
          <a:p>
            <a:fld id="{8E36636D-D922-432D-A958-524484B5923D}" type="datetimeFigureOut">
              <a:rPr lang="en-US" smtClean="0"/>
              <a:pPr/>
              <a:t>1/26/2018</a:t>
            </a:fld>
            <a:endParaRPr lang="en-US"/>
          </a:p>
        </p:txBody>
      </p:sp>
      <p:sp>
        <p:nvSpPr>
          <p:cNvPr id="5" name="Footer Placeholder 4"/>
          <p:cNvSpPr>
            <a:spLocks noGrp="1"/>
          </p:cNvSpPr>
          <p:nvPr>
            <p:ph type="ftr" sz="quarter" idx="3"/>
          </p:nvPr>
        </p:nvSpPr>
        <p:spPr>
          <a:xfrm>
            <a:off x="3948120" y="6223830"/>
            <a:ext cx="4716546"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9327102" y="6223830"/>
            <a:ext cx="1705773" cy="365125"/>
          </a:xfrm>
          <a:prstGeom prst="rect">
            <a:avLst/>
          </a:prstGeom>
        </p:spPr>
        <p:txBody>
          <a:bodyPr vert="horz" lIns="91440" tIns="45720" rIns="91440" bIns="45720" rtlCol="0" anchor="ctr"/>
          <a:lstStyle>
            <a:lvl1pPr algn="r">
              <a:defRPr sz="1000">
                <a:solidFill>
                  <a:schemeClr val="accent1"/>
                </a:solidFill>
              </a:defRPr>
            </a:lvl1pPr>
          </a:lstStyle>
          <a:p>
            <a:fld id="{DF28FB93-0A08-4E7D-8E63-9EFA29F1E093}" type="slidenum">
              <a:rPr lang="en-US" smtClean="0"/>
              <a:pPr/>
              <a:t>‹#›</a:t>
            </a:fld>
            <a:endParaRPr lang="en-US"/>
          </a:p>
        </p:txBody>
      </p:sp>
    </p:spTree>
    <p:extLst>
      <p:ext uri="{BB962C8B-B14F-4D97-AF65-F5344CB8AC3E}">
        <p14:creationId xmlns:p14="http://schemas.microsoft.com/office/powerpoint/2010/main" val="74402839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diagramLayout" Target="../diagrams/layout2.xml"/><Relationship Id="rId11" Type="http://schemas.openxmlformats.org/officeDocument/2006/relationships/image" Target="../media/image1.png"/><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wma"/><Relationship Id="rId7" Type="http://schemas.openxmlformats.org/officeDocument/2006/relationships/image" Target="../media/image1.png"/><Relationship Id="rId2" Type="http://schemas.microsoft.com/office/2007/relationships/media" Target="../media/media12.wm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wma"/><Relationship Id="rId2" Type="http://schemas.microsoft.com/office/2007/relationships/media" Target="../media/media17.wm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ma"/><Relationship Id="rId7" Type="http://schemas.openxmlformats.org/officeDocument/2006/relationships/image" Target="../media/image1.png"/><Relationship Id="rId2" Type="http://schemas.microsoft.com/office/2007/relationships/media" Target="../media/media18.wma"/><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ma"/><Relationship Id="rId2" Type="http://schemas.microsoft.com/office/2007/relationships/media" Target="../media/media19.wm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wma"/><Relationship Id="rId2" Type="http://schemas.microsoft.com/office/2007/relationships/media" Target="../media/media21.wm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ma"/><Relationship Id="rId7" Type="http://schemas.openxmlformats.org/officeDocument/2006/relationships/image" Target="../media/image1.png"/><Relationship Id="rId2" Type="http://schemas.microsoft.com/office/2007/relationships/media" Target="../media/media22.wma"/><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3.wma"/><Relationship Id="rId7" Type="http://schemas.openxmlformats.org/officeDocument/2006/relationships/image" Target="../media/image14.png"/><Relationship Id="rId2" Type="http://schemas.microsoft.com/office/2007/relationships/media" Target="../media/media23.wma"/><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notesSlide" Target="../notesSlides/notesSlide23.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1.png"/><Relationship Id="rId5" Type="http://schemas.openxmlformats.org/officeDocument/2006/relationships/image" Target="../media/image16.gi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wma"/><Relationship Id="rId7" Type="http://schemas.openxmlformats.org/officeDocument/2006/relationships/image" Target="../media/image1.png"/><Relationship Id="rId2" Type="http://schemas.microsoft.com/office/2007/relationships/media" Target="../media/media27.wma"/><Relationship Id="rId1" Type="http://schemas.openxmlformats.org/officeDocument/2006/relationships/tags" Target="../tags/tag15.xml"/><Relationship Id="rId6" Type="http://schemas.openxmlformats.org/officeDocument/2006/relationships/image" Target="../media/image18.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wma"/><Relationship Id="rId7" Type="http://schemas.openxmlformats.org/officeDocument/2006/relationships/image" Target="../media/image3.png"/><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png"/><Relationship Id="rId5" Type="http://schemas.openxmlformats.org/officeDocument/2006/relationships/notesSlide" Target="../notesSlides/notesSlide3.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audio" Target="../media/media30.wma"/><Relationship Id="rId2" Type="http://schemas.microsoft.com/office/2007/relationships/media" Target="../media/media30.wm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audio" Target="../media/media33.wma"/><Relationship Id="rId2" Type="http://schemas.microsoft.com/office/2007/relationships/media" Target="../media/media33.wm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wma"/><Relationship Id="rId2" Type="http://schemas.microsoft.com/office/2007/relationships/media" Target="../media/media34.wm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1.png"/><Relationship Id="rId5" Type="http://schemas.openxmlformats.org/officeDocument/2006/relationships/image" Target="../media/image24.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1.png"/><Relationship Id="rId5" Type="http://schemas.openxmlformats.org/officeDocument/2006/relationships/image" Target="../media/image26.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0.wma"/><Relationship Id="rId2" Type="http://schemas.microsoft.com/office/2007/relationships/media" Target="../media/media40.wm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41.wma"/><Relationship Id="rId7" Type="http://schemas.openxmlformats.org/officeDocument/2006/relationships/diagramLayout" Target="../diagrams/layout3.xml"/><Relationship Id="rId2" Type="http://schemas.microsoft.com/office/2007/relationships/media" Target="../media/media41.wma"/><Relationship Id="rId1" Type="http://schemas.openxmlformats.org/officeDocument/2006/relationships/tags" Target="../tags/tag20.xml"/><Relationship Id="rId6" Type="http://schemas.openxmlformats.org/officeDocument/2006/relationships/diagramData" Target="../diagrams/data3.xml"/><Relationship Id="rId11" Type="http://schemas.openxmlformats.org/officeDocument/2006/relationships/image" Target="../media/image1.png"/><Relationship Id="rId5" Type="http://schemas.openxmlformats.org/officeDocument/2006/relationships/notesSlide" Target="../notesSlides/notesSlide41.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1.png"/><Relationship Id="rId5" Type="http://schemas.openxmlformats.org/officeDocument/2006/relationships/image" Target="../media/image26.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audio" Target="../media/media43.wma"/><Relationship Id="rId7" Type="http://schemas.openxmlformats.org/officeDocument/2006/relationships/diagramLayout" Target="../diagrams/layout4.xml"/><Relationship Id="rId2" Type="http://schemas.microsoft.com/office/2007/relationships/media" Target="../media/media43.wma"/><Relationship Id="rId1" Type="http://schemas.openxmlformats.org/officeDocument/2006/relationships/tags" Target="../tags/tag21.xml"/><Relationship Id="rId6" Type="http://schemas.openxmlformats.org/officeDocument/2006/relationships/diagramData" Target="../diagrams/data4.xml"/><Relationship Id="rId11" Type="http://schemas.openxmlformats.org/officeDocument/2006/relationships/image" Target="../media/image1.png"/><Relationship Id="rId5" Type="http://schemas.openxmlformats.org/officeDocument/2006/relationships/notesSlide" Target="../notesSlides/notesSlide43.xml"/><Relationship Id="rId10" Type="http://schemas.microsoft.com/office/2007/relationships/diagramDrawing" Target="../diagrams/drawing4.xml"/><Relationship Id="rId4" Type="http://schemas.openxmlformats.org/officeDocument/2006/relationships/slideLayout" Target="../slideLayouts/slideLayout2.xml"/><Relationship Id="rId9" Type="http://schemas.openxmlformats.org/officeDocument/2006/relationships/diagramColors" Target="../diagrams/colors4.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png"/><Relationship Id="rId4" Type="http://schemas.openxmlformats.org/officeDocument/2006/relationships/notesSlide" Target="../notesSlides/notesSlide44.xml"/><Relationship Id="rId9" Type="http://schemas.microsoft.com/office/2007/relationships/diagramDrawing" Target="../diagrams/drawing5.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audio" Target="../media/media45.wma"/><Relationship Id="rId7" Type="http://schemas.openxmlformats.org/officeDocument/2006/relationships/diagramLayout" Target="../diagrams/layout6.xml"/><Relationship Id="rId12" Type="http://schemas.openxmlformats.org/officeDocument/2006/relationships/image" Target="../media/image1.png"/><Relationship Id="rId2" Type="http://schemas.microsoft.com/office/2007/relationships/media" Target="../media/media45.wma"/><Relationship Id="rId1" Type="http://schemas.openxmlformats.org/officeDocument/2006/relationships/tags" Target="../tags/tag22.xml"/><Relationship Id="rId6" Type="http://schemas.openxmlformats.org/officeDocument/2006/relationships/diagramData" Target="../diagrams/data6.xml"/><Relationship Id="rId11" Type="http://schemas.openxmlformats.org/officeDocument/2006/relationships/image" Target="../media/image27.png"/><Relationship Id="rId5" Type="http://schemas.openxmlformats.org/officeDocument/2006/relationships/notesSlide" Target="../notesSlides/notesSlide45.xml"/><Relationship Id="rId10" Type="http://schemas.microsoft.com/office/2007/relationships/diagramDrawing" Target="../diagrams/drawing6.xml"/><Relationship Id="rId4" Type="http://schemas.openxmlformats.org/officeDocument/2006/relationships/slideLayout" Target="../slideLayouts/slideLayout2.xml"/><Relationship Id="rId9" Type="http://schemas.openxmlformats.org/officeDocument/2006/relationships/diagramColors" Target="../diagrams/colors6.xm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image" Target="../media/image30.png"/><Relationship Id="rId3" Type="http://schemas.openxmlformats.org/officeDocument/2006/relationships/audio" Target="../media/media46.wma"/><Relationship Id="rId7" Type="http://schemas.openxmlformats.org/officeDocument/2006/relationships/diagramLayout" Target="../diagrams/layout7.xml"/><Relationship Id="rId12" Type="http://schemas.openxmlformats.org/officeDocument/2006/relationships/image" Target="../media/image29.png"/><Relationship Id="rId2" Type="http://schemas.microsoft.com/office/2007/relationships/media" Target="../media/media46.wma"/><Relationship Id="rId1" Type="http://schemas.openxmlformats.org/officeDocument/2006/relationships/tags" Target="../tags/tag23.xml"/><Relationship Id="rId6" Type="http://schemas.openxmlformats.org/officeDocument/2006/relationships/diagramData" Target="../diagrams/data7.xml"/><Relationship Id="rId11" Type="http://schemas.openxmlformats.org/officeDocument/2006/relationships/image" Target="../media/image28.png"/><Relationship Id="rId5" Type="http://schemas.openxmlformats.org/officeDocument/2006/relationships/notesSlide" Target="../notesSlides/notesSlide46.xml"/><Relationship Id="rId10" Type="http://schemas.microsoft.com/office/2007/relationships/diagramDrawing" Target="../diagrams/drawing7.xml"/><Relationship Id="rId4" Type="http://schemas.openxmlformats.org/officeDocument/2006/relationships/slideLayout" Target="../slideLayouts/slideLayout2.xml"/><Relationship Id="rId9" Type="http://schemas.openxmlformats.org/officeDocument/2006/relationships/diagramColors" Target="../diagrams/colors7.xml"/><Relationship Id="rId1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audio" Target="../media/media47.wma"/><Relationship Id="rId7" Type="http://schemas.openxmlformats.org/officeDocument/2006/relationships/diagramLayout" Target="../diagrams/layout8.xml"/><Relationship Id="rId12" Type="http://schemas.openxmlformats.org/officeDocument/2006/relationships/image" Target="../media/image1.png"/><Relationship Id="rId2" Type="http://schemas.microsoft.com/office/2007/relationships/media" Target="../media/media47.wma"/><Relationship Id="rId1" Type="http://schemas.openxmlformats.org/officeDocument/2006/relationships/tags" Target="../tags/tag24.xml"/><Relationship Id="rId6" Type="http://schemas.openxmlformats.org/officeDocument/2006/relationships/diagramData" Target="../diagrams/data8.xml"/><Relationship Id="rId11" Type="http://schemas.openxmlformats.org/officeDocument/2006/relationships/image" Target="../media/image28.png"/><Relationship Id="rId5" Type="http://schemas.openxmlformats.org/officeDocument/2006/relationships/notesSlide" Target="../notesSlides/notesSlide47.xml"/><Relationship Id="rId10" Type="http://schemas.microsoft.com/office/2007/relationships/diagramDrawing" Target="../diagrams/drawing8.xml"/><Relationship Id="rId4" Type="http://schemas.openxmlformats.org/officeDocument/2006/relationships/slideLayout" Target="../slideLayouts/slideLayout2.xml"/><Relationship Id="rId9" Type="http://schemas.openxmlformats.org/officeDocument/2006/relationships/diagramColors" Target="../diagrams/colors8.xml"/></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audio" Target="../media/media48.wma"/><Relationship Id="rId7" Type="http://schemas.openxmlformats.org/officeDocument/2006/relationships/diagramLayout" Target="../diagrams/layout9.xml"/><Relationship Id="rId12" Type="http://schemas.openxmlformats.org/officeDocument/2006/relationships/image" Target="../media/image1.png"/><Relationship Id="rId2" Type="http://schemas.microsoft.com/office/2007/relationships/media" Target="../media/media48.wma"/><Relationship Id="rId1" Type="http://schemas.openxmlformats.org/officeDocument/2006/relationships/tags" Target="../tags/tag25.xml"/><Relationship Id="rId6" Type="http://schemas.openxmlformats.org/officeDocument/2006/relationships/diagramData" Target="../diagrams/data9.xml"/><Relationship Id="rId11" Type="http://schemas.openxmlformats.org/officeDocument/2006/relationships/image" Target="../media/image28.png"/><Relationship Id="rId5" Type="http://schemas.openxmlformats.org/officeDocument/2006/relationships/notesSlide" Target="../notesSlides/notesSlide48.xml"/><Relationship Id="rId10" Type="http://schemas.microsoft.com/office/2007/relationships/diagramDrawing" Target="../diagrams/drawing9.xml"/><Relationship Id="rId4" Type="http://schemas.openxmlformats.org/officeDocument/2006/relationships/slideLayout" Target="../slideLayouts/slideLayout2.xml"/><Relationship Id="rId9" Type="http://schemas.openxmlformats.org/officeDocument/2006/relationships/diagramColors" Target="../diagrams/colors9.xml"/></Relationships>
</file>

<file path=ppt/slides/_rels/slide4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audio" Target="../media/media49.wma"/><Relationship Id="rId7" Type="http://schemas.openxmlformats.org/officeDocument/2006/relationships/chart" Target="../charts/chart2.xml"/><Relationship Id="rId2" Type="http://schemas.microsoft.com/office/2007/relationships/media" Target="../media/media49.wma"/><Relationship Id="rId1" Type="http://schemas.openxmlformats.org/officeDocument/2006/relationships/tags" Target="../tags/tag26.xml"/><Relationship Id="rId6" Type="http://schemas.openxmlformats.org/officeDocument/2006/relationships/image" Target="../media/image28.png"/><Relationship Id="rId5" Type="http://schemas.openxmlformats.org/officeDocument/2006/relationships/notesSlide" Target="../notesSlides/notesSlide49.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1.png"/><Relationship Id="rId5" Type="http://schemas.openxmlformats.org/officeDocument/2006/relationships/image" Target="../media/image31.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image" Target="../media/image1.png"/><Relationship Id="rId5" Type="http://schemas.openxmlformats.org/officeDocument/2006/relationships/image" Target="../media/image32.gif"/><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audio" Target="../media/media52.wma"/><Relationship Id="rId2" Type="http://schemas.microsoft.com/office/2007/relationships/media" Target="../media/media52.wma"/><Relationship Id="rId1" Type="http://schemas.openxmlformats.org/officeDocument/2006/relationships/tags" Target="../tags/tag27.xml"/><Relationship Id="rId6" Type="http://schemas.openxmlformats.org/officeDocument/2006/relationships/image" Target="../media/image1.png"/><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4.wma"/><Relationship Id="rId7" Type="http://schemas.openxmlformats.org/officeDocument/2006/relationships/image" Target="../media/image34.png"/><Relationship Id="rId2" Type="http://schemas.microsoft.com/office/2007/relationships/media" Target="../media/media54.wma"/><Relationship Id="rId1" Type="http://schemas.openxmlformats.org/officeDocument/2006/relationships/tags" Target="../tags/tag28.xml"/><Relationship Id="rId6" Type="http://schemas.openxmlformats.org/officeDocument/2006/relationships/image" Target="../media/image33.png"/><Relationship Id="rId5" Type="http://schemas.openxmlformats.org/officeDocument/2006/relationships/notesSlide" Target="../notesSlides/notesSlide54.xml"/><Relationship Id="rId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audio" Target="../media/media55.wma"/><Relationship Id="rId2" Type="http://schemas.microsoft.com/office/2007/relationships/media" Target="../media/media55.wma"/><Relationship Id="rId1" Type="http://schemas.openxmlformats.org/officeDocument/2006/relationships/tags" Target="../tags/tag29.xml"/><Relationship Id="rId6" Type="http://schemas.openxmlformats.org/officeDocument/2006/relationships/image" Target="../media/image1.png"/><Relationship Id="rId5" Type="http://schemas.openxmlformats.org/officeDocument/2006/relationships/notesSlide" Target="../notesSlides/notesSlide5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audio" Target="../media/media8.wma"/><Relationship Id="rId2" Type="http://schemas.microsoft.com/office/2007/relationships/media" Target="../media/media8.wm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ma"/><Relationship Id="rId7" Type="http://schemas.openxmlformats.org/officeDocument/2006/relationships/image" Target="../media/image1.png"/><Relationship Id="rId2" Type="http://schemas.microsoft.com/office/2007/relationships/media" Target="../media/media9.wm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Providing Evidence of Impact</a:t>
            </a:r>
          </a:p>
        </p:txBody>
      </p:sp>
      <p:sp>
        <p:nvSpPr>
          <p:cNvPr id="3" name="Subtitle 2"/>
          <p:cNvSpPr>
            <a:spLocks noGrp="1"/>
          </p:cNvSpPr>
          <p:nvPr>
            <p:ph type="subTitle" idx="1"/>
          </p:nvPr>
        </p:nvSpPr>
        <p:spPr>
          <a:xfrm>
            <a:off x="1522412" y="5029200"/>
            <a:ext cx="8915399" cy="838200"/>
          </a:xfrm>
        </p:spPr>
        <p:txBody>
          <a:bodyPr>
            <a:normAutofit/>
          </a:bodyPr>
          <a:lstStyle/>
          <a:p>
            <a:r>
              <a:rPr lang="en-US" sz="2000" dirty="0"/>
              <a:t>The Missouri Comprehensive School Counseling Framework</a:t>
            </a:r>
          </a:p>
          <a:p>
            <a:r>
              <a:rPr lang="en-US" sz="2000" dirty="0"/>
              <a:t>Version 2017</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8960">
        <p:fade/>
      </p:transition>
    </mc:Choice>
    <mc:Fallback xmlns="">
      <p:transition spd="med" advTm="8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1417" y="533400"/>
            <a:ext cx="9143538" cy="1066800"/>
          </a:xfrm>
        </p:spPr>
        <p:txBody>
          <a:bodyPr/>
          <a:lstStyle/>
          <a:p>
            <a:r>
              <a:rPr lang="en-US" dirty="0"/>
              <a:t>MSIP Instructional</a:t>
            </a:r>
          </a:p>
        </p:txBody>
      </p:sp>
      <p:sp>
        <p:nvSpPr>
          <p:cNvPr id="5" name="Content Placeholder 4"/>
          <p:cNvSpPr>
            <a:spLocks noGrp="1"/>
          </p:cNvSpPr>
          <p:nvPr>
            <p:ph idx="1"/>
          </p:nvPr>
        </p:nvSpPr>
        <p:spPr>
          <a:xfrm>
            <a:off x="1051416" y="1708913"/>
            <a:ext cx="10376995" cy="838200"/>
          </a:xfrm>
        </p:spPr>
        <p:txBody>
          <a:bodyPr>
            <a:normAutofit/>
          </a:bodyPr>
          <a:lstStyle/>
          <a:p>
            <a:pPr marL="34290" indent="0">
              <a:buNone/>
            </a:pPr>
            <a:r>
              <a:rPr lang="en-US" sz="2400" dirty="0"/>
              <a:t>School Counseling is an essential and fully integrated part of the instructional program.</a:t>
            </a:r>
          </a:p>
        </p:txBody>
      </p:sp>
      <p:graphicFrame>
        <p:nvGraphicFramePr>
          <p:cNvPr id="2" name="Diagram 1"/>
          <p:cNvGraphicFramePr/>
          <p:nvPr>
            <p:extLst>
              <p:ext uri="{D42A27DB-BD31-4B8C-83A1-F6EECF244321}">
                <p14:modId xmlns:p14="http://schemas.microsoft.com/office/powerpoint/2010/main" val="3254742456"/>
              </p:ext>
            </p:extLst>
          </p:nvPr>
        </p:nvGraphicFramePr>
        <p:xfrm>
          <a:off x="1517280" y="2627473"/>
          <a:ext cx="8672543" cy="373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p:cNvPicPr>
            <a:picLocks noChangeAspect="1"/>
          </p:cNvPicPr>
          <p:nvPr/>
        </p:nvPicPr>
        <p:blipFill>
          <a:blip r:embed="rId10"/>
          <a:stretch>
            <a:fillRect/>
          </a:stretch>
        </p:blipFill>
        <p:spPr>
          <a:xfrm>
            <a:off x="5408612" y="627415"/>
            <a:ext cx="3990975" cy="1143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226850038"/>
      </p:ext>
    </p:extLst>
  </p:cSld>
  <p:clrMapOvr>
    <a:masterClrMapping/>
  </p:clrMapOvr>
  <mc:AlternateContent xmlns:mc="http://schemas.openxmlformats.org/markup-compatibility/2006" xmlns:p14="http://schemas.microsoft.com/office/powerpoint/2010/main">
    <mc:Choice Requires="p14">
      <p:transition spd="med" p14:dur="700" advTm="22978">
        <p:fade/>
      </p:transition>
    </mc:Choice>
    <mc:Fallback xmlns="">
      <p:transition spd="med" advTm="229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INTERNAL IMPROVEMENT REVIEW</a:t>
            </a:r>
          </a:p>
        </p:txBody>
      </p:sp>
      <p:sp>
        <p:nvSpPr>
          <p:cNvPr id="4" name="Text Placeholder 3"/>
          <p:cNvSpPr>
            <a:spLocks noGrp="1"/>
          </p:cNvSpPr>
          <p:nvPr>
            <p:ph type="body" idx="1"/>
          </p:nvPr>
        </p:nvSpPr>
        <p:spPr/>
        <p:txBody>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842290188"/>
      </p:ext>
    </p:extLst>
  </p:cSld>
  <p:clrMapOvr>
    <a:masterClrMapping/>
  </p:clrMapOvr>
  <mc:AlternateContent xmlns:mc="http://schemas.openxmlformats.org/markup-compatibility/2006" xmlns:p14="http://schemas.microsoft.com/office/powerpoint/2010/main">
    <mc:Choice Requires="p14">
      <p:transition spd="med" p14:dur="700" advTm="16587">
        <p:fade/>
      </p:transition>
    </mc:Choice>
    <mc:Fallback xmlns="">
      <p:transition spd="med" advTm="165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Internal Improvement Review</a:t>
            </a:r>
          </a:p>
        </p:txBody>
      </p:sp>
      <p:sp>
        <p:nvSpPr>
          <p:cNvPr id="4" name="Content Placeholder 3"/>
          <p:cNvSpPr>
            <a:spLocks noGrp="1"/>
          </p:cNvSpPr>
          <p:nvPr>
            <p:ph idx="1"/>
          </p:nvPr>
        </p:nvSpPr>
        <p:spPr>
          <a:xfrm>
            <a:off x="1141114" y="2042160"/>
            <a:ext cx="9870300" cy="4038600"/>
          </a:xfrm>
        </p:spPr>
        <p:txBody>
          <a:bodyPr>
            <a:normAutofit/>
          </a:bodyPr>
          <a:lstStyle/>
          <a:p>
            <a:r>
              <a:rPr lang="en-US" sz="2800" dirty="0"/>
              <a:t>Document developed by the State of Missouri</a:t>
            </a:r>
          </a:p>
          <a:p>
            <a:r>
              <a:rPr lang="en-US" sz="2800" dirty="0"/>
              <a:t>Uses MSIP Standards to determine degree of program implementation</a:t>
            </a:r>
          </a:p>
          <a:p>
            <a:r>
              <a:rPr lang="en-US" sz="2800" dirty="0"/>
              <a:t>Annual review of comprehensive school counseling program</a:t>
            </a:r>
          </a:p>
          <a:p>
            <a:r>
              <a:rPr lang="en-US" sz="2800" dirty="0"/>
              <a:t>Allows for collaboration between counselors, administrators &amp; stakeholders</a:t>
            </a:r>
          </a:p>
          <a:p>
            <a:r>
              <a:rPr lang="en-US" sz="2800" dirty="0"/>
              <a:t>Assists to determine action plan for program improvement</a:t>
            </a:r>
          </a:p>
        </p:txBody>
      </p:sp>
      <p:pic>
        <p:nvPicPr>
          <p:cNvPr id="5" name="Picture 4"/>
          <p:cNvPicPr>
            <a:picLocks noChangeAspect="1"/>
          </p:cNvPicPr>
          <p:nvPr/>
        </p:nvPicPr>
        <p:blipFill rotWithShape="1">
          <a:blip r:embed="rId6"/>
          <a:srcRect l="5624" t="24219" r="30626" b="9375"/>
          <a:stretch/>
        </p:blipFill>
        <p:spPr>
          <a:xfrm>
            <a:off x="9066212" y="572386"/>
            <a:ext cx="2299538" cy="1916282"/>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072295728"/>
      </p:ext>
    </p:extLst>
  </p:cSld>
  <p:clrMapOvr>
    <a:masterClrMapping/>
  </p:clrMapOvr>
  <mc:AlternateContent xmlns:mc="http://schemas.openxmlformats.org/markup-compatibility/2006" xmlns:p14="http://schemas.microsoft.com/office/powerpoint/2010/main">
    <mc:Choice Requires="p14">
      <p:transition spd="med" p14:dur="700" advTm="37076">
        <p:fade/>
      </p:transition>
    </mc:Choice>
    <mc:Fallback xmlns="">
      <p:transition spd="med" advTm="37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Time on Task Analysis</a:t>
            </a:r>
          </a:p>
        </p:txBody>
      </p:sp>
      <p:sp>
        <p:nvSpPr>
          <p:cNvPr id="5" name="Text Placeholder 4"/>
          <p:cNvSpPr>
            <a:spLocks noGrp="1"/>
          </p:cNvSpPr>
          <p:nvPr>
            <p:ph type="body" idx="1"/>
          </p:nvPr>
        </p:nvSpPr>
        <p:spPr/>
        <p:txBody>
          <a:bodyPr/>
          <a:lstStyle/>
          <a:p>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263447409"/>
      </p:ext>
    </p:extLst>
  </p:cSld>
  <p:clrMapOvr>
    <a:masterClrMapping/>
  </p:clrMapOvr>
  <mc:AlternateContent xmlns:mc="http://schemas.openxmlformats.org/markup-compatibility/2006" xmlns:p14="http://schemas.microsoft.com/office/powerpoint/2010/main">
    <mc:Choice Requires="p14">
      <p:transition spd="med" p14:dur="700" advTm="22201">
        <p:fade/>
      </p:transition>
    </mc:Choice>
    <mc:Fallback xmlns="">
      <p:transition spd="med" advTm="222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2765" t="16394" r="33639" b="8197"/>
          <a:stretch/>
        </p:blipFill>
        <p:spPr>
          <a:xfrm>
            <a:off x="1522412" y="228600"/>
            <a:ext cx="8915400" cy="59436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508768533"/>
      </p:ext>
    </p:extLst>
  </p:cSld>
  <p:clrMapOvr>
    <a:masterClrMapping/>
  </p:clrMapOvr>
  <mc:AlternateContent xmlns:mc="http://schemas.openxmlformats.org/markup-compatibility/2006" xmlns:p14="http://schemas.microsoft.com/office/powerpoint/2010/main">
    <mc:Choice Requires="p14">
      <p:transition spd="med" p14:dur="700" advTm="34775">
        <p:fade/>
      </p:transition>
    </mc:Choice>
    <mc:Fallback xmlns="">
      <p:transition spd="med" advTm="347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609600"/>
            <a:ext cx="9143538" cy="457200"/>
          </a:xfrm>
        </p:spPr>
        <p:txBody>
          <a:bodyPr>
            <a:normAutofit fontScale="90000"/>
          </a:bodyPr>
          <a:lstStyle/>
          <a:p>
            <a:r>
              <a:rPr lang="en-US" dirty="0"/>
              <a:t>K-12 Time on Task Analysis</a:t>
            </a:r>
          </a:p>
        </p:txBody>
      </p:sp>
      <p:graphicFrame>
        <p:nvGraphicFramePr>
          <p:cNvPr id="9" name="Chart 8"/>
          <p:cNvGraphicFramePr/>
          <p:nvPr>
            <p:extLst>
              <p:ext uri="{D42A27DB-BD31-4B8C-83A1-F6EECF244321}">
                <p14:modId xmlns:p14="http://schemas.microsoft.com/office/powerpoint/2010/main" val="1815520759"/>
              </p:ext>
            </p:extLst>
          </p:nvPr>
        </p:nvGraphicFramePr>
        <p:xfrm>
          <a:off x="684212" y="875654"/>
          <a:ext cx="10515600" cy="4800600"/>
        </p:xfrm>
        <a:graphic>
          <a:graphicData uri="http://schemas.openxmlformats.org/drawingml/2006/chart">
            <c:chart xmlns:c="http://schemas.openxmlformats.org/drawingml/2006/chart" xmlns:r="http://schemas.openxmlformats.org/officeDocument/2006/relationships" r:id="rId5"/>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34323918"/>
      </p:ext>
    </p:extLst>
  </p:cSld>
  <p:clrMapOvr>
    <a:masterClrMapping/>
  </p:clrMapOvr>
  <mc:AlternateContent xmlns:mc="http://schemas.openxmlformats.org/markup-compatibility/2006" xmlns:p14="http://schemas.microsoft.com/office/powerpoint/2010/main">
    <mc:Choice Requires="p14">
      <p:transition spd="med" p14:dur="700" advTm="22296">
        <p:fade/>
      </p:transition>
    </mc:Choice>
    <mc:Fallback xmlns="">
      <p:transition spd="med" advTm="22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PERSONNEL Evaluation</a:t>
            </a:r>
          </a:p>
        </p:txBody>
      </p:sp>
      <p:sp>
        <p:nvSpPr>
          <p:cNvPr id="4" name="Subtitle 3"/>
          <p:cNvSpPr>
            <a:spLocks noGrp="1"/>
          </p:cNvSpPr>
          <p:nvPr>
            <p:ph type="subTitle" idx="1"/>
          </p:nvPr>
        </p:nvSpPr>
        <p:spPr/>
        <p:txBody>
          <a:bodyPr>
            <a:normAutofit/>
          </a:bodyPr>
          <a:lstStyle/>
          <a:p>
            <a:r>
              <a:rPr lang="en-US" sz="2400" dirty="0"/>
              <a:t>program + </a:t>
            </a:r>
            <a:r>
              <a:rPr lang="en-US" sz="2400" b="1" dirty="0"/>
              <a:t>personnel</a:t>
            </a:r>
            <a:r>
              <a:rPr lang="en-US" sz="2400" dirty="0"/>
              <a:t> = results</a:t>
            </a:r>
          </a:p>
          <a:p>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82706499"/>
      </p:ext>
    </p:extLst>
  </p:cSld>
  <p:clrMapOvr>
    <a:masterClrMapping/>
  </p:clrMapOvr>
  <mc:AlternateContent xmlns:mc="http://schemas.openxmlformats.org/markup-compatibility/2006" xmlns:p14="http://schemas.microsoft.com/office/powerpoint/2010/main">
    <mc:Choice Requires="p14">
      <p:transition spd="med" p14:dur="700" advTm="6208">
        <p:fade/>
      </p:transition>
    </mc:Choice>
    <mc:Fallback xmlns="">
      <p:transition spd="med" advTm="62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 of Impact</a:t>
            </a:r>
          </a:p>
        </p:txBody>
      </p:sp>
      <p:sp>
        <p:nvSpPr>
          <p:cNvPr id="5" name="Freeform 4"/>
          <p:cNvSpPr/>
          <p:nvPr/>
        </p:nvSpPr>
        <p:spPr>
          <a:xfrm>
            <a:off x="3974151" y="2029644"/>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a:solidFill>
            <a:schemeClr val="bg1">
              <a:lumMod val="9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To what extent is the school counseling program in place and being implemented?</a:t>
            </a:r>
          </a:p>
        </p:txBody>
      </p:sp>
      <p:sp>
        <p:nvSpPr>
          <p:cNvPr id="6" name="Freeform 5"/>
          <p:cNvSpPr/>
          <p:nvPr/>
        </p:nvSpPr>
        <p:spPr>
          <a:xfrm>
            <a:off x="2280218" y="1906860"/>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cs typeface="Aharoni" panose="02010803020104030203" pitchFamily="2" charset="-79"/>
              </a:rPr>
              <a:t>1.</a:t>
            </a:r>
          </a:p>
        </p:txBody>
      </p:sp>
      <p:grpSp>
        <p:nvGrpSpPr>
          <p:cNvPr id="11" name="Group 10"/>
          <p:cNvGrpSpPr/>
          <p:nvPr/>
        </p:nvGrpSpPr>
        <p:grpSpPr>
          <a:xfrm>
            <a:off x="2280218" y="3196083"/>
            <a:ext cx="7399788" cy="1227832"/>
            <a:chOff x="2280218" y="3196083"/>
            <a:chExt cx="7399788" cy="1227832"/>
          </a:xfrm>
        </p:grpSpPr>
        <p:sp>
          <p:nvSpPr>
            <p:cNvPr id="7" name="Freeform 6"/>
            <p:cNvSpPr/>
            <p:nvPr/>
          </p:nvSpPr>
          <p:spPr>
            <a:xfrm>
              <a:off x="3974151" y="3318868"/>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a:t>Is the program being managed and conducted with fully certified and capable school counseling personnel?</a:t>
              </a:r>
            </a:p>
          </p:txBody>
        </p:sp>
        <p:sp>
          <p:nvSpPr>
            <p:cNvPr id="8" name="Freeform 7"/>
            <p:cNvSpPr/>
            <p:nvPr/>
          </p:nvSpPr>
          <p:spPr>
            <a:xfrm>
              <a:off x="2280218" y="3196083"/>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2.</a:t>
              </a:r>
            </a:p>
          </p:txBody>
        </p:sp>
      </p:grpSp>
      <p:sp>
        <p:nvSpPr>
          <p:cNvPr id="9" name="Freeform 8"/>
          <p:cNvSpPr/>
          <p:nvPr/>
        </p:nvSpPr>
        <p:spPr>
          <a:xfrm>
            <a:off x="3974151" y="4608090"/>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a:solidFill>
            <a:schemeClr val="bg1">
              <a:lumMod val="9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Is there a plan or system in place to use relevant student data to determine program  impact on student outcomes?</a:t>
            </a:r>
          </a:p>
        </p:txBody>
      </p:sp>
      <p:sp>
        <p:nvSpPr>
          <p:cNvPr id="10" name="Freeform 9"/>
          <p:cNvSpPr/>
          <p:nvPr/>
        </p:nvSpPr>
        <p:spPr>
          <a:xfrm>
            <a:off x="2280218" y="4485307"/>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3.</a:t>
            </a: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33483980"/>
      </p:ext>
    </p:extLst>
  </p:cSld>
  <p:clrMapOvr>
    <a:masterClrMapping/>
  </p:clrMapOvr>
  <mc:AlternateContent xmlns:mc="http://schemas.openxmlformats.org/markup-compatibility/2006" xmlns:p14="http://schemas.microsoft.com/office/powerpoint/2010/main">
    <mc:Choice Requires="p14">
      <p:transition spd="med" p14:dur="700" advTm="12848">
        <p:fade/>
      </p:transition>
    </mc:Choice>
    <mc:Fallback xmlns="">
      <p:transition spd="med" advTm="128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School Counselor Growth Plan</a:t>
            </a:r>
          </a:p>
        </p:txBody>
      </p:sp>
      <p:sp>
        <p:nvSpPr>
          <p:cNvPr id="5" name="Content Placeholder 4"/>
          <p:cNvSpPr>
            <a:spLocks noGrp="1"/>
          </p:cNvSpPr>
          <p:nvPr>
            <p:ph idx="1"/>
          </p:nvPr>
        </p:nvSpPr>
        <p:spPr/>
        <p:txBody>
          <a:bodyPr>
            <a:normAutofit/>
          </a:bodyPr>
          <a:lstStyle/>
          <a:p>
            <a:r>
              <a:rPr lang="en-US" sz="2800" dirty="0"/>
              <a:t>Formative Evaluation</a:t>
            </a:r>
          </a:p>
          <a:p>
            <a:r>
              <a:rPr lang="en-US" sz="2800" dirty="0"/>
              <a:t>Summative Evaluation</a:t>
            </a:r>
          </a:p>
          <a:p>
            <a:r>
              <a:rPr lang="en-US" sz="2800" dirty="0"/>
              <a:t>Professional Growth Plan</a:t>
            </a:r>
          </a:p>
        </p:txBody>
      </p:sp>
      <p:pic>
        <p:nvPicPr>
          <p:cNvPr id="2" name="Picture 1"/>
          <p:cNvPicPr>
            <a:picLocks noChangeAspect="1"/>
          </p:cNvPicPr>
          <p:nvPr/>
        </p:nvPicPr>
        <p:blipFill rotWithShape="1">
          <a:blip r:embed="rId6"/>
          <a:srcRect l="9014" t="9860" r="10986" b="16901"/>
          <a:stretch/>
        </p:blipFill>
        <p:spPr>
          <a:xfrm>
            <a:off x="5789612" y="1902823"/>
            <a:ext cx="5410200" cy="3962400"/>
          </a:xfrm>
          <a:prstGeom prst="rect">
            <a:avLst/>
          </a:prstGeom>
          <a:ln>
            <a:solidFill>
              <a:schemeClr val="tx1"/>
            </a:solidFill>
          </a:ln>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562577669"/>
      </p:ext>
    </p:extLst>
  </p:cSld>
  <p:clrMapOvr>
    <a:masterClrMapping/>
  </p:clrMapOvr>
  <mc:AlternateContent xmlns:mc="http://schemas.openxmlformats.org/markup-compatibility/2006" xmlns:p14="http://schemas.microsoft.com/office/powerpoint/2010/main">
    <mc:Choice Requires="p14">
      <p:transition spd="med" p14:dur="700" advTm="63467">
        <p:fade/>
      </p:transition>
    </mc:Choice>
    <mc:Fallback xmlns="">
      <p:transition spd="med" advTm="63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533400"/>
            <a:ext cx="9598700" cy="914400"/>
          </a:xfrm>
        </p:spPr>
        <p:txBody>
          <a:bodyPr/>
          <a:lstStyle/>
          <a:p>
            <a:r>
              <a:rPr lang="en-US" dirty="0"/>
              <a:t>School Counseling Standards</a:t>
            </a:r>
          </a:p>
        </p:txBody>
      </p:sp>
      <p:grpSp>
        <p:nvGrpSpPr>
          <p:cNvPr id="15" name="Group 14"/>
          <p:cNvGrpSpPr/>
          <p:nvPr/>
        </p:nvGrpSpPr>
        <p:grpSpPr>
          <a:xfrm>
            <a:off x="1371937" y="1833008"/>
            <a:ext cx="9598024" cy="961904"/>
            <a:chOff x="1371937" y="1833008"/>
            <a:chExt cx="9598024" cy="961904"/>
          </a:xfrm>
        </p:grpSpPr>
        <p:sp>
          <p:nvSpPr>
            <p:cNvPr id="5" name="Freeform: Shape 4"/>
            <p:cNvSpPr/>
            <p:nvPr/>
          </p:nvSpPr>
          <p:spPr>
            <a:xfrm>
              <a:off x="1371937" y="1833008"/>
              <a:ext cx="673333" cy="961904"/>
            </a:xfrm>
            <a:custGeom>
              <a:avLst/>
              <a:gdLst>
                <a:gd name="connsiteX0" fmla="*/ 0 w 961903"/>
                <a:gd name="connsiteY0" fmla="*/ 0 h 673332"/>
                <a:gd name="connsiteX1" fmla="*/ 625237 w 961903"/>
                <a:gd name="connsiteY1" fmla="*/ 0 h 673332"/>
                <a:gd name="connsiteX2" fmla="*/ 961903 w 961903"/>
                <a:gd name="connsiteY2" fmla="*/ 336666 h 673332"/>
                <a:gd name="connsiteX3" fmla="*/ 625237 w 961903"/>
                <a:gd name="connsiteY3" fmla="*/ 673332 h 673332"/>
                <a:gd name="connsiteX4" fmla="*/ 0 w 961903"/>
                <a:gd name="connsiteY4" fmla="*/ 673332 h 673332"/>
                <a:gd name="connsiteX5" fmla="*/ 336666 w 961903"/>
                <a:gd name="connsiteY5" fmla="*/ 336666 h 673332"/>
                <a:gd name="connsiteX6" fmla="*/ 0 w 961903"/>
                <a:gd name="connsiteY6" fmla="*/ 0 h 67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903" h="673332">
                  <a:moveTo>
                    <a:pt x="961902" y="0"/>
                  </a:moveTo>
                  <a:lnTo>
                    <a:pt x="961902" y="437666"/>
                  </a:lnTo>
                  <a:lnTo>
                    <a:pt x="480952" y="673332"/>
                  </a:lnTo>
                  <a:lnTo>
                    <a:pt x="1" y="437666"/>
                  </a:lnTo>
                  <a:lnTo>
                    <a:pt x="1" y="0"/>
                  </a:lnTo>
                  <a:lnTo>
                    <a:pt x="480952" y="235666"/>
                  </a:lnTo>
                  <a:lnTo>
                    <a:pt x="961902"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1" tIns="351906" rIns="15240" bIns="351907" numCol="1" spcCol="1270" anchor="ctr" anchorCtr="0">
              <a:noAutofit/>
            </a:bodyPr>
            <a:lstStyle/>
            <a:p>
              <a:pPr marL="0" lvl="0" indent="0" algn="ctr" defTabSz="1066800">
                <a:lnSpc>
                  <a:spcPct val="90000"/>
                </a:lnSpc>
                <a:spcBef>
                  <a:spcPct val="0"/>
                </a:spcBef>
                <a:spcAft>
                  <a:spcPct val="35000"/>
                </a:spcAft>
                <a:buNone/>
              </a:pPr>
              <a:r>
                <a:rPr lang="en-US" sz="2400" b="1" kern="1200" dirty="0"/>
                <a:t>1</a:t>
              </a:r>
            </a:p>
          </p:txBody>
        </p:sp>
        <p:sp>
          <p:nvSpPr>
            <p:cNvPr id="6" name="Freeform: Shape 5"/>
            <p:cNvSpPr/>
            <p:nvPr/>
          </p:nvSpPr>
          <p:spPr>
            <a:xfrm>
              <a:off x="2045268" y="1833009"/>
              <a:ext cx="8924693" cy="625566"/>
            </a:xfrm>
            <a:custGeom>
              <a:avLst/>
              <a:gdLst>
                <a:gd name="connsiteX0" fmla="*/ 104263 w 625565"/>
                <a:gd name="connsiteY0" fmla="*/ 0 h 8924692"/>
                <a:gd name="connsiteX1" fmla="*/ 521302 w 625565"/>
                <a:gd name="connsiteY1" fmla="*/ 0 h 8924692"/>
                <a:gd name="connsiteX2" fmla="*/ 625565 w 625565"/>
                <a:gd name="connsiteY2" fmla="*/ 104263 h 8924692"/>
                <a:gd name="connsiteX3" fmla="*/ 625565 w 625565"/>
                <a:gd name="connsiteY3" fmla="*/ 8924692 h 8924692"/>
                <a:gd name="connsiteX4" fmla="*/ 625565 w 625565"/>
                <a:gd name="connsiteY4" fmla="*/ 8924692 h 8924692"/>
                <a:gd name="connsiteX5" fmla="*/ 0 w 625565"/>
                <a:gd name="connsiteY5" fmla="*/ 8924692 h 8924692"/>
                <a:gd name="connsiteX6" fmla="*/ 0 w 625565"/>
                <a:gd name="connsiteY6" fmla="*/ 8924692 h 8924692"/>
                <a:gd name="connsiteX7" fmla="*/ 0 w 625565"/>
                <a:gd name="connsiteY7" fmla="*/ 104263 h 8924692"/>
                <a:gd name="connsiteX8" fmla="*/ 104263 w 625565"/>
                <a:gd name="connsiteY8" fmla="*/ 0 h 892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565" h="8924692">
                  <a:moveTo>
                    <a:pt x="625565" y="1487484"/>
                  </a:moveTo>
                  <a:lnTo>
                    <a:pt x="625565" y="7437208"/>
                  </a:lnTo>
                  <a:cubicBezTo>
                    <a:pt x="625565" y="8258721"/>
                    <a:pt x="622293" y="8924685"/>
                    <a:pt x="618257" y="8924685"/>
                  </a:cubicBezTo>
                  <a:lnTo>
                    <a:pt x="0" y="8924685"/>
                  </a:lnTo>
                  <a:lnTo>
                    <a:pt x="0" y="8924685"/>
                  </a:lnTo>
                  <a:lnTo>
                    <a:pt x="0" y="7"/>
                  </a:lnTo>
                  <a:lnTo>
                    <a:pt x="0" y="7"/>
                  </a:lnTo>
                  <a:lnTo>
                    <a:pt x="618257" y="7"/>
                  </a:lnTo>
                  <a:cubicBezTo>
                    <a:pt x="622293" y="7"/>
                    <a:pt x="625565" y="665971"/>
                    <a:pt x="625565" y="1487484"/>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3145" tIns="54033" rIns="54033" bIns="54034" numCol="1" spcCol="1270" anchor="ctr" anchorCtr="0">
              <a:noAutofit/>
            </a:bodyPr>
            <a:lstStyle/>
            <a:p>
              <a:pPr marL="285750" lvl="1" indent="-285750" algn="l" defTabSz="1644650">
                <a:lnSpc>
                  <a:spcPct val="90000"/>
                </a:lnSpc>
                <a:spcBef>
                  <a:spcPct val="0"/>
                </a:spcBef>
                <a:spcAft>
                  <a:spcPct val="15000"/>
                </a:spcAft>
                <a:buChar char="•"/>
              </a:pPr>
              <a:r>
                <a:rPr lang="en-US" sz="3700" kern="1200" dirty="0"/>
                <a:t>Student Development</a:t>
              </a:r>
            </a:p>
          </p:txBody>
        </p:sp>
      </p:grpSp>
      <p:grpSp>
        <p:nvGrpSpPr>
          <p:cNvPr id="16" name="Group 15"/>
          <p:cNvGrpSpPr/>
          <p:nvPr/>
        </p:nvGrpSpPr>
        <p:grpSpPr>
          <a:xfrm>
            <a:off x="1371937" y="2676277"/>
            <a:ext cx="9598025" cy="961904"/>
            <a:chOff x="1371937" y="2676277"/>
            <a:chExt cx="9598025" cy="961904"/>
          </a:xfrm>
        </p:grpSpPr>
        <p:sp>
          <p:nvSpPr>
            <p:cNvPr id="7" name="Freeform: Shape 6"/>
            <p:cNvSpPr/>
            <p:nvPr/>
          </p:nvSpPr>
          <p:spPr>
            <a:xfrm>
              <a:off x="1371937" y="2676277"/>
              <a:ext cx="673333" cy="961904"/>
            </a:xfrm>
            <a:custGeom>
              <a:avLst/>
              <a:gdLst>
                <a:gd name="connsiteX0" fmla="*/ 0 w 961903"/>
                <a:gd name="connsiteY0" fmla="*/ 0 h 673332"/>
                <a:gd name="connsiteX1" fmla="*/ 625237 w 961903"/>
                <a:gd name="connsiteY1" fmla="*/ 0 h 673332"/>
                <a:gd name="connsiteX2" fmla="*/ 961903 w 961903"/>
                <a:gd name="connsiteY2" fmla="*/ 336666 h 673332"/>
                <a:gd name="connsiteX3" fmla="*/ 625237 w 961903"/>
                <a:gd name="connsiteY3" fmla="*/ 673332 h 673332"/>
                <a:gd name="connsiteX4" fmla="*/ 0 w 961903"/>
                <a:gd name="connsiteY4" fmla="*/ 673332 h 673332"/>
                <a:gd name="connsiteX5" fmla="*/ 336666 w 961903"/>
                <a:gd name="connsiteY5" fmla="*/ 336666 h 673332"/>
                <a:gd name="connsiteX6" fmla="*/ 0 w 961903"/>
                <a:gd name="connsiteY6" fmla="*/ 0 h 67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903" h="673332">
                  <a:moveTo>
                    <a:pt x="961902" y="0"/>
                  </a:moveTo>
                  <a:lnTo>
                    <a:pt x="961902" y="437666"/>
                  </a:lnTo>
                  <a:lnTo>
                    <a:pt x="480952" y="673332"/>
                  </a:lnTo>
                  <a:lnTo>
                    <a:pt x="1" y="437666"/>
                  </a:lnTo>
                  <a:lnTo>
                    <a:pt x="1" y="0"/>
                  </a:lnTo>
                  <a:lnTo>
                    <a:pt x="480952" y="235666"/>
                  </a:lnTo>
                  <a:lnTo>
                    <a:pt x="961902"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1" tIns="351906" rIns="15240" bIns="351907" numCol="1" spcCol="1270" anchor="ctr" anchorCtr="0">
              <a:noAutofit/>
            </a:bodyPr>
            <a:lstStyle/>
            <a:p>
              <a:pPr marL="0" lvl="0" indent="0" algn="ctr" defTabSz="1066800">
                <a:lnSpc>
                  <a:spcPct val="90000"/>
                </a:lnSpc>
                <a:spcBef>
                  <a:spcPct val="0"/>
                </a:spcBef>
                <a:spcAft>
                  <a:spcPct val="35000"/>
                </a:spcAft>
                <a:buNone/>
              </a:pPr>
              <a:r>
                <a:rPr lang="en-US" sz="2400" b="1" kern="1200" dirty="0"/>
                <a:t>2</a:t>
              </a:r>
            </a:p>
          </p:txBody>
        </p:sp>
        <p:sp>
          <p:nvSpPr>
            <p:cNvPr id="8" name="Freeform: Shape 7"/>
            <p:cNvSpPr/>
            <p:nvPr/>
          </p:nvSpPr>
          <p:spPr>
            <a:xfrm>
              <a:off x="2045269" y="2676278"/>
              <a:ext cx="8924693" cy="625238"/>
            </a:xfrm>
            <a:custGeom>
              <a:avLst/>
              <a:gdLst>
                <a:gd name="connsiteX0" fmla="*/ 104208 w 625237"/>
                <a:gd name="connsiteY0" fmla="*/ 0 h 8924692"/>
                <a:gd name="connsiteX1" fmla="*/ 521029 w 625237"/>
                <a:gd name="connsiteY1" fmla="*/ 0 h 8924692"/>
                <a:gd name="connsiteX2" fmla="*/ 625237 w 625237"/>
                <a:gd name="connsiteY2" fmla="*/ 104208 h 8924692"/>
                <a:gd name="connsiteX3" fmla="*/ 625237 w 625237"/>
                <a:gd name="connsiteY3" fmla="*/ 8924692 h 8924692"/>
                <a:gd name="connsiteX4" fmla="*/ 625237 w 625237"/>
                <a:gd name="connsiteY4" fmla="*/ 8924692 h 8924692"/>
                <a:gd name="connsiteX5" fmla="*/ 0 w 625237"/>
                <a:gd name="connsiteY5" fmla="*/ 8924692 h 8924692"/>
                <a:gd name="connsiteX6" fmla="*/ 0 w 625237"/>
                <a:gd name="connsiteY6" fmla="*/ 8924692 h 8924692"/>
                <a:gd name="connsiteX7" fmla="*/ 0 w 625237"/>
                <a:gd name="connsiteY7" fmla="*/ 104208 h 8924692"/>
                <a:gd name="connsiteX8" fmla="*/ 104208 w 625237"/>
                <a:gd name="connsiteY8" fmla="*/ 0 h 892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237" h="8924692">
                  <a:moveTo>
                    <a:pt x="625237" y="1487480"/>
                  </a:moveTo>
                  <a:lnTo>
                    <a:pt x="625237" y="7437212"/>
                  </a:lnTo>
                  <a:cubicBezTo>
                    <a:pt x="625237" y="8258714"/>
                    <a:pt x="621968" y="8924685"/>
                    <a:pt x="617936" y="8924685"/>
                  </a:cubicBezTo>
                  <a:lnTo>
                    <a:pt x="0" y="8924685"/>
                  </a:lnTo>
                  <a:lnTo>
                    <a:pt x="0" y="8924685"/>
                  </a:lnTo>
                  <a:lnTo>
                    <a:pt x="0" y="7"/>
                  </a:lnTo>
                  <a:lnTo>
                    <a:pt x="0" y="7"/>
                  </a:lnTo>
                  <a:lnTo>
                    <a:pt x="617936" y="7"/>
                  </a:lnTo>
                  <a:cubicBezTo>
                    <a:pt x="621968" y="7"/>
                    <a:pt x="625237" y="665978"/>
                    <a:pt x="625237" y="148748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3145" tIns="54017" rIns="54017" bIns="54018" numCol="1" spcCol="1270" anchor="ctr" anchorCtr="0">
              <a:noAutofit/>
            </a:bodyPr>
            <a:lstStyle/>
            <a:p>
              <a:pPr marL="285750" lvl="1" indent="-285750" algn="l" defTabSz="1644650">
                <a:lnSpc>
                  <a:spcPct val="90000"/>
                </a:lnSpc>
                <a:spcBef>
                  <a:spcPct val="0"/>
                </a:spcBef>
                <a:spcAft>
                  <a:spcPct val="15000"/>
                </a:spcAft>
                <a:buChar char="•"/>
              </a:pPr>
              <a:r>
                <a:rPr lang="en-US" sz="3700" kern="1200" dirty="0"/>
                <a:t>Program Implementation</a:t>
              </a:r>
            </a:p>
          </p:txBody>
        </p:sp>
      </p:grpSp>
      <p:grpSp>
        <p:nvGrpSpPr>
          <p:cNvPr id="17" name="Group 16"/>
          <p:cNvGrpSpPr/>
          <p:nvPr/>
        </p:nvGrpSpPr>
        <p:grpSpPr>
          <a:xfrm>
            <a:off x="1371937" y="3519547"/>
            <a:ext cx="9598025" cy="961904"/>
            <a:chOff x="1371937" y="3519547"/>
            <a:chExt cx="9598025" cy="961904"/>
          </a:xfrm>
        </p:grpSpPr>
        <p:sp>
          <p:nvSpPr>
            <p:cNvPr id="9" name="Freeform: Shape 8"/>
            <p:cNvSpPr/>
            <p:nvPr/>
          </p:nvSpPr>
          <p:spPr>
            <a:xfrm>
              <a:off x="1371937" y="3519547"/>
              <a:ext cx="673333" cy="961904"/>
            </a:xfrm>
            <a:custGeom>
              <a:avLst/>
              <a:gdLst>
                <a:gd name="connsiteX0" fmla="*/ 0 w 961903"/>
                <a:gd name="connsiteY0" fmla="*/ 0 h 673332"/>
                <a:gd name="connsiteX1" fmla="*/ 625237 w 961903"/>
                <a:gd name="connsiteY1" fmla="*/ 0 h 673332"/>
                <a:gd name="connsiteX2" fmla="*/ 961903 w 961903"/>
                <a:gd name="connsiteY2" fmla="*/ 336666 h 673332"/>
                <a:gd name="connsiteX3" fmla="*/ 625237 w 961903"/>
                <a:gd name="connsiteY3" fmla="*/ 673332 h 673332"/>
                <a:gd name="connsiteX4" fmla="*/ 0 w 961903"/>
                <a:gd name="connsiteY4" fmla="*/ 673332 h 673332"/>
                <a:gd name="connsiteX5" fmla="*/ 336666 w 961903"/>
                <a:gd name="connsiteY5" fmla="*/ 336666 h 673332"/>
                <a:gd name="connsiteX6" fmla="*/ 0 w 961903"/>
                <a:gd name="connsiteY6" fmla="*/ 0 h 67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903" h="673332">
                  <a:moveTo>
                    <a:pt x="961902" y="0"/>
                  </a:moveTo>
                  <a:lnTo>
                    <a:pt x="961902" y="437666"/>
                  </a:lnTo>
                  <a:lnTo>
                    <a:pt x="480952" y="673332"/>
                  </a:lnTo>
                  <a:lnTo>
                    <a:pt x="1" y="437666"/>
                  </a:lnTo>
                  <a:lnTo>
                    <a:pt x="1" y="0"/>
                  </a:lnTo>
                  <a:lnTo>
                    <a:pt x="480952" y="235666"/>
                  </a:lnTo>
                  <a:lnTo>
                    <a:pt x="961902"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1" tIns="351906" rIns="15240" bIns="351907" numCol="1" spcCol="1270" anchor="ctr" anchorCtr="0">
              <a:noAutofit/>
            </a:bodyPr>
            <a:lstStyle/>
            <a:p>
              <a:pPr marL="0" lvl="0" indent="0" algn="ctr" defTabSz="1066800">
                <a:lnSpc>
                  <a:spcPct val="90000"/>
                </a:lnSpc>
                <a:spcBef>
                  <a:spcPct val="0"/>
                </a:spcBef>
                <a:spcAft>
                  <a:spcPct val="35000"/>
                </a:spcAft>
                <a:buNone/>
              </a:pPr>
              <a:r>
                <a:rPr lang="en-US" sz="2400" b="1" kern="1200" dirty="0"/>
                <a:t>3</a:t>
              </a:r>
            </a:p>
          </p:txBody>
        </p:sp>
        <p:sp>
          <p:nvSpPr>
            <p:cNvPr id="10" name="Freeform: Shape 9"/>
            <p:cNvSpPr/>
            <p:nvPr/>
          </p:nvSpPr>
          <p:spPr>
            <a:xfrm>
              <a:off x="2045269" y="3519548"/>
              <a:ext cx="8924693" cy="625238"/>
            </a:xfrm>
            <a:custGeom>
              <a:avLst/>
              <a:gdLst>
                <a:gd name="connsiteX0" fmla="*/ 104208 w 625237"/>
                <a:gd name="connsiteY0" fmla="*/ 0 h 8924692"/>
                <a:gd name="connsiteX1" fmla="*/ 521029 w 625237"/>
                <a:gd name="connsiteY1" fmla="*/ 0 h 8924692"/>
                <a:gd name="connsiteX2" fmla="*/ 625237 w 625237"/>
                <a:gd name="connsiteY2" fmla="*/ 104208 h 8924692"/>
                <a:gd name="connsiteX3" fmla="*/ 625237 w 625237"/>
                <a:gd name="connsiteY3" fmla="*/ 8924692 h 8924692"/>
                <a:gd name="connsiteX4" fmla="*/ 625237 w 625237"/>
                <a:gd name="connsiteY4" fmla="*/ 8924692 h 8924692"/>
                <a:gd name="connsiteX5" fmla="*/ 0 w 625237"/>
                <a:gd name="connsiteY5" fmla="*/ 8924692 h 8924692"/>
                <a:gd name="connsiteX6" fmla="*/ 0 w 625237"/>
                <a:gd name="connsiteY6" fmla="*/ 8924692 h 8924692"/>
                <a:gd name="connsiteX7" fmla="*/ 0 w 625237"/>
                <a:gd name="connsiteY7" fmla="*/ 104208 h 8924692"/>
                <a:gd name="connsiteX8" fmla="*/ 104208 w 625237"/>
                <a:gd name="connsiteY8" fmla="*/ 0 h 892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237" h="8924692">
                  <a:moveTo>
                    <a:pt x="625237" y="1487480"/>
                  </a:moveTo>
                  <a:lnTo>
                    <a:pt x="625237" y="7437212"/>
                  </a:lnTo>
                  <a:cubicBezTo>
                    <a:pt x="625237" y="8258714"/>
                    <a:pt x="621968" y="8924685"/>
                    <a:pt x="617936" y="8924685"/>
                  </a:cubicBezTo>
                  <a:lnTo>
                    <a:pt x="0" y="8924685"/>
                  </a:lnTo>
                  <a:lnTo>
                    <a:pt x="0" y="8924685"/>
                  </a:lnTo>
                  <a:lnTo>
                    <a:pt x="0" y="7"/>
                  </a:lnTo>
                  <a:lnTo>
                    <a:pt x="0" y="7"/>
                  </a:lnTo>
                  <a:lnTo>
                    <a:pt x="617936" y="7"/>
                  </a:lnTo>
                  <a:cubicBezTo>
                    <a:pt x="621968" y="7"/>
                    <a:pt x="625237" y="665978"/>
                    <a:pt x="625237" y="148748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3145" tIns="54017" rIns="54017" bIns="54018" numCol="1" spcCol="1270" anchor="ctr" anchorCtr="0">
              <a:noAutofit/>
            </a:bodyPr>
            <a:lstStyle/>
            <a:p>
              <a:pPr marL="285750" lvl="1" indent="-285750" algn="l" defTabSz="1644650">
                <a:lnSpc>
                  <a:spcPct val="90000"/>
                </a:lnSpc>
                <a:spcBef>
                  <a:spcPct val="0"/>
                </a:spcBef>
                <a:spcAft>
                  <a:spcPct val="15000"/>
                </a:spcAft>
                <a:buChar char="•"/>
              </a:pPr>
              <a:r>
                <a:rPr lang="en-US" sz="3700" kern="1200" dirty="0"/>
                <a:t>Professional Relationships</a:t>
              </a:r>
            </a:p>
          </p:txBody>
        </p:sp>
      </p:grpSp>
      <p:grpSp>
        <p:nvGrpSpPr>
          <p:cNvPr id="18" name="Group 17"/>
          <p:cNvGrpSpPr/>
          <p:nvPr/>
        </p:nvGrpSpPr>
        <p:grpSpPr>
          <a:xfrm>
            <a:off x="1371937" y="4362817"/>
            <a:ext cx="9598025" cy="961904"/>
            <a:chOff x="1371937" y="4362817"/>
            <a:chExt cx="9598025" cy="961904"/>
          </a:xfrm>
        </p:grpSpPr>
        <p:sp>
          <p:nvSpPr>
            <p:cNvPr id="11" name="Freeform: Shape 10"/>
            <p:cNvSpPr/>
            <p:nvPr/>
          </p:nvSpPr>
          <p:spPr>
            <a:xfrm>
              <a:off x="1371937" y="4362817"/>
              <a:ext cx="673333" cy="961904"/>
            </a:xfrm>
            <a:custGeom>
              <a:avLst/>
              <a:gdLst>
                <a:gd name="connsiteX0" fmla="*/ 0 w 961903"/>
                <a:gd name="connsiteY0" fmla="*/ 0 h 673332"/>
                <a:gd name="connsiteX1" fmla="*/ 625237 w 961903"/>
                <a:gd name="connsiteY1" fmla="*/ 0 h 673332"/>
                <a:gd name="connsiteX2" fmla="*/ 961903 w 961903"/>
                <a:gd name="connsiteY2" fmla="*/ 336666 h 673332"/>
                <a:gd name="connsiteX3" fmla="*/ 625237 w 961903"/>
                <a:gd name="connsiteY3" fmla="*/ 673332 h 673332"/>
                <a:gd name="connsiteX4" fmla="*/ 0 w 961903"/>
                <a:gd name="connsiteY4" fmla="*/ 673332 h 673332"/>
                <a:gd name="connsiteX5" fmla="*/ 336666 w 961903"/>
                <a:gd name="connsiteY5" fmla="*/ 336666 h 673332"/>
                <a:gd name="connsiteX6" fmla="*/ 0 w 961903"/>
                <a:gd name="connsiteY6" fmla="*/ 0 h 67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903" h="673332">
                  <a:moveTo>
                    <a:pt x="961902" y="0"/>
                  </a:moveTo>
                  <a:lnTo>
                    <a:pt x="961902" y="437666"/>
                  </a:lnTo>
                  <a:lnTo>
                    <a:pt x="480952" y="673332"/>
                  </a:lnTo>
                  <a:lnTo>
                    <a:pt x="1" y="437666"/>
                  </a:lnTo>
                  <a:lnTo>
                    <a:pt x="1" y="0"/>
                  </a:lnTo>
                  <a:lnTo>
                    <a:pt x="480952" y="235666"/>
                  </a:lnTo>
                  <a:lnTo>
                    <a:pt x="961902"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1" tIns="351906" rIns="15240" bIns="351907" numCol="1" spcCol="1270" anchor="ctr" anchorCtr="0">
              <a:noAutofit/>
            </a:bodyPr>
            <a:lstStyle/>
            <a:p>
              <a:pPr marL="0" lvl="0" indent="0" algn="ctr" defTabSz="1066800">
                <a:lnSpc>
                  <a:spcPct val="90000"/>
                </a:lnSpc>
                <a:spcBef>
                  <a:spcPct val="0"/>
                </a:spcBef>
                <a:spcAft>
                  <a:spcPct val="35000"/>
                </a:spcAft>
                <a:buNone/>
              </a:pPr>
              <a:r>
                <a:rPr lang="en-US" sz="2400" b="1" kern="1200" dirty="0"/>
                <a:t>4</a:t>
              </a:r>
            </a:p>
          </p:txBody>
        </p:sp>
        <p:sp>
          <p:nvSpPr>
            <p:cNvPr id="12" name="Freeform: Shape 11"/>
            <p:cNvSpPr/>
            <p:nvPr/>
          </p:nvSpPr>
          <p:spPr>
            <a:xfrm>
              <a:off x="2045269" y="4362818"/>
              <a:ext cx="8924693" cy="625238"/>
            </a:xfrm>
            <a:custGeom>
              <a:avLst/>
              <a:gdLst>
                <a:gd name="connsiteX0" fmla="*/ 104208 w 625237"/>
                <a:gd name="connsiteY0" fmla="*/ 0 h 8924692"/>
                <a:gd name="connsiteX1" fmla="*/ 521029 w 625237"/>
                <a:gd name="connsiteY1" fmla="*/ 0 h 8924692"/>
                <a:gd name="connsiteX2" fmla="*/ 625237 w 625237"/>
                <a:gd name="connsiteY2" fmla="*/ 104208 h 8924692"/>
                <a:gd name="connsiteX3" fmla="*/ 625237 w 625237"/>
                <a:gd name="connsiteY3" fmla="*/ 8924692 h 8924692"/>
                <a:gd name="connsiteX4" fmla="*/ 625237 w 625237"/>
                <a:gd name="connsiteY4" fmla="*/ 8924692 h 8924692"/>
                <a:gd name="connsiteX5" fmla="*/ 0 w 625237"/>
                <a:gd name="connsiteY5" fmla="*/ 8924692 h 8924692"/>
                <a:gd name="connsiteX6" fmla="*/ 0 w 625237"/>
                <a:gd name="connsiteY6" fmla="*/ 8924692 h 8924692"/>
                <a:gd name="connsiteX7" fmla="*/ 0 w 625237"/>
                <a:gd name="connsiteY7" fmla="*/ 104208 h 8924692"/>
                <a:gd name="connsiteX8" fmla="*/ 104208 w 625237"/>
                <a:gd name="connsiteY8" fmla="*/ 0 h 892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237" h="8924692">
                  <a:moveTo>
                    <a:pt x="625237" y="1487480"/>
                  </a:moveTo>
                  <a:lnTo>
                    <a:pt x="625237" y="7437212"/>
                  </a:lnTo>
                  <a:cubicBezTo>
                    <a:pt x="625237" y="8258714"/>
                    <a:pt x="621968" y="8924685"/>
                    <a:pt x="617936" y="8924685"/>
                  </a:cubicBezTo>
                  <a:lnTo>
                    <a:pt x="0" y="8924685"/>
                  </a:lnTo>
                  <a:lnTo>
                    <a:pt x="0" y="8924685"/>
                  </a:lnTo>
                  <a:lnTo>
                    <a:pt x="0" y="7"/>
                  </a:lnTo>
                  <a:lnTo>
                    <a:pt x="0" y="7"/>
                  </a:lnTo>
                  <a:lnTo>
                    <a:pt x="617936" y="7"/>
                  </a:lnTo>
                  <a:cubicBezTo>
                    <a:pt x="621968" y="7"/>
                    <a:pt x="625237" y="665978"/>
                    <a:pt x="625237" y="148748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3145" tIns="54017" rIns="54017" bIns="54018" numCol="1" spcCol="1270" anchor="ctr" anchorCtr="0">
              <a:noAutofit/>
            </a:bodyPr>
            <a:lstStyle/>
            <a:p>
              <a:pPr marL="285750" lvl="1" indent="-285750" algn="l" defTabSz="1644650">
                <a:lnSpc>
                  <a:spcPct val="90000"/>
                </a:lnSpc>
                <a:spcBef>
                  <a:spcPct val="0"/>
                </a:spcBef>
                <a:spcAft>
                  <a:spcPct val="15000"/>
                </a:spcAft>
                <a:buChar char="•"/>
              </a:pPr>
              <a:r>
                <a:rPr lang="en-US" sz="3700" kern="1200" dirty="0"/>
                <a:t>Leadership &amp; Advocacy</a:t>
              </a:r>
            </a:p>
          </p:txBody>
        </p:sp>
      </p:grpSp>
      <p:grpSp>
        <p:nvGrpSpPr>
          <p:cNvPr id="19" name="Group 18"/>
          <p:cNvGrpSpPr/>
          <p:nvPr/>
        </p:nvGrpSpPr>
        <p:grpSpPr>
          <a:xfrm>
            <a:off x="1371937" y="5206087"/>
            <a:ext cx="9598025" cy="961904"/>
            <a:chOff x="1371937" y="5206087"/>
            <a:chExt cx="9598025" cy="961904"/>
          </a:xfrm>
        </p:grpSpPr>
        <p:sp>
          <p:nvSpPr>
            <p:cNvPr id="13" name="Freeform: Shape 12"/>
            <p:cNvSpPr/>
            <p:nvPr/>
          </p:nvSpPr>
          <p:spPr>
            <a:xfrm>
              <a:off x="1371937" y="5206087"/>
              <a:ext cx="673333" cy="961904"/>
            </a:xfrm>
            <a:custGeom>
              <a:avLst/>
              <a:gdLst>
                <a:gd name="connsiteX0" fmla="*/ 0 w 961903"/>
                <a:gd name="connsiteY0" fmla="*/ 0 h 673332"/>
                <a:gd name="connsiteX1" fmla="*/ 625237 w 961903"/>
                <a:gd name="connsiteY1" fmla="*/ 0 h 673332"/>
                <a:gd name="connsiteX2" fmla="*/ 961903 w 961903"/>
                <a:gd name="connsiteY2" fmla="*/ 336666 h 673332"/>
                <a:gd name="connsiteX3" fmla="*/ 625237 w 961903"/>
                <a:gd name="connsiteY3" fmla="*/ 673332 h 673332"/>
                <a:gd name="connsiteX4" fmla="*/ 0 w 961903"/>
                <a:gd name="connsiteY4" fmla="*/ 673332 h 673332"/>
                <a:gd name="connsiteX5" fmla="*/ 336666 w 961903"/>
                <a:gd name="connsiteY5" fmla="*/ 336666 h 673332"/>
                <a:gd name="connsiteX6" fmla="*/ 0 w 961903"/>
                <a:gd name="connsiteY6" fmla="*/ 0 h 67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903" h="673332">
                  <a:moveTo>
                    <a:pt x="961902" y="0"/>
                  </a:moveTo>
                  <a:lnTo>
                    <a:pt x="961902" y="437666"/>
                  </a:lnTo>
                  <a:lnTo>
                    <a:pt x="480952" y="673332"/>
                  </a:lnTo>
                  <a:lnTo>
                    <a:pt x="1" y="437666"/>
                  </a:lnTo>
                  <a:lnTo>
                    <a:pt x="1" y="0"/>
                  </a:lnTo>
                  <a:lnTo>
                    <a:pt x="480952" y="235666"/>
                  </a:lnTo>
                  <a:lnTo>
                    <a:pt x="961902"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1" tIns="351906" rIns="15240" bIns="351907" numCol="1" spcCol="1270" anchor="ctr" anchorCtr="0">
              <a:noAutofit/>
            </a:bodyPr>
            <a:lstStyle/>
            <a:p>
              <a:pPr marL="0" lvl="0" indent="0" algn="ctr" defTabSz="1066800">
                <a:lnSpc>
                  <a:spcPct val="90000"/>
                </a:lnSpc>
                <a:spcBef>
                  <a:spcPct val="0"/>
                </a:spcBef>
                <a:spcAft>
                  <a:spcPct val="35000"/>
                </a:spcAft>
                <a:buNone/>
              </a:pPr>
              <a:r>
                <a:rPr lang="en-US" sz="2400" b="1" kern="1200" dirty="0"/>
                <a:t>5</a:t>
              </a:r>
            </a:p>
          </p:txBody>
        </p:sp>
        <p:sp>
          <p:nvSpPr>
            <p:cNvPr id="14" name="Freeform: Shape 13"/>
            <p:cNvSpPr/>
            <p:nvPr/>
          </p:nvSpPr>
          <p:spPr>
            <a:xfrm>
              <a:off x="2045269" y="5206088"/>
              <a:ext cx="8924693" cy="625238"/>
            </a:xfrm>
            <a:custGeom>
              <a:avLst/>
              <a:gdLst>
                <a:gd name="connsiteX0" fmla="*/ 104208 w 625237"/>
                <a:gd name="connsiteY0" fmla="*/ 0 h 8924692"/>
                <a:gd name="connsiteX1" fmla="*/ 521029 w 625237"/>
                <a:gd name="connsiteY1" fmla="*/ 0 h 8924692"/>
                <a:gd name="connsiteX2" fmla="*/ 625237 w 625237"/>
                <a:gd name="connsiteY2" fmla="*/ 104208 h 8924692"/>
                <a:gd name="connsiteX3" fmla="*/ 625237 w 625237"/>
                <a:gd name="connsiteY3" fmla="*/ 8924692 h 8924692"/>
                <a:gd name="connsiteX4" fmla="*/ 625237 w 625237"/>
                <a:gd name="connsiteY4" fmla="*/ 8924692 h 8924692"/>
                <a:gd name="connsiteX5" fmla="*/ 0 w 625237"/>
                <a:gd name="connsiteY5" fmla="*/ 8924692 h 8924692"/>
                <a:gd name="connsiteX6" fmla="*/ 0 w 625237"/>
                <a:gd name="connsiteY6" fmla="*/ 8924692 h 8924692"/>
                <a:gd name="connsiteX7" fmla="*/ 0 w 625237"/>
                <a:gd name="connsiteY7" fmla="*/ 104208 h 8924692"/>
                <a:gd name="connsiteX8" fmla="*/ 104208 w 625237"/>
                <a:gd name="connsiteY8" fmla="*/ 0 h 892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237" h="8924692">
                  <a:moveTo>
                    <a:pt x="625237" y="1487480"/>
                  </a:moveTo>
                  <a:lnTo>
                    <a:pt x="625237" y="7437212"/>
                  </a:lnTo>
                  <a:cubicBezTo>
                    <a:pt x="625237" y="8258714"/>
                    <a:pt x="621968" y="8924685"/>
                    <a:pt x="617936" y="8924685"/>
                  </a:cubicBezTo>
                  <a:lnTo>
                    <a:pt x="0" y="8924685"/>
                  </a:lnTo>
                  <a:lnTo>
                    <a:pt x="0" y="8924685"/>
                  </a:lnTo>
                  <a:lnTo>
                    <a:pt x="0" y="7"/>
                  </a:lnTo>
                  <a:lnTo>
                    <a:pt x="0" y="7"/>
                  </a:lnTo>
                  <a:lnTo>
                    <a:pt x="617936" y="7"/>
                  </a:lnTo>
                  <a:cubicBezTo>
                    <a:pt x="621968" y="7"/>
                    <a:pt x="625237" y="665978"/>
                    <a:pt x="625237" y="148748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3145" tIns="54017" rIns="54017" bIns="54018" numCol="1" spcCol="1270" anchor="ctr" anchorCtr="0">
              <a:noAutofit/>
            </a:bodyPr>
            <a:lstStyle/>
            <a:p>
              <a:pPr marL="285750" lvl="1" indent="-285750" algn="l" defTabSz="1644650">
                <a:lnSpc>
                  <a:spcPct val="90000"/>
                </a:lnSpc>
                <a:spcBef>
                  <a:spcPct val="0"/>
                </a:spcBef>
                <a:spcAft>
                  <a:spcPct val="15000"/>
                </a:spcAft>
                <a:buChar char="•"/>
              </a:pPr>
              <a:r>
                <a:rPr lang="en-US" sz="3700" kern="1200" dirty="0"/>
                <a:t>Ethical &amp; Professional Conduct</a:t>
              </a:r>
            </a:p>
          </p:txBody>
        </p:sp>
      </p:gr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153224570"/>
      </p:ext>
    </p:extLst>
  </p:cSld>
  <p:clrMapOvr>
    <a:masterClrMapping/>
  </p:clrMapOvr>
  <mc:AlternateContent xmlns:mc="http://schemas.openxmlformats.org/markup-compatibility/2006" xmlns:p14="http://schemas.microsoft.com/office/powerpoint/2010/main">
    <mc:Choice Requires="p14">
      <p:transition spd="med" p14:dur="700" advTm="21924">
        <p:fade/>
      </p:transition>
    </mc:Choice>
    <mc:Fallback xmlns="">
      <p:transition spd="med" advTm="21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School Counseling History</a:t>
            </a:r>
            <a:endParaRPr lang="en-US" dirty="0"/>
          </a:p>
        </p:txBody>
      </p:sp>
      <p:sp>
        <p:nvSpPr>
          <p:cNvPr id="5" name="Rectangle 4"/>
          <p:cNvSpPr/>
          <p:nvPr/>
        </p:nvSpPr>
        <p:spPr>
          <a:xfrm>
            <a:off x="1583376" y="5943600"/>
            <a:ext cx="8991600" cy="461665"/>
          </a:xfrm>
          <a:prstGeom prst="rect">
            <a:avLst/>
          </a:prstGeom>
        </p:spPr>
        <p:txBody>
          <a:bodyPr wrap="square">
            <a:spAutoFit/>
          </a:bodyPr>
          <a:lstStyle/>
          <a:p>
            <a:r>
              <a:rPr lang="en-US" sz="1200" dirty="0"/>
              <a:t>From:  ASCA, schoolcounselor.org, School Counselor Accountability Presentation:  Ann F. Cole, </a:t>
            </a:r>
            <a:r>
              <a:rPr lang="en-US" sz="1200" dirty="0" err="1"/>
              <a:t>Ph.D</a:t>
            </a:r>
            <a:r>
              <a:rPr lang="en-US" sz="1200" dirty="0"/>
              <a:t>, Grant Facilitator, Safe and Drug Free Schools, Lee County, FL; Geri </a:t>
            </a:r>
            <a:r>
              <a:rPr lang="en-US" sz="1200" dirty="0" err="1"/>
              <a:t>McArdle</a:t>
            </a:r>
            <a:r>
              <a:rPr lang="en-US" sz="1200" dirty="0"/>
              <a:t>, </a:t>
            </a:r>
            <a:r>
              <a:rPr lang="en-US" sz="1200" dirty="0" err="1"/>
              <a:t>Ph.D</a:t>
            </a:r>
            <a:r>
              <a:rPr lang="en-US" sz="1200" dirty="0"/>
              <a:t>, Associate Professor, Barry Univ.; Madelyn </a:t>
            </a:r>
            <a:r>
              <a:rPr lang="en-US" sz="1200" dirty="0" err="1"/>
              <a:t>Issacs</a:t>
            </a:r>
            <a:r>
              <a:rPr lang="en-US" sz="1200" dirty="0"/>
              <a:t>, </a:t>
            </a:r>
            <a:r>
              <a:rPr lang="en-US" sz="1200" dirty="0" err="1"/>
              <a:t>Ph.D</a:t>
            </a:r>
            <a:r>
              <a:rPr lang="en-US" sz="1200" dirty="0"/>
              <a:t>, Florida Gulf Coast University.</a:t>
            </a:r>
            <a:endParaRPr lang="en-US" sz="2399" dirty="0"/>
          </a:p>
        </p:txBody>
      </p:sp>
      <p:graphicFrame>
        <p:nvGraphicFramePr>
          <p:cNvPr id="3" name="Table 2"/>
          <p:cNvGraphicFramePr>
            <a:graphicFrameLocks noGrp="1"/>
          </p:cNvGraphicFramePr>
          <p:nvPr>
            <p:extLst>
              <p:ext uri="{D42A27DB-BD31-4B8C-83A1-F6EECF244321}">
                <p14:modId xmlns:p14="http://schemas.microsoft.com/office/powerpoint/2010/main" val="3877969065"/>
              </p:ext>
            </p:extLst>
          </p:nvPr>
        </p:nvGraphicFramePr>
        <p:xfrm>
          <a:off x="1751012" y="2286000"/>
          <a:ext cx="9601200" cy="762000"/>
        </p:xfrm>
        <a:graphic>
          <a:graphicData uri="http://schemas.openxmlformats.org/drawingml/2006/table">
            <a:tbl>
              <a:tblPr firstRow="1" bandRow="1">
                <a:tableStyleId>{69CF1AB2-1976-4502-BF36-3FF5EA218861}</a:tableStyleId>
              </a:tblPr>
              <a:tblGrid>
                <a:gridCol w="960120">
                  <a:extLst>
                    <a:ext uri="{9D8B030D-6E8A-4147-A177-3AD203B41FA5}">
                      <a16:colId xmlns:a16="http://schemas.microsoft.com/office/drawing/2014/main" val="20000"/>
                    </a:ext>
                  </a:extLst>
                </a:gridCol>
                <a:gridCol w="8641080">
                  <a:extLst>
                    <a:ext uri="{9D8B030D-6E8A-4147-A177-3AD203B41FA5}">
                      <a16:colId xmlns:a16="http://schemas.microsoft.com/office/drawing/2014/main" val="20001"/>
                    </a:ext>
                  </a:extLst>
                </a:gridCol>
              </a:tblGrid>
              <a:tr h="762000">
                <a:tc>
                  <a:txBody>
                    <a:bodyPr/>
                    <a:lstStyle/>
                    <a:p>
                      <a:pPr algn="l"/>
                      <a:r>
                        <a:rPr lang="en-US" sz="2000" b="0" dirty="0"/>
                        <a:t>Then: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t>“What</a:t>
                      </a:r>
                      <a:r>
                        <a:rPr lang="en-US" sz="2000" b="0" baseline="0" dirty="0"/>
                        <a:t> is </a:t>
                      </a:r>
                      <a:r>
                        <a:rPr lang="en-US" sz="2000" b="0" dirty="0"/>
                        <a:t>a School Counselor?”</a:t>
                      </a:r>
                    </a:p>
                  </a:txBody>
                  <a:tcPr anchor="ct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571458081"/>
              </p:ext>
            </p:extLst>
          </p:nvPr>
        </p:nvGraphicFramePr>
        <p:xfrm>
          <a:off x="1751012" y="3174964"/>
          <a:ext cx="9601200" cy="641797"/>
        </p:xfrm>
        <a:graphic>
          <a:graphicData uri="http://schemas.openxmlformats.org/drawingml/2006/table">
            <a:tbl>
              <a:tblPr firstRow="1" bandRow="1">
                <a:tableStyleId>{69CF1AB2-1976-4502-BF36-3FF5EA218861}</a:tableStyleId>
              </a:tblPr>
              <a:tblGrid>
                <a:gridCol w="960120">
                  <a:extLst>
                    <a:ext uri="{9D8B030D-6E8A-4147-A177-3AD203B41FA5}">
                      <a16:colId xmlns:a16="http://schemas.microsoft.com/office/drawing/2014/main" val="20000"/>
                    </a:ext>
                  </a:extLst>
                </a:gridCol>
                <a:gridCol w="8641080">
                  <a:extLst>
                    <a:ext uri="{9D8B030D-6E8A-4147-A177-3AD203B41FA5}">
                      <a16:colId xmlns:a16="http://schemas.microsoft.com/office/drawing/2014/main" val="20001"/>
                    </a:ext>
                  </a:extLst>
                </a:gridCol>
              </a:tblGrid>
              <a:tr h="641797">
                <a:tc>
                  <a:txBody>
                    <a:bodyPr/>
                    <a:lstStyle/>
                    <a:p>
                      <a:pPr algn="l"/>
                      <a:r>
                        <a:rPr lang="en-US" sz="2000" dirty="0"/>
                        <a:t>Now: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“How are students </a:t>
                      </a:r>
                      <a:r>
                        <a:rPr lang="en-US" sz="2000" u="sng" dirty="0"/>
                        <a:t>different</a:t>
                      </a:r>
                      <a:r>
                        <a:rPr lang="en-US" sz="2000" u="none" dirty="0"/>
                        <a:t> </a:t>
                      </a:r>
                      <a:r>
                        <a:rPr lang="en-US" sz="2000" dirty="0"/>
                        <a:t>because of the school counseling program?”</a:t>
                      </a:r>
                    </a:p>
                  </a:txBody>
                  <a:tcPr anchor="ctr"/>
                </a:tc>
                <a:extLst>
                  <a:ext uri="{0D108BD9-81ED-4DB2-BD59-A6C34878D82A}">
                    <a16:rowId xmlns:a16="http://schemas.microsoft.com/office/drawing/2014/main" val="10000"/>
                  </a:ext>
                </a:extLst>
              </a:tr>
            </a:tbl>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4276520357"/>
      </p:ext>
    </p:extLst>
  </p:cSld>
  <p:clrMapOvr>
    <a:masterClrMapping/>
  </p:clrMapOvr>
  <mc:AlternateContent xmlns:mc="http://schemas.openxmlformats.org/markup-compatibility/2006" xmlns:p14="http://schemas.microsoft.com/office/powerpoint/2010/main">
    <mc:Choice Requires="p14">
      <p:transition spd="med" p14:dur="700" advTm="43026">
        <p:fade/>
      </p:transition>
    </mc:Choice>
    <mc:Fallback xmlns="">
      <p:transition spd="med" advTm="430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RESULTS Evaluation</a:t>
            </a:r>
          </a:p>
        </p:txBody>
      </p:sp>
      <p:sp>
        <p:nvSpPr>
          <p:cNvPr id="4" name="Subtitle 3"/>
          <p:cNvSpPr>
            <a:spLocks noGrp="1"/>
          </p:cNvSpPr>
          <p:nvPr>
            <p:ph type="subTitle" idx="1"/>
          </p:nvPr>
        </p:nvSpPr>
        <p:spPr/>
        <p:txBody>
          <a:bodyPr>
            <a:normAutofit/>
          </a:bodyPr>
          <a:lstStyle/>
          <a:p>
            <a:r>
              <a:rPr lang="en-US" sz="2400" dirty="0"/>
              <a:t>program + personnel = </a:t>
            </a:r>
            <a:r>
              <a:rPr lang="en-US" sz="2400" b="1" dirty="0"/>
              <a:t>results</a:t>
            </a:r>
          </a:p>
          <a:p>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495431709"/>
      </p:ext>
    </p:extLst>
  </p:cSld>
  <p:clrMapOvr>
    <a:masterClrMapping/>
  </p:clrMapOvr>
  <mc:AlternateContent xmlns:mc="http://schemas.openxmlformats.org/markup-compatibility/2006" xmlns:p14="http://schemas.microsoft.com/office/powerpoint/2010/main">
    <mc:Choice Requires="p14">
      <p:transition spd="med" p14:dur="700" advTm="5517">
        <p:fade/>
      </p:transition>
    </mc:Choice>
    <mc:Fallback xmlns="">
      <p:transition spd="med" advTm="5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 of Impact</a:t>
            </a:r>
          </a:p>
        </p:txBody>
      </p:sp>
      <p:sp>
        <p:nvSpPr>
          <p:cNvPr id="5" name="Freeform 4"/>
          <p:cNvSpPr/>
          <p:nvPr/>
        </p:nvSpPr>
        <p:spPr>
          <a:xfrm>
            <a:off x="3974151" y="2029644"/>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a:solidFill>
            <a:schemeClr val="bg1">
              <a:lumMod val="9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To what extent is the school counseling program in place and being implemented?</a:t>
            </a:r>
          </a:p>
        </p:txBody>
      </p:sp>
      <p:sp>
        <p:nvSpPr>
          <p:cNvPr id="6" name="Freeform 5"/>
          <p:cNvSpPr/>
          <p:nvPr/>
        </p:nvSpPr>
        <p:spPr>
          <a:xfrm>
            <a:off x="2280218" y="1906860"/>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cs typeface="Aharoni" panose="02010803020104030203" pitchFamily="2" charset="-79"/>
              </a:rPr>
              <a:t>1.</a:t>
            </a:r>
          </a:p>
        </p:txBody>
      </p:sp>
      <p:sp>
        <p:nvSpPr>
          <p:cNvPr id="7" name="Freeform 6"/>
          <p:cNvSpPr/>
          <p:nvPr/>
        </p:nvSpPr>
        <p:spPr>
          <a:xfrm>
            <a:off x="3974151" y="3318868"/>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a:solidFill>
            <a:schemeClr val="bg1">
              <a:lumMod val="9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Is the program being managed and conducted with fully certified and capable school counseling personnel?</a:t>
            </a:r>
          </a:p>
        </p:txBody>
      </p:sp>
      <p:sp>
        <p:nvSpPr>
          <p:cNvPr id="8" name="Freeform 7"/>
          <p:cNvSpPr/>
          <p:nvPr/>
        </p:nvSpPr>
        <p:spPr>
          <a:xfrm>
            <a:off x="2280218" y="3196083"/>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2.</a:t>
            </a:r>
          </a:p>
        </p:txBody>
      </p:sp>
      <p:grpSp>
        <p:nvGrpSpPr>
          <p:cNvPr id="11" name="Group 10"/>
          <p:cNvGrpSpPr/>
          <p:nvPr/>
        </p:nvGrpSpPr>
        <p:grpSpPr>
          <a:xfrm>
            <a:off x="2280218" y="4485307"/>
            <a:ext cx="7399788" cy="1227832"/>
            <a:chOff x="2280218" y="4485307"/>
            <a:chExt cx="7399788" cy="1227832"/>
          </a:xfrm>
        </p:grpSpPr>
        <p:sp>
          <p:nvSpPr>
            <p:cNvPr id="9" name="Freeform 8"/>
            <p:cNvSpPr/>
            <p:nvPr/>
          </p:nvSpPr>
          <p:spPr>
            <a:xfrm>
              <a:off x="3974151" y="4608090"/>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a:t>Is there a plan or system in place to use relevant student data to determine program  impact on student outcomes?</a:t>
              </a:r>
            </a:p>
          </p:txBody>
        </p:sp>
        <p:sp>
          <p:nvSpPr>
            <p:cNvPr id="10" name="Freeform 9"/>
            <p:cNvSpPr/>
            <p:nvPr/>
          </p:nvSpPr>
          <p:spPr>
            <a:xfrm>
              <a:off x="2280218" y="4485307"/>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3.</a:t>
              </a: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250774411"/>
      </p:ext>
    </p:extLst>
  </p:cSld>
  <p:clrMapOvr>
    <a:masterClrMapping/>
  </p:clrMapOvr>
  <mc:AlternateContent xmlns:mc="http://schemas.openxmlformats.org/markup-compatibility/2006" xmlns:p14="http://schemas.microsoft.com/office/powerpoint/2010/main">
    <mc:Choice Requires="p14">
      <p:transition spd="med" p14:dur="700" advTm="17015">
        <p:fade/>
      </p:transition>
    </mc:Choice>
    <mc:Fallback xmlns="">
      <p:transition spd="med" advTm="17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Relevant Student Data</a:t>
            </a:r>
            <a:endParaRPr lang="en-US" dirty="0"/>
          </a:p>
        </p:txBody>
      </p:sp>
      <p:sp>
        <p:nvSpPr>
          <p:cNvPr id="3" name="Content Placeholder 2"/>
          <p:cNvSpPr>
            <a:spLocks noGrp="1"/>
          </p:cNvSpPr>
          <p:nvPr>
            <p:ph idx="1"/>
          </p:nvPr>
        </p:nvSpPr>
        <p:spPr/>
        <p:txBody>
          <a:bodyPr>
            <a:normAutofit/>
          </a:bodyPr>
          <a:lstStyle/>
          <a:p>
            <a:r>
              <a:rPr lang="en-US" sz="2400" dirty="0"/>
              <a:t>Illustrates Skills, Behaviors &amp; Attitudes</a:t>
            </a:r>
          </a:p>
          <a:p>
            <a:r>
              <a:rPr lang="en-US" sz="2400" dirty="0"/>
              <a:t>Guides Decisions</a:t>
            </a:r>
          </a:p>
          <a:p>
            <a:r>
              <a:rPr lang="en-US" sz="2400" dirty="0"/>
              <a:t>Helps Ensure Positive Outcomes</a:t>
            </a:r>
          </a:p>
          <a:p>
            <a:endParaRPr lang="en-US" sz="2400" dirty="0"/>
          </a:p>
        </p:txBody>
      </p:sp>
      <p:sp>
        <p:nvSpPr>
          <p:cNvPr id="4" name="TextBox 3"/>
          <p:cNvSpPr txBox="1"/>
          <p:nvPr/>
        </p:nvSpPr>
        <p:spPr>
          <a:xfrm>
            <a:off x="8456612" y="5981700"/>
            <a:ext cx="3124200" cy="369332"/>
          </a:xfrm>
          <a:prstGeom prst="rect">
            <a:avLst/>
          </a:prstGeom>
          <a:noFill/>
        </p:spPr>
        <p:txBody>
          <a:bodyPr wrap="square" rtlCol="0">
            <a:spAutoFit/>
          </a:bodyPr>
          <a:lstStyle/>
          <a:p>
            <a:pPr algn="r"/>
            <a:r>
              <a:rPr lang="en-US" dirty="0"/>
              <a:t>Adapted from Trish Hatch</a:t>
            </a:r>
          </a:p>
        </p:txBody>
      </p:sp>
      <p:pic>
        <p:nvPicPr>
          <p:cNvPr id="6" name="Picture 5"/>
          <p:cNvPicPr>
            <a:picLocks noChangeAspect="1"/>
          </p:cNvPicPr>
          <p:nvPr/>
        </p:nvPicPr>
        <p:blipFill>
          <a:blip r:embed="rId6"/>
          <a:stretch>
            <a:fillRect/>
          </a:stretch>
        </p:blipFill>
        <p:spPr>
          <a:xfrm>
            <a:off x="7837583" y="1323875"/>
            <a:ext cx="3201907" cy="3842288"/>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879142763"/>
      </p:ext>
    </p:extLst>
  </p:cSld>
  <p:clrMapOvr>
    <a:masterClrMapping/>
  </p:clrMapOvr>
  <mc:AlternateContent xmlns:mc="http://schemas.openxmlformats.org/markup-compatibility/2006" xmlns:p14="http://schemas.microsoft.com/office/powerpoint/2010/main">
    <mc:Choice Requires="p14">
      <p:transition spd="med" p14:dur="700" advTm="15593">
        <p:fade/>
      </p:transition>
    </mc:Choice>
    <mc:Fallback xmlns="">
      <p:transition spd="med" advTm="15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531812" y="457200"/>
            <a:ext cx="8229600" cy="944562"/>
          </a:xfrm>
        </p:spPr>
        <p:txBody>
          <a:bodyPr/>
          <a:lstStyle/>
          <a:p>
            <a:pPr eaLnBrk="1" hangingPunct="1"/>
            <a:r>
              <a:rPr lang="en-US" altLang="en-US" dirty="0"/>
              <a:t>Three Types of  Data</a:t>
            </a:r>
          </a:p>
        </p:txBody>
      </p:sp>
      <p:grpSp>
        <p:nvGrpSpPr>
          <p:cNvPr id="16" name="Group 15"/>
          <p:cNvGrpSpPr/>
          <p:nvPr/>
        </p:nvGrpSpPr>
        <p:grpSpPr>
          <a:xfrm>
            <a:off x="2711132" y="1600201"/>
            <a:ext cx="2095500" cy="4191000"/>
            <a:chOff x="2711132" y="1600201"/>
            <a:chExt cx="2095500" cy="4191000"/>
          </a:xfrm>
        </p:grpSpPr>
        <p:sp>
          <p:nvSpPr>
            <p:cNvPr id="4" name="Straight Connector 3"/>
            <p:cNvSpPr/>
            <p:nvPr/>
          </p:nvSpPr>
          <p:spPr>
            <a:xfrm>
              <a:off x="2711132" y="2019300"/>
              <a:ext cx="0" cy="3771900"/>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Rectangle 4"/>
            <p:cNvSpPr/>
            <p:nvPr/>
          </p:nvSpPr>
          <p:spPr>
            <a:xfrm>
              <a:off x="2815906" y="2145030"/>
              <a:ext cx="1983809" cy="1697355"/>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Rectangle 5"/>
            <p:cNvSpPr/>
            <p:nvPr/>
          </p:nvSpPr>
          <p:spPr>
            <a:xfrm>
              <a:off x="2815906" y="3842386"/>
              <a:ext cx="1983809" cy="19488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Freeform 6"/>
            <p:cNvSpPr/>
            <p:nvPr/>
          </p:nvSpPr>
          <p:spPr>
            <a:xfrm>
              <a:off x="2711132" y="1600201"/>
              <a:ext cx="2095500" cy="419100"/>
            </a:xfrm>
            <a:custGeom>
              <a:avLst/>
              <a:gdLst>
                <a:gd name="connsiteX0" fmla="*/ 0 w 2095500"/>
                <a:gd name="connsiteY0" fmla="*/ 0 h 419100"/>
                <a:gd name="connsiteX1" fmla="*/ 2095500 w 2095500"/>
                <a:gd name="connsiteY1" fmla="*/ 0 h 419100"/>
                <a:gd name="connsiteX2" fmla="*/ 2095500 w 2095500"/>
                <a:gd name="connsiteY2" fmla="*/ 419100 h 419100"/>
                <a:gd name="connsiteX3" fmla="*/ 0 w 2095500"/>
                <a:gd name="connsiteY3" fmla="*/ 419100 h 419100"/>
                <a:gd name="connsiteX4" fmla="*/ 0 w 209550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419100">
                  <a:moveTo>
                    <a:pt x="0" y="0"/>
                  </a:moveTo>
                  <a:lnTo>
                    <a:pt x="2095500" y="0"/>
                  </a:lnTo>
                  <a:lnTo>
                    <a:pt x="2095500" y="419100"/>
                  </a:lnTo>
                  <a:lnTo>
                    <a:pt x="0" y="41910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Process</a:t>
              </a:r>
            </a:p>
          </p:txBody>
        </p:sp>
      </p:grpSp>
      <p:grpSp>
        <p:nvGrpSpPr>
          <p:cNvPr id="18" name="Group 17"/>
          <p:cNvGrpSpPr/>
          <p:nvPr/>
        </p:nvGrpSpPr>
        <p:grpSpPr>
          <a:xfrm>
            <a:off x="5199062" y="1600201"/>
            <a:ext cx="2095500" cy="4191000"/>
            <a:chOff x="5199062" y="1600201"/>
            <a:chExt cx="2095500" cy="4191000"/>
          </a:xfrm>
        </p:grpSpPr>
        <p:sp>
          <p:nvSpPr>
            <p:cNvPr id="8" name="Straight Connector 7"/>
            <p:cNvSpPr/>
            <p:nvPr/>
          </p:nvSpPr>
          <p:spPr>
            <a:xfrm>
              <a:off x="5199062" y="2019300"/>
              <a:ext cx="0" cy="3771900"/>
            </a:xfrm>
            <a:prstGeom prst="line">
              <a:avLst/>
            </a:prstGeom>
          </p:spPr>
          <p:style>
            <a:lnRef idx="2">
              <a:schemeClr val="accent5">
                <a:hueOff val="1178392"/>
                <a:satOff val="-5635"/>
                <a:lumOff val="6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angle 8"/>
            <p:cNvSpPr/>
            <p:nvPr/>
          </p:nvSpPr>
          <p:spPr>
            <a:xfrm>
              <a:off x="5303837" y="2145030"/>
              <a:ext cx="1983809" cy="1697355"/>
            </a:xfrm>
            <a:prstGeom prst="rect">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5">
                <a:hueOff val="1178392"/>
                <a:satOff val="-5635"/>
                <a:lumOff val="6177"/>
                <a:alphaOff val="0"/>
              </a:schemeClr>
            </a:effectRef>
            <a:fontRef idx="minor">
              <a:schemeClr val="lt1"/>
            </a:fontRef>
          </p:style>
        </p:sp>
        <p:sp>
          <p:nvSpPr>
            <p:cNvPr id="10" name="Rectangle 9"/>
            <p:cNvSpPr/>
            <p:nvPr/>
          </p:nvSpPr>
          <p:spPr>
            <a:xfrm>
              <a:off x="5303837" y="3842386"/>
              <a:ext cx="1983809" cy="19488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5199062" y="1600201"/>
              <a:ext cx="2095500" cy="419100"/>
            </a:xfrm>
            <a:custGeom>
              <a:avLst/>
              <a:gdLst>
                <a:gd name="connsiteX0" fmla="*/ 0 w 2095500"/>
                <a:gd name="connsiteY0" fmla="*/ 0 h 419100"/>
                <a:gd name="connsiteX1" fmla="*/ 2095500 w 2095500"/>
                <a:gd name="connsiteY1" fmla="*/ 0 h 419100"/>
                <a:gd name="connsiteX2" fmla="*/ 2095500 w 2095500"/>
                <a:gd name="connsiteY2" fmla="*/ 419100 h 419100"/>
                <a:gd name="connsiteX3" fmla="*/ 0 w 2095500"/>
                <a:gd name="connsiteY3" fmla="*/ 419100 h 419100"/>
                <a:gd name="connsiteX4" fmla="*/ 0 w 209550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419100">
                  <a:moveTo>
                    <a:pt x="0" y="0"/>
                  </a:moveTo>
                  <a:lnTo>
                    <a:pt x="2095500" y="0"/>
                  </a:lnTo>
                  <a:lnTo>
                    <a:pt x="2095500" y="419100"/>
                  </a:lnTo>
                  <a:lnTo>
                    <a:pt x="0" y="419100"/>
                  </a:lnTo>
                  <a:lnTo>
                    <a:pt x="0" y="0"/>
                  </a:lnTo>
                  <a:close/>
                </a:path>
              </a:pathLst>
            </a:custGeom>
          </p:spPr>
          <p:style>
            <a:lnRef idx="2">
              <a:schemeClr val="accent5">
                <a:hueOff val="1178392"/>
                <a:satOff val="-5635"/>
                <a:lumOff val="6177"/>
                <a:alphaOff val="0"/>
              </a:schemeClr>
            </a:lnRef>
            <a:fillRef idx="1">
              <a:schemeClr val="accent5">
                <a:hueOff val="1178392"/>
                <a:satOff val="-5635"/>
                <a:lumOff val="6177"/>
                <a:alphaOff val="0"/>
              </a:schemeClr>
            </a:fillRef>
            <a:effectRef idx="0">
              <a:schemeClr val="accent5">
                <a:hueOff val="1178392"/>
                <a:satOff val="-5635"/>
                <a:lumOff val="6177"/>
                <a:alphaOff val="0"/>
              </a:schemeClr>
            </a:effectRef>
            <a:fontRef idx="minor">
              <a:schemeClr val="lt1"/>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Perceptual</a:t>
              </a:r>
            </a:p>
          </p:txBody>
        </p:sp>
      </p:grpSp>
      <p:grpSp>
        <p:nvGrpSpPr>
          <p:cNvPr id="17" name="Group 16"/>
          <p:cNvGrpSpPr/>
          <p:nvPr/>
        </p:nvGrpSpPr>
        <p:grpSpPr>
          <a:xfrm>
            <a:off x="7686991" y="1600201"/>
            <a:ext cx="2095500" cy="4191000"/>
            <a:chOff x="7686991" y="1600201"/>
            <a:chExt cx="2095500" cy="4191000"/>
          </a:xfrm>
        </p:grpSpPr>
        <p:sp>
          <p:nvSpPr>
            <p:cNvPr id="12" name="Straight Connector 11"/>
            <p:cNvSpPr/>
            <p:nvPr/>
          </p:nvSpPr>
          <p:spPr>
            <a:xfrm>
              <a:off x="7686991" y="2019300"/>
              <a:ext cx="0" cy="3771900"/>
            </a:xfrm>
            <a:prstGeom prst="line">
              <a:avLst/>
            </a:prstGeom>
          </p:spPr>
          <p:style>
            <a:lnRef idx="2">
              <a:schemeClr val="accent5">
                <a:hueOff val="2356783"/>
                <a:satOff val="-11270"/>
                <a:lumOff val="1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ectangle 12"/>
            <p:cNvSpPr/>
            <p:nvPr/>
          </p:nvSpPr>
          <p:spPr>
            <a:xfrm>
              <a:off x="7791766" y="2145030"/>
              <a:ext cx="1983809" cy="1697355"/>
            </a:xfrm>
            <a:prstGeom prst="rect">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5">
                <a:hueOff val="2356783"/>
                <a:satOff val="-11270"/>
                <a:lumOff val="12353"/>
                <a:alphaOff val="0"/>
              </a:schemeClr>
            </a:effectRef>
            <a:fontRef idx="minor">
              <a:schemeClr val="lt1"/>
            </a:fontRef>
          </p:style>
        </p:sp>
        <p:sp>
          <p:nvSpPr>
            <p:cNvPr id="14" name="Rectangle 13"/>
            <p:cNvSpPr/>
            <p:nvPr/>
          </p:nvSpPr>
          <p:spPr>
            <a:xfrm>
              <a:off x="7791766" y="3842386"/>
              <a:ext cx="1983809" cy="19488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Freeform 14"/>
            <p:cNvSpPr/>
            <p:nvPr/>
          </p:nvSpPr>
          <p:spPr>
            <a:xfrm>
              <a:off x="7686991" y="1600201"/>
              <a:ext cx="2095500" cy="419100"/>
            </a:xfrm>
            <a:custGeom>
              <a:avLst/>
              <a:gdLst>
                <a:gd name="connsiteX0" fmla="*/ 0 w 2095500"/>
                <a:gd name="connsiteY0" fmla="*/ 0 h 419100"/>
                <a:gd name="connsiteX1" fmla="*/ 2095500 w 2095500"/>
                <a:gd name="connsiteY1" fmla="*/ 0 h 419100"/>
                <a:gd name="connsiteX2" fmla="*/ 2095500 w 2095500"/>
                <a:gd name="connsiteY2" fmla="*/ 419100 h 419100"/>
                <a:gd name="connsiteX3" fmla="*/ 0 w 2095500"/>
                <a:gd name="connsiteY3" fmla="*/ 419100 h 419100"/>
                <a:gd name="connsiteX4" fmla="*/ 0 w 209550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419100">
                  <a:moveTo>
                    <a:pt x="0" y="0"/>
                  </a:moveTo>
                  <a:lnTo>
                    <a:pt x="2095500" y="0"/>
                  </a:lnTo>
                  <a:lnTo>
                    <a:pt x="2095500" y="419100"/>
                  </a:lnTo>
                  <a:lnTo>
                    <a:pt x="0" y="419100"/>
                  </a:lnTo>
                  <a:lnTo>
                    <a:pt x="0" y="0"/>
                  </a:lnTo>
                  <a:close/>
                </a:path>
              </a:pathLst>
            </a:custGeom>
          </p:spPr>
          <p:style>
            <a:lnRef idx="2">
              <a:schemeClr val="accent5">
                <a:hueOff val="2356783"/>
                <a:satOff val="-11270"/>
                <a:lumOff val="12353"/>
                <a:alphaOff val="0"/>
              </a:schemeClr>
            </a:lnRef>
            <a:fillRef idx="1">
              <a:schemeClr val="accent5">
                <a:hueOff val="2356783"/>
                <a:satOff val="-11270"/>
                <a:lumOff val="12353"/>
                <a:alphaOff val="0"/>
              </a:schemeClr>
            </a:fillRef>
            <a:effectRef idx="0">
              <a:schemeClr val="accent5">
                <a:hueOff val="2356783"/>
                <a:satOff val="-11270"/>
                <a:lumOff val="12353"/>
                <a:alphaOff val="0"/>
              </a:schemeClr>
            </a:effectRef>
            <a:fontRef idx="minor">
              <a:schemeClr val="lt1"/>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Outcome</a:t>
              </a: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490674129"/>
      </p:ext>
    </p:extLst>
  </p:cSld>
  <p:clrMapOvr>
    <a:masterClrMapping/>
  </p:clrMapOvr>
  <mc:AlternateContent xmlns:mc="http://schemas.openxmlformats.org/markup-compatibility/2006" xmlns:p14="http://schemas.microsoft.com/office/powerpoint/2010/main">
    <mc:Choice Requires="p14">
      <p:transition spd="med" p14:dur="700" advTm="19204">
        <p:fade/>
      </p:transition>
    </mc:Choice>
    <mc:Fallback xmlns="">
      <p:transition spd="med" advTm="192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605448"/>
            <a:ext cx="10591800" cy="990600"/>
          </a:xfrm>
        </p:spPr>
        <p:txBody>
          <a:bodyPr/>
          <a:lstStyle/>
          <a:p>
            <a:r>
              <a:rPr lang="en-US" dirty="0">
                <a:solidFill>
                  <a:srgbClr val="0070C0"/>
                </a:solidFill>
              </a:rPr>
              <a:t>Process Data</a:t>
            </a:r>
          </a:p>
        </p:txBody>
      </p:sp>
      <p:sp>
        <p:nvSpPr>
          <p:cNvPr id="3" name="Content Placeholder 2"/>
          <p:cNvSpPr>
            <a:spLocks noGrp="1"/>
          </p:cNvSpPr>
          <p:nvPr>
            <p:ph type="body" idx="1"/>
          </p:nvPr>
        </p:nvSpPr>
        <p:spPr>
          <a:xfrm>
            <a:off x="2055812" y="5334000"/>
            <a:ext cx="8229598" cy="1143000"/>
          </a:xfrm>
        </p:spPr>
        <p:txBody>
          <a:bodyPr>
            <a:normAutofit/>
          </a:bodyPr>
          <a:lstStyle/>
          <a:p>
            <a:pPr marL="45706" indent="0" algn="ctr">
              <a:buNone/>
            </a:pPr>
            <a:r>
              <a:rPr lang="en-US" sz="4800" dirty="0">
                <a:solidFill>
                  <a:srgbClr val="0070C0"/>
                </a:solidFill>
                <a:latin typeface="Aharoni" panose="02010803020104030203" pitchFamily="2" charset="-79"/>
                <a:cs typeface="Aharoni" panose="02010803020104030203" pitchFamily="2" charset="-79"/>
              </a:rPr>
              <a:t>What Was Done for Whom</a:t>
            </a:r>
          </a:p>
        </p:txBody>
      </p:sp>
      <p:pic>
        <p:nvPicPr>
          <p:cNvPr id="1026" name="Picture 2" descr="What clipar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49" y="1867546"/>
            <a:ext cx="1863724" cy="31949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531812" y="1632211"/>
            <a:ext cx="11201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447271735"/>
      </p:ext>
    </p:extLst>
  </p:cSld>
  <p:clrMapOvr>
    <a:masterClrMapping/>
  </p:clrMapOvr>
  <mc:AlternateContent xmlns:mc="http://schemas.openxmlformats.org/markup-compatibility/2006" xmlns:p14="http://schemas.microsoft.com/office/powerpoint/2010/main">
    <mc:Choice Requires="p14">
      <p:transition spd="med" p14:dur="700" advTm="21387">
        <p:fade/>
      </p:transition>
    </mc:Choice>
    <mc:Fallback xmlns="">
      <p:transition spd="med" advTm="213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Data Examples</a:t>
            </a:r>
          </a:p>
        </p:txBody>
      </p:sp>
      <p:sp>
        <p:nvSpPr>
          <p:cNvPr id="4" name="Freeform 3"/>
          <p:cNvSpPr/>
          <p:nvPr/>
        </p:nvSpPr>
        <p:spPr>
          <a:xfrm>
            <a:off x="1767601" y="1736544"/>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Classes</a:t>
            </a:r>
          </a:p>
        </p:txBody>
      </p:sp>
      <p:sp>
        <p:nvSpPr>
          <p:cNvPr id="5" name="Freeform 4"/>
          <p:cNvSpPr/>
          <p:nvPr/>
        </p:nvSpPr>
        <p:spPr>
          <a:xfrm>
            <a:off x="3995920" y="1736544"/>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40563"/>
              <a:satOff val="-823"/>
              <a:lumOff val="2789"/>
              <a:alphaOff val="0"/>
            </a:schemeClr>
          </a:fillRef>
          <a:effectRef idx="0">
            <a:schemeClr val="accent1">
              <a:shade val="80000"/>
              <a:hueOff val="40563"/>
              <a:satOff val="-823"/>
              <a:lumOff val="2789"/>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Individual Sessions</a:t>
            </a:r>
          </a:p>
        </p:txBody>
      </p:sp>
      <p:sp>
        <p:nvSpPr>
          <p:cNvPr id="7" name="Freeform 6"/>
          <p:cNvSpPr/>
          <p:nvPr/>
        </p:nvSpPr>
        <p:spPr>
          <a:xfrm>
            <a:off x="6224239" y="1736544"/>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81126"/>
              <a:satOff val="-1647"/>
              <a:lumOff val="5578"/>
              <a:alphaOff val="0"/>
            </a:schemeClr>
          </a:fillRef>
          <a:effectRef idx="0">
            <a:schemeClr val="accent1">
              <a:shade val="80000"/>
              <a:hueOff val="81126"/>
              <a:satOff val="-1647"/>
              <a:lumOff val="5578"/>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Group Sessions</a:t>
            </a:r>
          </a:p>
        </p:txBody>
      </p:sp>
      <p:sp>
        <p:nvSpPr>
          <p:cNvPr id="8" name="Freeform 7"/>
          <p:cNvSpPr/>
          <p:nvPr/>
        </p:nvSpPr>
        <p:spPr>
          <a:xfrm>
            <a:off x="8452558" y="1736544"/>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121689"/>
              <a:satOff val="-2470"/>
              <a:lumOff val="8366"/>
              <a:alphaOff val="0"/>
            </a:schemeClr>
          </a:fillRef>
          <a:effectRef idx="0">
            <a:schemeClr val="accent1">
              <a:shade val="80000"/>
              <a:hueOff val="121689"/>
              <a:satOff val="-2470"/>
              <a:lumOff val="8366"/>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Crisis Sessions</a:t>
            </a:r>
          </a:p>
        </p:txBody>
      </p:sp>
      <p:sp>
        <p:nvSpPr>
          <p:cNvPr id="9" name="Freeform 8"/>
          <p:cNvSpPr/>
          <p:nvPr/>
        </p:nvSpPr>
        <p:spPr>
          <a:xfrm>
            <a:off x="1767601" y="3154566"/>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162251"/>
              <a:satOff val="-3294"/>
              <a:lumOff val="11155"/>
              <a:alphaOff val="0"/>
            </a:schemeClr>
          </a:fillRef>
          <a:effectRef idx="0">
            <a:schemeClr val="accent1">
              <a:shade val="80000"/>
              <a:hueOff val="162251"/>
              <a:satOff val="-3294"/>
              <a:lumOff val="1115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Hotlines	</a:t>
            </a:r>
          </a:p>
        </p:txBody>
      </p:sp>
      <p:sp>
        <p:nvSpPr>
          <p:cNvPr id="10" name="Freeform 9"/>
          <p:cNvSpPr/>
          <p:nvPr/>
        </p:nvSpPr>
        <p:spPr>
          <a:xfrm>
            <a:off x="3995920" y="3154566"/>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202814"/>
              <a:satOff val="-4117"/>
              <a:lumOff val="13944"/>
              <a:alphaOff val="0"/>
            </a:schemeClr>
          </a:fillRef>
          <a:effectRef idx="0">
            <a:schemeClr val="accent1">
              <a:shade val="80000"/>
              <a:hueOff val="202814"/>
              <a:satOff val="-4117"/>
              <a:lumOff val="13944"/>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Home Visits</a:t>
            </a:r>
          </a:p>
        </p:txBody>
      </p:sp>
      <p:sp>
        <p:nvSpPr>
          <p:cNvPr id="11" name="Freeform 10"/>
          <p:cNvSpPr/>
          <p:nvPr/>
        </p:nvSpPr>
        <p:spPr>
          <a:xfrm>
            <a:off x="6224239" y="3154566"/>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243377"/>
              <a:satOff val="-4941"/>
              <a:lumOff val="16733"/>
              <a:alphaOff val="0"/>
            </a:schemeClr>
          </a:fillRef>
          <a:effectRef idx="0">
            <a:schemeClr val="accent1">
              <a:shade val="80000"/>
              <a:hueOff val="243377"/>
              <a:satOff val="-4941"/>
              <a:lumOff val="16733"/>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CD Interviews</a:t>
            </a:r>
          </a:p>
        </p:txBody>
      </p:sp>
      <p:sp>
        <p:nvSpPr>
          <p:cNvPr id="12" name="Freeform 11"/>
          <p:cNvSpPr/>
          <p:nvPr/>
        </p:nvSpPr>
        <p:spPr>
          <a:xfrm>
            <a:off x="8452558" y="3154566"/>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283940"/>
              <a:satOff val="-5764"/>
              <a:lumOff val="19522"/>
              <a:alphaOff val="0"/>
            </a:schemeClr>
          </a:fillRef>
          <a:effectRef idx="0">
            <a:schemeClr val="accent1">
              <a:shade val="80000"/>
              <a:hueOff val="283940"/>
              <a:satOff val="-5764"/>
              <a:lumOff val="19522"/>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Testing Coordination</a:t>
            </a:r>
          </a:p>
        </p:txBody>
      </p:sp>
      <p:sp>
        <p:nvSpPr>
          <p:cNvPr id="13" name="Freeform 12"/>
          <p:cNvSpPr/>
          <p:nvPr/>
        </p:nvSpPr>
        <p:spPr>
          <a:xfrm>
            <a:off x="1767601" y="4572587"/>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324503"/>
              <a:satOff val="-6588"/>
              <a:lumOff val="22311"/>
              <a:alphaOff val="0"/>
            </a:schemeClr>
          </a:fillRef>
          <a:effectRef idx="0">
            <a:schemeClr val="accent1">
              <a:shade val="80000"/>
              <a:hueOff val="324503"/>
              <a:satOff val="-6588"/>
              <a:lumOff val="22311"/>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Mental Health Referrals</a:t>
            </a:r>
          </a:p>
        </p:txBody>
      </p:sp>
      <p:sp>
        <p:nvSpPr>
          <p:cNvPr id="14" name="Freeform 13"/>
          <p:cNvSpPr/>
          <p:nvPr/>
        </p:nvSpPr>
        <p:spPr>
          <a:xfrm>
            <a:off x="3995920" y="4572587"/>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365066"/>
              <a:satOff val="-7411"/>
              <a:lumOff val="25099"/>
              <a:alphaOff val="0"/>
            </a:schemeClr>
          </a:fillRef>
          <a:effectRef idx="0">
            <a:schemeClr val="accent1">
              <a:shade val="80000"/>
              <a:hueOff val="365066"/>
              <a:satOff val="-7411"/>
              <a:lumOff val="25099"/>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Personal Plan of Study</a:t>
            </a:r>
          </a:p>
        </p:txBody>
      </p:sp>
      <p:sp>
        <p:nvSpPr>
          <p:cNvPr id="15" name="Freeform 14"/>
          <p:cNvSpPr/>
          <p:nvPr/>
        </p:nvSpPr>
        <p:spPr>
          <a:xfrm>
            <a:off x="6224239" y="4572587"/>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405629"/>
              <a:satOff val="-8235"/>
              <a:lumOff val="27888"/>
              <a:alphaOff val="0"/>
            </a:schemeClr>
          </a:fillRef>
          <a:effectRef idx="0">
            <a:schemeClr val="accent1">
              <a:shade val="80000"/>
              <a:hueOff val="405629"/>
              <a:satOff val="-8235"/>
              <a:lumOff val="27888"/>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Suicide Assessments</a:t>
            </a:r>
          </a:p>
        </p:txBody>
      </p:sp>
      <p:sp>
        <p:nvSpPr>
          <p:cNvPr id="16" name="Freeform 15"/>
          <p:cNvSpPr/>
          <p:nvPr/>
        </p:nvSpPr>
        <p:spPr>
          <a:xfrm>
            <a:off x="8452558" y="4572587"/>
            <a:ext cx="2025744" cy="1215446"/>
          </a:xfrm>
          <a:custGeom>
            <a:avLst/>
            <a:gdLst>
              <a:gd name="connsiteX0" fmla="*/ 0 w 2025744"/>
              <a:gd name="connsiteY0" fmla="*/ 0 h 1215446"/>
              <a:gd name="connsiteX1" fmla="*/ 2025744 w 2025744"/>
              <a:gd name="connsiteY1" fmla="*/ 0 h 1215446"/>
              <a:gd name="connsiteX2" fmla="*/ 2025744 w 2025744"/>
              <a:gd name="connsiteY2" fmla="*/ 1215446 h 1215446"/>
              <a:gd name="connsiteX3" fmla="*/ 0 w 2025744"/>
              <a:gd name="connsiteY3" fmla="*/ 1215446 h 1215446"/>
              <a:gd name="connsiteX4" fmla="*/ 0 w 2025744"/>
              <a:gd name="connsiteY4" fmla="*/ 0 h 121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4" h="1215446">
                <a:moveTo>
                  <a:pt x="0" y="0"/>
                </a:moveTo>
                <a:lnTo>
                  <a:pt x="2025744" y="0"/>
                </a:lnTo>
                <a:lnTo>
                  <a:pt x="2025744" y="1215446"/>
                </a:lnTo>
                <a:lnTo>
                  <a:pt x="0" y="1215446"/>
                </a:lnTo>
                <a:lnTo>
                  <a:pt x="0" y="0"/>
                </a:lnTo>
                <a:close/>
              </a:path>
            </a:pathLst>
          </a:custGeom>
        </p:spPr>
        <p:style>
          <a:lnRef idx="2">
            <a:schemeClr val="lt1">
              <a:hueOff val="0"/>
              <a:satOff val="0"/>
              <a:lumOff val="0"/>
              <a:alphaOff val="0"/>
            </a:schemeClr>
          </a:lnRef>
          <a:fillRef idx="1">
            <a:schemeClr val="accent1">
              <a:shade val="80000"/>
              <a:hueOff val="446191"/>
              <a:satOff val="-9058"/>
              <a:lumOff val="30677"/>
              <a:alphaOff val="0"/>
            </a:schemeClr>
          </a:fillRef>
          <a:effectRef idx="0">
            <a:schemeClr val="accent1">
              <a:shade val="80000"/>
              <a:hueOff val="446191"/>
              <a:satOff val="-9058"/>
              <a:lumOff val="30677"/>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Resource Referrals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580771443"/>
      </p:ext>
    </p:extLst>
  </p:cSld>
  <p:clrMapOvr>
    <a:masterClrMapping/>
  </p:clrMapOvr>
  <mc:AlternateContent xmlns:mc="http://schemas.openxmlformats.org/markup-compatibility/2006" xmlns:p14="http://schemas.microsoft.com/office/powerpoint/2010/main">
    <mc:Choice Requires="p14">
      <p:transition spd="med" p14:dur="700" advTm="17378">
        <p:fade/>
      </p:transition>
    </mc:Choice>
    <mc:Fallback xmlns="">
      <p:transition spd="med" advTm="17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5"/>
                                        </p:tgtEl>
                                        <p:attrNameLst>
                                          <p:attrName>style.color</p:attrName>
                                        </p:attrNameLst>
                                      </p:cBhvr>
                                      <p:to>
                                        <a:schemeClr val="bg1"/>
                                      </p:to>
                                    </p:animClr>
                                    <p:animClr clrSpc="rgb" dir="cw">
                                      <p:cBhvr>
                                        <p:cTn id="11" dur="250" autoRev="1" fill="remove"/>
                                        <p:tgtEl>
                                          <p:spTgt spid="5"/>
                                        </p:tgtEl>
                                        <p:attrNameLst>
                                          <p:attrName>fillcolor</p:attrName>
                                        </p:attrNameLst>
                                      </p:cBhvr>
                                      <p:to>
                                        <a:schemeClr val="bg1"/>
                                      </p:to>
                                    </p:animClr>
                                    <p:set>
                                      <p:cBhvr>
                                        <p:cTn id="12" dur="250" autoRev="1" fill="remove"/>
                                        <p:tgtEl>
                                          <p:spTgt spid="5"/>
                                        </p:tgtEl>
                                        <p:attrNameLst>
                                          <p:attrName>fill.type</p:attrName>
                                        </p:attrNameLst>
                                      </p:cBhvr>
                                      <p:to>
                                        <p:strVal val="solid"/>
                                      </p:to>
                                    </p:set>
                                    <p:set>
                                      <p:cBhvr>
                                        <p:cTn id="13" dur="250" autoRev="1" fill="remove"/>
                                        <p:tgtEl>
                                          <p:spTgt spid="5"/>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0" nodeType="clickEffect">
                                  <p:stCondLst>
                                    <p:cond delay="0"/>
                                  </p:stCondLst>
                                  <p:childTnLst>
                                    <p:animClr clrSpc="rgb" dir="cw">
                                      <p:cBhvr override="childStyle">
                                        <p:cTn id="17" dur="250" autoRev="1" fill="remove"/>
                                        <p:tgtEl>
                                          <p:spTgt spid="4"/>
                                        </p:tgtEl>
                                        <p:attrNameLst>
                                          <p:attrName>style.color</p:attrName>
                                        </p:attrNameLst>
                                      </p:cBhvr>
                                      <p:to>
                                        <a:schemeClr val="bg1"/>
                                      </p:to>
                                    </p:animClr>
                                    <p:animClr clrSpc="rgb" dir="cw">
                                      <p:cBhvr>
                                        <p:cTn id="18" dur="250" autoRev="1" fill="remove"/>
                                        <p:tgtEl>
                                          <p:spTgt spid="4"/>
                                        </p:tgtEl>
                                        <p:attrNameLst>
                                          <p:attrName>fillcolor</p:attrName>
                                        </p:attrNameLst>
                                      </p:cBhvr>
                                      <p:to>
                                        <a:schemeClr val="bg1"/>
                                      </p:to>
                                    </p:animClr>
                                    <p:set>
                                      <p:cBhvr>
                                        <p:cTn id="19" dur="250" autoRev="1" fill="remove"/>
                                        <p:tgtEl>
                                          <p:spTgt spid="4"/>
                                        </p:tgtEl>
                                        <p:attrNameLst>
                                          <p:attrName>fill.type</p:attrName>
                                        </p:attrNameLst>
                                      </p:cBhvr>
                                      <p:to>
                                        <p:strVal val="solid"/>
                                      </p:to>
                                    </p:set>
                                    <p:set>
                                      <p:cBhvr>
                                        <p:cTn id="20" dur="250" autoRev="1" fill="remove"/>
                                        <p:tgtEl>
                                          <p:spTgt spid="4"/>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7" presetClass="emph" presetSubtype="0" fill="remove" grpId="0" nodeType="clickEffect">
                                  <p:stCondLst>
                                    <p:cond delay="0"/>
                                  </p:stCondLst>
                                  <p:childTnLst>
                                    <p:animClr clrSpc="rgb" dir="cw">
                                      <p:cBhvr override="childStyle">
                                        <p:cTn id="24" dur="250" autoRev="1" fill="remove"/>
                                        <p:tgtEl>
                                          <p:spTgt spid="12"/>
                                        </p:tgtEl>
                                        <p:attrNameLst>
                                          <p:attrName>style.color</p:attrName>
                                        </p:attrNameLst>
                                      </p:cBhvr>
                                      <p:to>
                                        <a:schemeClr val="bg1"/>
                                      </p:to>
                                    </p:animClr>
                                    <p:animClr clrSpc="rgb" dir="cw">
                                      <p:cBhvr>
                                        <p:cTn id="25" dur="250" autoRev="1" fill="remove"/>
                                        <p:tgtEl>
                                          <p:spTgt spid="12"/>
                                        </p:tgtEl>
                                        <p:attrNameLst>
                                          <p:attrName>fillcolor</p:attrName>
                                        </p:attrNameLst>
                                      </p:cBhvr>
                                      <p:to>
                                        <a:schemeClr val="bg1"/>
                                      </p:to>
                                    </p:animClr>
                                    <p:set>
                                      <p:cBhvr>
                                        <p:cTn id="26" dur="250" autoRev="1" fill="remove"/>
                                        <p:tgtEl>
                                          <p:spTgt spid="12"/>
                                        </p:tgtEl>
                                        <p:attrNameLst>
                                          <p:attrName>fill.type</p:attrName>
                                        </p:attrNameLst>
                                      </p:cBhvr>
                                      <p:to>
                                        <p:strVal val="solid"/>
                                      </p:to>
                                    </p:set>
                                    <p:set>
                                      <p:cBhvr>
                                        <p:cTn id="27" dur="250" autoRev="1" fill="remove"/>
                                        <p:tgtEl>
                                          <p:spTgt spid="12"/>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7" presetClass="emph" presetSubtype="0" fill="remove" grpId="0" nodeType="clickEffect">
                                  <p:stCondLst>
                                    <p:cond delay="0"/>
                                  </p:stCondLst>
                                  <p:childTnLst>
                                    <p:animClr clrSpc="rgb" dir="cw">
                                      <p:cBhvr override="childStyle">
                                        <p:cTn id="31" dur="250" autoRev="1" fill="remove"/>
                                        <p:tgtEl>
                                          <p:spTgt spid="14"/>
                                        </p:tgtEl>
                                        <p:attrNameLst>
                                          <p:attrName>style.color</p:attrName>
                                        </p:attrNameLst>
                                      </p:cBhvr>
                                      <p:to>
                                        <a:schemeClr val="bg1"/>
                                      </p:to>
                                    </p:animClr>
                                    <p:animClr clrSpc="rgb" dir="cw">
                                      <p:cBhvr>
                                        <p:cTn id="32" dur="250" autoRev="1" fill="remove"/>
                                        <p:tgtEl>
                                          <p:spTgt spid="14"/>
                                        </p:tgtEl>
                                        <p:attrNameLst>
                                          <p:attrName>fillcolor</p:attrName>
                                        </p:attrNameLst>
                                      </p:cBhvr>
                                      <p:to>
                                        <a:schemeClr val="bg1"/>
                                      </p:to>
                                    </p:animClr>
                                    <p:set>
                                      <p:cBhvr>
                                        <p:cTn id="33" dur="250" autoRev="1" fill="remove"/>
                                        <p:tgtEl>
                                          <p:spTgt spid="14"/>
                                        </p:tgtEl>
                                        <p:attrNameLst>
                                          <p:attrName>fill.type</p:attrName>
                                        </p:attrNameLst>
                                      </p:cBhvr>
                                      <p:to>
                                        <p:strVal val="solid"/>
                                      </p:to>
                                    </p:set>
                                    <p:set>
                                      <p:cBhvr>
                                        <p:cTn id="34" dur="250" autoRev="1" fill="remove"/>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998" dirty="0"/>
              <a:t>Process Data </a:t>
            </a:r>
            <a:br>
              <a:rPr lang="en-US" sz="5998" dirty="0"/>
            </a:br>
            <a:r>
              <a:rPr lang="en-US" sz="5998" dirty="0"/>
              <a:t>Collection Methods</a:t>
            </a:r>
          </a:p>
        </p:txBody>
      </p:sp>
      <p:sp>
        <p:nvSpPr>
          <p:cNvPr id="3" name="Text Placeholder 2"/>
          <p:cNvSpPr>
            <a:spLocks noGrp="1"/>
          </p:cNvSpPr>
          <p:nvPr>
            <p:ph type="body" idx="1"/>
          </p:nvPr>
        </p:nvSpPr>
        <p:spPr/>
        <p:txBody>
          <a:bodyPr/>
          <a:lstStyle/>
          <a:p>
            <a:endParaRPr lang="en-US"/>
          </a:p>
        </p:txBody>
      </p:sp>
      <p:pic>
        <p:nvPicPr>
          <p:cNvPr id="1026" name="Picture 2" descr="Image result for clipboard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1721" y="698088"/>
            <a:ext cx="152914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514717994"/>
      </p:ext>
    </p:extLst>
  </p:cSld>
  <p:clrMapOvr>
    <a:masterClrMapping/>
  </p:clrMapOvr>
  <mc:AlternateContent xmlns:mc="http://schemas.openxmlformats.org/markup-compatibility/2006" xmlns:p14="http://schemas.microsoft.com/office/powerpoint/2010/main">
    <mc:Choice Requires="p14">
      <p:transition spd="med" p14:dur="700" advTm="11867">
        <p:fade/>
      </p:transition>
    </mc:Choice>
    <mc:Fallback xmlns="">
      <p:transition spd="med" advTm="11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8812" y="457200"/>
            <a:ext cx="4471776" cy="587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79412" y="685800"/>
            <a:ext cx="10287002" cy="990600"/>
          </a:xfrm>
        </p:spPr>
        <p:txBody>
          <a:bodyPr>
            <a:normAutofit/>
          </a:bodyPr>
          <a:lstStyle/>
          <a:p>
            <a:r>
              <a:rPr lang="en-US" sz="4800" dirty="0"/>
              <a:t>Planner Tally</a:t>
            </a:r>
          </a:p>
        </p:txBody>
      </p:sp>
      <p:sp>
        <p:nvSpPr>
          <p:cNvPr id="4" name="Content Placeholder 3"/>
          <p:cNvSpPr>
            <a:spLocks noGrp="1"/>
          </p:cNvSpPr>
          <p:nvPr>
            <p:ph idx="1"/>
          </p:nvPr>
        </p:nvSpPr>
        <p:spPr>
          <a:xfrm>
            <a:off x="655624" y="1981200"/>
            <a:ext cx="6934200" cy="3581400"/>
          </a:xfrm>
        </p:spPr>
        <p:txBody>
          <a:bodyPr>
            <a:normAutofit/>
          </a:bodyPr>
          <a:lstStyle/>
          <a:p>
            <a:r>
              <a:rPr lang="en-US" sz="2400" dirty="0"/>
              <a:t>Decide process data categories</a:t>
            </a:r>
          </a:p>
          <a:p>
            <a:r>
              <a:rPr lang="en-US" sz="2400" dirty="0"/>
              <a:t>Assign an abbreviation to each category</a:t>
            </a:r>
          </a:p>
          <a:p>
            <a:r>
              <a:rPr lang="en-US" sz="2400" dirty="0"/>
              <a:t>Record and abbreviate your daily activities</a:t>
            </a:r>
          </a:p>
          <a:p>
            <a:r>
              <a:rPr lang="en-US" sz="2400" dirty="0"/>
              <a:t>At the end of each day, tally your categories</a:t>
            </a:r>
          </a:p>
          <a:p>
            <a:r>
              <a:rPr lang="en-US" sz="2400" dirty="0"/>
              <a:t>Tally by week, month and year</a:t>
            </a:r>
          </a:p>
          <a:p>
            <a:endParaRPr lang="en-US" sz="24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788806653"/>
      </p:ext>
    </p:extLst>
  </p:cSld>
  <p:clrMapOvr>
    <a:masterClrMapping/>
  </p:clrMapOvr>
  <mc:AlternateContent xmlns:mc="http://schemas.openxmlformats.org/markup-compatibility/2006" xmlns:p14="http://schemas.microsoft.com/office/powerpoint/2010/main">
    <mc:Choice Requires="p14">
      <p:transition spd="med" p14:dur="700" advTm="57617">
        <p:fade/>
      </p:transition>
    </mc:Choice>
    <mc:Fallback xmlns="">
      <p:transition spd="med" advTm="576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b="9700"/>
          <a:stretch/>
        </p:blipFill>
        <p:spPr bwMode="auto">
          <a:xfrm>
            <a:off x="3579812" y="1219200"/>
            <a:ext cx="502810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5612" y="152400"/>
            <a:ext cx="9143538" cy="1066800"/>
          </a:xfrm>
        </p:spPr>
        <p:txBody>
          <a:bodyPr>
            <a:normAutofit/>
          </a:bodyPr>
          <a:lstStyle/>
          <a:p>
            <a:r>
              <a:rPr lang="en-US" sz="3600" dirty="0"/>
              <a:t>Excel Spreadsheet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779415587"/>
      </p:ext>
    </p:extLst>
  </p:cSld>
  <p:clrMapOvr>
    <a:masterClrMapping/>
  </p:clrMapOvr>
  <mc:AlternateContent xmlns:mc="http://schemas.openxmlformats.org/markup-compatibility/2006" xmlns:p14="http://schemas.microsoft.com/office/powerpoint/2010/main">
    <mc:Choice Requires="p14">
      <p:transition spd="med" p14:dur="700" advTm="22028">
        <p:fade/>
      </p:transition>
    </mc:Choice>
    <mc:Fallback xmlns="">
      <p:transition spd="med" advTm="220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Analyzing Process Data</a:t>
            </a:r>
          </a:p>
        </p:txBody>
      </p:sp>
      <p:sp>
        <p:nvSpPr>
          <p:cNvPr id="5" name="Text Placeholder 4"/>
          <p:cNvSpPr>
            <a:spLocks noGrp="1"/>
          </p:cNvSpPr>
          <p:nvPr>
            <p:ph type="body" idx="1"/>
          </p:nvPr>
        </p:nvSpPr>
        <p:spPr/>
        <p:txBody>
          <a:bodyPr/>
          <a:lstStyle/>
          <a:p>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618" y="4343400"/>
            <a:ext cx="2819400" cy="211895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376554750"/>
      </p:ext>
    </p:extLst>
  </p:cSld>
  <p:clrMapOvr>
    <a:masterClrMapping/>
  </p:clrMapOvr>
  <mc:AlternateContent xmlns:mc="http://schemas.openxmlformats.org/markup-compatibility/2006" xmlns:p14="http://schemas.microsoft.com/office/powerpoint/2010/main">
    <mc:Choice Requires="p14">
      <p:transition spd="med" p14:dur="700" advTm="18185">
        <p:fade/>
      </p:transition>
    </mc:Choice>
    <mc:Fallback xmlns="">
      <p:transition spd="med" advTm="181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4412" y="5580251"/>
            <a:ext cx="5484971" cy="461545"/>
          </a:xfrm>
          <a:prstGeom prst="rect">
            <a:avLst/>
          </a:prstGeom>
          <a:noFill/>
        </p:spPr>
        <p:txBody>
          <a:bodyPr wrap="square" rtlCol="0">
            <a:spAutoFit/>
          </a:bodyPr>
          <a:lstStyle/>
          <a:p>
            <a:pPr algn="r"/>
            <a:r>
              <a:rPr lang="en-US" sz="1200" dirty="0"/>
              <a:t>Norman C. </a:t>
            </a:r>
            <a:r>
              <a:rPr lang="en-US" sz="1200" dirty="0" err="1"/>
              <a:t>Gysbers</a:t>
            </a:r>
            <a:r>
              <a:rPr lang="en-US" sz="1200" dirty="0"/>
              <a:t> &amp; Patricia Henderson, “Comprehensive Guidance &amp; Program Evaluation: Program + Personnel = Results, www.counseling.org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2507" y="990600"/>
            <a:ext cx="6923809" cy="127619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613" y="3071866"/>
            <a:ext cx="1927866" cy="149985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6479" y="3035070"/>
            <a:ext cx="2745748" cy="1570971"/>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3051" y="3048000"/>
            <a:ext cx="2804169" cy="1558041"/>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10225"/>
          <a:stretch/>
        </p:blipFill>
        <p:spPr>
          <a:xfrm>
            <a:off x="9120938" y="2455175"/>
            <a:ext cx="2063666" cy="2637971"/>
          </a:xfrm>
          <a:prstGeom prst="rect">
            <a:avLst/>
          </a:prstGeom>
        </p:spPr>
      </p:pic>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197503809"/>
      </p:ext>
    </p:extLst>
  </p:cSld>
  <p:clrMapOvr>
    <a:masterClrMapping/>
  </p:clrMapOvr>
  <mc:AlternateContent xmlns:mc="http://schemas.openxmlformats.org/markup-compatibility/2006" xmlns:p14="http://schemas.microsoft.com/office/powerpoint/2010/main">
    <mc:Choice Requires="p14">
      <p:transition spd="med" p14:dur="700" advTm="41219">
        <p:fade/>
      </p:transition>
    </mc:Choice>
    <mc:Fallback xmlns="">
      <p:transition spd="med" advTm="41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457200"/>
            <a:ext cx="9872948" cy="716325"/>
          </a:xfrm>
        </p:spPr>
        <p:txBody>
          <a:bodyPr/>
          <a:lstStyle/>
          <a:p>
            <a:r>
              <a:rPr lang="en-US" dirty="0"/>
              <a:t>Process Data Analysis</a:t>
            </a:r>
          </a:p>
        </p:txBody>
      </p:sp>
      <p:sp>
        <p:nvSpPr>
          <p:cNvPr id="5" name="Rectangle 4"/>
          <p:cNvSpPr/>
          <p:nvPr/>
        </p:nvSpPr>
        <p:spPr>
          <a:xfrm>
            <a:off x="1370012" y="1966724"/>
            <a:ext cx="9829800" cy="579600"/>
          </a:xfrm>
          <a:prstGeom prst="rect">
            <a:avLst/>
          </a:prstGeom>
        </p:spPr>
        <p:style>
          <a:lnRef idx="2">
            <a:schemeClr val="accent1">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1861502" y="1627244"/>
            <a:ext cx="6880860" cy="678960"/>
          </a:xfrm>
          <a:custGeom>
            <a:avLst/>
            <a:gdLst>
              <a:gd name="connsiteX0" fmla="*/ 0 w 6880860"/>
              <a:gd name="connsiteY0" fmla="*/ 113162 h 678960"/>
              <a:gd name="connsiteX1" fmla="*/ 113162 w 6880860"/>
              <a:gd name="connsiteY1" fmla="*/ 0 h 678960"/>
              <a:gd name="connsiteX2" fmla="*/ 6767698 w 6880860"/>
              <a:gd name="connsiteY2" fmla="*/ 0 h 678960"/>
              <a:gd name="connsiteX3" fmla="*/ 6880860 w 6880860"/>
              <a:gd name="connsiteY3" fmla="*/ 113162 h 678960"/>
              <a:gd name="connsiteX4" fmla="*/ 6880860 w 6880860"/>
              <a:gd name="connsiteY4" fmla="*/ 565798 h 678960"/>
              <a:gd name="connsiteX5" fmla="*/ 6767698 w 6880860"/>
              <a:gd name="connsiteY5" fmla="*/ 678960 h 678960"/>
              <a:gd name="connsiteX6" fmla="*/ 113162 w 6880860"/>
              <a:gd name="connsiteY6" fmla="*/ 678960 h 678960"/>
              <a:gd name="connsiteX7" fmla="*/ 0 w 6880860"/>
              <a:gd name="connsiteY7" fmla="*/ 565798 h 678960"/>
              <a:gd name="connsiteX8" fmla="*/ 0 w 6880860"/>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860" h="678960">
                <a:moveTo>
                  <a:pt x="0" y="113162"/>
                </a:moveTo>
                <a:cubicBezTo>
                  <a:pt x="0" y="50664"/>
                  <a:pt x="50664" y="0"/>
                  <a:pt x="113162" y="0"/>
                </a:cubicBezTo>
                <a:lnTo>
                  <a:pt x="6767698" y="0"/>
                </a:lnTo>
                <a:cubicBezTo>
                  <a:pt x="6830196" y="0"/>
                  <a:pt x="6880860" y="50664"/>
                  <a:pt x="6880860" y="113162"/>
                </a:cubicBezTo>
                <a:lnTo>
                  <a:pt x="6880860" y="565798"/>
                </a:lnTo>
                <a:cubicBezTo>
                  <a:pt x="6880860" y="628296"/>
                  <a:pt x="6830196" y="678960"/>
                  <a:pt x="6767698" y="678960"/>
                </a:cubicBezTo>
                <a:lnTo>
                  <a:pt x="113162" y="678960"/>
                </a:lnTo>
                <a:cubicBezTo>
                  <a:pt x="50664" y="678960"/>
                  <a:pt x="0" y="628296"/>
                  <a:pt x="0" y="565798"/>
                </a:cubicBezTo>
                <a:lnTo>
                  <a:pt x="0" y="113162"/>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293224" tIns="33144" rIns="293224" bIns="33144" numCol="1" spcCol="1270" anchor="ctr" anchorCtr="0">
            <a:noAutofit/>
          </a:bodyPr>
          <a:lstStyle/>
          <a:p>
            <a:pPr lvl="0" algn="l" defTabSz="1022350">
              <a:lnSpc>
                <a:spcPct val="90000"/>
              </a:lnSpc>
              <a:spcBef>
                <a:spcPct val="0"/>
              </a:spcBef>
              <a:spcAft>
                <a:spcPct val="35000"/>
              </a:spcAft>
            </a:pPr>
            <a:r>
              <a:rPr lang="en-US" sz="2300" kern="1200" dirty="0"/>
              <a:t>Totals by Building</a:t>
            </a:r>
          </a:p>
        </p:txBody>
      </p:sp>
      <p:sp>
        <p:nvSpPr>
          <p:cNvPr id="7" name="Rectangle 6"/>
          <p:cNvSpPr/>
          <p:nvPr/>
        </p:nvSpPr>
        <p:spPr>
          <a:xfrm>
            <a:off x="1370012" y="3010004"/>
            <a:ext cx="9829800" cy="579600"/>
          </a:xfrm>
          <a:prstGeom prst="rect">
            <a:avLst/>
          </a:prstGeom>
        </p:spPr>
        <p:style>
          <a:lnRef idx="2">
            <a:schemeClr val="accent1">
              <a:shade val="80000"/>
              <a:hueOff val="148730"/>
              <a:satOff val="-3019"/>
              <a:lumOff val="1022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861502" y="2670524"/>
            <a:ext cx="6880860" cy="678960"/>
          </a:xfrm>
          <a:custGeom>
            <a:avLst/>
            <a:gdLst>
              <a:gd name="connsiteX0" fmla="*/ 0 w 6880860"/>
              <a:gd name="connsiteY0" fmla="*/ 113162 h 678960"/>
              <a:gd name="connsiteX1" fmla="*/ 113162 w 6880860"/>
              <a:gd name="connsiteY1" fmla="*/ 0 h 678960"/>
              <a:gd name="connsiteX2" fmla="*/ 6767698 w 6880860"/>
              <a:gd name="connsiteY2" fmla="*/ 0 h 678960"/>
              <a:gd name="connsiteX3" fmla="*/ 6880860 w 6880860"/>
              <a:gd name="connsiteY3" fmla="*/ 113162 h 678960"/>
              <a:gd name="connsiteX4" fmla="*/ 6880860 w 6880860"/>
              <a:gd name="connsiteY4" fmla="*/ 565798 h 678960"/>
              <a:gd name="connsiteX5" fmla="*/ 6767698 w 6880860"/>
              <a:gd name="connsiteY5" fmla="*/ 678960 h 678960"/>
              <a:gd name="connsiteX6" fmla="*/ 113162 w 6880860"/>
              <a:gd name="connsiteY6" fmla="*/ 678960 h 678960"/>
              <a:gd name="connsiteX7" fmla="*/ 0 w 6880860"/>
              <a:gd name="connsiteY7" fmla="*/ 565798 h 678960"/>
              <a:gd name="connsiteX8" fmla="*/ 0 w 6880860"/>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860" h="678960">
                <a:moveTo>
                  <a:pt x="0" y="113162"/>
                </a:moveTo>
                <a:cubicBezTo>
                  <a:pt x="0" y="50664"/>
                  <a:pt x="50664" y="0"/>
                  <a:pt x="113162" y="0"/>
                </a:cubicBezTo>
                <a:lnTo>
                  <a:pt x="6767698" y="0"/>
                </a:lnTo>
                <a:cubicBezTo>
                  <a:pt x="6830196" y="0"/>
                  <a:pt x="6880860" y="50664"/>
                  <a:pt x="6880860" y="113162"/>
                </a:cubicBezTo>
                <a:lnTo>
                  <a:pt x="6880860" y="565798"/>
                </a:lnTo>
                <a:cubicBezTo>
                  <a:pt x="6880860" y="628296"/>
                  <a:pt x="6830196" y="678960"/>
                  <a:pt x="6767698" y="678960"/>
                </a:cubicBezTo>
                <a:lnTo>
                  <a:pt x="113162" y="678960"/>
                </a:lnTo>
                <a:cubicBezTo>
                  <a:pt x="50664" y="678960"/>
                  <a:pt x="0" y="628296"/>
                  <a:pt x="0" y="565798"/>
                </a:cubicBezTo>
                <a:lnTo>
                  <a:pt x="0" y="113162"/>
                </a:lnTo>
                <a:close/>
              </a:path>
            </a:pathLst>
          </a:custGeom>
        </p:spPr>
        <p:style>
          <a:lnRef idx="2">
            <a:schemeClr val="lt1">
              <a:hueOff val="0"/>
              <a:satOff val="0"/>
              <a:lumOff val="0"/>
              <a:alphaOff val="0"/>
            </a:schemeClr>
          </a:lnRef>
          <a:fillRef idx="1">
            <a:schemeClr val="accent1">
              <a:shade val="80000"/>
              <a:hueOff val="148730"/>
              <a:satOff val="-3019"/>
              <a:lumOff val="10226"/>
              <a:alphaOff val="0"/>
            </a:schemeClr>
          </a:fillRef>
          <a:effectRef idx="0">
            <a:schemeClr val="accent1">
              <a:shade val="80000"/>
              <a:hueOff val="148730"/>
              <a:satOff val="-3019"/>
              <a:lumOff val="10226"/>
              <a:alphaOff val="0"/>
            </a:schemeClr>
          </a:effectRef>
          <a:fontRef idx="minor">
            <a:schemeClr val="lt1"/>
          </a:fontRef>
        </p:style>
        <p:txBody>
          <a:bodyPr spcFirstLastPara="0" vert="horz" wrap="square" lIns="293224" tIns="33144" rIns="293224" bIns="33144" numCol="1" spcCol="1270" anchor="ctr" anchorCtr="0">
            <a:noAutofit/>
          </a:bodyPr>
          <a:lstStyle/>
          <a:p>
            <a:pPr lvl="0" algn="l" defTabSz="1022350">
              <a:lnSpc>
                <a:spcPct val="90000"/>
              </a:lnSpc>
              <a:spcBef>
                <a:spcPct val="0"/>
              </a:spcBef>
              <a:spcAft>
                <a:spcPct val="35000"/>
              </a:spcAft>
            </a:pPr>
            <a:r>
              <a:rPr lang="en-US" sz="2300" kern="1200" dirty="0"/>
              <a:t>Totals by District</a:t>
            </a:r>
          </a:p>
        </p:txBody>
      </p:sp>
      <p:sp>
        <p:nvSpPr>
          <p:cNvPr id="9" name="Rectangle 8"/>
          <p:cNvSpPr/>
          <p:nvPr/>
        </p:nvSpPr>
        <p:spPr>
          <a:xfrm>
            <a:off x="1370012" y="4053284"/>
            <a:ext cx="9829800" cy="579600"/>
          </a:xfrm>
          <a:prstGeom prst="rect">
            <a:avLst/>
          </a:prstGeom>
        </p:spPr>
        <p:style>
          <a:lnRef idx="2">
            <a:schemeClr val="accent1">
              <a:shade val="80000"/>
              <a:hueOff val="297461"/>
              <a:satOff val="-6039"/>
              <a:lumOff val="2045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1861502" y="3713804"/>
            <a:ext cx="6880860" cy="678960"/>
          </a:xfrm>
          <a:custGeom>
            <a:avLst/>
            <a:gdLst>
              <a:gd name="connsiteX0" fmla="*/ 0 w 6880860"/>
              <a:gd name="connsiteY0" fmla="*/ 113162 h 678960"/>
              <a:gd name="connsiteX1" fmla="*/ 113162 w 6880860"/>
              <a:gd name="connsiteY1" fmla="*/ 0 h 678960"/>
              <a:gd name="connsiteX2" fmla="*/ 6767698 w 6880860"/>
              <a:gd name="connsiteY2" fmla="*/ 0 h 678960"/>
              <a:gd name="connsiteX3" fmla="*/ 6880860 w 6880860"/>
              <a:gd name="connsiteY3" fmla="*/ 113162 h 678960"/>
              <a:gd name="connsiteX4" fmla="*/ 6880860 w 6880860"/>
              <a:gd name="connsiteY4" fmla="*/ 565798 h 678960"/>
              <a:gd name="connsiteX5" fmla="*/ 6767698 w 6880860"/>
              <a:gd name="connsiteY5" fmla="*/ 678960 h 678960"/>
              <a:gd name="connsiteX6" fmla="*/ 113162 w 6880860"/>
              <a:gd name="connsiteY6" fmla="*/ 678960 h 678960"/>
              <a:gd name="connsiteX7" fmla="*/ 0 w 6880860"/>
              <a:gd name="connsiteY7" fmla="*/ 565798 h 678960"/>
              <a:gd name="connsiteX8" fmla="*/ 0 w 6880860"/>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860" h="678960">
                <a:moveTo>
                  <a:pt x="0" y="113162"/>
                </a:moveTo>
                <a:cubicBezTo>
                  <a:pt x="0" y="50664"/>
                  <a:pt x="50664" y="0"/>
                  <a:pt x="113162" y="0"/>
                </a:cubicBezTo>
                <a:lnTo>
                  <a:pt x="6767698" y="0"/>
                </a:lnTo>
                <a:cubicBezTo>
                  <a:pt x="6830196" y="0"/>
                  <a:pt x="6880860" y="50664"/>
                  <a:pt x="6880860" y="113162"/>
                </a:cubicBezTo>
                <a:lnTo>
                  <a:pt x="6880860" y="565798"/>
                </a:lnTo>
                <a:cubicBezTo>
                  <a:pt x="6880860" y="628296"/>
                  <a:pt x="6830196" y="678960"/>
                  <a:pt x="6767698" y="678960"/>
                </a:cubicBezTo>
                <a:lnTo>
                  <a:pt x="113162" y="678960"/>
                </a:lnTo>
                <a:cubicBezTo>
                  <a:pt x="50664" y="678960"/>
                  <a:pt x="0" y="628296"/>
                  <a:pt x="0" y="565798"/>
                </a:cubicBezTo>
                <a:lnTo>
                  <a:pt x="0" y="113162"/>
                </a:lnTo>
                <a:close/>
              </a:path>
            </a:pathLst>
          </a:custGeom>
        </p:spPr>
        <p:style>
          <a:lnRef idx="2">
            <a:schemeClr val="lt1">
              <a:hueOff val="0"/>
              <a:satOff val="0"/>
              <a:lumOff val="0"/>
              <a:alphaOff val="0"/>
            </a:schemeClr>
          </a:lnRef>
          <a:fillRef idx="1">
            <a:schemeClr val="accent1">
              <a:shade val="80000"/>
              <a:hueOff val="297461"/>
              <a:satOff val="-6039"/>
              <a:lumOff val="20451"/>
              <a:alphaOff val="0"/>
            </a:schemeClr>
          </a:fillRef>
          <a:effectRef idx="0">
            <a:schemeClr val="accent1">
              <a:shade val="80000"/>
              <a:hueOff val="297461"/>
              <a:satOff val="-6039"/>
              <a:lumOff val="20451"/>
              <a:alphaOff val="0"/>
            </a:schemeClr>
          </a:effectRef>
          <a:fontRef idx="minor">
            <a:schemeClr val="lt1"/>
          </a:fontRef>
        </p:style>
        <p:txBody>
          <a:bodyPr spcFirstLastPara="0" vert="horz" wrap="square" lIns="293224" tIns="33144" rIns="293224" bIns="33144" numCol="1" spcCol="1270" anchor="ctr" anchorCtr="0">
            <a:noAutofit/>
          </a:bodyPr>
          <a:lstStyle/>
          <a:p>
            <a:pPr lvl="0" algn="l" defTabSz="1022350">
              <a:lnSpc>
                <a:spcPct val="90000"/>
              </a:lnSpc>
              <a:spcBef>
                <a:spcPct val="0"/>
              </a:spcBef>
              <a:spcAft>
                <a:spcPct val="35000"/>
              </a:spcAft>
            </a:pPr>
            <a:r>
              <a:rPr lang="en-US" sz="2300" kern="1200" dirty="0"/>
              <a:t>Trend Data</a:t>
            </a:r>
          </a:p>
        </p:txBody>
      </p:sp>
      <p:sp>
        <p:nvSpPr>
          <p:cNvPr id="11" name="Rectangle 10"/>
          <p:cNvSpPr/>
          <p:nvPr/>
        </p:nvSpPr>
        <p:spPr>
          <a:xfrm>
            <a:off x="1370012" y="5096564"/>
            <a:ext cx="9829800" cy="579600"/>
          </a:xfrm>
          <a:prstGeom prst="rect">
            <a:avLst/>
          </a:prstGeom>
        </p:spPr>
        <p:style>
          <a:lnRef idx="2">
            <a:schemeClr val="accent1">
              <a:shade val="80000"/>
              <a:hueOff val="446191"/>
              <a:satOff val="-9058"/>
              <a:lumOff val="306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1861502" y="4757084"/>
            <a:ext cx="6880860" cy="678960"/>
          </a:xfrm>
          <a:custGeom>
            <a:avLst/>
            <a:gdLst>
              <a:gd name="connsiteX0" fmla="*/ 0 w 6880860"/>
              <a:gd name="connsiteY0" fmla="*/ 113162 h 678960"/>
              <a:gd name="connsiteX1" fmla="*/ 113162 w 6880860"/>
              <a:gd name="connsiteY1" fmla="*/ 0 h 678960"/>
              <a:gd name="connsiteX2" fmla="*/ 6767698 w 6880860"/>
              <a:gd name="connsiteY2" fmla="*/ 0 h 678960"/>
              <a:gd name="connsiteX3" fmla="*/ 6880860 w 6880860"/>
              <a:gd name="connsiteY3" fmla="*/ 113162 h 678960"/>
              <a:gd name="connsiteX4" fmla="*/ 6880860 w 6880860"/>
              <a:gd name="connsiteY4" fmla="*/ 565798 h 678960"/>
              <a:gd name="connsiteX5" fmla="*/ 6767698 w 6880860"/>
              <a:gd name="connsiteY5" fmla="*/ 678960 h 678960"/>
              <a:gd name="connsiteX6" fmla="*/ 113162 w 6880860"/>
              <a:gd name="connsiteY6" fmla="*/ 678960 h 678960"/>
              <a:gd name="connsiteX7" fmla="*/ 0 w 6880860"/>
              <a:gd name="connsiteY7" fmla="*/ 565798 h 678960"/>
              <a:gd name="connsiteX8" fmla="*/ 0 w 6880860"/>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860" h="678960">
                <a:moveTo>
                  <a:pt x="0" y="113162"/>
                </a:moveTo>
                <a:cubicBezTo>
                  <a:pt x="0" y="50664"/>
                  <a:pt x="50664" y="0"/>
                  <a:pt x="113162" y="0"/>
                </a:cubicBezTo>
                <a:lnTo>
                  <a:pt x="6767698" y="0"/>
                </a:lnTo>
                <a:cubicBezTo>
                  <a:pt x="6830196" y="0"/>
                  <a:pt x="6880860" y="50664"/>
                  <a:pt x="6880860" y="113162"/>
                </a:cubicBezTo>
                <a:lnTo>
                  <a:pt x="6880860" y="565798"/>
                </a:lnTo>
                <a:cubicBezTo>
                  <a:pt x="6880860" y="628296"/>
                  <a:pt x="6830196" y="678960"/>
                  <a:pt x="6767698" y="678960"/>
                </a:cubicBezTo>
                <a:lnTo>
                  <a:pt x="113162" y="678960"/>
                </a:lnTo>
                <a:cubicBezTo>
                  <a:pt x="50664" y="678960"/>
                  <a:pt x="0" y="628296"/>
                  <a:pt x="0" y="565798"/>
                </a:cubicBezTo>
                <a:lnTo>
                  <a:pt x="0" y="113162"/>
                </a:lnTo>
                <a:close/>
              </a:path>
            </a:pathLst>
          </a:custGeom>
        </p:spPr>
        <p:style>
          <a:lnRef idx="2">
            <a:schemeClr val="lt1">
              <a:hueOff val="0"/>
              <a:satOff val="0"/>
              <a:lumOff val="0"/>
              <a:alphaOff val="0"/>
            </a:schemeClr>
          </a:lnRef>
          <a:fillRef idx="1">
            <a:schemeClr val="accent1">
              <a:shade val="80000"/>
              <a:hueOff val="446191"/>
              <a:satOff val="-9058"/>
              <a:lumOff val="30677"/>
              <a:alphaOff val="0"/>
            </a:schemeClr>
          </a:fillRef>
          <a:effectRef idx="0">
            <a:schemeClr val="accent1">
              <a:shade val="80000"/>
              <a:hueOff val="446191"/>
              <a:satOff val="-9058"/>
              <a:lumOff val="30677"/>
              <a:alphaOff val="0"/>
            </a:schemeClr>
          </a:effectRef>
          <a:fontRef idx="minor">
            <a:schemeClr val="lt1"/>
          </a:fontRef>
        </p:style>
        <p:txBody>
          <a:bodyPr spcFirstLastPara="0" vert="horz" wrap="square" lIns="293224" tIns="33144" rIns="293224" bIns="33144" numCol="1" spcCol="1270" anchor="ctr" anchorCtr="0">
            <a:noAutofit/>
          </a:bodyPr>
          <a:lstStyle/>
          <a:p>
            <a:pPr lvl="0" algn="l" defTabSz="1022350">
              <a:lnSpc>
                <a:spcPct val="90000"/>
              </a:lnSpc>
              <a:spcBef>
                <a:spcPct val="0"/>
              </a:spcBef>
              <a:spcAft>
                <a:spcPct val="35000"/>
              </a:spcAft>
            </a:pPr>
            <a:r>
              <a:rPr lang="en-US" sz="2300" kern="1200" dirty="0"/>
              <a:t>Correlate with Other Data</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908397853"/>
      </p:ext>
    </p:extLst>
  </p:cSld>
  <p:clrMapOvr>
    <a:masterClrMapping/>
  </p:clrMapOvr>
  <mc:AlternateContent xmlns:mc="http://schemas.openxmlformats.org/markup-compatibility/2006" xmlns:p14="http://schemas.microsoft.com/office/powerpoint/2010/main">
    <mc:Choice Requires="p14">
      <p:transition spd="med" p14:dur="700" advTm="12753">
        <p:fade/>
      </p:transition>
    </mc:Choice>
    <mc:Fallback xmlns="">
      <p:transition spd="med" advTm="127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81000"/>
            <a:ext cx="9143538" cy="1066800"/>
          </a:xfrm>
        </p:spPr>
        <p:txBody>
          <a:bodyPr/>
          <a:lstStyle/>
          <a:p>
            <a:r>
              <a:rPr lang="en-US" dirty="0"/>
              <a:t>Totals By Building or District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3373634"/>
              </p:ext>
            </p:extLst>
          </p:nvPr>
        </p:nvGraphicFramePr>
        <p:xfrm>
          <a:off x="1371600" y="2286000"/>
          <a:ext cx="9598025" cy="2590800"/>
        </p:xfrm>
        <a:graphic>
          <a:graphicData uri="http://schemas.openxmlformats.org/drawingml/2006/table">
            <a:tbl>
              <a:tblPr firstRow="1" bandRow="1">
                <a:tableStyleId>{69CF1AB2-1976-4502-BF36-3FF5EA218861}</a:tableStyleId>
              </a:tblPr>
              <a:tblGrid>
                <a:gridCol w="1919605">
                  <a:extLst>
                    <a:ext uri="{9D8B030D-6E8A-4147-A177-3AD203B41FA5}">
                      <a16:colId xmlns:a16="http://schemas.microsoft.com/office/drawing/2014/main" val="20000"/>
                    </a:ext>
                  </a:extLst>
                </a:gridCol>
                <a:gridCol w="1919605">
                  <a:extLst>
                    <a:ext uri="{9D8B030D-6E8A-4147-A177-3AD203B41FA5}">
                      <a16:colId xmlns:a16="http://schemas.microsoft.com/office/drawing/2014/main" val="20001"/>
                    </a:ext>
                  </a:extLst>
                </a:gridCol>
                <a:gridCol w="1919605">
                  <a:extLst>
                    <a:ext uri="{9D8B030D-6E8A-4147-A177-3AD203B41FA5}">
                      <a16:colId xmlns:a16="http://schemas.microsoft.com/office/drawing/2014/main" val="20002"/>
                    </a:ext>
                  </a:extLst>
                </a:gridCol>
                <a:gridCol w="1919605">
                  <a:extLst>
                    <a:ext uri="{9D8B030D-6E8A-4147-A177-3AD203B41FA5}">
                      <a16:colId xmlns:a16="http://schemas.microsoft.com/office/drawing/2014/main" val="20003"/>
                    </a:ext>
                  </a:extLst>
                </a:gridCol>
                <a:gridCol w="1919605">
                  <a:extLst>
                    <a:ext uri="{9D8B030D-6E8A-4147-A177-3AD203B41FA5}">
                      <a16:colId xmlns:a16="http://schemas.microsoft.com/office/drawing/2014/main" val="20004"/>
                    </a:ext>
                  </a:extLst>
                </a:gridCol>
              </a:tblGrid>
              <a:tr h="370840">
                <a:tc>
                  <a:txBody>
                    <a:bodyPr/>
                    <a:lstStyle/>
                    <a:p>
                      <a:pPr algn="ctr"/>
                      <a:r>
                        <a:rPr lang="en-US" sz="2000" b="0" dirty="0"/>
                        <a:t>School</a:t>
                      </a:r>
                    </a:p>
                  </a:txBody>
                  <a:tcPr anchor="ctr"/>
                </a:tc>
                <a:tc>
                  <a:txBody>
                    <a:bodyPr/>
                    <a:lstStyle/>
                    <a:p>
                      <a:pPr algn="ctr"/>
                      <a:r>
                        <a:rPr lang="en-US" sz="2000" b="0" dirty="0"/>
                        <a:t># of Classroom Lessons</a:t>
                      </a:r>
                    </a:p>
                  </a:txBody>
                  <a:tcPr anchor="ctr"/>
                </a:tc>
                <a:tc>
                  <a:txBody>
                    <a:bodyPr/>
                    <a:lstStyle/>
                    <a:p>
                      <a:pPr algn="ctr"/>
                      <a:r>
                        <a:rPr lang="en-US" sz="2000" b="0" dirty="0"/>
                        <a:t># of Individual</a:t>
                      </a:r>
                      <a:r>
                        <a:rPr lang="en-US" sz="2000" b="0" baseline="0" dirty="0"/>
                        <a:t> Counseling Visits</a:t>
                      </a:r>
                      <a:endParaRPr lang="en-US" sz="2000" b="0" dirty="0"/>
                    </a:p>
                  </a:txBody>
                  <a:tcPr anchor="ctr"/>
                </a:tc>
                <a:tc>
                  <a:txBody>
                    <a:bodyPr/>
                    <a:lstStyle/>
                    <a:p>
                      <a:pPr algn="ctr"/>
                      <a:r>
                        <a:rPr lang="en-US" sz="2000" b="0" dirty="0"/>
                        <a:t># of Outside</a:t>
                      </a:r>
                      <a:r>
                        <a:rPr lang="en-US" sz="2000" b="0" baseline="0" dirty="0"/>
                        <a:t> Referrals</a:t>
                      </a:r>
                      <a:endParaRPr lang="en-US" sz="2000" b="0" dirty="0"/>
                    </a:p>
                  </a:txBody>
                  <a:tcPr anchor="ctr"/>
                </a:tc>
                <a:tc>
                  <a:txBody>
                    <a:bodyPr/>
                    <a:lstStyle/>
                    <a:p>
                      <a:pPr algn="ctr"/>
                      <a:r>
                        <a:rPr lang="en-US" sz="2000" b="0" dirty="0"/>
                        <a:t># of Hotlines</a:t>
                      </a:r>
                    </a:p>
                  </a:txBody>
                  <a:tcPr anchor="ctr"/>
                </a:tc>
                <a:extLst>
                  <a:ext uri="{0D108BD9-81ED-4DB2-BD59-A6C34878D82A}">
                    <a16:rowId xmlns:a16="http://schemas.microsoft.com/office/drawing/2014/main" val="10000"/>
                  </a:ext>
                </a:extLst>
              </a:tr>
              <a:tr h="370840">
                <a:tc>
                  <a:txBody>
                    <a:bodyPr/>
                    <a:lstStyle/>
                    <a:p>
                      <a:r>
                        <a:rPr lang="en-US" sz="2000" dirty="0" err="1"/>
                        <a:t>Parkade</a:t>
                      </a:r>
                      <a:endParaRPr lang="en-US" sz="2000" dirty="0"/>
                    </a:p>
                  </a:txBody>
                  <a:tcPr/>
                </a:tc>
                <a:tc>
                  <a:txBody>
                    <a:bodyPr/>
                    <a:lstStyle/>
                    <a:p>
                      <a:pPr algn="ctr"/>
                      <a:r>
                        <a:rPr lang="en-US" sz="2000" dirty="0"/>
                        <a:t>245</a:t>
                      </a:r>
                    </a:p>
                  </a:txBody>
                  <a:tcPr/>
                </a:tc>
                <a:tc>
                  <a:txBody>
                    <a:bodyPr/>
                    <a:lstStyle/>
                    <a:p>
                      <a:pPr algn="ctr"/>
                      <a:r>
                        <a:rPr lang="en-US" sz="2000" dirty="0"/>
                        <a:t>85</a:t>
                      </a:r>
                    </a:p>
                  </a:txBody>
                  <a:tcPr/>
                </a:tc>
                <a:tc>
                  <a:txBody>
                    <a:bodyPr/>
                    <a:lstStyle/>
                    <a:p>
                      <a:pPr algn="ctr"/>
                      <a:r>
                        <a:rPr lang="en-US" sz="2000" dirty="0"/>
                        <a:t>23</a:t>
                      </a:r>
                    </a:p>
                  </a:txBody>
                  <a:tcPr/>
                </a:tc>
                <a:tc>
                  <a:txBody>
                    <a:bodyPr/>
                    <a:lstStyle/>
                    <a:p>
                      <a:pPr algn="ctr"/>
                      <a:r>
                        <a:rPr lang="en-US" sz="2000" dirty="0"/>
                        <a:t>14</a:t>
                      </a:r>
                    </a:p>
                  </a:txBody>
                  <a:tcPr/>
                </a:tc>
                <a:extLst>
                  <a:ext uri="{0D108BD9-81ED-4DB2-BD59-A6C34878D82A}">
                    <a16:rowId xmlns:a16="http://schemas.microsoft.com/office/drawing/2014/main" val="10001"/>
                  </a:ext>
                </a:extLst>
              </a:tr>
              <a:tr h="370840">
                <a:tc>
                  <a:txBody>
                    <a:bodyPr/>
                    <a:lstStyle/>
                    <a:p>
                      <a:r>
                        <a:rPr lang="en-US" sz="2000" dirty="0"/>
                        <a:t>Jones</a:t>
                      </a:r>
                    </a:p>
                  </a:txBody>
                  <a:tcPr/>
                </a:tc>
                <a:tc>
                  <a:txBody>
                    <a:bodyPr/>
                    <a:lstStyle/>
                    <a:p>
                      <a:pPr algn="ctr"/>
                      <a:r>
                        <a:rPr lang="en-US" sz="2000" dirty="0"/>
                        <a:t>268</a:t>
                      </a:r>
                    </a:p>
                  </a:txBody>
                  <a:tcPr/>
                </a:tc>
                <a:tc>
                  <a:txBody>
                    <a:bodyPr/>
                    <a:lstStyle/>
                    <a:p>
                      <a:pPr algn="ctr"/>
                      <a:r>
                        <a:rPr lang="en-US" sz="2000" dirty="0"/>
                        <a:t>112</a:t>
                      </a:r>
                    </a:p>
                  </a:txBody>
                  <a:tcPr/>
                </a:tc>
                <a:tc>
                  <a:txBody>
                    <a:bodyPr/>
                    <a:lstStyle/>
                    <a:p>
                      <a:pPr algn="ctr"/>
                      <a:r>
                        <a:rPr lang="en-US" sz="2000" dirty="0"/>
                        <a:t>35</a:t>
                      </a:r>
                    </a:p>
                  </a:txBody>
                  <a:tcPr/>
                </a:tc>
                <a:tc>
                  <a:txBody>
                    <a:bodyPr/>
                    <a:lstStyle/>
                    <a:p>
                      <a:pPr algn="ctr"/>
                      <a:r>
                        <a:rPr lang="en-US" sz="2000" dirty="0"/>
                        <a:t>3</a:t>
                      </a:r>
                    </a:p>
                  </a:txBody>
                  <a:tcPr/>
                </a:tc>
                <a:extLst>
                  <a:ext uri="{0D108BD9-81ED-4DB2-BD59-A6C34878D82A}">
                    <a16:rowId xmlns:a16="http://schemas.microsoft.com/office/drawing/2014/main" val="10002"/>
                  </a:ext>
                </a:extLst>
              </a:tr>
              <a:tr h="370840">
                <a:tc>
                  <a:txBody>
                    <a:bodyPr/>
                    <a:lstStyle/>
                    <a:p>
                      <a:r>
                        <a:rPr lang="en-US" sz="2000" dirty="0"/>
                        <a:t>Carlyle</a:t>
                      </a:r>
                    </a:p>
                  </a:txBody>
                  <a:tcPr/>
                </a:tc>
                <a:tc>
                  <a:txBody>
                    <a:bodyPr/>
                    <a:lstStyle/>
                    <a:p>
                      <a:pPr algn="ctr"/>
                      <a:r>
                        <a:rPr lang="en-US" sz="2000" dirty="0"/>
                        <a:t>125</a:t>
                      </a:r>
                    </a:p>
                  </a:txBody>
                  <a:tcPr/>
                </a:tc>
                <a:tc>
                  <a:txBody>
                    <a:bodyPr/>
                    <a:lstStyle/>
                    <a:p>
                      <a:pPr algn="ctr"/>
                      <a:r>
                        <a:rPr lang="en-US" sz="2000" dirty="0"/>
                        <a:t>234</a:t>
                      </a:r>
                    </a:p>
                  </a:txBody>
                  <a:tcPr/>
                </a:tc>
                <a:tc>
                  <a:txBody>
                    <a:bodyPr/>
                    <a:lstStyle/>
                    <a:p>
                      <a:pPr algn="ctr"/>
                      <a:r>
                        <a:rPr lang="en-US" sz="2000" dirty="0"/>
                        <a:t>56</a:t>
                      </a:r>
                    </a:p>
                  </a:txBody>
                  <a:tcPr/>
                </a:tc>
                <a:tc>
                  <a:txBody>
                    <a:bodyPr/>
                    <a:lstStyle/>
                    <a:p>
                      <a:pPr algn="ctr"/>
                      <a:r>
                        <a:rPr lang="en-US" sz="2000" dirty="0"/>
                        <a:t>11</a:t>
                      </a:r>
                    </a:p>
                  </a:txBody>
                  <a:tcPr/>
                </a:tc>
                <a:extLst>
                  <a:ext uri="{0D108BD9-81ED-4DB2-BD59-A6C34878D82A}">
                    <a16:rowId xmlns:a16="http://schemas.microsoft.com/office/drawing/2014/main" val="10003"/>
                  </a:ext>
                </a:extLst>
              </a:tr>
              <a:tr h="370840">
                <a:tc>
                  <a:txBody>
                    <a:bodyPr/>
                    <a:lstStyle/>
                    <a:p>
                      <a:r>
                        <a:rPr lang="en-US" sz="2000" dirty="0"/>
                        <a:t>Smith</a:t>
                      </a:r>
                    </a:p>
                  </a:txBody>
                  <a:tcPr/>
                </a:tc>
                <a:tc>
                  <a:txBody>
                    <a:bodyPr/>
                    <a:lstStyle/>
                    <a:p>
                      <a:pPr algn="ctr"/>
                      <a:r>
                        <a:rPr lang="en-US" sz="2000" dirty="0"/>
                        <a:t>202</a:t>
                      </a:r>
                    </a:p>
                  </a:txBody>
                  <a:tcPr/>
                </a:tc>
                <a:tc>
                  <a:txBody>
                    <a:bodyPr/>
                    <a:lstStyle/>
                    <a:p>
                      <a:pPr algn="ctr"/>
                      <a:r>
                        <a:rPr lang="en-US" sz="2000" dirty="0"/>
                        <a:t>94</a:t>
                      </a:r>
                    </a:p>
                  </a:txBody>
                  <a:tcPr/>
                </a:tc>
                <a:tc>
                  <a:txBody>
                    <a:bodyPr/>
                    <a:lstStyle/>
                    <a:p>
                      <a:pPr algn="ctr"/>
                      <a:r>
                        <a:rPr lang="en-US" sz="2000" dirty="0"/>
                        <a:t>22</a:t>
                      </a:r>
                    </a:p>
                  </a:txBody>
                  <a:tcPr/>
                </a:tc>
                <a:tc>
                  <a:txBody>
                    <a:bodyPr/>
                    <a:lstStyle/>
                    <a:p>
                      <a:pPr algn="ctr"/>
                      <a:r>
                        <a:rPr lang="en-US" sz="2000" dirty="0"/>
                        <a:t>5</a:t>
                      </a:r>
                    </a:p>
                  </a:txBody>
                  <a:tcPr/>
                </a:tc>
                <a:extLst>
                  <a:ext uri="{0D108BD9-81ED-4DB2-BD59-A6C34878D82A}">
                    <a16:rowId xmlns:a16="http://schemas.microsoft.com/office/drawing/2014/main" val="10004"/>
                  </a:ext>
                </a:extLst>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76621206"/>
      </p:ext>
    </p:extLst>
  </p:cSld>
  <p:clrMapOvr>
    <a:masterClrMapping/>
  </p:clrMapOvr>
  <mc:AlternateContent xmlns:mc="http://schemas.openxmlformats.org/markup-compatibility/2006" xmlns:p14="http://schemas.microsoft.com/office/powerpoint/2010/main">
    <mc:Choice Requires="p14">
      <p:transition spd="med" p14:dur="700" advTm="12025">
        <p:fade/>
      </p:transition>
    </mc:Choice>
    <mc:Fallback xmlns="">
      <p:transition spd="med" advTm="120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533400"/>
            <a:ext cx="11125200" cy="838200"/>
          </a:xfrm>
        </p:spPr>
        <p:txBody>
          <a:bodyPr/>
          <a:lstStyle/>
          <a:p>
            <a:r>
              <a:rPr lang="en-US" dirty="0">
                <a:solidFill>
                  <a:srgbClr val="0070C0"/>
                </a:solidFill>
              </a:rPr>
              <a:t>Perceptual Data</a:t>
            </a:r>
          </a:p>
        </p:txBody>
      </p:sp>
      <p:sp>
        <p:nvSpPr>
          <p:cNvPr id="4" name="Content Placeholder 2"/>
          <p:cNvSpPr>
            <a:spLocks noGrp="1"/>
          </p:cNvSpPr>
          <p:nvPr>
            <p:ph type="body" idx="1"/>
          </p:nvPr>
        </p:nvSpPr>
        <p:spPr>
          <a:xfrm>
            <a:off x="1217612" y="5410200"/>
            <a:ext cx="9843482" cy="1143324"/>
          </a:xfrm>
        </p:spPr>
        <p:txBody>
          <a:bodyPr>
            <a:noAutofit/>
          </a:bodyPr>
          <a:lstStyle/>
          <a:p>
            <a:pPr algn="ctr"/>
            <a:r>
              <a:rPr lang="en-US" sz="3200" dirty="0">
                <a:solidFill>
                  <a:srgbClr val="0070C0"/>
                </a:solidFill>
                <a:latin typeface="Aharoni" panose="02010803020104030203" pitchFamily="2" charset="-79"/>
                <a:cs typeface="Aharoni" panose="02010803020104030203" pitchFamily="2" charset="-79"/>
              </a:rPr>
              <a:t>What People Think They Know, Believe or Can Do</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8342" y="1709889"/>
            <a:ext cx="3362022" cy="3362022"/>
          </a:xfrm>
          <a:prstGeom prst="rect">
            <a:avLst/>
          </a:prstGeom>
        </p:spPr>
      </p:pic>
      <p:cxnSp>
        <p:nvCxnSpPr>
          <p:cNvPr id="7" name="Straight Connector 6"/>
          <p:cNvCxnSpPr/>
          <p:nvPr/>
        </p:nvCxnSpPr>
        <p:spPr>
          <a:xfrm>
            <a:off x="455612" y="1524000"/>
            <a:ext cx="11201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580959004"/>
      </p:ext>
    </p:extLst>
  </p:cSld>
  <p:clrMapOvr>
    <a:masterClrMapping/>
  </p:clrMapOvr>
  <mc:AlternateContent xmlns:mc="http://schemas.openxmlformats.org/markup-compatibility/2006" xmlns:p14="http://schemas.microsoft.com/office/powerpoint/2010/main">
    <mc:Choice Requires="p14">
      <p:transition spd="med" p14:dur="700" advTm="15780">
        <p:fade/>
      </p:transition>
    </mc:Choice>
    <mc:Fallback xmlns="">
      <p:transition spd="med" advTm="15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21305" y="1784341"/>
            <a:ext cx="2831948" cy="2763361"/>
            <a:chOff x="1721305" y="1784341"/>
            <a:chExt cx="2831948" cy="2763361"/>
          </a:xfrm>
        </p:grpSpPr>
        <p:sp>
          <p:nvSpPr>
            <p:cNvPr id="7" name="Freeform 6"/>
            <p:cNvSpPr/>
            <p:nvPr/>
          </p:nvSpPr>
          <p:spPr>
            <a:xfrm>
              <a:off x="1721305" y="1784341"/>
              <a:ext cx="2831948" cy="1094400"/>
            </a:xfrm>
            <a:custGeom>
              <a:avLst/>
              <a:gdLst>
                <a:gd name="connsiteX0" fmla="*/ 0 w 2831948"/>
                <a:gd name="connsiteY0" fmla="*/ 0 h 1094400"/>
                <a:gd name="connsiteX1" fmla="*/ 2831948 w 2831948"/>
                <a:gd name="connsiteY1" fmla="*/ 0 h 1094400"/>
                <a:gd name="connsiteX2" fmla="*/ 2831948 w 2831948"/>
                <a:gd name="connsiteY2" fmla="*/ 1094400 h 1094400"/>
                <a:gd name="connsiteX3" fmla="*/ 0 w 2831948"/>
                <a:gd name="connsiteY3" fmla="*/ 1094400 h 1094400"/>
                <a:gd name="connsiteX4" fmla="*/ 0 w 2831948"/>
                <a:gd name="connsiteY4" fmla="*/ 0 h 109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948" h="1094400">
                  <a:moveTo>
                    <a:pt x="0" y="0"/>
                  </a:moveTo>
                  <a:lnTo>
                    <a:pt x="2831948" y="0"/>
                  </a:lnTo>
                  <a:lnTo>
                    <a:pt x="2831948" y="1094400"/>
                  </a:lnTo>
                  <a:lnTo>
                    <a:pt x="0" y="1094400"/>
                  </a:lnTo>
                  <a:lnTo>
                    <a:pt x="0" y="0"/>
                  </a:lnTo>
                  <a:close/>
                </a:path>
              </a:pathLst>
            </a:custGeom>
          </p:spPr>
          <p:style>
            <a:lnRef idx="2">
              <a:schemeClr val="accent1">
                <a:shade val="50000"/>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kern="1200" dirty="0"/>
                <a:t>Attitudes</a:t>
              </a:r>
            </a:p>
          </p:txBody>
        </p:sp>
        <p:sp>
          <p:nvSpPr>
            <p:cNvPr id="8" name="Freeform 7"/>
            <p:cNvSpPr/>
            <p:nvPr/>
          </p:nvSpPr>
          <p:spPr>
            <a:xfrm>
              <a:off x="1721305" y="2878742"/>
              <a:ext cx="2831948" cy="1668960"/>
            </a:xfrm>
            <a:custGeom>
              <a:avLst/>
              <a:gdLst>
                <a:gd name="connsiteX0" fmla="*/ 0 w 2831948"/>
                <a:gd name="connsiteY0" fmla="*/ 0 h 1668960"/>
                <a:gd name="connsiteX1" fmla="*/ 2831948 w 2831948"/>
                <a:gd name="connsiteY1" fmla="*/ 0 h 1668960"/>
                <a:gd name="connsiteX2" fmla="*/ 2831948 w 2831948"/>
                <a:gd name="connsiteY2" fmla="*/ 1668960 h 1668960"/>
                <a:gd name="connsiteX3" fmla="*/ 0 w 2831948"/>
                <a:gd name="connsiteY3" fmla="*/ 1668960 h 1668960"/>
                <a:gd name="connsiteX4" fmla="*/ 0 w 2831948"/>
                <a:gd name="connsiteY4" fmla="*/ 0 h 166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948" h="1668960">
                  <a:moveTo>
                    <a:pt x="0" y="0"/>
                  </a:moveTo>
                  <a:lnTo>
                    <a:pt x="2831948" y="0"/>
                  </a:lnTo>
                  <a:lnTo>
                    <a:pt x="2831948" y="1668960"/>
                  </a:lnTo>
                  <a:lnTo>
                    <a:pt x="0" y="1668960"/>
                  </a:lnTo>
                  <a:lnTo>
                    <a:pt x="0" y="0"/>
                  </a:lnTo>
                  <a:close/>
                </a:path>
              </a:pathLst>
            </a:custGeom>
          </p:spPr>
          <p:style>
            <a:lnRef idx="2">
              <a:schemeClr val="accent1">
                <a:alpha val="90000"/>
                <a:tint val="55000"/>
                <a:hueOff val="0"/>
                <a:satOff val="0"/>
                <a:lumOff val="0"/>
                <a:alphaOff val="0"/>
              </a:schemeClr>
            </a:lnRef>
            <a:fillRef idx="1">
              <a:schemeClr val="accent1">
                <a:alpha val="90000"/>
                <a:tint val="55000"/>
                <a:hueOff val="0"/>
                <a:satOff val="0"/>
                <a:lumOff val="0"/>
                <a:alphaOff val="0"/>
              </a:schemeClr>
            </a:fillRef>
            <a:effectRef idx="0">
              <a:schemeClr val="accent1">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02692" tIns="202692" rIns="270256" bIns="304038" numCol="1" spcCol="1270" anchor="t" anchorCtr="0">
              <a:noAutofit/>
            </a:bodyPr>
            <a:lstStyle/>
            <a:p>
              <a:pPr marL="285750" lvl="1" indent="-285750" algn="ctr" defTabSz="1689100">
                <a:lnSpc>
                  <a:spcPct val="90000"/>
                </a:lnSpc>
                <a:spcBef>
                  <a:spcPct val="0"/>
                </a:spcBef>
                <a:spcAft>
                  <a:spcPct val="15000"/>
                </a:spcAft>
                <a:buChar char="••"/>
              </a:pPr>
              <a:r>
                <a:rPr lang="en-US" sz="3800" kern="1200" dirty="0"/>
                <a:t>I believe</a:t>
              </a:r>
            </a:p>
          </p:txBody>
        </p:sp>
      </p:grpSp>
      <p:grpSp>
        <p:nvGrpSpPr>
          <p:cNvPr id="14" name="Group 13"/>
          <p:cNvGrpSpPr/>
          <p:nvPr/>
        </p:nvGrpSpPr>
        <p:grpSpPr>
          <a:xfrm>
            <a:off x="4949727" y="1784341"/>
            <a:ext cx="2831948" cy="2763361"/>
            <a:chOff x="4949727" y="1784341"/>
            <a:chExt cx="2831948" cy="2763361"/>
          </a:xfrm>
        </p:grpSpPr>
        <p:sp>
          <p:nvSpPr>
            <p:cNvPr id="9" name="Freeform 8"/>
            <p:cNvSpPr/>
            <p:nvPr/>
          </p:nvSpPr>
          <p:spPr>
            <a:xfrm>
              <a:off x="4949727" y="1784341"/>
              <a:ext cx="2831948" cy="1094400"/>
            </a:xfrm>
            <a:custGeom>
              <a:avLst/>
              <a:gdLst>
                <a:gd name="connsiteX0" fmla="*/ 0 w 2831948"/>
                <a:gd name="connsiteY0" fmla="*/ 0 h 1094400"/>
                <a:gd name="connsiteX1" fmla="*/ 2831948 w 2831948"/>
                <a:gd name="connsiteY1" fmla="*/ 0 h 1094400"/>
                <a:gd name="connsiteX2" fmla="*/ 2831948 w 2831948"/>
                <a:gd name="connsiteY2" fmla="*/ 1094400 h 1094400"/>
                <a:gd name="connsiteX3" fmla="*/ 0 w 2831948"/>
                <a:gd name="connsiteY3" fmla="*/ 1094400 h 1094400"/>
                <a:gd name="connsiteX4" fmla="*/ 0 w 2831948"/>
                <a:gd name="connsiteY4" fmla="*/ 0 h 109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948" h="1094400">
                  <a:moveTo>
                    <a:pt x="0" y="0"/>
                  </a:moveTo>
                  <a:lnTo>
                    <a:pt x="2831948" y="0"/>
                  </a:lnTo>
                  <a:lnTo>
                    <a:pt x="2831948" y="1094400"/>
                  </a:lnTo>
                  <a:lnTo>
                    <a:pt x="0" y="1094400"/>
                  </a:lnTo>
                  <a:lnTo>
                    <a:pt x="0" y="0"/>
                  </a:lnTo>
                  <a:close/>
                </a:path>
              </a:pathLst>
            </a:custGeom>
          </p:spPr>
          <p:style>
            <a:lnRef idx="2">
              <a:schemeClr val="accent1">
                <a:shade val="50000"/>
                <a:hueOff val="353209"/>
                <a:satOff val="-8812"/>
                <a:lumOff val="30835"/>
                <a:alphaOff val="0"/>
              </a:schemeClr>
            </a:lnRef>
            <a:fillRef idx="1">
              <a:schemeClr val="accent1">
                <a:shade val="50000"/>
                <a:hueOff val="353209"/>
                <a:satOff val="-8812"/>
                <a:lumOff val="30835"/>
                <a:alphaOff val="0"/>
              </a:schemeClr>
            </a:fillRef>
            <a:effectRef idx="0">
              <a:schemeClr val="accent1">
                <a:shade val="50000"/>
                <a:hueOff val="353209"/>
                <a:satOff val="-8812"/>
                <a:lumOff val="30835"/>
                <a:alphaOff val="0"/>
              </a:schemeClr>
            </a:effectRef>
            <a:fontRef idx="minor">
              <a:schemeClr val="lt1"/>
            </a:fontRef>
          </p:style>
          <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kern="1200" dirty="0"/>
                <a:t>Skills</a:t>
              </a:r>
            </a:p>
          </p:txBody>
        </p:sp>
        <p:sp>
          <p:nvSpPr>
            <p:cNvPr id="10" name="Freeform 9"/>
            <p:cNvSpPr/>
            <p:nvPr/>
          </p:nvSpPr>
          <p:spPr>
            <a:xfrm>
              <a:off x="4949727" y="2878742"/>
              <a:ext cx="2831948" cy="1668960"/>
            </a:xfrm>
            <a:custGeom>
              <a:avLst/>
              <a:gdLst>
                <a:gd name="connsiteX0" fmla="*/ 0 w 2831948"/>
                <a:gd name="connsiteY0" fmla="*/ 0 h 1668960"/>
                <a:gd name="connsiteX1" fmla="*/ 2831948 w 2831948"/>
                <a:gd name="connsiteY1" fmla="*/ 0 h 1668960"/>
                <a:gd name="connsiteX2" fmla="*/ 2831948 w 2831948"/>
                <a:gd name="connsiteY2" fmla="*/ 1668960 h 1668960"/>
                <a:gd name="connsiteX3" fmla="*/ 0 w 2831948"/>
                <a:gd name="connsiteY3" fmla="*/ 1668960 h 1668960"/>
                <a:gd name="connsiteX4" fmla="*/ 0 w 2831948"/>
                <a:gd name="connsiteY4" fmla="*/ 0 h 166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948" h="1668960">
                  <a:moveTo>
                    <a:pt x="0" y="0"/>
                  </a:moveTo>
                  <a:lnTo>
                    <a:pt x="2831948" y="0"/>
                  </a:lnTo>
                  <a:lnTo>
                    <a:pt x="2831948" y="1668960"/>
                  </a:lnTo>
                  <a:lnTo>
                    <a:pt x="0" y="1668960"/>
                  </a:lnTo>
                  <a:lnTo>
                    <a:pt x="0" y="0"/>
                  </a:lnTo>
                  <a:close/>
                </a:path>
              </a:pathLst>
            </a:custGeom>
          </p:spPr>
          <p:style>
            <a:lnRef idx="2">
              <a:schemeClr val="accent1">
                <a:alpha val="90000"/>
                <a:tint val="55000"/>
                <a:hueOff val="0"/>
                <a:satOff val="0"/>
                <a:lumOff val="0"/>
                <a:alphaOff val="0"/>
              </a:schemeClr>
            </a:lnRef>
            <a:fillRef idx="1">
              <a:schemeClr val="accent1">
                <a:alpha val="90000"/>
                <a:tint val="55000"/>
                <a:hueOff val="0"/>
                <a:satOff val="0"/>
                <a:lumOff val="0"/>
                <a:alphaOff val="0"/>
              </a:schemeClr>
            </a:fillRef>
            <a:effectRef idx="0">
              <a:schemeClr val="accent1">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02692" tIns="202692" rIns="270256" bIns="304038" numCol="1" spcCol="1270" anchor="t" anchorCtr="0">
              <a:noAutofit/>
            </a:bodyPr>
            <a:lstStyle/>
            <a:p>
              <a:pPr marL="285750" lvl="1" indent="-285750" algn="ctr" defTabSz="1689100">
                <a:lnSpc>
                  <a:spcPct val="90000"/>
                </a:lnSpc>
                <a:spcBef>
                  <a:spcPct val="0"/>
                </a:spcBef>
                <a:spcAft>
                  <a:spcPct val="15000"/>
                </a:spcAft>
                <a:buChar char="••"/>
              </a:pPr>
              <a:r>
                <a:rPr lang="en-US" sz="3800" kern="1200" dirty="0"/>
                <a:t>I can</a:t>
              </a:r>
            </a:p>
          </p:txBody>
        </p:sp>
      </p:grpSp>
      <p:grpSp>
        <p:nvGrpSpPr>
          <p:cNvPr id="15" name="Group 14"/>
          <p:cNvGrpSpPr/>
          <p:nvPr/>
        </p:nvGrpSpPr>
        <p:grpSpPr>
          <a:xfrm>
            <a:off x="8178148" y="1784341"/>
            <a:ext cx="2831948" cy="2763361"/>
            <a:chOff x="8178148" y="1784341"/>
            <a:chExt cx="2831948" cy="2763361"/>
          </a:xfrm>
        </p:grpSpPr>
        <p:sp>
          <p:nvSpPr>
            <p:cNvPr id="11" name="Freeform 10"/>
            <p:cNvSpPr/>
            <p:nvPr/>
          </p:nvSpPr>
          <p:spPr>
            <a:xfrm>
              <a:off x="8178148" y="1784341"/>
              <a:ext cx="2831948" cy="1094400"/>
            </a:xfrm>
            <a:custGeom>
              <a:avLst/>
              <a:gdLst>
                <a:gd name="connsiteX0" fmla="*/ 0 w 2831948"/>
                <a:gd name="connsiteY0" fmla="*/ 0 h 1094400"/>
                <a:gd name="connsiteX1" fmla="*/ 2831948 w 2831948"/>
                <a:gd name="connsiteY1" fmla="*/ 0 h 1094400"/>
                <a:gd name="connsiteX2" fmla="*/ 2831948 w 2831948"/>
                <a:gd name="connsiteY2" fmla="*/ 1094400 h 1094400"/>
                <a:gd name="connsiteX3" fmla="*/ 0 w 2831948"/>
                <a:gd name="connsiteY3" fmla="*/ 1094400 h 1094400"/>
                <a:gd name="connsiteX4" fmla="*/ 0 w 2831948"/>
                <a:gd name="connsiteY4" fmla="*/ 0 h 109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948" h="1094400">
                  <a:moveTo>
                    <a:pt x="0" y="0"/>
                  </a:moveTo>
                  <a:lnTo>
                    <a:pt x="2831948" y="0"/>
                  </a:lnTo>
                  <a:lnTo>
                    <a:pt x="2831948" y="1094400"/>
                  </a:lnTo>
                  <a:lnTo>
                    <a:pt x="0" y="1094400"/>
                  </a:lnTo>
                  <a:lnTo>
                    <a:pt x="0" y="0"/>
                  </a:lnTo>
                  <a:close/>
                </a:path>
              </a:pathLst>
            </a:custGeom>
          </p:spPr>
          <p:style>
            <a:lnRef idx="2">
              <a:schemeClr val="accent1">
                <a:shade val="50000"/>
                <a:hueOff val="353209"/>
                <a:satOff val="-8812"/>
                <a:lumOff val="30835"/>
                <a:alphaOff val="0"/>
              </a:schemeClr>
            </a:lnRef>
            <a:fillRef idx="1">
              <a:schemeClr val="accent1">
                <a:shade val="50000"/>
                <a:hueOff val="353209"/>
                <a:satOff val="-8812"/>
                <a:lumOff val="30835"/>
                <a:alphaOff val="0"/>
              </a:schemeClr>
            </a:fillRef>
            <a:effectRef idx="0">
              <a:schemeClr val="accent1">
                <a:shade val="50000"/>
                <a:hueOff val="353209"/>
                <a:satOff val="-8812"/>
                <a:lumOff val="30835"/>
                <a:alphaOff val="0"/>
              </a:schemeClr>
            </a:effectRef>
            <a:fontRef idx="minor">
              <a:schemeClr val="lt1"/>
            </a:fontRef>
          </p:style>
          <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kern="1200" dirty="0"/>
                <a:t>Knowledge</a:t>
              </a:r>
            </a:p>
          </p:txBody>
        </p:sp>
        <p:sp>
          <p:nvSpPr>
            <p:cNvPr id="12" name="Freeform 11"/>
            <p:cNvSpPr/>
            <p:nvPr/>
          </p:nvSpPr>
          <p:spPr>
            <a:xfrm>
              <a:off x="8178148" y="2878742"/>
              <a:ext cx="2831948" cy="1668960"/>
            </a:xfrm>
            <a:custGeom>
              <a:avLst/>
              <a:gdLst>
                <a:gd name="connsiteX0" fmla="*/ 0 w 2831948"/>
                <a:gd name="connsiteY0" fmla="*/ 0 h 1668960"/>
                <a:gd name="connsiteX1" fmla="*/ 2831948 w 2831948"/>
                <a:gd name="connsiteY1" fmla="*/ 0 h 1668960"/>
                <a:gd name="connsiteX2" fmla="*/ 2831948 w 2831948"/>
                <a:gd name="connsiteY2" fmla="*/ 1668960 h 1668960"/>
                <a:gd name="connsiteX3" fmla="*/ 0 w 2831948"/>
                <a:gd name="connsiteY3" fmla="*/ 1668960 h 1668960"/>
                <a:gd name="connsiteX4" fmla="*/ 0 w 2831948"/>
                <a:gd name="connsiteY4" fmla="*/ 0 h 166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948" h="1668960">
                  <a:moveTo>
                    <a:pt x="0" y="0"/>
                  </a:moveTo>
                  <a:lnTo>
                    <a:pt x="2831948" y="0"/>
                  </a:lnTo>
                  <a:lnTo>
                    <a:pt x="2831948" y="1668960"/>
                  </a:lnTo>
                  <a:lnTo>
                    <a:pt x="0" y="1668960"/>
                  </a:lnTo>
                  <a:lnTo>
                    <a:pt x="0" y="0"/>
                  </a:lnTo>
                  <a:close/>
                </a:path>
              </a:pathLst>
            </a:custGeom>
          </p:spPr>
          <p:style>
            <a:lnRef idx="2">
              <a:schemeClr val="accent1">
                <a:alpha val="90000"/>
                <a:tint val="55000"/>
                <a:hueOff val="0"/>
                <a:satOff val="0"/>
                <a:lumOff val="0"/>
                <a:alphaOff val="0"/>
              </a:schemeClr>
            </a:lnRef>
            <a:fillRef idx="1">
              <a:schemeClr val="accent1">
                <a:alpha val="90000"/>
                <a:tint val="55000"/>
                <a:hueOff val="0"/>
                <a:satOff val="0"/>
                <a:lumOff val="0"/>
                <a:alphaOff val="0"/>
              </a:schemeClr>
            </a:fillRef>
            <a:effectRef idx="0">
              <a:schemeClr val="accent1">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02692" tIns="202692" rIns="270256" bIns="304038" numCol="1" spcCol="1270" anchor="t" anchorCtr="0">
              <a:noAutofit/>
            </a:bodyPr>
            <a:lstStyle/>
            <a:p>
              <a:pPr marL="285750" lvl="1" indent="-285750" algn="ctr" defTabSz="1689100">
                <a:lnSpc>
                  <a:spcPct val="90000"/>
                </a:lnSpc>
                <a:spcBef>
                  <a:spcPct val="0"/>
                </a:spcBef>
                <a:spcAft>
                  <a:spcPct val="15000"/>
                </a:spcAft>
                <a:buChar char="••"/>
              </a:pPr>
              <a:r>
                <a:rPr lang="en-US" sz="3800" kern="1200" dirty="0"/>
                <a:t>I know</a:t>
              </a:r>
            </a:p>
          </p:txBody>
        </p:sp>
      </p:grpSp>
      <p:sp>
        <p:nvSpPr>
          <p:cNvPr id="2" name="Title 1"/>
          <p:cNvSpPr>
            <a:spLocks noGrp="1"/>
          </p:cNvSpPr>
          <p:nvPr>
            <p:ph type="title"/>
          </p:nvPr>
        </p:nvSpPr>
        <p:spPr>
          <a:xfrm>
            <a:off x="531812" y="457394"/>
            <a:ext cx="9143538" cy="1066800"/>
          </a:xfrm>
        </p:spPr>
        <p:txBody>
          <a:bodyPr/>
          <a:lstStyle/>
          <a:p>
            <a:r>
              <a:rPr lang="en-US" dirty="0"/>
              <a:t>Perceptual Data Collection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02789283"/>
      </p:ext>
    </p:extLst>
  </p:cSld>
  <p:clrMapOvr>
    <a:masterClrMapping/>
  </p:clrMapOvr>
  <mc:AlternateContent xmlns:mc="http://schemas.openxmlformats.org/markup-compatibility/2006" xmlns:p14="http://schemas.microsoft.com/office/powerpoint/2010/main">
    <mc:Choice Requires="p14">
      <p:transition spd="med" p14:dur="700" advTm="10264">
        <p:fade/>
      </p:transition>
    </mc:Choice>
    <mc:Fallback xmlns="">
      <p:transition spd="med" advTm="102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457200"/>
            <a:ext cx="9143538" cy="1066800"/>
          </a:xfrm>
        </p:spPr>
        <p:txBody>
          <a:bodyPr/>
          <a:lstStyle/>
          <a:p>
            <a:r>
              <a:rPr lang="en-US" dirty="0"/>
              <a:t>Types of Perceptual Data</a:t>
            </a:r>
          </a:p>
        </p:txBody>
      </p:sp>
      <p:sp>
        <p:nvSpPr>
          <p:cNvPr id="5" name="Rectangle 4"/>
          <p:cNvSpPr/>
          <p:nvPr/>
        </p:nvSpPr>
        <p:spPr>
          <a:xfrm>
            <a:off x="1159599" y="2388253"/>
            <a:ext cx="9870092" cy="554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1653103" y="2063533"/>
            <a:ext cx="6909064" cy="649440"/>
          </a:xfrm>
          <a:custGeom>
            <a:avLst/>
            <a:gdLst>
              <a:gd name="connsiteX0" fmla="*/ 0 w 6909064"/>
              <a:gd name="connsiteY0" fmla="*/ 108242 h 649440"/>
              <a:gd name="connsiteX1" fmla="*/ 108242 w 6909064"/>
              <a:gd name="connsiteY1" fmla="*/ 0 h 649440"/>
              <a:gd name="connsiteX2" fmla="*/ 6800822 w 6909064"/>
              <a:gd name="connsiteY2" fmla="*/ 0 h 649440"/>
              <a:gd name="connsiteX3" fmla="*/ 6909064 w 6909064"/>
              <a:gd name="connsiteY3" fmla="*/ 108242 h 649440"/>
              <a:gd name="connsiteX4" fmla="*/ 6909064 w 6909064"/>
              <a:gd name="connsiteY4" fmla="*/ 541198 h 649440"/>
              <a:gd name="connsiteX5" fmla="*/ 6800822 w 6909064"/>
              <a:gd name="connsiteY5" fmla="*/ 649440 h 649440"/>
              <a:gd name="connsiteX6" fmla="*/ 108242 w 6909064"/>
              <a:gd name="connsiteY6" fmla="*/ 649440 h 649440"/>
              <a:gd name="connsiteX7" fmla="*/ 0 w 6909064"/>
              <a:gd name="connsiteY7" fmla="*/ 541198 h 649440"/>
              <a:gd name="connsiteX8" fmla="*/ 0 w 6909064"/>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064" h="649440">
                <a:moveTo>
                  <a:pt x="0" y="108242"/>
                </a:moveTo>
                <a:cubicBezTo>
                  <a:pt x="0" y="48462"/>
                  <a:pt x="48462" y="0"/>
                  <a:pt x="108242" y="0"/>
                </a:cubicBezTo>
                <a:lnTo>
                  <a:pt x="6800822" y="0"/>
                </a:lnTo>
                <a:cubicBezTo>
                  <a:pt x="6860602" y="0"/>
                  <a:pt x="6909064" y="48462"/>
                  <a:pt x="6909064" y="108242"/>
                </a:cubicBezTo>
                <a:lnTo>
                  <a:pt x="6909064" y="541198"/>
                </a:lnTo>
                <a:cubicBezTo>
                  <a:pt x="6909064" y="600978"/>
                  <a:pt x="6860602" y="649440"/>
                  <a:pt x="6800822"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2849" tIns="31703" rIns="292849" bIns="31703" numCol="1" spcCol="1270" anchor="ctr" anchorCtr="0">
            <a:noAutofit/>
          </a:bodyPr>
          <a:lstStyle/>
          <a:p>
            <a:pPr lvl="0" algn="l" defTabSz="977900">
              <a:lnSpc>
                <a:spcPct val="90000"/>
              </a:lnSpc>
              <a:spcBef>
                <a:spcPct val="0"/>
              </a:spcBef>
              <a:spcAft>
                <a:spcPct val="35000"/>
              </a:spcAft>
            </a:pPr>
            <a:r>
              <a:rPr lang="en-US" sz="2200" kern="1200" dirty="0"/>
              <a:t>Pre-Post</a:t>
            </a:r>
          </a:p>
        </p:txBody>
      </p:sp>
      <p:sp>
        <p:nvSpPr>
          <p:cNvPr id="7" name="Rectangle 6"/>
          <p:cNvSpPr/>
          <p:nvPr/>
        </p:nvSpPr>
        <p:spPr>
          <a:xfrm>
            <a:off x="1159599" y="3386173"/>
            <a:ext cx="9870092" cy="554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653103" y="3061453"/>
            <a:ext cx="6909064" cy="649440"/>
          </a:xfrm>
          <a:custGeom>
            <a:avLst/>
            <a:gdLst>
              <a:gd name="connsiteX0" fmla="*/ 0 w 6909064"/>
              <a:gd name="connsiteY0" fmla="*/ 108242 h 649440"/>
              <a:gd name="connsiteX1" fmla="*/ 108242 w 6909064"/>
              <a:gd name="connsiteY1" fmla="*/ 0 h 649440"/>
              <a:gd name="connsiteX2" fmla="*/ 6800822 w 6909064"/>
              <a:gd name="connsiteY2" fmla="*/ 0 h 649440"/>
              <a:gd name="connsiteX3" fmla="*/ 6909064 w 6909064"/>
              <a:gd name="connsiteY3" fmla="*/ 108242 h 649440"/>
              <a:gd name="connsiteX4" fmla="*/ 6909064 w 6909064"/>
              <a:gd name="connsiteY4" fmla="*/ 541198 h 649440"/>
              <a:gd name="connsiteX5" fmla="*/ 6800822 w 6909064"/>
              <a:gd name="connsiteY5" fmla="*/ 649440 h 649440"/>
              <a:gd name="connsiteX6" fmla="*/ 108242 w 6909064"/>
              <a:gd name="connsiteY6" fmla="*/ 649440 h 649440"/>
              <a:gd name="connsiteX7" fmla="*/ 0 w 6909064"/>
              <a:gd name="connsiteY7" fmla="*/ 541198 h 649440"/>
              <a:gd name="connsiteX8" fmla="*/ 0 w 6909064"/>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064" h="649440">
                <a:moveTo>
                  <a:pt x="0" y="108242"/>
                </a:moveTo>
                <a:cubicBezTo>
                  <a:pt x="0" y="48462"/>
                  <a:pt x="48462" y="0"/>
                  <a:pt x="108242" y="0"/>
                </a:cubicBezTo>
                <a:lnTo>
                  <a:pt x="6800822" y="0"/>
                </a:lnTo>
                <a:cubicBezTo>
                  <a:pt x="6860602" y="0"/>
                  <a:pt x="6909064" y="48462"/>
                  <a:pt x="6909064" y="108242"/>
                </a:cubicBezTo>
                <a:lnTo>
                  <a:pt x="6909064" y="541198"/>
                </a:lnTo>
                <a:cubicBezTo>
                  <a:pt x="6909064" y="600978"/>
                  <a:pt x="6860602" y="649440"/>
                  <a:pt x="6800822"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2849" tIns="31703" rIns="292849" bIns="31703" numCol="1" spcCol="1270" anchor="ctr" anchorCtr="0">
            <a:noAutofit/>
          </a:bodyPr>
          <a:lstStyle/>
          <a:p>
            <a:pPr lvl="0" algn="l" defTabSz="977900">
              <a:lnSpc>
                <a:spcPct val="90000"/>
              </a:lnSpc>
              <a:spcBef>
                <a:spcPct val="0"/>
              </a:spcBef>
              <a:spcAft>
                <a:spcPct val="35000"/>
              </a:spcAft>
            </a:pPr>
            <a:r>
              <a:rPr lang="en-US" sz="2200" kern="1200" dirty="0"/>
              <a:t>Program Planning Survey</a:t>
            </a:r>
          </a:p>
        </p:txBody>
      </p:sp>
      <p:sp>
        <p:nvSpPr>
          <p:cNvPr id="9" name="Rectangle 8"/>
          <p:cNvSpPr/>
          <p:nvPr/>
        </p:nvSpPr>
        <p:spPr>
          <a:xfrm>
            <a:off x="1159599" y="4384093"/>
            <a:ext cx="9870092" cy="554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1653103" y="4059373"/>
            <a:ext cx="6909064" cy="649440"/>
          </a:xfrm>
          <a:custGeom>
            <a:avLst/>
            <a:gdLst>
              <a:gd name="connsiteX0" fmla="*/ 0 w 6909064"/>
              <a:gd name="connsiteY0" fmla="*/ 108242 h 649440"/>
              <a:gd name="connsiteX1" fmla="*/ 108242 w 6909064"/>
              <a:gd name="connsiteY1" fmla="*/ 0 h 649440"/>
              <a:gd name="connsiteX2" fmla="*/ 6800822 w 6909064"/>
              <a:gd name="connsiteY2" fmla="*/ 0 h 649440"/>
              <a:gd name="connsiteX3" fmla="*/ 6909064 w 6909064"/>
              <a:gd name="connsiteY3" fmla="*/ 108242 h 649440"/>
              <a:gd name="connsiteX4" fmla="*/ 6909064 w 6909064"/>
              <a:gd name="connsiteY4" fmla="*/ 541198 h 649440"/>
              <a:gd name="connsiteX5" fmla="*/ 6800822 w 6909064"/>
              <a:gd name="connsiteY5" fmla="*/ 649440 h 649440"/>
              <a:gd name="connsiteX6" fmla="*/ 108242 w 6909064"/>
              <a:gd name="connsiteY6" fmla="*/ 649440 h 649440"/>
              <a:gd name="connsiteX7" fmla="*/ 0 w 6909064"/>
              <a:gd name="connsiteY7" fmla="*/ 541198 h 649440"/>
              <a:gd name="connsiteX8" fmla="*/ 0 w 6909064"/>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064" h="649440">
                <a:moveTo>
                  <a:pt x="0" y="108242"/>
                </a:moveTo>
                <a:cubicBezTo>
                  <a:pt x="0" y="48462"/>
                  <a:pt x="48462" y="0"/>
                  <a:pt x="108242" y="0"/>
                </a:cubicBezTo>
                <a:lnTo>
                  <a:pt x="6800822" y="0"/>
                </a:lnTo>
                <a:cubicBezTo>
                  <a:pt x="6860602" y="0"/>
                  <a:pt x="6909064" y="48462"/>
                  <a:pt x="6909064" y="108242"/>
                </a:cubicBezTo>
                <a:lnTo>
                  <a:pt x="6909064" y="541198"/>
                </a:lnTo>
                <a:cubicBezTo>
                  <a:pt x="6909064" y="600978"/>
                  <a:pt x="6860602" y="649440"/>
                  <a:pt x="6800822"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2849" tIns="31703" rIns="292849" bIns="31703" numCol="1" spcCol="1270" anchor="ctr" anchorCtr="0">
            <a:noAutofit/>
          </a:bodyPr>
          <a:lstStyle/>
          <a:p>
            <a:pPr lvl="0" algn="l" defTabSz="977900">
              <a:lnSpc>
                <a:spcPct val="90000"/>
              </a:lnSpc>
              <a:spcBef>
                <a:spcPct val="0"/>
              </a:spcBef>
              <a:spcAft>
                <a:spcPct val="35000"/>
              </a:spcAft>
            </a:pPr>
            <a:r>
              <a:rPr lang="en-US" sz="2200" kern="1200" dirty="0"/>
              <a:t>Program/Activity Evaluation</a:t>
            </a:r>
          </a:p>
        </p:txBody>
      </p:sp>
      <p:sp>
        <p:nvSpPr>
          <p:cNvPr id="11" name="Rectangle 10"/>
          <p:cNvSpPr/>
          <p:nvPr/>
        </p:nvSpPr>
        <p:spPr>
          <a:xfrm>
            <a:off x="1159599" y="5382014"/>
            <a:ext cx="9870092" cy="554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1653103" y="5057294"/>
            <a:ext cx="6909064" cy="649440"/>
          </a:xfrm>
          <a:custGeom>
            <a:avLst/>
            <a:gdLst>
              <a:gd name="connsiteX0" fmla="*/ 0 w 6909064"/>
              <a:gd name="connsiteY0" fmla="*/ 108242 h 649440"/>
              <a:gd name="connsiteX1" fmla="*/ 108242 w 6909064"/>
              <a:gd name="connsiteY1" fmla="*/ 0 h 649440"/>
              <a:gd name="connsiteX2" fmla="*/ 6800822 w 6909064"/>
              <a:gd name="connsiteY2" fmla="*/ 0 h 649440"/>
              <a:gd name="connsiteX3" fmla="*/ 6909064 w 6909064"/>
              <a:gd name="connsiteY3" fmla="*/ 108242 h 649440"/>
              <a:gd name="connsiteX4" fmla="*/ 6909064 w 6909064"/>
              <a:gd name="connsiteY4" fmla="*/ 541198 h 649440"/>
              <a:gd name="connsiteX5" fmla="*/ 6800822 w 6909064"/>
              <a:gd name="connsiteY5" fmla="*/ 649440 h 649440"/>
              <a:gd name="connsiteX6" fmla="*/ 108242 w 6909064"/>
              <a:gd name="connsiteY6" fmla="*/ 649440 h 649440"/>
              <a:gd name="connsiteX7" fmla="*/ 0 w 6909064"/>
              <a:gd name="connsiteY7" fmla="*/ 541198 h 649440"/>
              <a:gd name="connsiteX8" fmla="*/ 0 w 6909064"/>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064" h="649440">
                <a:moveTo>
                  <a:pt x="0" y="108242"/>
                </a:moveTo>
                <a:cubicBezTo>
                  <a:pt x="0" y="48462"/>
                  <a:pt x="48462" y="0"/>
                  <a:pt x="108242" y="0"/>
                </a:cubicBezTo>
                <a:lnTo>
                  <a:pt x="6800822" y="0"/>
                </a:lnTo>
                <a:cubicBezTo>
                  <a:pt x="6860602" y="0"/>
                  <a:pt x="6909064" y="48462"/>
                  <a:pt x="6909064" y="108242"/>
                </a:cubicBezTo>
                <a:lnTo>
                  <a:pt x="6909064" y="541198"/>
                </a:lnTo>
                <a:cubicBezTo>
                  <a:pt x="6909064" y="600978"/>
                  <a:pt x="6860602" y="649440"/>
                  <a:pt x="6800822"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2849" tIns="31703" rIns="292849" bIns="31703" numCol="1" spcCol="1270" anchor="ctr" anchorCtr="0">
            <a:noAutofit/>
          </a:bodyPr>
          <a:lstStyle/>
          <a:p>
            <a:pPr lvl="0" algn="l" defTabSz="977900">
              <a:lnSpc>
                <a:spcPct val="90000"/>
              </a:lnSpc>
              <a:spcBef>
                <a:spcPct val="0"/>
              </a:spcBef>
              <a:spcAft>
                <a:spcPct val="35000"/>
              </a:spcAft>
            </a:pPr>
            <a:r>
              <a:rPr lang="en-US" sz="2200" kern="1200" dirty="0"/>
              <a:t>Opinion Survey</a:t>
            </a: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48326794"/>
      </p:ext>
    </p:extLst>
  </p:cSld>
  <p:clrMapOvr>
    <a:masterClrMapping/>
  </p:clrMapOvr>
  <mc:AlternateContent xmlns:mc="http://schemas.openxmlformats.org/markup-compatibility/2006" xmlns:p14="http://schemas.microsoft.com/office/powerpoint/2010/main">
    <mc:Choice Requires="p14">
      <p:transition spd="med" p14:dur="700" advTm="25344">
        <p:fade/>
      </p:transition>
    </mc:Choice>
    <mc:Fallback xmlns="">
      <p:transition spd="med" advTm="25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bldLst>
      <p:bldP spid="6" grpId="0" animBg="1"/>
      <p:bldP spid="8" grpId="0" animBg="1"/>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144" y="701751"/>
            <a:ext cx="9872948" cy="517450"/>
          </a:xfrm>
        </p:spPr>
        <p:txBody>
          <a:bodyPr>
            <a:noAutofit/>
          </a:bodyPr>
          <a:lstStyle/>
          <a:p>
            <a:r>
              <a:rPr lang="en-US" dirty="0"/>
              <a:t>Pre-Post</a:t>
            </a:r>
          </a:p>
        </p:txBody>
      </p:sp>
      <p:sp>
        <p:nvSpPr>
          <p:cNvPr id="3" name="Content Placeholder 2"/>
          <p:cNvSpPr>
            <a:spLocks noGrp="1"/>
          </p:cNvSpPr>
          <p:nvPr>
            <p:ph idx="1"/>
          </p:nvPr>
        </p:nvSpPr>
        <p:spPr>
          <a:xfrm>
            <a:off x="717144" y="1600200"/>
            <a:ext cx="4918316" cy="4037548"/>
          </a:xfrm>
          <a:ln>
            <a:solidFill>
              <a:schemeClr val="accent1"/>
            </a:solidFill>
          </a:ln>
        </p:spPr>
        <p:txBody>
          <a:bodyPr>
            <a:normAutofit fontScale="62500" lnSpcReduction="20000"/>
          </a:bodyPr>
          <a:lstStyle/>
          <a:p>
            <a:pPr marL="0" indent="0">
              <a:spcBef>
                <a:spcPts val="580"/>
              </a:spcBef>
              <a:buNone/>
              <a:defRPr/>
            </a:pPr>
            <a:endParaRPr lang="en-US" sz="2399" dirty="0">
              <a:solidFill>
                <a:schemeClr val="tx1">
                  <a:lumMod val="75000"/>
                  <a:lumOff val="25000"/>
                </a:schemeClr>
              </a:solidFill>
            </a:endParaRPr>
          </a:p>
          <a:p>
            <a:pPr marL="0" indent="0">
              <a:lnSpc>
                <a:spcPct val="120000"/>
              </a:lnSpc>
              <a:spcBef>
                <a:spcPts val="580"/>
              </a:spcBef>
              <a:buNone/>
              <a:defRPr/>
            </a:pPr>
            <a:r>
              <a:rPr lang="en-US" sz="2600" dirty="0">
                <a:solidFill>
                  <a:schemeClr val="tx1">
                    <a:lumMod val="75000"/>
                    <a:lumOff val="25000"/>
                  </a:schemeClr>
                </a:solidFill>
                <a:latin typeface="Arial" panose="020B0604020202020204" pitchFamily="34" charset="0"/>
                <a:cs typeface="Arial" panose="020B0604020202020204" pitchFamily="34" charset="0"/>
              </a:rPr>
              <a:t>On a scale of 1-5 (with 5 being strongly agree and 1 being strongly disagree), please rate each of the following statements concerning your student.</a:t>
            </a:r>
          </a:p>
          <a:p>
            <a:pPr marL="109504" indent="0">
              <a:spcBef>
                <a:spcPts val="580"/>
              </a:spcBef>
              <a:buNone/>
              <a:defRPr/>
            </a:pPr>
            <a:endParaRPr lang="en-US" sz="2399" dirty="0">
              <a:solidFill>
                <a:schemeClr val="tx1">
                  <a:lumMod val="75000"/>
                  <a:lumOff val="25000"/>
                </a:schemeClr>
              </a:solidFill>
            </a:endParaRPr>
          </a:p>
          <a:p>
            <a:pPr marL="109504" indent="0">
              <a:spcBef>
                <a:spcPts val="580"/>
              </a:spcBef>
              <a:buNone/>
              <a:defRPr/>
            </a:pPr>
            <a:endParaRPr lang="en-US" sz="2399" dirty="0">
              <a:solidFill>
                <a:schemeClr val="tx1">
                  <a:lumMod val="75000"/>
                  <a:lumOff val="25000"/>
                </a:schemeClr>
              </a:solidFill>
            </a:endParaRPr>
          </a:p>
          <a:p>
            <a:pPr marL="274238" indent="-274238">
              <a:spcBef>
                <a:spcPts val="580"/>
              </a:spcBef>
              <a:buFont typeface="Wingdings 2"/>
              <a:buChar char=""/>
              <a:defRPr/>
            </a:pPr>
            <a:r>
              <a:rPr lang="en-US" sz="2399" dirty="0">
                <a:solidFill>
                  <a:schemeClr val="tx1">
                    <a:lumMod val="75000"/>
                    <a:lumOff val="25000"/>
                  </a:schemeClr>
                </a:solidFill>
              </a:rPr>
              <a:t>My student is able to identify/name his/her feelings/emotions.</a:t>
            </a:r>
          </a:p>
          <a:p>
            <a:pPr marL="109504" indent="0">
              <a:spcBef>
                <a:spcPts val="580"/>
              </a:spcBef>
              <a:buNone/>
              <a:defRPr/>
            </a:pPr>
            <a:r>
              <a:rPr lang="en-US" sz="2399" dirty="0">
                <a:solidFill>
                  <a:schemeClr val="tx1">
                    <a:lumMod val="75000"/>
                    <a:lumOff val="25000"/>
                  </a:schemeClr>
                </a:solidFill>
              </a:rPr>
              <a:t>	1	2	3	4	5</a:t>
            </a:r>
          </a:p>
          <a:p>
            <a:pPr marL="274238" indent="-274238">
              <a:spcBef>
                <a:spcPts val="580"/>
              </a:spcBef>
              <a:buFont typeface="Wingdings 2"/>
              <a:buChar char=""/>
              <a:defRPr/>
            </a:pPr>
            <a:endParaRPr lang="en-US" sz="2399" dirty="0">
              <a:solidFill>
                <a:schemeClr val="tx1">
                  <a:lumMod val="75000"/>
                  <a:lumOff val="25000"/>
                </a:schemeClr>
              </a:solidFill>
            </a:endParaRPr>
          </a:p>
          <a:p>
            <a:pPr marL="274238" indent="-274238">
              <a:spcBef>
                <a:spcPts val="580"/>
              </a:spcBef>
              <a:buFont typeface="Wingdings 2"/>
              <a:buChar char=""/>
              <a:defRPr/>
            </a:pPr>
            <a:r>
              <a:rPr lang="en-US" sz="2399" dirty="0">
                <a:solidFill>
                  <a:schemeClr val="tx1">
                    <a:lumMod val="75000"/>
                    <a:lumOff val="25000"/>
                  </a:schemeClr>
                </a:solidFill>
              </a:rPr>
              <a:t>My student is able identify strategies to use to return to a calm state.</a:t>
            </a:r>
          </a:p>
          <a:p>
            <a:pPr marL="109504" indent="0">
              <a:spcBef>
                <a:spcPts val="580"/>
              </a:spcBef>
              <a:buNone/>
              <a:defRPr/>
            </a:pPr>
            <a:r>
              <a:rPr lang="en-US" sz="2399" dirty="0">
                <a:solidFill>
                  <a:schemeClr val="tx1">
                    <a:lumMod val="75000"/>
                    <a:lumOff val="25000"/>
                  </a:schemeClr>
                </a:solidFill>
              </a:rPr>
              <a:t>	1	2	3	4	5</a:t>
            </a:r>
          </a:p>
          <a:p>
            <a:pPr marL="274238" indent="-274238">
              <a:spcBef>
                <a:spcPts val="580"/>
              </a:spcBef>
              <a:buFont typeface="Wingdings 2"/>
              <a:buChar char=""/>
              <a:defRPr/>
            </a:pPr>
            <a:endParaRPr lang="en-US" sz="2399" dirty="0">
              <a:solidFill>
                <a:schemeClr val="tx1">
                  <a:lumMod val="75000"/>
                  <a:lumOff val="25000"/>
                </a:schemeClr>
              </a:solidFill>
            </a:endParaRPr>
          </a:p>
          <a:p>
            <a:pPr marL="274238" indent="-274238">
              <a:spcBef>
                <a:spcPts val="580"/>
              </a:spcBef>
              <a:buFont typeface="Wingdings 2"/>
              <a:buChar char=""/>
              <a:defRPr/>
            </a:pPr>
            <a:r>
              <a:rPr lang="en-US" sz="2399" dirty="0">
                <a:solidFill>
                  <a:schemeClr val="tx1">
                    <a:lumMod val="75000"/>
                    <a:lumOff val="25000"/>
                  </a:schemeClr>
                </a:solidFill>
              </a:rPr>
              <a:t>My student is able to utilize strategies to calm when feeling a strong emotion.</a:t>
            </a:r>
          </a:p>
          <a:p>
            <a:pPr marL="109504" indent="0">
              <a:spcBef>
                <a:spcPts val="580"/>
              </a:spcBef>
              <a:buNone/>
              <a:defRPr/>
            </a:pPr>
            <a:r>
              <a:rPr lang="en-US" sz="2399" dirty="0">
                <a:solidFill>
                  <a:schemeClr val="tx1">
                    <a:lumMod val="75000"/>
                    <a:lumOff val="25000"/>
                  </a:schemeClr>
                </a:solidFill>
              </a:rPr>
              <a:t>	1	2	3	4	5</a:t>
            </a:r>
          </a:p>
          <a:p>
            <a:endParaRPr lang="en-US" dirty="0"/>
          </a:p>
        </p:txBody>
      </p:sp>
      <p:pic>
        <p:nvPicPr>
          <p:cNvPr id="4" name="Content Placeholder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942012" y="1600200"/>
            <a:ext cx="5790980" cy="406119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293942682"/>
      </p:ext>
    </p:extLst>
  </p:cSld>
  <p:clrMapOvr>
    <a:masterClrMapping/>
  </p:clrMapOvr>
  <mc:AlternateContent xmlns:mc="http://schemas.openxmlformats.org/markup-compatibility/2006" xmlns:p14="http://schemas.microsoft.com/office/powerpoint/2010/main">
    <mc:Choice Requires="p14">
      <p:transition spd="med" p14:dur="700" advTm="20790">
        <p:fade/>
      </p:transition>
    </mc:Choice>
    <mc:Fallback xmlns="">
      <p:transition spd="med" advTm="20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513265"/>
            <a:ext cx="9143538" cy="645310"/>
          </a:xfrm>
        </p:spPr>
        <p:txBody>
          <a:bodyPr/>
          <a:lstStyle/>
          <a:p>
            <a:r>
              <a:rPr lang="en-US" dirty="0"/>
              <a:t>Program Planning Survey</a:t>
            </a:r>
          </a:p>
        </p:txBody>
      </p:sp>
      <p:sp>
        <p:nvSpPr>
          <p:cNvPr id="4" name="Content Placeholder 3"/>
          <p:cNvSpPr>
            <a:spLocks noGrp="1"/>
          </p:cNvSpPr>
          <p:nvPr>
            <p:ph idx="1"/>
          </p:nvPr>
        </p:nvSpPr>
        <p:spPr>
          <a:xfrm>
            <a:off x="1417887" y="1323693"/>
            <a:ext cx="9598700" cy="3581400"/>
          </a:xfrm>
        </p:spPr>
        <p:txBody>
          <a:bodyPr/>
          <a:lstStyle/>
          <a:p>
            <a:r>
              <a:rPr lang="en-US" dirty="0"/>
              <a:t>Perception of Parents, Teacher &amp; Students</a:t>
            </a:r>
          </a:p>
        </p:txBody>
      </p:sp>
      <p:pic>
        <p:nvPicPr>
          <p:cNvPr id="1229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189" t="15299" r="3393" b="21362"/>
          <a:stretch/>
        </p:blipFill>
        <p:spPr bwMode="auto">
          <a:xfrm>
            <a:off x="1980684" y="1626101"/>
            <a:ext cx="8473106" cy="333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txBox="1">
            <a:spLocks/>
          </p:cNvSpPr>
          <p:nvPr/>
        </p:nvSpPr>
        <p:spPr>
          <a:xfrm>
            <a:off x="1980684" y="5070211"/>
            <a:ext cx="8884660" cy="837982"/>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sz="2399" dirty="0"/>
              <a:t>Result:  3-Year Focus on Developing Problem Solving Skills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280869110"/>
      </p:ext>
    </p:extLst>
  </p:cSld>
  <p:clrMapOvr>
    <a:masterClrMapping/>
  </p:clrMapOvr>
  <mc:AlternateContent xmlns:mc="http://schemas.openxmlformats.org/markup-compatibility/2006" xmlns:p14="http://schemas.microsoft.com/office/powerpoint/2010/main">
    <mc:Choice Requires="p14">
      <p:transition spd="med" p14:dur="700" advTm="17710">
        <p:fade/>
      </p:transition>
    </mc:Choice>
    <mc:Fallback xmlns="">
      <p:transition spd="med" advTm="17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228600"/>
            <a:ext cx="9872948" cy="854614"/>
          </a:xfrm>
        </p:spPr>
        <p:txBody>
          <a:bodyPr/>
          <a:lstStyle/>
          <a:p>
            <a:r>
              <a:rPr lang="en-US" dirty="0"/>
              <a:t>Program/Activity Evaluation</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81351" y="1219200"/>
            <a:ext cx="7863516" cy="4810772"/>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321442030"/>
      </p:ext>
    </p:extLst>
  </p:cSld>
  <p:clrMapOvr>
    <a:masterClrMapping/>
  </p:clrMapOvr>
  <mc:AlternateContent xmlns:mc="http://schemas.openxmlformats.org/markup-compatibility/2006" xmlns:p14="http://schemas.microsoft.com/office/powerpoint/2010/main">
    <mc:Choice Requires="p14">
      <p:transition spd="med" p14:dur="700" advTm="14304">
        <p:fade/>
      </p:transition>
    </mc:Choice>
    <mc:Fallback xmlns="">
      <p:transition spd="med" advTm="143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974" y="284743"/>
            <a:ext cx="9872948" cy="782057"/>
          </a:xfrm>
        </p:spPr>
        <p:txBody>
          <a:bodyPr/>
          <a:lstStyle/>
          <a:p>
            <a:r>
              <a:rPr lang="en-US" dirty="0"/>
              <a:t>Opinion Survey</a:t>
            </a:r>
          </a:p>
        </p:txBody>
      </p:sp>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218" t="10961" r="44126" b="6063"/>
          <a:stretch/>
        </p:blipFill>
        <p:spPr bwMode="auto">
          <a:xfrm>
            <a:off x="3198812" y="1295400"/>
            <a:ext cx="5581605" cy="4945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523195972"/>
      </p:ext>
    </p:extLst>
  </p:cSld>
  <p:clrMapOvr>
    <a:masterClrMapping/>
  </p:clrMapOvr>
  <mc:AlternateContent xmlns:mc="http://schemas.openxmlformats.org/markup-compatibility/2006" xmlns:p14="http://schemas.microsoft.com/office/powerpoint/2010/main">
    <mc:Choice Requires="p14">
      <p:transition spd="med" p14:dur="700" advTm="16726">
        <p:fade/>
      </p:transition>
    </mc:Choice>
    <mc:Fallback xmlns="">
      <p:transition spd="med" advTm="16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128" y="228600"/>
            <a:ext cx="10716084" cy="1143000"/>
          </a:xfrm>
        </p:spPr>
        <p:txBody>
          <a:bodyPr/>
          <a:lstStyle/>
          <a:p>
            <a:r>
              <a:rPr lang="en-US" dirty="0">
                <a:solidFill>
                  <a:srgbClr val="0070C0"/>
                </a:solidFill>
              </a:rPr>
              <a:t>Outcome Data</a:t>
            </a:r>
          </a:p>
        </p:txBody>
      </p:sp>
      <p:sp>
        <p:nvSpPr>
          <p:cNvPr id="4" name="Content Placeholder 2"/>
          <p:cNvSpPr>
            <a:spLocks noGrp="1"/>
          </p:cNvSpPr>
          <p:nvPr>
            <p:ph type="body" idx="1"/>
          </p:nvPr>
        </p:nvSpPr>
        <p:spPr>
          <a:xfrm>
            <a:off x="1941513" y="5334000"/>
            <a:ext cx="8229598" cy="1143000"/>
          </a:xfrm>
        </p:spPr>
        <p:txBody>
          <a:bodyPr>
            <a:normAutofit/>
          </a:bodyPr>
          <a:lstStyle/>
          <a:p>
            <a:pPr marL="45706" indent="0" algn="ctr">
              <a:buNone/>
            </a:pPr>
            <a:r>
              <a:rPr lang="en-US" sz="4800">
                <a:solidFill>
                  <a:srgbClr val="0070C0"/>
                </a:solidFill>
                <a:latin typeface="Aharoni" panose="02010803020104030203" pitchFamily="2" charset="-79"/>
                <a:cs typeface="Aharoni" panose="02010803020104030203" pitchFamily="2" charset="-79"/>
              </a:rPr>
              <a:t>So What?</a:t>
            </a:r>
            <a:endParaRPr lang="en-US" sz="4800" dirty="0">
              <a:solidFill>
                <a:srgbClr val="0070C0"/>
              </a:solidFill>
              <a:latin typeface="Aharoni" panose="02010803020104030203" pitchFamily="2" charset="-79"/>
              <a:cs typeface="Aharoni" panose="02010803020104030203" pitchFamily="2" charset="-79"/>
            </a:endParaRPr>
          </a:p>
        </p:txBody>
      </p:sp>
      <p:cxnSp>
        <p:nvCxnSpPr>
          <p:cNvPr id="5" name="Straight Connector 4"/>
          <p:cNvCxnSpPr/>
          <p:nvPr/>
        </p:nvCxnSpPr>
        <p:spPr>
          <a:xfrm>
            <a:off x="455612" y="1524000"/>
            <a:ext cx="11201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1812" y="1642821"/>
            <a:ext cx="3424593" cy="33689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473798161"/>
      </p:ext>
    </p:extLst>
  </p:cSld>
  <p:clrMapOvr>
    <a:masterClrMapping/>
  </p:clrMapOvr>
  <mc:AlternateContent xmlns:mc="http://schemas.openxmlformats.org/markup-compatibility/2006" xmlns:p14="http://schemas.microsoft.com/office/powerpoint/2010/main">
    <mc:Choice Requires="p14">
      <p:transition spd="med" p14:dur="700" advTm="11388">
        <p:fade/>
      </p:transition>
    </mc:Choice>
    <mc:Fallback xmlns="">
      <p:transition spd="med" advTm="113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 of Impact</a:t>
            </a:r>
          </a:p>
        </p:txBody>
      </p:sp>
      <p:grpSp>
        <p:nvGrpSpPr>
          <p:cNvPr id="11" name="Group 10"/>
          <p:cNvGrpSpPr/>
          <p:nvPr/>
        </p:nvGrpSpPr>
        <p:grpSpPr>
          <a:xfrm>
            <a:off x="2280218" y="1906860"/>
            <a:ext cx="7399788" cy="1227832"/>
            <a:chOff x="2280218" y="1906860"/>
            <a:chExt cx="7399788" cy="1227832"/>
          </a:xfrm>
        </p:grpSpPr>
        <p:sp>
          <p:nvSpPr>
            <p:cNvPr id="5" name="Freeform 4"/>
            <p:cNvSpPr/>
            <p:nvPr/>
          </p:nvSpPr>
          <p:spPr>
            <a:xfrm>
              <a:off x="3974151" y="2029644"/>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To what extent is the school counseling program in place and being implemented?</a:t>
              </a:r>
            </a:p>
          </p:txBody>
        </p:sp>
        <p:sp>
          <p:nvSpPr>
            <p:cNvPr id="6" name="Freeform 5"/>
            <p:cNvSpPr/>
            <p:nvPr/>
          </p:nvSpPr>
          <p:spPr>
            <a:xfrm>
              <a:off x="2280218" y="1906860"/>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cs typeface="Aharoni" panose="02010803020104030203" pitchFamily="2" charset="-79"/>
                </a:rPr>
                <a:t>1.</a:t>
              </a:r>
            </a:p>
          </p:txBody>
        </p:sp>
      </p:grpSp>
      <p:grpSp>
        <p:nvGrpSpPr>
          <p:cNvPr id="12" name="Group 11"/>
          <p:cNvGrpSpPr/>
          <p:nvPr/>
        </p:nvGrpSpPr>
        <p:grpSpPr>
          <a:xfrm>
            <a:off x="2280218" y="3196083"/>
            <a:ext cx="7399788" cy="1227832"/>
            <a:chOff x="2280218" y="3196083"/>
            <a:chExt cx="7399788" cy="1227832"/>
          </a:xfrm>
        </p:grpSpPr>
        <p:sp>
          <p:nvSpPr>
            <p:cNvPr id="7" name="Freeform 6"/>
            <p:cNvSpPr/>
            <p:nvPr/>
          </p:nvSpPr>
          <p:spPr>
            <a:xfrm>
              <a:off x="3974151" y="3318868"/>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Is the program being managed and conducted with fully certified and capable school counseling personnel?</a:t>
              </a:r>
            </a:p>
          </p:txBody>
        </p:sp>
        <p:sp>
          <p:nvSpPr>
            <p:cNvPr id="8" name="Freeform 7"/>
            <p:cNvSpPr/>
            <p:nvPr/>
          </p:nvSpPr>
          <p:spPr>
            <a:xfrm>
              <a:off x="2280218" y="3196083"/>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2.</a:t>
              </a:r>
            </a:p>
          </p:txBody>
        </p:sp>
      </p:grpSp>
      <p:grpSp>
        <p:nvGrpSpPr>
          <p:cNvPr id="13" name="Group 12"/>
          <p:cNvGrpSpPr/>
          <p:nvPr/>
        </p:nvGrpSpPr>
        <p:grpSpPr>
          <a:xfrm>
            <a:off x="2280218" y="4485307"/>
            <a:ext cx="7399788" cy="1227832"/>
            <a:chOff x="2280218" y="4485307"/>
            <a:chExt cx="7399788" cy="1227832"/>
          </a:xfrm>
        </p:grpSpPr>
        <p:sp>
          <p:nvSpPr>
            <p:cNvPr id="9" name="Freeform 8"/>
            <p:cNvSpPr/>
            <p:nvPr/>
          </p:nvSpPr>
          <p:spPr>
            <a:xfrm>
              <a:off x="3974151" y="4608090"/>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Is there a plan or system in place to use relevant student data to determine program  impact on student outcomes?</a:t>
              </a:r>
            </a:p>
          </p:txBody>
        </p:sp>
        <p:sp>
          <p:nvSpPr>
            <p:cNvPr id="10" name="Freeform 9"/>
            <p:cNvSpPr/>
            <p:nvPr/>
          </p:nvSpPr>
          <p:spPr>
            <a:xfrm>
              <a:off x="2280218" y="4485307"/>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3.</a:t>
              </a:r>
            </a:p>
          </p:txBody>
        </p:sp>
      </p:gr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4029497008"/>
      </p:ext>
    </p:extLst>
  </p:cSld>
  <p:clrMapOvr>
    <a:masterClrMapping/>
  </p:clrMapOvr>
  <mc:AlternateContent xmlns:mc="http://schemas.openxmlformats.org/markup-compatibility/2006" xmlns:p14="http://schemas.microsoft.com/office/powerpoint/2010/main">
    <mc:Choice Requires="p14">
      <p:transition spd="med" p14:dur="700" advTm="37895">
        <p:fade/>
      </p:transition>
    </mc:Choice>
    <mc:Fallback xmlns="">
      <p:transition spd="med" advTm="37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04" y="685800"/>
            <a:ext cx="9143538" cy="685800"/>
          </a:xfrm>
        </p:spPr>
        <p:txBody>
          <a:bodyPr>
            <a:normAutofit/>
          </a:bodyPr>
          <a:lstStyle/>
          <a:p>
            <a:r>
              <a:rPr lang="en-US" sz="4000" dirty="0"/>
              <a:t>Outcome Data</a:t>
            </a:r>
          </a:p>
        </p:txBody>
      </p:sp>
      <p:sp>
        <p:nvSpPr>
          <p:cNvPr id="3" name="Content Placeholder 2"/>
          <p:cNvSpPr>
            <a:spLocks noGrp="1"/>
          </p:cNvSpPr>
          <p:nvPr>
            <p:ph idx="1"/>
          </p:nvPr>
        </p:nvSpPr>
        <p:spPr>
          <a:xfrm>
            <a:off x="1370012" y="1600200"/>
            <a:ext cx="9143538" cy="4114800"/>
          </a:xfrm>
        </p:spPr>
        <p:txBody>
          <a:bodyPr>
            <a:normAutofit/>
          </a:bodyPr>
          <a:lstStyle/>
          <a:p>
            <a:r>
              <a:rPr lang="en-US" sz="2800" dirty="0"/>
              <a:t>Proof the activity changed behavior</a:t>
            </a:r>
          </a:p>
        </p:txBody>
      </p:sp>
      <p:sp>
        <p:nvSpPr>
          <p:cNvPr id="8" name="Right Arrow 7"/>
          <p:cNvSpPr/>
          <p:nvPr/>
        </p:nvSpPr>
        <p:spPr>
          <a:xfrm>
            <a:off x="4071747" y="1600200"/>
            <a:ext cx="5575273" cy="4155007"/>
          </a:xfrm>
          <a:prstGeom prst="rightArrow">
            <a:avLst/>
          </a:prstGeom>
        </p:spPr>
        <p:style>
          <a:lnRef idx="0">
            <a:schemeClr val="dk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3586857" y="2846702"/>
            <a:ext cx="2111224" cy="1662002"/>
          </a:xfrm>
          <a:custGeom>
            <a:avLst/>
            <a:gdLst>
              <a:gd name="connsiteX0" fmla="*/ 0 w 2111224"/>
              <a:gd name="connsiteY0" fmla="*/ 277006 h 1662002"/>
              <a:gd name="connsiteX1" fmla="*/ 277006 w 2111224"/>
              <a:gd name="connsiteY1" fmla="*/ 0 h 1662002"/>
              <a:gd name="connsiteX2" fmla="*/ 1834218 w 2111224"/>
              <a:gd name="connsiteY2" fmla="*/ 0 h 1662002"/>
              <a:gd name="connsiteX3" fmla="*/ 2111224 w 2111224"/>
              <a:gd name="connsiteY3" fmla="*/ 277006 h 1662002"/>
              <a:gd name="connsiteX4" fmla="*/ 2111224 w 2111224"/>
              <a:gd name="connsiteY4" fmla="*/ 1384996 h 1662002"/>
              <a:gd name="connsiteX5" fmla="*/ 1834218 w 2111224"/>
              <a:gd name="connsiteY5" fmla="*/ 1662002 h 1662002"/>
              <a:gd name="connsiteX6" fmla="*/ 277006 w 2111224"/>
              <a:gd name="connsiteY6" fmla="*/ 1662002 h 1662002"/>
              <a:gd name="connsiteX7" fmla="*/ 0 w 2111224"/>
              <a:gd name="connsiteY7" fmla="*/ 1384996 h 1662002"/>
              <a:gd name="connsiteX8" fmla="*/ 0 w 2111224"/>
              <a:gd name="connsiteY8" fmla="*/ 277006 h 16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224" h="1662002">
                <a:moveTo>
                  <a:pt x="0" y="277006"/>
                </a:moveTo>
                <a:cubicBezTo>
                  <a:pt x="0" y="124020"/>
                  <a:pt x="124020" y="0"/>
                  <a:pt x="277006" y="0"/>
                </a:cubicBezTo>
                <a:lnTo>
                  <a:pt x="1834218" y="0"/>
                </a:lnTo>
                <a:cubicBezTo>
                  <a:pt x="1987204" y="0"/>
                  <a:pt x="2111224" y="124020"/>
                  <a:pt x="2111224" y="277006"/>
                </a:cubicBezTo>
                <a:lnTo>
                  <a:pt x="2111224" y="1384996"/>
                </a:lnTo>
                <a:cubicBezTo>
                  <a:pt x="2111224" y="1537982"/>
                  <a:pt x="1987204" y="1662002"/>
                  <a:pt x="1834218" y="1662002"/>
                </a:cubicBezTo>
                <a:lnTo>
                  <a:pt x="277006" y="1662002"/>
                </a:lnTo>
                <a:cubicBezTo>
                  <a:pt x="124020" y="1662002"/>
                  <a:pt x="0" y="1537982"/>
                  <a:pt x="0" y="1384996"/>
                </a:cubicBezTo>
                <a:lnTo>
                  <a:pt x="0" y="277006"/>
                </a:lnTo>
                <a:close/>
              </a:path>
            </a:pathLst>
          </a:cu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180192" tIns="180192" rIns="180192" bIns="180192" numCol="1" spcCol="1270" anchor="ctr" anchorCtr="0">
            <a:noAutofit/>
          </a:bodyPr>
          <a:lstStyle/>
          <a:p>
            <a:pPr lvl="0" algn="ctr" defTabSz="1155700">
              <a:lnSpc>
                <a:spcPct val="90000"/>
              </a:lnSpc>
              <a:spcBef>
                <a:spcPct val="0"/>
              </a:spcBef>
              <a:spcAft>
                <a:spcPct val="35000"/>
              </a:spcAft>
            </a:pPr>
            <a:r>
              <a:rPr lang="en-US" sz="2600" kern="1200" dirty="0"/>
              <a:t>Counselor Taught Curriculum</a:t>
            </a:r>
          </a:p>
        </p:txBody>
      </p:sp>
      <p:sp>
        <p:nvSpPr>
          <p:cNvPr id="10" name="Freeform 9"/>
          <p:cNvSpPr/>
          <p:nvPr/>
        </p:nvSpPr>
        <p:spPr>
          <a:xfrm>
            <a:off x="5803772" y="2846702"/>
            <a:ext cx="2111224" cy="1662002"/>
          </a:xfrm>
          <a:custGeom>
            <a:avLst/>
            <a:gdLst>
              <a:gd name="connsiteX0" fmla="*/ 0 w 2111224"/>
              <a:gd name="connsiteY0" fmla="*/ 277006 h 1662002"/>
              <a:gd name="connsiteX1" fmla="*/ 277006 w 2111224"/>
              <a:gd name="connsiteY1" fmla="*/ 0 h 1662002"/>
              <a:gd name="connsiteX2" fmla="*/ 1834218 w 2111224"/>
              <a:gd name="connsiteY2" fmla="*/ 0 h 1662002"/>
              <a:gd name="connsiteX3" fmla="*/ 2111224 w 2111224"/>
              <a:gd name="connsiteY3" fmla="*/ 277006 h 1662002"/>
              <a:gd name="connsiteX4" fmla="*/ 2111224 w 2111224"/>
              <a:gd name="connsiteY4" fmla="*/ 1384996 h 1662002"/>
              <a:gd name="connsiteX5" fmla="*/ 1834218 w 2111224"/>
              <a:gd name="connsiteY5" fmla="*/ 1662002 h 1662002"/>
              <a:gd name="connsiteX6" fmla="*/ 277006 w 2111224"/>
              <a:gd name="connsiteY6" fmla="*/ 1662002 h 1662002"/>
              <a:gd name="connsiteX7" fmla="*/ 0 w 2111224"/>
              <a:gd name="connsiteY7" fmla="*/ 1384996 h 1662002"/>
              <a:gd name="connsiteX8" fmla="*/ 0 w 2111224"/>
              <a:gd name="connsiteY8" fmla="*/ 277006 h 16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224" h="1662002">
                <a:moveTo>
                  <a:pt x="0" y="277006"/>
                </a:moveTo>
                <a:cubicBezTo>
                  <a:pt x="0" y="124020"/>
                  <a:pt x="124020" y="0"/>
                  <a:pt x="277006" y="0"/>
                </a:cubicBezTo>
                <a:lnTo>
                  <a:pt x="1834218" y="0"/>
                </a:lnTo>
                <a:cubicBezTo>
                  <a:pt x="1987204" y="0"/>
                  <a:pt x="2111224" y="124020"/>
                  <a:pt x="2111224" y="277006"/>
                </a:cubicBezTo>
                <a:lnTo>
                  <a:pt x="2111224" y="1384996"/>
                </a:lnTo>
                <a:cubicBezTo>
                  <a:pt x="2111224" y="1537982"/>
                  <a:pt x="1987204" y="1662002"/>
                  <a:pt x="1834218" y="1662002"/>
                </a:cubicBezTo>
                <a:lnTo>
                  <a:pt x="277006" y="1662002"/>
                </a:lnTo>
                <a:cubicBezTo>
                  <a:pt x="124020" y="1662002"/>
                  <a:pt x="0" y="1537982"/>
                  <a:pt x="0" y="1384996"/>
                </a:cubicBezTo>
                <a:lnTo>
                  <a:pt x="0" y="277006"/>
                </a:lnTo>
                <a:close/>
              </a:path>
            </a:pathLst>
          </a:custGeom>
        </p:spPr>
        <p:style>
          <a:lnRef idx="2">
            <a:schemeClr val="lt1">
              <a:hueOff val="0"/>
              <a:satOff val="0"/>
              <a:lumOff val="0"/>
              <a:alphaOff val="0"/>
            </a:schemeClr>
          </a:lnRef>
          <a:fillRef idx="1">
            <a:schemeClr val="accent1">
              <a:shade val="50000"/>
              <a:hueOff val="85997"/>
              <a:satOff val="11612"/>
              <a:lumOff val="22991"/>
              <a:alphaOff val="0"/>
            </a:schemeClr>
          </a:fillRef>
          <a:effectRef idx="0">
            <a:schemeClr val="accent1">
              <a:shade val="50000"/>
              <a:hueOff val="85997"/>
              <a:satOff val="11612"/>
              <a:lumOff val="22991"/>
              <a:alphaOff val="0"/>
            </a:schemeClr>
          </a:effectRef>
          <a:fontRef idx="minor">
            <a:schemeClr val="lt1"/>
          </a:fontRef>
        </p:style>
        <p:txBody>
          <a:bodyPr spcFirstLastPara="0" vert="horz" wrap="square" lIns="180192" tIns="180192" rIns="180192" bIns="180192" numCol="1" spcCol="1270" anchor="ctr" anchorCtr="0">
            <a:noAutofit/>
          </a:bodyPr>
          <a:lstStyle/>
          <a:p>
            <a:pPr lvl="0" algn="ctr" defTabSz="1155700">
              <a:lnSpc>
                <a:spcPct val="90000"/>
              </a:lnSpc>
              <a:spcBef>
                <a:spcPct val="0"/>
              </a:spcBef>
              <a:spcAft>
                <a:spcPct val="35000"/>
              </a:spcAft>
            </a:pPr>
            <a:r>
              <a:rPr lang="en-US" sz="2600" kern="1200" dirty="0"/>
              <a:t>Students Reported Learning</a:t>
            </a:r>
          </a:p>
        </p:txBody>
      </p:sp>
      <p:sp>
        <p:nvSpPr>
          <p:cNvPr id="11" name="Freeform 10"/>
          <p:cNvSpPr/>
          <p:nvPr/>
        </p:nvSpPr>
        <p:spPr>
          <a:xfrm>
            <a:off x="8020686" y="2846702"/>
            <a:ext cx="2111224" cy="1662002"/>
          </a:xfrm>
          <a:custGeom>
            <a:avLst/>
            <a:gdLst>
              <a:gd name="connsiteX0" fmla="*/ 0 w 2111224"/>
              <a:gd name="connsiteY0" fmla="*/ 277006 h 1662002"/>
              <a:gd name="connsiteX1" fmla="*/ 277006 w 2111224"/>
              <a:gd name="connsiteY1" fmla="*/ 0 h 1662002"/>
              <a:gd name="connsiteX2" fmla="*/ 1834218 w 2111224"/>
              <a:gd name="connsiteY2" fmla="*/ 0 h 1662002"/>
              <a:gd name="connsiteX3" fmla="*/ 2111224 w 2111224"/>
              <a:gd name="connsiteY3" fmla="*/ 277006 h 1662002"/>
              <a:gd name="connsiteX4" fmla="*/ 2111224 w 2111224"/>
              <a:gd name="connsiteY4" fmla="*/ 1384996 h 1662002"/>
              <a:gd name="connsiteX5" fmla="*/ 1834218 w 2111224"/>
              <a:gd name="connsiteY5" fmla="*/ 1662002 h 1662002"/>
              <a:gd name="connsiteX6" fmla="*/ 277006 w 2111224"/>
              <a:gd name="connsiteY6" fmla="*/ 1662002 h 1662002"/>
              <a:gd name="connsiteX7" fmla="*/ 0 w 2111224"/>
              <a:gd name="connsiteY7" fmla="*/ 1384996 h 1662002"/>
              <a:gd name="connsiteX8" fmla="*/ 0 w 2111224"/>
              <a:gd name="connsiteY8" fmla="*/ 277006 h 16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224" h="1662002">
                <a:moveTo>
                  <a:pt x="0" y="277006"/>
                </a:moveTo>
                <a:cubicBezTo>
                  <a:pt x="0" y="124020"/>
                  <a:pt x="124020" y="0"/>
                  <a:pt x="277006" y="0"/>
                </a:cubicBezTo>
                <a:lnTo>
                  <a:pt x="1834218" y="0"/>
                </a:lnTo>
                <a:cubicBezTo>
                  <a:pt x="1987204" y="0"/>
                  <a:pt x="2111224" y="124020"/>
                  <a:pt x="2111224" y="277006"/>
                </a:cubicBezTo>
                <a:lnTo>
                  <a:pt x="2111224" y="1384996"/>
                </a:lnTo>
                <a:cubicBezTo>
                  <a:pt x="2111224" y="1537982"/>
                  <a:pt x="1987204" y="1662002"/>
                  <a:pt x="1834218" y="1662002"/>
                </a:cubicBezTo>
                <a:lnTo>
                  <a:pt x="277006" y="1662002"/>
                </a:lnTo>
                <a:cubicBezTo>
                  <a:pt x="124020" y="1662002"/>
                  <a:pt x="0" y="1537982"/>
                  <a:pt x="0" y="1384996"/>
                </a:cubicBezTo>
                <a:lnTo>
                  <a:pt x="0" y="277006"/>
                </a:lnTo>
                <a:close/>
              </a:path>
            </a:pathLst>
          </a:custGeom>
        </p:spPr>
        <p:style>
          <a:lnRef idx="2">
            <a:schemeClr val="lt1">
              <a:hueOff val="0"/>
              <a:satOff val="0"/>
              <a:lumOff val="0"/>
              <a:alphaOff val="0"/>
            </a:schemeClr>
          </a:lnRef>
          <a:fillRef idx="1">
            <a:schemeClr val="accent1">
              <a:shade val="50000"/>
              <a:hueOff val="85997"/>
              <a:satOff val="11612"/>
              <a:lumOff val="22991"/>
              <a:alphaOff val="0"/>
            </a:schemeClr>
          </a:fillRef>
          <a:effectRef idx="0">
            <a:schemeClr val="accent1">
              <a:shade val="50000"/>
              <a:hueOff val="85997"/>
              <a:satOff val="11612"/>
              <a:lumOff val="22991"/>
              <a:alphaOff val="0"/>
            </a:schemeClr>
          </a:effectRef>
          <a:fontRef idx="minor">
            <a:schemeClr val="lt1"/>
          </a:fontRef>
        </p:style>
        <p:txBody>
          <a:bodyPr spcFirstLastPara="0" vert="horz" wrap="square" lIns="180192" tIns="180192" rIns="180192" bIns="180192" numCol="1" spcCol="1270" anchor="ctr" anchorCtr="0">
            <a:noAutofit/>
          </a:bodyPr>
          <a:lstStyle/>
          <a:p>
            <a:pPr lvl="0" algn="ctr" defTabSz="1155700">
              <a:lnSpc>
                <a:spcPct val="90000"/>
              </a:lnSpc>
              <a:spcBef>
                <a:spcPct val="0"/>
              </a:spcBef>
              <a:spcAft>
                <a:spcPct val="35000"/>
              </a:spcAft>
            </a:pPr>
            <a:r>
              <a:rPr lang="en-US" sz="2600" kern="1200" dirty="0"/>
              <a:t>Do students now fight less?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742638641"/>
      </p:ext>
    </p:extLst>
  </p:cSld>
  <p:clrMapOvr>
    <a:masterClrMapping/>
  </p:clrMapOvr>
  <mc:AlternateContent xmlns:mc="http://schemas.openxmlformats.org/markup-compatibility/2006" xmlns:p14="http://schemas.microsoft.com/office/powerpoint/2010/main">
    <mc:Choice Requires="p14">
      <p:transition spd="med" p14:dur="700" advTm="30020">
        <p:fade/>
      </p:transition>
    </mc:Choice>
    <mc:Fallback xmlns="">
      <p:transition spd="med" advTm="30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457200"/>
            <a:ext cx="9143538" cy="1066800"/>
          </a:xfrm>
        </p:spPr>
        <p:txBody>
          <a:bodyPr/>
          <a:lstStyle/>
          <a:p>
            <a:r>
              <a:rPr lang="en-US" dirty="0"/>
              <a:t>Three Most Important Outcomes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8752483"/>
              </p:ext>
            </p:extLst>
          </p:nvPr>
        </p:nvGraphicFramePr>
        <p:xfrm>
          <a:off x="1751012" y="1100031"/>
          <a:ext cx="9539216" cy="34030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4"/>
          <p:cNvSpPr/>
          <p:nvPr/>
        </p:nvSpPr>
        <p:spPr>
          <a:xfrm>
            <a:off x="4292903" y="4079362"/>
            <a:ext cx="4455433" cy="1828324"/>
          </a:xfrm>
          <a:prstGeom prst="rect">
            <a:avLst/>
          </a:prstGeom>
          <a:solidFill>
            <a:schemeClr val="accent1">
              <a:lumMod val="5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dirty="0"/>
              <a:t>Connectedness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627613356"/>
      </p:ext>
    </p:extLst>
  </p:cSld>
  <p:clrMapOvr>
    <a:masterClrMapping/>
  </p:clrMapOvr>
  <mc:AlternateContent xmlns:mc="http://schemas.openxmlformats.org/markup-compatibility/2006" xmlns:p14="http://schemas.microsoft.com/office/powerpoint/2010/main">
    <mc:Choice Requires="p14">
      <p:transition spd="med" p14:dur="700" advTm="41282">
        <p:fade/>
      </p:transition>
    </mc:Choice>
    <mc:Fallback xmlns="">
      <p:transition spd="med" advTm="41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Graphic spid="4" grpId="0">
        <p:bldAsOne/>
      </p:bldGraphic>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128" y="228600"/>
            <a:ext cx="10792284" cy="1143000"/>
          </a:xfrm>
        </p:spPr>
        <p:txBody>
          <a:bodyPr/>
          <a:lstStyle/>
          <a:p>
            <a:r>
              <a:rPr lang="en-US" dirty="0">
                <a:solidFill>
                  <a:srgbClr val="0070C0"/>
                </a:solidFill>
              </a:rPr>
              <a:t>Evidence of Impact</a:t>
            </a:r>
          </a:p>
        </p:txBody>
      </p:sp>
      <p:sp>
        <p:nvSpPr>
          <p:cNvPr id="4" name="Content Placeholder 2"/>
          <p:cNvSpPr>
            <a:spLocks noGrp="1"/>
          </p:cNvSpPr>
          <p:nvPr>
            <p:ph type="body" idx="1"/>
          </p:nvPr>
        </p:nvSpPr>
        <p:spPr>
          <a:xfrm>
            <a:off x="1941513" y="5334000"/>
            <a:ext cx="8229598" cy="1143000"/>
          </a:xfrm>
        </p:spPr>
        <p:txBody>
          <a:bodyPr>
            <a:normAutofit/>
          </a:bodyPr>
          <a:lstStyle/>
          <a:p>
            <a:pPr marL="45706" indent="0" algn="ctr">
              <a:buNone/>
            </a:pPr>
            <a:r>
              <a:rPr lang="en-US" sz="4800" dirty="0">
                <a:solidFill>
                  <a:srgbClr val="0070C0"/>
                </a:solidFill>
                <a:latin typeface="Aharoni" panose="02010803020104030203" pitchFamily="2" charset="-79"/>
                <a:cs typeface="Aharoni" panose="02010803020104030203" pitchFamily="2" charset="-79"/>
              </a:rPr>
              <a:t>Putting It All Together</a:t>
            </a:r>
          </a:p>
        </p:txBody>
      </p:sp>
      <p:cxnSp>
        <p:nvCxnSpPr>
          <p:cNvPr id="5" name="Straight Connector 4"/>
          <p:cNvCxnSpPr/>
          <p:nvPr/>
        </p:nvCxnSpPr>
        <p:spPr>
          <a:xfrm>
            <a:off x="455612" y="1524000"/>
            <a:ext cx="11201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1812" y="1642821"/>
            <a:ext cx="3424593" cy="336894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18429968"/>
      </p:ext>
    </p:extLst>
  </p:cSld>
  <p:clrMapOvr>
    <a:masterClrMapping/>
  </p:clrMapOvr>
  <mc:AlternateContent xmlns:mc="http://schemas.openxmlformats.org/markup-compatibility/2006" xmlns:p14="http://schemas.microsoft.com/office/powerpoint/2010/main">
    <mc:Choice Requires="p14">
      <p:transition spd="med" p14:dur="700" advTm="10052">
        <p:fade/>
      </p:transition>
    </mc:Choice>
    <mc:Fallback xmlns="">
      <p:transition spd="med" advTm="10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a:t>Evidence of Impact</a:t>
            </a:r>
          </a:p>
        </p:txBody>
      </p:sp>
      <p:graphicFrame>
        <p:nvGraphicFramePr>
          <p:cNvPr id="4" name="Content Placeholder 3"/>
          <p:cNvGraphicFramePr>
            <a:graphicFrameLocks noGrp="1"/>
          </p:cNvGraphicFramePr>
          <p:nvPr>
            <p:ph idx="1"/>
            <p:extLst/>
          </p:nvPr>
        </p:nvGraphicFramePr>
        <p:xfrm>
          <a:off x="2806382" y="1667513"/>
          <a:ext cx="6553200" cy="39549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ight Arrow 2"/>
          <p:cNvSpPr/>
          <p:nvPr/>
        </p:nvSpPr>
        <p:spPr>
          <a:xfrm>
            <a:off x="2082482" y="5622421"/>
            <a:ext cx="8001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Time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651417406"/>
      </p:ext>
    </p:extLst>
  </p:cSld>
  <p:clrMapOvr>
    <a:masterClrMapping/>
  </p:clrMapOvr>
  <p:transition spd="med" advTm="403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1522413" y="-22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3795" name="Title 5"/>
          <p:cNvSpPr>
            <a:spLocks noGrp="1"/>
          </p:cNvSpPr>
          <p:nvPr>
            <p:ph type="title"/>
          </p:nvPr>
        </p:nvSpPr>
        <p:spPr>
          <a:xfrm>
            <a:off x="836612" y="572585"/>
            <a:ext cx="8229600" cy="868362"/>
          </a:xfrm>
        </p:spPr>
        <p:txBody>
          <a:bodyPr>
            <a:normAutofit/>
          </a:bodyPr>
          <a:lstStyle/>
          <a:p>
            <a:pPr eaLnBrk="1" hangingPunct="1"/>
            <a:r>
              <a:rPr lang="en-US" altLang="en-US" sz="4800" dirty="0"/>
              <a:t>IDEAS Process</a:t>
            </a:r>
          </a:p>
        </p:txBody>
      </p:sp>
      <p:graphicFrame>
        <p:nvGraphicFramePr>
          <p:cNvPr id="2" name="Diagram 1"/>
          <p:cNvGraphicFramePr/>
          <p:nvPr>
            <p:extLst>
              <p:ext uri="{D42A27DB-BD31-4B8C-83A1-F6EECF244321}">
                <p14:modId xmlns:p14="http://schemas.microsoft.com/office/powerpoint/2010/main" val="114650159"/>
              </p:ext>
            </p:extLst>
          </p:nvPr>
        </p:nvGraphicFramePr>
        <p:xfrm>
          <a:off x="2627312" y="1433859"/>
          <a:ext cx="6934200" cy="47291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899259694"/>
      </p:ext>
    </p:extLst>
  </p:cSld>
  <p:clrMapOvr>
    <a:masterClrMapping/>
  </p:clrMapOvr>
  <mc:AlternateContent xmlns:mc="http://schemas.openxmlformats.org/markup-compatibility/2006" xmlns:p14="http://schemas.microsoft.com/office/powerpoint/2010/main">
    <mc:Choice Requires="p14">
      <p:transition spd="med" p14:dur="700" advTm="21841">
        <p:fade/>
      </p:transition>
    </mc:Choice>
    <mc:Fallback xmlns="">
      <p:transition spd="med" advTm="218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Identify Problem or Need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2295025"/>
              </p:ext>
            </p:extLst>
          </p:nvPr>
        </p:nvGraphicFramePr>
        <p:xfrm>
          <a:off x="2056837" y="1676400"/>
          <a:ext cx="8944820" cy="27034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0012" y="3886200"/>
            <a:ext cx="2689336" cy="2689336"/>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848147347"/>
      </p:ext>
    </p:extLst>
  </p:cSld>
  <p:clrMapOvr>
    <a:masterClrMapping/>
  </p:clrMapOvr>
  <mc:AlternateContent xmlns:mc="http://schemas.openxmlformats.org/markup-compatibility/2006" xmlns:p14="http://schemas.microsoft.com/office/powerpoint/2010/main">
    <mc:Choice Requires="p14">
      <p:transition spd="med" p14:dur="700" advTm="51122">
        <p:fade/>
      </p:transition>
    </mc:Choice>
    <mc:Fallback xmlns="">
      <p:transition spd="med" advTm="511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Describe Situation &amp; Action Plan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79497287"/>
              </p:ext>
            </p:extLst>
          </p:nvPr>
        </p:nvGraphicFramePr>
        <p:xfrm>
          <a:off x="1143000" y="2057400"/>
          <a:ext cx="9869488" cy="2667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2702" y="4724400"/>
            <a:ext cx="1905000" cy="1905000"/>
          </a:xfrm>
          <a:prstGeom prst="rect">
            <a:avLst/>
          </a:prstGeom>
        </p:spPr>
      </p:pic>
      <p:sp>
        <p:nvSpPr>
          <p:cNvPr id="8" name="Rectangle 7"/>
          <p:cNvSpPr/>
          <p:nvPr/>
        </p:nvSpPr>
        <p:spPr>
          <a:xfrm>
            <a:off x="3275012" y="5029200"/>
            <a:ext cx="1066800" cy="1332513"/>
          </a:xfrm>
          <a:prstGeom prst="rect">
            <a:avLst/>
          </a:prstGeom>
          <a:blipFill rotWithShape="1">
            <a:blip r:embed="rId12"/>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9" name="Rectangle 8"/>
          <p:cNvSpPr/>
          <p:nvPr/>
        </p:nvSpPr>
        <p:spPr>
          <a:xfrm>
            <a:off x="4722812" y="4837105"/>
            <a:ext cx="1784234" cy="1545873"/>
          </a:xfrm>
          <a:prstGeom prst="rect">
            <a:avLst/>
          </a:prstGeom>
          <a:blipFill rotWithShape="1">
            <a:blip r:embed="rId13"/>
            <a:stretch>
              <a:fillRect/>
            </a:stretch>
          </a:blipFill>
        </p:spPr>
        <p:style>
          <a:lnRef idx="2">
            <a:schemeClr val="lt1">
              <a:hueOff val="0"/>
              <a:satOff val="0"/>
              <a:lumOff val="0"/>
              <a:alphaOff val="0"/>
            </a:schemeClr>
          </a:lnRef>
          <a:fillRef idx="1">
            <a:scrgbClr r="0" g="0" b="0"/>
          </a:fillRef>
          <a:effectRef idx="0">
            <a:schemeClr val="accent5">
              <a:tint val="50000"/>
              <a:hueOff val="1300010"/>
              <a:satOff val="2426"/>
              <a:lumOff val="1427"/>
              <a:alphaOff val="0"/>
            </a:schemeClr>
          </a:effectRef>
          <a:fontRef idx="minor">
            <a:schemeClr val="lt1">
              <a:hueOff val="0"/>
              <a:satOff val="0"/>
              <a:lumOff val="0"/>
              <a:alphaOff val="0"/>
            </a:schemeClr>
          </a:fontRef>
        </p:style>
      </p:sp>
      <p:sp>
        <p:nvSpPr>
          <p:cNvPr id="10" name="Rectangle 9"/>
          <p:cNvSpPr/>
          <p:nvPr/>
        </p:nvSpPr>
        <p:spPr>
          <a:xfrm>
            <a:off x="6888046" y="5181600"/>
            <a:ext cx="2482966" cy="707083"/>
          </a:xfrm>
          <a:prstGeom prst="rect">
            <a:avLst/>
          </a:prstGeom>
          <a:noFill/>
        </p:spPr>
        <p:txBody>
          <a:bodyPr wrap="none" lIns="91440" tIns="45720" rIns="91440" bIns="45720">
            <a:prstTxWarp prst="textArchUp">
              <a:avLst/>
            </a:prstTxWarp>
            <a:spAutoFit/>
          </a:bodyPr>
          <a:lstStyle/>
          <a:p>
            <a:pPr algn="ctr"/>
            <a:r>
              <a:rPr lang="en-US" sz="5400" dirty="0">
                <a:ln w="0"/>
                <a:effectLst>
                  <a:outerShdw blurRad="38100" dist="19050" dir="2700000" algn="tl" rotWithShape="0">
                    <a:schemeClr val="dk1">
                      <a:alpha val="40000"/>
                    </a:schemeClr>
                  </a:outerShdw>
                </a:effectLst>
              </a:rPr>
              <a:t>Piers-Harris 2</a:t>
            </a:r>
          </a:p>
        </p:txBody>
      </p:sp>
      <p:sp>
        <p:nvSpPr>
          <p:cNvPr id="11" name="Rectangle 10"/>
          <p:cNvSpPr/>
          <p:nvPr/>
        </p:nvSpPr>
        <p:spPr>
          <a:xfrm>
            <a:off x="8550647" y="5730813"/>
            <a:ext cx="2386307" cy="652165"/>
          </a:xfrm>
          <a:prstGeom prst="rect">
            <a:avLst/>
          </a:prstGeom>
          <a:noFill/>
        </p:spPr>
        <p:txBody>
          <a:bodyPr wrap="none" lIns="91440" tIns="45720" rIns="91440" bIns="45720">
            <a:prstTxWarp prst="textInflateBottom">
              <a:avLst/>
            </a:prstTxWarp>
            <a:spAutoFit/>
          </a:bodyPr>
          <a:lstStyle/>
          <a:p>
            <a:pPr algn="ctr"/>
            <a:r>
              <a:rPr lang="en-US" sz="5400" dirty="0">
                <a:ln w="0"/>
                <a:solidFill>
                  <a:schemeClr val="accent1"/>
                </a:solidFill>
                <a:effectLst>
                  <a:outerShdw blurRad="38100" dist="25400" dir="5400000" algn="ctr" rotWithShape="0">
                    <a:srgbClr val="6E747A">
                      <a:alpha val="43000"/>
                    </a:srgbClr>
                  </a:outerShdw>
                </a:effectLst>
              </a:rPr>
              <a:t>Office Referrals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443221032"/>
      </p:ext>
    </p:extLst>
  </p:cSld>
  <p:clrMapOvr>
    <a:masterClrMapping/>
  </p:clrMapOvr>
  <mc:AlternateContent xmlns:mc="http://schemas.openxmlformats.org/markup-compatibility/2006" xmlns:p14="http://schemas.microsoft.com/office/powerpoint/2010/main">
    <mc:Choice Requires="p14">
      <p:transition spd="med" p14:dur="700" advTm="57866">
        <p:fade/>
      </p:transition>
    </mc:Choice>
    <mc:Fallback xmlns="">
      <p:transition spd="med" advTm="578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bldLst>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Existing Data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150209"/>
              </p:ext>
            </p:extLst>
          </p:nvPr>
        </p:nvGraphicFramePr>
        <p:xfrm>
          <a:off x="1142702" y="1932999"/>
          <a:ext cx="9869488" cy="2514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32012" y="4474180"/>
            <a:ext cx="1905000" cy="1905000"/>
          </a:xfrm>
          <a:prstGeom prst="rect">
            <a:avLst/>
          </a:prstGeom>
        </p:spPr>
      </p:pic>
      <p:sp>
        <p:nvSpPr>
          <p:cNvPr id="6" name="Rectangle 5"/>
          <p:cNvSpPr/>
          <p:nvPr/>
        </p:nvSpPr>
        <p:spPr>
          <a:xfrm>
            <a:off x="3275011" y="4724400"/>
            <a:ext cx="7924801" cy="769441"/>
          </a:xfrm>
          <a:prstGeom prst="rect">
            <a:avLst/>
          </a:prstGeom>
          <a:noFill/>
        </p:spPr>
        <p:txBody>
          <a:bodyPr wrap="square" lIns="91440" tIns="45720" rIns="91440" bIns="45720">
            <a:spAutoFit/>
          </a:bodyPr>
          <a:lstStyle/>
          <a:p>
            <a:pPr algn="ctr"/>
            <a:r>
              <a:rPr lang="en-US" sz="4400" baseline="0" dirty="0">
                <a:ln w="0"/>
                <a:effectLst>
                  <a:outerShdw blurRad="38100" dist="19050" dir="2700000" algn="tl" rotWithShape="0">
                    <a:schemeClr val="dk1">
                      <a:alpha val="40000"/>
                    </a:schemeClr>
                  </a:outerShdw>
                </a:effectLst>
              </a:rPr>
              <a:t>Pre &amp;</a:t>
            </a:r>
            <a:r>
              <a:rPr lang="en-US" sz="4400" dirty="0">
                <a:ln w="0"/>
                <a:effectLst>
                  <a:outerShdw blurRad="38100" dist="19050" dir="2700000" algn="tl" rotWithShape="0">
                    <a:schemeClr val="dk1">
                      <a:alpha val="40000"/>
                    </a:schemeClr>
                  </a:outerShdw>
                </a:effectLst>
              </a:rPr>
              <a:t> Post Self-Efficacy</a:t>
            </a:r>
          </a:p>
        </p:txBody>
      </p:sp>
      <p:sp>
        <p:nvSpPr>
          <p:cNvPr id="7" name="Rectangle 6"/>
          <p:cNvSpPr/>
          <p:nvPr/>
        </p:nvSpPr>
        <p:spPr>
          <a:xfrm>
            <a:off x="3275010" y="5426680"/>
            <a:ext cx="7924801" cy="769441"/>
          </a:xfrm>
          <a:prstGeom prst="rect">
            <a:avLst/>
          </a:prstGeom>
          <a:noFill/>
        </p:spPr>
        <p:txBody>
          <a:bodyPr wrap="square" lIns="91440" tIns="45720" rIns="91440" bIns="45720">
            <a:spAutoFit/>
          </a:bodyPr>
          <a:lstStyle/>
          <a:p>
            <a:pPr algn="ctr"/>
            <a:r>
              <a:rPr lang="en-US" sz="4400" baseline="0" dirty="0">
                <a:ln w="0"/>
                <a:effectLst>
                  <a:outerShdw blurRad="38100" dist="19050" dir="2700000" algn="tl" rotWithShape="0">
                    <a:schemeClr val="dk1">
                      <a:alpha val="40000"/>
                    </a:schemeClr>
                  </a:outerShdw>
                </a:effectLst>
              </a:rPr>
              <a:t>Pre &amp; Post Office Referrals</a:t>
            </a:r>
            <a:endParaRPr lang="en-US" sz="4400" dirty="0">
              <a:ln w="0"/>
              <a:effectLst>
                <a:outerShdw blurRad="38100" dist="19050" dir="2700000" algn="tl" rotWithShape="0">
                  <a:schemeClr val="dk1">
                    <a:alpha val="40000"/>
                  </a:schemeClr>
                </a:outerShdw>
              </a:effectLst>
            </a:endParaRPr>
          </a:p>
        </p:txBody>
      </p:sp>
      <p:cxnSp>
        <p:nvCxnSpPr>
          <p:cNvPr id="9" name="Straight Connector 8"/>
          <p:cNvCxnSpPr/>
          <p:nvPr/>
        </p:nvCxnSpPr>
        <p:spPr>
          <a:xfrm>
            <a:off x="4037012" y="5493841"/>
            <a:ext cx="6975178"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47496303"/>
      </p:ext>
    </p:extLst>
  </p:cSld>
  <p:clrMapOvr>
    <a:masterClrMapping/>
  </p:clrMapOvr>
  <mc:AlternateContent xmlns:mc="http://schemas.openxmlformats.org/markup-compatibility/2006" xmlns:p14="http://schemas.microsoft.com/office/powerpoint/2010/main">
    <mc:Choice Requires="p14">
      <p:transition spd="med" p14:dur="700" advTm="37250">
        <p:fade/>
      </p:transition>
    </mc:Choice>
    <mc:Fallback xmlns="">
      <p:transition spd="med" advTm="37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729" y="201889"/>
            <a:ext cx="9872948" cy="1356360"/>
          </a:xfrm>
        </p:spPr>
        <p:txBody>
          <a:bodyPr/>
          <a:lstStyle/>
          <a:p>
            <a:r>
              <a:rPr lang="en-US" dirty="0"/>
              <a:t>4. Analyze Data</a:t>
            </a:r>
          </a:p>
        </p:txBody>
      </p:sp>
      <p:graphicFrame>
        <p:nvGraphicFramePr>
          <p:cNvPr id="9" name="Diagram 8"/>
          <p:cNvGraphicFramePr/>
          <p:nvPr>
            <p:extLst>
              <p:ext uri="{D42A27DB-BD31-4B8C-83A1-F6EECF244321}">
                <p14:modId xmlns:p14="http://schemas.microsoft.com/office/powerpoint/2010/main" val="2684628083"/>
              </p:ext>
            </p:extLst>
          </p:nvPr>
        </p:nvGraphicFramePr>
        <p:xfrm>
          <a:off x="720774" y="738304"/>
          <a:ext cx="10783838" cy="36050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6" name="Content Placeholder 15"/>
          <p:cNvGraphicFramePr>
            <a:graphicFrameLocks noGrp="1"/>
          </p:cNvGraphicFramePr>
          <p:nvPr>
            <p:ph idx="1"/>
            <p:extLst>
              <p:ext uri="{D42A27DB-BD31-4B8C-83A1-F6EECF244321}">
                <p14:modId xmlns:p14="http://schemas.microsoft.com/office/powerpoint/2010/main" val="121201342"/>
              </p:ext>
            </p:extLst>
          </p:nvPr>
        </p:nvGraphicFramePr>
        <p:xfrm>
          <a:off x="1177949" y="4343399"/>
          <a:ext cx="9869487" cy="1889760"/>
        </p:xfrm>
        <a:graphic>
          <a:graphicData uri="http://schemas.openxmlformats.org/drawingml/2006/table">
            <a:tbl>
              <a:tblPr firstRow="1" bandRow="1">
                <a:tableStyleId>{6E25E649-3F16-4E02-A733-19D2CDBF48F0}</a:tableStyleId>
              </a:tblPr>
              <a:tblGrid>
                <a:gridCol w="3289829">
                  <a:extLst>
                    <a:ext uri="{9D8B030D-6E8A-4147-A177-3AD203B41FA5}">
                      <a16:colId xmlns:a16="http://schemas.microsoft.com/office/drawing/2014/main" val="20000"/>
                    </a:ext>
                  </a:extLst>
                </a:gridCol>
                <a:gridCol w="3289829">
                  <a:extLst>
                    <a:ext uri="{9D8B030D-6E8A-4147-A177-3AD203B41FA5}">
                      <a16:colId xmlns:a16="http://schemas.microsoft.com/office/drawing/2014/main" val="20001"/>
                    </a:ext>
                  </a:extLst>
                </a:gridCol>
                <a:gridCol w="3289829">
                  <a:extLst>
                    <a:ext uri="{9D8B030D-6E8A-4147-A177-3AD203B41FA5}">
                      <a16:colId xmlns:a16="http://schemas.microsoft.com/office/drawing/2014/main" val="20002"/>
                    </a:ext>
                  </a:extLst>
                </a:gridCol>
              </a:tblGrid>
              <a:tr h="370840">
                <a:tc>
                  <a:txBody>
                    <a:bodyPr/>
                    <a:lstStyle/>
                    <a:p>
                      <a:pPr algn="ctr"/>
                      <a:r>
                        <a:rPr lang="en-US" sz="2800" dirty="0"/>
                        <a:t>Process Data</a:t>
                      </a:r>
                    </a:p>
                  </a:txBody>
                  <a:tcPr/>
                </a:tc>
                <a:tc>
                  <a:txBody>
                    <a:bodyPr/>
                    <a:lstStyle/>
                    <a:p>
                      <a:pPr algn="ctr"/>
                      <a:r>
                        <a:rPr lang="en-US" sz="2800" dirty="0"/>
                        <a:t>Perceptual Data</a:t>
                      </a:r>
                    </a:p>
                  </a:txBody>
                  <a:tcPr/>
                </a:tc>
                <a:tc>
                  <a:txBody>
                    <a:bodyPr/>
                    <a:lstStyle/>
                    <a:p>
                      <a:pPr algn="ctr"/>
                      <a:r>
                        <a:rPr lang="en-US" sz="2800" dirty="0"/>
                        <a:t>Outcome Data</a:t>
                      </a:r>
                    </a:p>
                  </a:txBody>
                  <a:tcPr/>
                </a:tc>
                <a:extLst>
                  <a:ext uri="{0D108BD9-81ED-4DB2-BD59-A6C34878D82A}">
                    <a16:rowId xmlns:a16="http://schemas.microsoft.com/office/drawing/2014/main" val="10000"/>
                  </a:ext>
                </a:extLst>
              </a:tr>
              <a:tr h="370840">
                <a:tc>
                  <a:txBody>
                    <a:bodyPr/>
                    <a:lstStyle/>
                    <a:p>
                      <a:pPr algn="ctr"/>
                      <a:r>
                        <a:rPr lang="en-US" sz="2800" dirty="0"/>
                        <a:t>Eight, 30-minute individual counseling</a:t>
                      </a:r>
                      <a:r>
                        <a:rPr lang="en-US" sz="2800" baseline="0" dirty="0"/>
                        <a:t> sessions</a:t>
                      </a:r>
                      <a:endParaRPr lang="en-US" sz="2800" dirty="0"/>
                    </a:p>
                  </a:txBody>
                  <a:tcPr/>
                </a:tc>
                <a:tc>
                  <a:txBody>
                    <a:bodyPr/>
                    <a:lstStyle/>
                    <a:p>
                      <a:pPr algn="ctr"/>
                      <a:r>
                        <a:rPr lang="en-US" sz="2800" dirty="0"/>
                        <a:t>95% </a:t>
                      </a:r>
                    </a:p>
                    <a:p>
                      <a:pPr algn="ctr"/>
                      <a:r>
                        <a:rPr lang="en-US" sz="2800" dirty="0"/>
                        <a:t>increase</a:t>
                      </a:r>
                      <a:r>
                        <a:rPr lang="en-US" sz="2800" baseline="0" dirty="0"/>
                        <a:t> in self-efficacy</a:t>
                      </a:r>
                      <a:endParaRPr lang="en-US" sz="2800" dirty="0"/>
                    </a:p>
                  </a:txBody>
                  <a:tcPr/>
                </a:tc>
                <a:tc>
                  <a:txBody>
                    <a:bodyPr/>
                    <a:lstStyle/>
                    <a:p>
                      <a:pPr algn="ctr"/>
                      <a:r>
                        <a:rPr lang="en-US" sz="2800" dirty="0"/>
                        <a:t>78% </a:t>
                      </a:r>
                    </a:p>
                    <a:p>
                      <a:pPr algn="ctr"/>
                      <a:r>
                        <a:rPr lang="en-US" sz="2800" dirty="0"/>
                        <a:t>decrease</a:t>
                      </a:r>
                      <a:r>
                        <a:rPr lang="en-US" sz="2800" baseline="0" dirty="0"/>
                        <a:t> in office referrals</a:t>
                      </a:r>
                      <a:endParaRPr lang="en-US" sz="2800" dirty="0"/>
                    </a:p>
                  </a:txBody>
                  <a:tcPr/>
                </a:tc>
                <a:extLst>
                  <a:ext uri="{0D108BD9-81ED-4DB2-BD59-A6C34878D82A}">
                    <a16:rowId xmlns:a16="http://schemas.microsoft.com/office/drawing/2014/main" val="10001"/>
                  </a:ext>
                </a:extLst>
              </a:tr>
            </a:tbl>
          </a:graphicData>
        </a:graphic>
      </p:graphicFrame>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60192" y="217931"/>
            <a:ext cx="1905000" cy="1905000"/>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116452816"/>
      </p:ext>
    </p:extLst>
  </p:cSld>
  <p:clrMapOvr>
    <a:masterClrMapping/>
  </p:clrMapOvr>
  <mc:AlternateContent xmlns:mc="http://schemas.openxmlformats.org/markup-compatibility/2006" xmlns:p14="http://schemas.microsoft.com/office/powerpoint/2010/main">
    <mc:Choice Requires="p14">
      <p:transition spd="med" p14:dur="700" advTm="41872">
        <p:fade/>
      </p:transition>
    </mc:Choice>
    <mc:Fallback xmlns="">
      <p:transition spd="med" advTm="41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304800"/>
            <a:ext cx="9872948" cy="925609"/>
          </a:xfrm>
        </p:spPr>
        <p:txBody>
          <a:bodyPr/>
          <a:lstStyle/>
          <a:p>
            <a:r>
              <a:rPr lang="en-US" dirty="0"/>
              <a:t>5. Summarize</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023" y="1301110"/>
            <a:ext cx="1905000" cy="1905000"/>
          </a:xfrm>
          <a:prstGeom prst="rect">
            <a:avLst/>
          </a:prstGeom>
        </p:spPr>
      </p:pic>
      <p:graphicFrame>
        <p:nvGraphicFramePr>
          <p:cNvPr id="5" name="Content Placeholder 3"/>
          <p:cNvGraphicFramePr>
            <a:graphicFrameLocks noGrp="1"/>
          </p:cNvGraphicFramePr>
          <p:nvPr>
            <p:ph idx="1"/>
            <p:extLst>
              <p:ext uri="{D42A27DB-BD31-4B8C-83A1-F6EECF244321}">
                <p14:modId xmlns:p14="http://schemas.microsoft.com/office/powerpoint/2010/main" val="2707042812"/>
              </p:ext>
            </p:extLst>
          </p:nvPr>
        </p:nvGraphicFramePr>
        <p:xfrm>
          <a:off x="2705777" y="2333875"/>
          <a:ext cx="4189908" cy="419024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Content Placeholder 46"/>
          <p:cNvGraphicFramePr>
            <a:graphicFrameLocks/>
          </p:cNvGraphicFramePr>
          <p:nvPr>
            <p:extLst>
              <p:ext uri="{D42A27DB-BD31-4B8C-83A1-F6EECF244321}">
                <p14:modId xmlns:p14="http://schemas.microsoft.com/office/powerpoint/2010/main" val="2824699435"/>
              </p:ext>
            </p:extLst>
          </p:nvPr>
        </p:nvGraphicFramePr>
        <p:xfrm>
          <a:off x="7142358" y="2377936"/>
          <a:ext cx="4033090" cy="389006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54528082"/>
              </p:ext>
            </p:extLst>
          </p:nvPr>
        </p:nvGraphicFramePr>
        <p:xfrm>
          <a:off x="2896730" y="1267844"/>
          <a:ext cx="8125884" cy="647902"/>
        </p:xfrm>
        <a:graphic>
          <a:graphicData uri="http://schemas.openxmlformats.org/drawingml/2006/table">
            <a:tbl>
              <a:tblPr firstRow="1" bandRow="1">
                <a:tableStyleId>{21E4AEA4-8DFA-4A89-87EB-49C32662AFE0}</a:tableStyleId>
              </a:tblPr>
              <a:tblGrid>
                <a:gridCol w="1283714">
                  <a:extLst>
                    <a:ext uri="{9D8B030D-6E8A-4147-A177-3AD203B41FA5}">
                      <a16:colId xmlns:a16="http://schemas.microsoft.com/office/drawing/2014/main" val="20000"/>
                    </a:ext>
                  </a:extLst>
                </a:gridCol>
                <a:gridCol w="6842170">
                  <a:extLst>
                    <a:ext uri="{9D8B030D-6E8A-4147-A177-3AD203B41FA5}">
                      <a16:colId xmlns:a16="http://schemas.microsoft.com/office/drawing/2014/main" val="20001"/>
                    </a:ext>
                  </a:extLst>
                </a:gridCol>
              </a:tblGrid>
              <a:tr h="647902">
                <a:tc>
                  <a:txBody>
                    <a:bodyPr/>
                    <a:lstStyle/>
                    <a:p>
                      <a:r>
                        <a:rPr lang="en-US" sz="2000" dirty="0"/>
                        <a:t>Problem:</a:t>
                      </a:r>
                    </a:p>
                  </a:txBody>
                  <a:tcPr anchor="ctr"/>
                </a:tc>
                <a:tc>
                  <a:txBody>
                    <a:bodyPr/>
                    <a:lstStyle/>
                    <a:p>
                      <a:pPr algn="ctr"/>
                      <a:r>
                        <a:rPr lang="en-US" sz="2000" dirty="0"/>
                        <a:t>Angry, Attention-Seeking &amp;</a:t>
                      </a:r>
                      <a:r>
                        <a:rPr lang="en-US" sz="2000" baseline="0" dirty="0"/>
                        <a:t> Low Self-Esteem</a:t>
                      </a:r>
                      <a:endParaRPr lang="en-US" sz="2000" dirty="0"/>
                    </a:p>
                  </a:txBody>
                  <a:tcPr anchor="ctr"/>
                </a:tc>
                <a:extLst>
                  <a:ext uri="{0D108BD9-81ED-4DB2-BD59-A6C34878D82A}">
                    <a16:rowId xmlns:a16="http://schemas.microsoft.com/office/drawing/2014/main" val="10000"/>
                  </a:ext>
                </a:extLst>
              </a:tr>
            </a:tbl>
          </a:graphicData>
        </a:graphic>
      </p:graphicFrame>
      <p:grpSp>
        <p:nvGrpSpPr>
          <p:cNvPr id="16" name="Group 15"/>
          <p:cNvGrpSpPr/>
          <p:nvPr/>
        </p:nvGrpSpPr>
        <p:grpSpPr>
          <a:xfrm>
            <a:off x="531812" y="3320282"/>
            <a:ext cx="1746211" cy="2414305"/>
            <a:chOff x="531812" y="3246967"/>
            <a:chExt cx="1746211" cy="2414305"/>
          </a:xfrm>
        </p:grpSpPr>
        <p:sp>
          <p:nvSpPr>
            <p:cNvPr id="10" name="Rectangle 9"/>
            <p:cNvSpPr/>
            <p:nvPr/>
          </p:nvSpPr>
          <p:spPr>
            <a:xfrm>
              <a:off x="1002337" y="3412377"/>
              <a:ext cx="691399" cy="894857"/>
            </a:xfrm>
            <a:prstGeom prst="rect">
              <a:avLst/>
            </a:prstGeom>
            <a:blipFill rotWithShape="1">
              <a:blip r:embed="rId9"/>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1" name="TextBox 10"/>
            <p:cNvSpPr txBox="1"/>
            <p:nvPr/>
          </p:nvSpPr>
          <p:spPr>
            <a:xfrm>
              <a:off x="676678" y="4513501"/>
              <a:ext cx="1297689" cy="923330"/>
            </a:xfrm>
            <a:prstGeom prst="rect">
              <a:avLst/>
            </a:prstGeom>
            <a:noFill/>
          </p:spPr>
          <p:txBody>
            <a:bodyPr wrap="square" rtlCol="0">
              <a:spAutoFit/>
            </a:bodyPr>
            <a:lstStyle/>
            <a:p>
              <a:pPr algn="ctr"/>
              <a:r>
                <a:rPr lang="en-US" dirty="0"/>
                <a:t>Individual Counseling Sessions</a:t>
              </a:r>
            </a:p>
          </p:txBody>
        </p:sp>
        <p:sp>
          <p:nvSpPr>
            <p:cNvPr id="12" name="Rectangle 11"/>
            <p:cNvSpPr/>
            <p:nvPr/>
          </p:nvSpPr>
          <p:spPr>
            <a:xfrm>
              <a:off x="531812" y="3246967"/>
              <a:ext cx="1746211" cy="241430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5" name="Group 14"/>
          <p:cNvGrpSpPr/>
          <p:nvPr/>
        </p:nvGrpSpPr>
        <p:grpSpPr>
          <a:xfrm>
            <a:off x="4060519" y="2826789"/>
            <a:ext cx="1889067" cy="940922"/>
            <a:chOff x="4390337" y="3039572"/>
            <a:chExt cx="1889067" cy="940922"/>
          </a:xfrm>
        </p:grpSpPr>
        <p:sp>
          <p:nvSpPr>
            <p:cNvPr id="13" name="Rectangle 12"/>
            <p:cNvSpPr/>
            <p:nvPr/>
          </p:nvSpPr>
          <p:spPr>
            <a:xfrm>
              <a:off x="4390337" y="3039572"/>
              <a:ext cx="1619354" cy="923330"/>
            </a:xfrm>
            <a:prstGeom prst="rect">
              <a:avLst/>
            </a:prstGeom>
            <a:noFill/>
          </p:spPr>
          <p:txBody>
            <a:bodyPr wrap="none" lIns="91440" tIns="45720" rIns="91440" bIns="45720">
              <a:spAutoFit/>
            </a:bodyPr>
            <a:lstStyle/>
            <a:p>
              <a:pPr algn="ctr"/>
              <a:r>
                <a:rPr lang="en-US"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95% </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Up Arrow 13"/>
            <p:cNvSpPr/>
            <p:nvPr/>
          </p:nvSpPr>
          <p:spPr>
            <a:xfrm>
              <a:off x="5756157" y="3085637"/>
              <a:ext cx="523247" cy="894857"/>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8" name="Group 17"/>
          <p:cNvGrpSpPr/>
          <p:nvPr/>
        </p:nvGrpSpPr>
        <p:grpSpPr>
          <a:xfrm>
            <a:off x="8634873" y="2872854"/>
            <a:ext cx="1890670" cy="940922"/>
            <a:chOff x="4388734" y="3039572"/>
            <a:chExt cx="1890670" cy="940922"/>
          </a:xfrm>
        </p:grpSpPr>
        <p:sp>
          <p:nvSpPr>
            <p:cNvPr id="19" name="Rectangle 18"/>
            <p:cNvSpPr/>
            <p:nvPr/>
          </p:nvSpPr>
          <p:spPr>
            <a:xfrm>
              <a:off x="4388734" y="3039572"/>
              <a:ext cx="1622560" cy="923330"/>
            </a:xfrm>
            <a:prstGeom prst="rect">
              <a:avLst/>
            </a:prstGeom>
            <a:noFill/>
          </p:spPr>
          <p:txBody>
            <a:bodyPr wrap="none" lIns="91440" tIns="45720" rIns="91440" bIns="45720">
              <a:spAutoFit/>
            </a:bodyPr>
            <a:lstStyle/>
            <a:p>
              <a:pPr algn="ctr"/>
              <a:r>
                <a:rPr lang="en-US"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78% </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 name="Down Arrow 19"/>
            <p:cNvSpPr/>
            <p:nvPr/>
          </p:nvSpPr>
          <p:spPr>
            <a:xfrm>
              <a:off x="5756157" y="3085637"/>
              <a:ext cx="523247" cy="8948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1" name="Rectangle 20"/>
          <p:cNvSpPr/>
          <p:nvPr/>
        </p:nvSpPr>
        <p:spPr>
          <a:xfrm rot="19598110">
            <a:off x="1482553" y="2449696"/>
            <a:ext cx="9611230" cy="1446550"/>
          </a:xfrm>
          <a:prstGeom prst="rect">
            <a:avLst/>
          </a:prstGeom>
          <a:solidFill>
            <a:srgbClr val="92D050"/>
          </a:solidFill>
          <a:ln>
            <a:solidFill>
              <a:srgbClr val="92D050"/>
            </a:solidFill>
          </a:ln>
        </p:spPr>
        <p:txBody>
          <a:bodyPr wrap="square" lIns="91440" tIns="45720" rIns="91440" bIns="45720">
            <a:spAutoFit/>
          </a:bodyPr>
          <a:lstStyle/>
          <a:p>
            <a:pPr algn="ctr"/>
            <a:r>
              <a:rPr lang="en-US" sz="8800" b="1" cap="none" spc="0" baseline="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Evidence of Impact</a:t>
            </a:r>
            <a:endParaRPr lang="en-US" sz="8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844955382"/>
      </p:ext>
    </p:extLst>
  </p:cSld>
  <p:clrMapOvr>
    <a:masterClrMapping/>
  </p:clrMapOvr>
  <mc:AlternateContent xmlns:mc="http://schemas.openxmlformats.org/markup-compatibility/2006" xmlns:p14="http://schemas.microsoft.com/office/powerpoint/2010/main">
    <mc:Choice Requires="p14">
      <p:transition spd="med" p14:dur="700" advTm="71556">
        <p:fade/>
      </p:transition>
    </mc:Choice>
    <mc:Fallback xmlns="">
      <p:transition spd="med" advTm="71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24"/>
                </p:tgtEl>
              </p:cMediaNode>
            </p:audio>
          </p:childTnLst>
        </p:cTn>
      </p:par>
    </p:tnLst>
    <p:bldLst>
      <p:bldGraphic spid="5" grpId="0">
        <p:bldAsOne/>
      </p:bldGraphic>
      <p:bldGraphic spid="6" grpId="0">
        <p:bldAsOne/>
      </p:bldGraphic>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PROGRAM Evaluation</a:t>
            </a:r>
          </a:p>
        </p:txBody>
      </p:sp>
      <p:sp>
        <p:nvSpPr>
          <p:cNvPr id="2" name="Subtitle 1"/>
          <p:cNvSpPr>
            <a:spLocks noGrp="1"/>
          </p:cNvSpPr>
          <p:nvPr>
            <p:ph type="subTitle" idx="1"/>
          </p:nvPr>
        </p:nvSpPr>
        <p:spPr/>
        <p:txBody>
          <a:bodyPr>
            <a:normAutofit/>
          </a:bodyPr>
          <a:lstStyle/>
          <a:p>
            <a:r>
              <a:rPr lang="en-US" sz="2400" b="1" dirty="0"/>
              <a:t>program</a:t>
            </a:r>
            <a:r>
              <a:rPr lang="en-US" sz="2400" dirty="0"/>
              <a:t> + personnel = results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540900238"/>
      </p:ext>
    </p:extLst>
  </p:cSld>
  <p:clrMapOvr>
    <a:masterClrMapping/>
  </p:clrMapOvr>
  <mc:AlternateContent xmlns:mc="http://schemas.openxmlformats.org/markup-compatibility/2006" xmlns:p14="http://schemas.microsoft.com/office/powerpoint/2010/main">
    <mc:Choice Requires="p14">
      <p:transition spd="med" p14:dur="700" advTm="5252">
        <p:fade/>
      </p:transition>
    </mc:Choice>
    <mc:Fallback xmlns="">
      <p:transition spd="med" advTm="52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Utilize….and share with….</a:t>
            </a:r>
          </a:p>
        </p:txBody>
      </p:sp>
      <p:sp>
        <p:nvSpPr>
          <p:cNvPr id="3" name="Content Placeholder 2"/>
          <p:cNvSpPr>
            <a:spLocks noGrp="1"/>
          </p:cNvSpPr>
          <p:nvPr>
            <p:ph idx="1"/>
          </p:nvPr>
        </p:nvSpPr>
        <p:spPr/>
        <p:txBody>
          <a:bodyPr>
            <a:normAutofit/>
          </a:bodyPr>
          <a:lstStyle/>
          <a:p>
            <a:r>
              <a:rPr lang="en-US" sz="3200" dirty="0"/>
              <a:t>Students</a:t>
            </a:r>
          </a:p>
          <a:p>
            <a:r>
              <a:rPr lang="en-US" sz="3200" dirty="0"/>
              <a:t>Parents</a:t>
            </a:r>
          </a:p>
          <a:p>
            <a:r>
              <a:rPr lang="en-US" sz="3200" dirty="0"/>
              <a:t>Teachers</a:t>
            </a:r>
          </a:p>
          <a:p>
            <a:r>
              <a:rPr lang="en-US" sz="3200" dirty="0"/>
              <a:t>Administrators</a:t>
            </a:r>
          </a:p>
          <a:p>
            <a:r>
              <a:rPr lang="en-US" sz="3200" dirty="0"/>
              <a:t>Other district &amp; community stakeholders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6012" y="1263717"/>
            <a:ext cx="3810000" cy="253841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020158658"/>
      </p:ext>
    </p:extLst>
  </p:cSld>
  <p:clrMapOvr>
    <a:masterClrMapping/>
  </p:clrMapOvr>
  <mc:AlternateContent xmlns:mc="http://schemas.openxmlformats.org/markup-compatibility/2006" xmlns:p14="http://schemas.microsoft.com/office/powerpoint/2010/main">
    <mc:Choice Requires="p14">
      <p:transition spd="med" p14:dur="700" advTm="36363">
        <p:fade/>
      </p:transition>
    </mc:Choice>
    <mc:Fallback xmlns="">
      <p:transition spd="med" advTm="36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136" y="351135"/>
            <a:ext cx="3851529" cy="3803385"/>
          </a:xfrm>
          <a:prstGeom prst="rect">
            <a:avLst/>
          </a:prstGeom>
        </p:spPr>
      </p:pic>
      <p:sp>
        <p:nvSpPr>
          <p:cNvPr id="6" name="Title 5"/>
          <p:cNvSpPr>
            <a:spLocks noGrp="1"/>
          </p:cNvSpPr>
          <p:nvPr>
            <p:ph type="title"/>
          </p:nvPr>
        </p:nvSpPr>
        <p:spPr>
          <a:xfrm>
            <a:off x="1106136" y="2252827"/>
            <a:ext cx="9964364" cy="2926080"/>
          </a:xfrm>
        </p:spPr>
        <p:txBody>
          <a:bodyPr/>
          <a:lstStyle/>
          <a:p>
            <a:r>
              <a:rPr lang="en-US" dirty="0"/>
              <a:t>examining your results</a:t>
            </a:r>
          </a:p>
        </p:txBody>
      </p:sp>
      <p:sp>
        <p:nvSpPr>
          <p:cNvPr id="7" name="Text Placeholder 6"/>
          <p:cNvSpPr>
            <a:spLocks noGrp="1"/>
          </p:cNvSpPr>
          <p:nvPr>
            <p:ph type="body" idx="1"/>
          </p:nvPr>
        </p:nvSpPr>
        <p:spPr/>
        <p:txBody>
          <a:bodyPr/>
          <a:lstStyle/>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21029893"/>
      </p:ext>
    </p:extLst>
  </p:cSld>
  <p:clrMapOvr>
    <a:masterClrMapping/>
  </p:clrMapOvr>
  <mc:AlternateContent xmlns:mc="http://schemas.openxmlformats.org/markup-compatibility/2006" xmlns:p14="http://schemas.microsoft.com/office/powerpoint/2010/main">
    <mc:Choice Requires="p14">
      <p:transition spd="med" p14:dur="700" advTm="16742">
        <p:fade/>
      </p:transition>
    </mc:Choice>
    <mc:Fallback xmlns="">
      <p:transition spd="med" advTm="167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8012" y="320041"/>
            <a:ext cx="9872948" cy="1356360"/>
          </a:xfrm>
        </p:spPr>
        <p:txBody>
          <a:bodyPr/>
          <a:lstStyle/>
          <a:p>
            <a:r>
              <a:rPr lang="en-US" dirty="0"/>
              <a:t>Disappointing Results</a:t>
            </a:r>
          </a:p>
        </p:txBody>
      </p:sp>
      <p:grpSp>
        <p:nvGrpSpPr>
          <p:cNvPr id="21" name="Group 20"/>
          <p:cNvGrpSpPr/>
          <p:nvPr/>
        </p:nvGrpSpPr>
        <p:grpSpPr>
          <a:xfrm>
            <a:off x="1448527" y="1587060"/>
            <a:ext cx="9539080" cy="559440"/>
            <a:chOff x="1448527" y="1587060"/>
            <a:chExt cx="9539080" cy="559440"/>
          </a:xfrm>
        </p:grpSpPr>
        <p:sp>
          <p:nvSpPr>
            <p:cNvPr id="7" name="Rectangle 6"/>
            <p:cNvSpPr/>
            <p:nvPr/>
          </p:nvSpPr>
          <p:spPr>
            <a:xfrm>
              <a:off x="1448527" y="1793700"/>
              <a:ext cx="9539080" cy="3528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p:cNvSpPr/>
            <p:nvPr/>
          </p:nvSpPr>
          <p:spPr>
            <a:xfrm>
              <a:off x="1925481" y="1587060"/>
              <a:ext cx="6677356" cy="413280"/>
            </a:xfrm>
            <a:custGeom>
              <a:avLst/>
              <a:gdLst>
                <a:gd name="connsiteX0" fmla="*/ 0 w 6677356"/>
                <a:gd name="connsiteY0" fmla="*/ 68881 h 413280"/>
                <a:gd name="connsiteX1" fmla="*/ 68881 w 6677356"/>
                <a:gd name="connsiteY1" fmla="*/ 0 h 413280"/>
                <a:gd name="connsiteX2" fmla="*/ 6608475 w 6677356"/>
                <a:gd name="connsiteY2" fmla="*/ 0 h 413280"/>
                <a:gd name="connsiteX3" fmla="*/ 6677356 w 6677356"/>
                <a:gd name="connsiteY3" fmla="*/ 68881 h 413280"/>
                <a:gd name="connsiteX4" fmla="*/ 6677356 w 6677356"/>
                <a:gd name="connsiteY4" fmla="*/ 344399 h 413280"/>
                <a:gd name="connsiteX5" fmla="*/ 6608475 w 6677356"/>
                <a:gd name="connsiteY5" fmla="*/ 413280 h 413280"/>
                <a:gd name="connsiteX6" fmla="*/ 68881 w 6677356"/>
                <a:gd name="connsiteY6" fmla="*/ 413280 h 413280"/>
                <a:gd name="connsiteX7" fmla="*/ 0 w 6677356"/>
                <a:gd name="connsiteY7" fmla="*/ 344399 h 413280"/>
                <a:gd name="connsiteX8" fmla="*/ 0 w 6677356"/>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7356" h="413280">
                  <a:moveTo>
                    <a:pt x="0" y="68881"/>
                  </a:moveTo>
                  <a:cubicBezTo>
                    <a:pt x="0" y="30839"/>
                    <a:pt x="30839" y="0"/>
                    <a:pt x="68881" y="0"/>
                  </a:cubicBezTo>
                  <a:lnTo>
                    <a:pt x="6608475" y="0"/>
                  </a:lnTo>
                  <a:cubicBezTo>
                    <a:pt x="6646517" y="0"/>
                    <a:pt x="6677356" y="30839"/>
                    <a:pt x="6677356" y="68881"/>
                  </a:cubicBezTo>
                  <a:lnTo>
                    <a:pt x="6677356" y="344399"/>
                  </a:lnTo>
                  <a:cubicBezTo>
                    <a:pt x="6677356" y="382441"/>
                    <a:pt x="6646517" y="413280"/>
                    <a:pt x="6608475"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2563" tIns="20175" rIns="272563" bIns="20175" numCol="1" spcCol="1270" anchor="ctr" anchorCtr="0">
              <a:noAutofit/>
            </a:bodyPr>
            <a:lstStyle/>
            <a:p>
              <a:pPr marL="0" lvl="0" indent="0" algn="l" defTabSz="622300">
                <a:lnSpc>
                  <a:spcPct val="90000"/>
                </a:lnSpc>
                <a:spcBef>
                  <a:spcPct val="0"/>
                </a:spcBef>
                <a:spcAft>
                  <a:spcPct val="35000"/>
                </a:spcAft>
                <a:buNone/>
              </a:pPr>
              <a:r>
                <a:rPr lang="en-US" sz="1400" kern="1200" dirty="0"/>
                <a:t>Look for Trends</a:t>
              </a:r>
            </a:p>
          </p:txBody>
        </p:sp>
      </p:grpSp>
      <p:grpSp>
        <p:nvGrpSpPr>
          <p:cNvPr id="22" name="Group 21"/>
          <p:cNvGrpSpPr/>
          <p:nvPr/>
        </p:nvGrpSpPr>
        <p:grpSpPr>
          <a:xfrm>
            <a:off x="1448527" y="2222100"/>
            <a:ext cx="9539080" cy="559440"/>
            <a:chOff x="1448527" y="2222100"/>
            <a:chExt cx="9539080" cy="559440"/>
          </a:xfrm>
        </p:grpSpPr>
        <p:sp>
          <p:nvSpPr>
            <p:cNvPr id="9" name="Rectangle 8"/>
            <p:cNvSpPr/>
            <p:nvPr/>
          </p:nvSpPr>
          <p:spPr>
            <a:xfrm>
              <a:off x="1448527" y="2428740"/>
              <a:ext cx="9539080" cy="3528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p:cNvSpPr/>
            <p:nvPr/>
          </p:nvSpPr>
          <p:spPr>
            <a:xfrm>
              <a:off x="1925481" y="2222100"/>
              <a:ext cx="6677356" cy="413280"/>
            </a:xfrm>
            <a:custGeom>
              <a:avLst/>
              <a:gdLst>
                <a:gd name="connsiteX0" fmla="*/ 0 w 6677356"/>
                <a:gd name="connsiteY0" fmla="*/ 68881 h 413280"/>
                <a:gd name="connsiteX1" fmla="*/ 68881 w 6677356"/>
                <a:gd name="connsiteY1" fmla="*/ 0 h 413280"/>
                <a:gd name="connsiteX2" fmla="*/ 6608475 w 6677356"/>
                <a:gd name="connsiteY2" fmla="*/ 0 h 413280"/>
                <a:gd name="connsiteX3" fmla="*/ 6677356 w 6677356"/>
                <a:gd name="connsiteY3" fmla="*/ 68881 h 413280"/>
                <a:gd name="connsiteX4" fmla="*/ 6677356 w 6677356"/>
                <a:gd name="connsiteY4" fmla="*/ 344399 h 413280"/>
                <a:gd name="connsiteX5" fmla="*/ 6608475 w 6677356"/>
                <a:gd name="connsiteY5" fmla="*/ 413280 h 413280"/>
                <a:gd name="connsiteX6" fmla="*/ 68881 w 6677356"/>
                <a:gd name="connsiteY6" fmla="*/ 413280 h 413280"/>
                <a:gd name="connsiteX7" fmla="*/ 0 w 6677356"/>
                <a:gd name="connsiteY7" fmla="*/ 344399 h 413280"/>
                <a:gd name="connsiteX8" fmla="*/ 0 w 6677356"/>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7356" h="413280">
                  <a:moveTo>
                    <a:pt x="0" y="68881"/>
                  </a:moveTo>
                  <a:cubicBezTo>
                    <a:pt x="0" y="30839"/>
                    <a:pt x="30839" y="0"/>
                    <a:pt x="68881" y="0"/>
                  </a:cubicBezTo>
                  <a:lnTo>
                    <a:pt x="6608475" y="0"/>
                  </a:lnTo>
                  <a:cubicBezTo>
                    <a:pt x="6646517" y="0"/>
                    <a:pt x="6677356" y="30839"/>
                    <a:pt x="6677356" y="68881"/>
                  </a:cubicBezTo>
                  <a:lnTo>
                    <a:pt x="6677356" y="344399"/>
                  </a:lnTo>
                  <a:cubicBezTo>
                    <a:pt x="6677356" y="382441"/>
                    <a:pt x="6646517" y="413280"/>
                    <a:pt x="6608475"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72563" tIns="20175" rIns="272563" bIns="20175" numCol="1" spcCol="1270" anchor="ctr" anchorCtr="0">
              <a:noAutofit/>
            </a:bodyPr>
            <a:lstStyle/>
            <a:p>
              <a:pPr marL="0" lvl="0" indent="0" algn="l" defTabSz="622300">
                <a:lnSpc>
                  <a:spcPct val="90000"/>
                </a:lnSpc>
                <a:spcBef>
                  <a:spcPct val="0"/>
                </a:spcBef>
                <a:spcAft>
                  <a:spcPct val="35000"/>
                </a:spcAft>
                <a:buNone/>
              </a:pPr>
              <a:r>
                <a:rPr lang="en-US" sz="1400" kern="1200" dirty="0"/>
                <a:t>Look for Impact</a:t>
              </a:r>
            </a:p>
          </p:txBody>
        </p:sp>
      </p:grpSp>
      <p:grpSp>
        <p:nvGrpSpPr>
          <p:cNvPr id="23" name="Group 22"/>
          <p:cNvGrpSpPr/>
          <p:nvPr/>
        </p:nvGrpSpPr>
        <p:grpSpPr>
          <a:xfrm>
            <a:off x="1448527" y="2857140"/>
            <a:ext cx="9539080" cy="559440"/>
            <a:chOff x="1448527" y="2857140"/>
            <a:chExt cx="9539080" cy="559440"/>
          </a:xfrm>
        </p:grpSpPr>
        <p:sp>
          <p:nvSpPr>
            <p:cNvPr id="11" name="Rectangle 10"/>
            <p:cNvSpPr/>
            <p:nvPr/>
          </p:nvSpPr>
          <p:spPr>
            <a:xfrm>
              <a:off x="1448527" y="3063780"/>
              <a:ext cx="9539080" cy="3528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11"/>
            <p:cNvSpPr/>
            <p:nvPr/>
          </p:nvSpPr>
          <p:spPr>
            <a:xfrm>
              <a:off x="1925481" y="2857140"/>
              <a:ext cx="6677356" cy="413280"/>
            </a:xfrm>
            <a:custGeom>
              <a:avLst/>
              <a:gdLst>
                <a:gd name="connsiteX0" fmla="*/ 0 w 6677356"/>
                <a:gd name="connsiteY0" fmla="*/ 68881 h 413280"/>
                <a:gd name="connsiteX1" fmla="*/ 68881 w 6677356"/>
                <a:gd name="connsiteY1" fmla="*/ 0 h 413280"/>
                <a:gd name="connsiteX2" fmla="*/ 6608475 w 6677356"/>
                <a:gd name="connsiteY2" fmla="*/ 0 h 413280"/>
                <a:gd name="connsiteX3" fmla="*/ 6677356 w 6677356"/>
                <a:gd name="connsiteY3" fmla="*/ 68881 h 413280"/>
                <a:gd name="connsiteX4" fmla="*/ 6677356 w 6677356"/>
                <a:gd name="connsiteY4" fmla="*/ 344399 h 413280"/>
                <a:gd name="connsiteX5" fmla="*/ 6608475 w 6677356"/>
                <a:gd name="connsiteY5" fmla="*/ 413280 h 413280"/>
                <a:gd name="connsiteX6" fmla="*/ 68881 w 6677356"/>
                <a:gd name="connsiteY6" fmla="*/ 413280 h 413280"/>
                <a:gd name="connsiteX7" fmla="*/ 0 w 6677356"/>
                <a:gd name="connsiteY7" fmla="*/ 344399 h 413280"/>
                <a:gd name="connsiteX8" fmla="*/ 0 w 6677356"/>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7356" h="413280">
                  <a:moveTo>
                    <a:pt x="0" y="68881"/>
                  </a:moveTo>
                  <a:cubicBezTo>
                    <a:pt x="0" y="30839"/>
                    <a:pt x="30839" y="0"/>
                    <a:pt x="68881" y="0"/>
                  </a:cubicBezTo>
                  <a:lnTo>
                    <a:pt x="6608475" y="0"/>
                  </a:lnTo>
                  <a:cubicBezTo>
                    <a:pt x="6646517" y="0"/>
                    <a:pt x="6677356" y="30839"/>
                    <a:pt x="6677356" y="68881"/>
                  </a:cubicBezTo>
                  <a:lnTo>
                    <a:pt x="6677356" y="344399"/>
                  </a:lnTo>
                  <a:cubicBezTo>
                    <a:pt x="6677356" y="382441"/>
                    <a:pt x="6646517" y="413280"/>
                    <a:pt x="6608475"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72563" tIns="20175" rIns="272563" bIns="20175" numCol="1" spcCol="1270" anchor="ctr" anchorCtr="0">
              <a:noAutofit/>
            </a:bodyPr>
            <a:lstStyle/>
            <a:p>
              <a:pPr marL="0" lvl="0" indent="0" algn="l" defTabSz="622300">
                <a:lnSpc>
                  <a:spcPct val="90000"/>
                </a:lnSpc>
                <a:spcBef>
                  <a:spcPct val="0"/>
                </a:spcBef>
                <a:spcAft>
                  <a:spcPct val="35000"/>
                </a:spcAft>
                <a:buNone/>
              </a:pPr>
              <a:r>
                <a:rPr lang="en-US" sz="1400" kern="1200" dirty="0"/>
                <a:t>Eliminate Ineffective Interventions</a:t>
              </a:r>
            </a:p>
          </p:txBody>
        </p:sp>
      </p:grpSp>
      <p:grpSp>
        <p:nvGrpSpPr>
          <p:cNvPr id="24" name="Group 23"/>
          <p:cNvGrpSpPr/>
          <p:nvPr/>
        </p:nvGrpSpPr>
        <p:grpSpPr>
          <a:xfrm>
            <a:off x="1448527" y="3492180"/>
            <a:ext cx="9539080" cy="559440"/>
            <a:chOff x="1448527" y="3492180"/>
            <a:chExt cx="9539080" cy="559440"/>
          </a:xfrm>
        </p:grpSpPr>
        <p:sp>
          <p:nvSpPr>
            <p:cNvPr id="13" name="Rectangle 12"/>
            <p:cNvSpPr/>
            <p:nvPr/>
          </p:nvSpPr>
          <p:spPr>
            <a:xfrm>
              <a:off x="1448527" y="3698820"/>
              <a:ext cx="9539080" cy="3528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3"/>
            <p:cNvSpPr/>
            <p:nvPr/>
          </p:nvSpPr>
          <p:spPr>
            <a:xfrm>
              <a:off x="1925481" y="3492180"/>
              <a:ext cx="6677356" cy="413280"/>
            </a:xfrm>
            <a:custGeom>
              <a:avLst/>
              <a:gdLst>
                <a:gd name="connsiteX0" fmla="*/ 0 w 6677356"/>
                <a:gd name="connsiteY0" fmla="*/ 68881 h 413280"/>
                <a:gd name="connsiteX1" fmla="*/ 68881 w 6677356"/>
                <a:gd name="connsiteY1" fmla="*/ 0 h 413280"/>
                <a:gd name="connsiteX2" fmla="*/ 6608475 w 6677356"/>
                <a:gd name="connsiteY2" fmla="*/ 0 h 413280"/>
                <a:gd name="connsiteX3" fmla="*/ 6677356 w 6677356"/>
                <a:gd name="connsiteY3" fmla="*/ 68881 h 413280"/>
                <a:gd name="connsiteX4" fmla="*/ 6677356 w 6677356"/>
                <a:gd name="connsiteY4" fmla="*/ 344399 h 413280"/>
                <a:gd name="connsiteX5" fmla="*/ 6608475 w 6677356"/>
                <a:gd name="connsiteY5" fmla="*/ 413280 h 413280"/>
                <a:gd name="connsiteX6" fmla="*/ 68881 w 6677356"/>
                <a:gd name="connsiteY6" fmla="*/ 413280 h 413280"/>
                <a:gd name="connsiteX7" fmla="*/ 0 w 6677356"/>
                <a:gd name="connsiteY7" fmla="*/ 344399 h 413280"/>
                <a:gd name="connsiteX8" fmla="*/ 0 w 6677356"/>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7356" h="413280">
                  <a:moveTo>
                    <a:pt x="0" y="68881"/>
                  </a:moveTo>
                  <a:cubicBezTo>
                    <a:pt x="0" y="30839"/>
                    <a:pt x="30839" y="0"/>
                    <a:pt x="68881" y="0"/>
                  </a:cubicBezTo>
                  <a:lnTo>
                    <a:pt x="6608475" y="0"/>
                  </a:lnTo>
                  <a:cubicBezTo>
                    <a:pt x="6646517" y="0"/>
                    <a:pt x="6677356" y="30839"/>
                    <a:pt x="6677356" y="68881"/>
                  </a:cubicBezTo>
                  <a:lnTo>
                    <a:pt x="6677356" y="344399"/>
                  </a:lnTo>
                  <a:cubicBezTo>
                    <a:pt x="6677356" y="382441"/>
                    <a:pt x="6646517" y="413280"/>
                    <a:pt x="6608475"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2563" tIns="20175" rIns="272563" bIns="20175" numCol="1" spcCol="1270" anchor="ctr" anchorCtr="0">
              <a:noAutofit/>
            </a:bodyPr>
            <a:lstStyle/>
            <a:p>
              <a:pPr marL="0" lvl="0" indent="0" algn="l" defTabSz="622300">
                <a:lnSpc>
                  <a:spcPct val="90000"/>
                </a:lnSpc>
                <a:spcBef>
                  <a:spcPct val="0"/>
                </a:spcBef>
                <a:spcAft>
                  <a:spcPct val="35000"/>
                </a:spcAft>
                <a:buNone/>
              </a:pPr>
              <a:r>
                <a:rPr lang="en-US" sz="1400" kern="1200" dirty="0"/>
                <a:t>Add Interventions</a:t>
              </a:r>
            </a:p>
          </p:txBody>
        </p:sp>
      </p:grpSp>
      <p:grpSp>
        <p:nvGrpSpPr>
          <p:cNvPr id="25" name="Group 24"/>
          <p:cNvGrpSpPr/>
          <p:nvPr/>
        </p:nvGrpSpPr>
        <p:grpSpPr>
          <a:xfrm>
            <a:off x="1448527" y="4127220"/>
            <a:ext cx="9539080" cy="559440"/>
            <a:chOff x="1448527" y="4127220"/>
            <a:chExt cx="9539080" cy="559440"/>
          </a:xfrm>
        </p:grpSpPr>
        <p:sp>
          <p:nvSpPr>
            <p:cNvPr id="15" name="Rectangle 14"/>
            <p:cNvSpPr/>
            <p:nvPr/>
          </p:nvSpPr>
          <p:spPr>
            <a:xfrm>
              <a:off x="1448527" y="4333860"/>
              <a:ext cx="9539080" cy="3528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p:cNvSpPr/>
            <p:nvPr/>
          </p:nvSpPr>
          <p:spPr>
            <a:xfrm>
              <a:off x="1925481" y="4127220"/>
              <a:ext cx="6677356" cy="413280"/>
            </a:xfrm>
            <a:custGeom>
              <a:avLst/>
              <a:gdLst>
                <a:gd name="connsiteX0" fmla="*/ 0 w 6677356"/>
                <a:gd name="connsiteY0" fmla="*/ 68881 h 413280"/>
                <a:gd name="connsiteX1" fmla="*/ 68881 w 6677356"/>
                <a:gd name="connsiteY1" fmla="*/ 0 h 413280"/>
                <a:gd name="connsiteX2" fmla="*/ 6608475 w 6677356"/>
                <a:gd name="connsiteY2" fmla="*/ 0 h 413280"/>
                <a:gd name="connsiteX3" fmla="*/ 6677356 w 6677356"/>
                <a:gd name="connsiteY3" fmla="*/ 68881 h 413280"/>
                <a:gd name="connsiteX4" fmla="*/ 6677356 w 6677356"/>
                <a:gd name="connsiteY4" fmla="*/ 344399 h 413280"/>
                <a:gd name="connsiteX5" fmla="*/ 6608475 w 6677356"/>
                <a:gd name="connsiteY5" fmla="*/ 413280 h 413280"/>
                <a:gd name="connsiteX6" fmla="*/ 68881 w 6677356"/>
                <a:gd name="connsiteY6" fmla="*/ 413280 h 413280"/>
                <a:gd name="connsiteX7" fmla="*/ 0 w 6677356"/>
                <a:gd name="connsiteY7" fmla="*/ 344399 h 413280"/>
                <a:gd name="connsiteX8" fmla="*/ 0 w 6677356"/>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7356" h="413280">
                  <a:moveTo>
                    <a:pt x="0" y="68881"/>
                  </a:moveTo>
                  <a:cubicBezTo>
                    <a:pt x="0" y="30839"/>
                    <a:pt x="30839" y="0"/>
                    <a:pt x="68881" y="0"/>
                  </a:cubicBezTo>
                  <a:lnTo>
                    <a:pt x="6608475" y="0"/>
                  </a:lnTo>
                  <a:cubicBezTo>
                    <a:pt x="6646517" y="0"/>
                    <a:pt x="6677356" y="30839"/>
                    <a:pt x="6677356" y="68881"/>
                  </a:cubicBezTo>
                  <a:lnTo>
                    <a:pt x="6677356" y="344399"/>
                  </a:lnTo>
                  <a:cubicBezTo>
                    <a:pt x="6677356" y="382441"/>
                    <a:pt x="6646517" y="413280"/>
                    <a:pt x="6608475"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72563" tIns="20175" rIns="272563" bIns="20175" numCol="1" spcCol="1270" anchor="ctr" anchorCtr="0">
              <a:noAutofit/>
            </a:bodyPr>
            <a:lstStyle/>
            <a:p>
              <a:pPr marL="0" lvl="0" indent="0" algn="l" defTabSz="622300">
                <a:lnSpc>
                  <a:spcPct val="90000"/>
                </a:lnSpc>
                <a:spcBef>
                  <a:spcPct val="0"/>
                </a:spcBef>
                <a:spcAft>
                  <a:spcPct val="35000"/>
                </a:spcAft>
                <a:buNone/>
              </a:pPr>
              <a:r>
                <a:rPr lang="en-US" sz="1400" kern="1200" dirty="0"/>
                <a:t>Adjust Systems</a:t>
              </a:r>
            </a:p>
          </p:txBody>
        </p:sp>
      </p:grpSp>
      <p:grpSp>
        <p:nvGrpSpPr>
          <p:cNvPr id="26" name="Group 25"/>
          <p:cNvGrpSpPr/>
          <p:nvPr/>
        </p:nvGrpSpPr>
        <p:grpSpPr>
          <a:xfrm>
            <a:off x="1448527" y="4762260"/>
            <a:ext cx="9539080" cy="559440"/>
            <a:chOff x="1448527" y="4762260"/>
            <a:chExt cx="9539080" cy="559440"/>
          </a:xfrm>
        </p:grpSpPr>
        <p:sp>
          <p:nvSpPr>
            <p:cNvPr id="17" name="Rectangle 16"/>
            <p:cNvSpPr/>
            <p:nvPr/>
          </p:nvSpPr>
          <p:spPr>
            <a:xfrm>
              <a:off x="1448527" y="4968900"/>
              <a:ext cx="9539080" cy="3528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Shape 17"/>
            <p:cNvSpPr/>
            <p:nvPr/>
          </p:nvSpPr>
          <p:spPr>
            <a:xfrm>
              <a:off x="1925481" y="4762260"/>
              <a:ext cx="6677356" cy="413280"/>
            </a:xfrm>
            <a:custGeom>
              <a:avLst/>
              <a:gdLst>
                <a:gd name="connsiteX0" fmla="*/ 0 w 6677356"/>
                <a:gd name="connsiteY0" fmla="*/ 68881 h 413280"/>
                <a:gd name="connsiteX1" fmla="*/ 68881 w 6677356"/>
                <a:gd name="connsiteY1" fmla="*/ 0 h 413280"/>
                <a:gd name="connsiteX2" fmla="*/ 6608475 w 6677356"/>
                <a:gd name="connsiteY2" fmla="*/ 0 h 413280"/>
                <a:gd name="connsiteX3" fmla="*/ 6677356 w 6677356"/>
                <a:gd name="connsiteY3" fmla="*/ 68881 h 413280"/>
                <a:gd name="connsiteX4" fmla="*/ 6677356 w 6677356"/>
                <a:gd name="connsiteY4" fmla="*/ 344399 h 413280"/>
                <a:gd name="connsiteX5" fmla="*/ 6608475 w 6677356"/>
                <a:gd name="connsiteY5" fmla="*/ 413280 h 413280"/>
                <a:gd name="connsiteX6" fmla="*/ 68881 w 6677356"/>
                <a:gd name="connsiteY6" fmla="*/ 413280 h 413280"/>
                <a:gd name="connsiteX7" fmla="*/ 0 w 6677356"/>
                <a:gd name="connsiteY7" fmla="*/ 344399 h 413280"/>
                <a:gd name="connsiteX8" fmla="*/ 0 w 6677356"/>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7356" h="413280">
                  <a:moveTo>
                    <a:pt x="0" y="68881"/>
                  </a:moveTo>
                  <a:cubicBezTo>
                    <a:pt x="0" y="30839"/>
                    <a:pt x="30839" y="0"/>
                    <a:pt x="68881" y="0"/>
                  </a:cubicBezTo>
                  <a:lnTo>
                    <a:pt x="6608475" y="0"/>
                  </a:lnTo>
                  <a:cubicBezTo>
                    <a:pt x="6646517" y="0"/>
                    <a:pt x="6677356" y="30839"/>
                    <a:pt x="6677356" y="68881"/>
                  </a:cubicBezTo>
                  <a:lnTo>
                    <a:pt x="6677356" y="344399"/>
                  </a:lnTo>
                  <a:cubicBezTo>
                    <a:pt x="6677356" y="382441"/>
                    <a:pt x="6646517" y="413280"/>
                    <a:pt x="6608475"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2563" tIns="20175" rIns="272563" bIns="20175" numCol="1" spcCol="1270" anchor="ctr" anchorCtr="0">
              <a:noAutofit/>
            </a:bodyPr>
            <a:lstStyle/>
            <a:p>
              <a:pPr marL="0" lvl="0" indent="0" algn="l" defTabSz="622300">
                <a:lnSpc>
                  <a:spcPct val="90000"/>
                </a:lnSpc>
                <a:spcBef>
                  <a:spcPct val="0"/>
                </a:spcBef>
                <a:spcAft>
                  <a:spcPct val="35000"/>
                </a:spcAft>
                <a:buNone/>
              </a:pPr>
              <a:r>
                <a:rPr lang="en-US" sz="1400" kern="1200" dirty="0"/>
                <a:t>Seek Professional Development</a:t>
              </a:r>
            </a:p>
          </p:txBody>
        </p:sp>
      </p:grpSp>
      <p:grpSp>
        <p:nvGrpSpPr>
          <p:cNvPr id="27" name="Group 26"/>
          <p:cNvGrpSpPr/>
          <p:nvPr/>
        </p:nvGrpSpPr>
        <p:grpSpPr>
          <a:xfrm>
            <a:off x="1448527" y="5397300"/>
            <a:ext cx="9539080" cy="559440"/>
            <a:chOff x="1448527" y="5397300"/>
            <a:chExt cx="9539080" cy="559440"/>
          </a:xfrm>
        </p:grpSpPr>
        <p:sp>
          <p:nvSpPr>
            <p:cNvPr id="19" name="Rectangle 18"/>
            <p:cNvSpPr/>
            <p:nvPr/>
          </p:nvSpPr>
          <p:spPr>
            <a:xfrm>
              <a:off x="1448527" y="5603940"/>
              <a:ext cx="9539080" cy="3528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Freeform: Shape 19"/>
            <p:cNvSpPr/>
            <p:nvPr/>
          </p:nvSpPr>
          <p:spPr>
            <a:xfrm>
              <a:off x="1925481" y="5397300"/>
              <a:ext cx="6677356" cy="413280"/>
            </a:xfrm>
            <a:custGeom>
              <a:avLst/>
              <a:gdLst>
                <a:gd name="connsiteX0" fmla="*/ 0 w 6677356"/>
                <a:gd name="connsiteY0" fmla="*/ 68881 h 413280"/>
                <a:gd name="connsiteX1" fmla="*/ 68881 w 6677356"/>
                <a:gd name="connsiteY1" fmla="*/ 0 h 413280"/>
                <a:gd name="connsiteX2" fmla="*/ 6608475 w 6677356"/>
                <a:gd name="connsiteY2" fmla="*/ 0 h 413280"/>
                <a:gd name="connsiteX3" fmla="*/ 6677356 w 6677356"/>
                <a:gd name="connsiteY3" fmla="*/ 68881 h 413280"/>
                <a:gd name="connsiteX4" fmla="*/ 6677356 w 6677356"/>
                <a:gd name="connsiteY4" fmla="*/ 344399 h 413280"/>
                <a:gd name="connsiteX5" fmla="*/ 6608475 w 6677356"/>
                <a:gd name="connsiteY5" fmla="*/ 413280 h 413280"/>
                <a:gd name="connsiteX6" fmla="*/ 68881 w 6677356"/>
                <a:gd name="connsiteY6" fmla="*/ 413280 h 413280"/>
                <a:gd name="connsiteX7" fmla="*/ 0 w 6677356"/>
                <a:gd name="connsiteY7" fmla="*/ 344399 h 413280"/>
                <a:gd name="connsiteX8" fmla="*/ 0 w 6677356"/>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7356" h="413280">
                  <a:moveTo>
                    <a:pt x="0" y="68881"/>
                  </a:moveTo>
                  <a:cubicBezTo>
                    <a:pt x="0" y="30839"/>
                    <a:pt x="30839" y="0"/>
                    <a:pt x="68881" y="0"/>
                  </a:cubicBezTo>
                  <a:lnTo>
                    <a:pt x="6608475" y="0"/>
                  </a:lnTo>
                  <a:cubicBezTo>
                    <a:pt x="6646517" y="0"/>
                    <a:pt x="6677356" y="30839"/>
                    <a:pt x="6677356" y="68881"/>
                  </a:cubicBezTo>
                  <a:lnTo>
                    <a:pt x="6677356" y="344399"/>
                  </a:lnTo>
                  <a:cubicBezTo>
                    <a:pt x="6677356" y="382441"/>
                    <a:pt x="6646517" y="413280"/>
                    <a:pt x="6608475"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72563" tIns="20175" rIns="272563" bIns="20175" numCol="1" spcCol="1270" anchor="ctr" anchorCtr="0">
              <a:noAutofit/>
            </a:bodyPr>
            <a:lstStyle/>
            <a:p>
              <a:pPr marL="0" lvl="0" indent="0" algn="l" defTabSz="622300">
                <a:lnSpc>
                  <a:spcPct val="90000"/>
                </a:lnSpc>
                <a:spcBef>
                  <a:spcPct val="0"/>
                </a:spcBef>
                <a:spcAft>
                  <a:spcPct val="35000"/>
                </a:spcAft>
                <a:buNone/>
              </a:pPr>
              <a:r>
                <a:rPr lang="en-US" sz="1400" kern="1200" dirty="0"/>
                <a:t>Never Give Up</a:t>
              </a:r>
            </a:p>
          </p:txBody>
        </p:sp>
      </p:grpSp>
      <p:pic>
        <p:nvPicPr>
          <p:cNvPr id="28" name="Audio 2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284269981"/>
      </p:ext>
    </p:extLst>
  </p:cSld>
  <p:clrMapOvr>
    <a:masterClrMapping/>
  </p:clrMapOvr>
  <mc:AlternateContent xmlns:mc="http://schemas.openxmlformats.org/markup-compatibility/2006" xmlns:p14="http://schemas.microsoft.com/office/powerpoint/2010/main">
    <mc:Choice Requires="p14">
      <p:transition spd="med" p14:dur="700" advTm="56200">
        <p:fade/>
      </p:transition>
    </mc:Choice>
    <mc:Fallback xmlns="">
      <p:transition spd="med" advTm="56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2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733" y="419100"/>
            <a:ext cx="10285769" cy="1485900"/>
          </a:xfrm>
        </p:spPr>
        <p:txBody>
          <a:bodyPr>
            <a:normAutofit/>
          </a:bodyPr>
          <a:lstStyle/>
          <a:p>
            <a:r>
              <a:rPr lang="en-US" dirty="0"/>
              <a:t>Connect Positive Results to Research</a:t>
            </a:r>
          </a:p>
        </p:txBody>
      </p:sp>
      <p:sp>
        <p:nvSpPr>
          <p:cNvPr id="3" name="Content Placeholder 2"/>
          <p:cNvSpPr>
            <a:spLocks noGrp="1"/>
          </p:cNvSpPr>
          <p:nvPr>
            <p:ph idx="1"/>
          </p:nvPr>
        </p:nvSpPr>
        <p:spPr>
          <a:xfrm>
            <a:off x="1714776" y="1905000"/>
            <a:ext cx="9598700" cy="4419600"/>
          </a:xfrm>
        </p:spPr>
        <p:txBody>
          <a:bodyPr>
            <a:normAutofit/>
          </a:bodyPr>
          <a:lstStyle/>
          <a:p>
            <a:r>
              <a:rPr lang="en-US" dirty="0"/>
              <a:t>Fully implemented programs </a:t>
            </a:r>
            <a:r>
              <a:rPr lang="en-US" b="1" dirty="0"/>
              <a:t>increase achievement </a:t>
            </a:r>
            <a:r>
              <a:rPr lang="en-US" dirty="0"/>
              <a:t>&amp; </a:t>
            </a:r>
            <a:r>
              <a:rPr lang="en-US" b="1" dirty="0"/>
              <a:t>attendance</a:t>
            </a:r>
            <a:r>
              <a:rPr lang="en-US" dirty="0"/>
              <a:t> and </a:t>
            </a:r>
            <a:r>
              <a:rPr lang="en-US" b="1" dirty="0"/>
              <a:t>decrease discipline problems and out-of-school suspensions</a:t>
            </a:r>
            <a:r>
              <a:rPr lang="en-US" dirty="0"/>
              <a:t> (</a:t>
            </a:r>
            <a:r>
              <a:rPr lang="en-US" dirty="0" err="1"/>
              <a:t>Lapan</a:t>
            </a:r>
            <a:r>
              <a:rPr lang="en-US" dirty="0"/>
              <a:t>, </a:t>
            </a:r>
            <a:r>
              <a:rPr lang="en-US" dirty="0" err="1"/>
              <a:t>Gysbers</a:t>
            </a:r>
            <a:r>
              <a:rPr lang="en-US" dirty="0"/>
              <a:t> &amp; Kayson, 2006).</a:t>
            </a:r>
          </a:p>
          <a:p>
            <a:r>
              <a:rPr lang="en-US" dirty="0"/>
              <a:t>Students feel </a:t>
            </a:r>
            <a:r>
              <a:rPr lang="en-US" b="1" dirty="0"/>
              <a:t>safer</a:t>
            </a:r>
            <a:r>
              <a:rPr lang="en-US" dirty="0"/>
              <a:t> in school, </a:t>
            </a:r>
            <a:r>
              <a:rPr lang="en-US" b="1" dirty="0"/>
              <a:t>earn high grades</a:t>
            </a:r>
            <a:r>
              <a:rPr lang="en-US" dirty="0"/>
              <a:t>, understand the relevancy of school, have more </a:t>
            </a:r>
            <a:r>
              <a:rPr lang="en-US" b="1" dirty="0"/>
              <a:t>positive relationships </a:t>
            </a:r>
            <a:r>
              <a:rPr lang="en-US" dirty="0"/>
              <a:t>with teachers and are </a:t>
            </a:r>
            <a:r>
              <a:rPr lang="en-US" b="1" dirty="0"/>
              <a:t>more satisfied </a:t>
            </a:r>
            <a:r>
              <a:rPr lang="en-US" dirty="0"/>
              <a:t>with education in schools with more </a:t>
            </a:r>
            <a:r>
              <a:rPr lang="en-US" b="1" dirty="0"/>
              <a:t>fully implemented programs </a:t>
            </a:r>
            <a:r>
              <a:rPr lang="en-US" dirty="0"/>
              <a:t>(</a:t>
            </a:r>
            <a:r>
              <a:rPr lang="en-US" dirty="0" err="1"/>
              <a:t>Lapan</a:t>
            </a:r>
            <a:r>
              <a:rPr lang="en-US" dirty="0"/>
              <a:t>, </a:t>
            </a:r>
            <a:r>
              <a:rPr lang="en-US" dirty="0" err="1"/>
              <a:t>Gysbers</a:t>
            </a:r>
            <a:r>
              <a:rPr lang="en-US" dirty="0"/>
              <a:t> &amp; </a:t>
            </a:r>
            <a:r>
              <a:rPr lang="en-US" dirty="0" err="1"/>
              <a:t>Petroski</a:t>
            </a:r>
            <a:r>
              <a:rPr lang="en-US" dirty="0"/>
              <a:t>, 2001).</a:t>
            </a:r>
          </a:p>
          <a:p>
            <a:r>
              <a:rPr lang="en-US" b="1" dirty="0"/>
              <a:t>Lower counselor ratios </a:t>
            </a:r>
            <a:r>
              <a:rPr lang="en-US" dirty="0"/>
              <a:t>are significantly associated with </a:t>
            </a:r>
            <a:r>
              <a:rPr lang="en-US" b="1" dirty="0"/>
              <a:t>high graduation rates </a:t>
            </a:r>
            <a:r>
              <a:rPr lang="en-US" dirty="0"/>
              <a:t>and </a:t>
            </a:r>
            <a:r>
              <a:rPr lang="en-US" b="1" dirty="0"/>
              <a:t>lower disciplinary incidents </a:t>
            </a:r>
            <a:r>
              <a:rPr lang="en-US" dirty="0"/>
              <a:t>(</a:t>
            </a:r>
            <a:r>
              <a:rPr lang="en-US" dirty="0" err="1"/>
              <a:t>Lapan</a:t>
            </a:r>
            <a:r>
              <a:rPr lang="en-US" dirty="0"/>
              <a:t>, </a:t>
            </a:r>
            <a:r>
              <a:rPr lang="en-US" dirty="0" err="1"/>
              <a:t>Gysbers</a:t>
            </a:r>
            <a:r>
              <a:rPr lang="en-US" dirty="0"/>
              <a:t> &amp; Stanley, 2011).</a:t>
            </a:r>
          </a:p>
          <a:p>
            <a:r>
              <a:rPr lang="en-US" b="1" dirty="0"/>
              <a:t>Lower ratios decrease disciplinary incidents </a:t>
            </a:r>
            <a:r>
              <a:rPr lang="en-US" dirty="0"/>
              <a:t>and recurrence of disciplinary problems, especially for low income and minority youth (Carrell &amp; Carrell, 2006).</a:t>
            </a:r>
          </a:p>
          <a:p>
            <a:r>
              <a:rPr lang="en-US" dirty="0"/>
              <a:t>Indications exist that employing a school counselor is approximately </a:t>
            </a:r>
            <a:r>
              <a:rPr lang="en-US" u="sng" dirty="0"/>
              <a:t>twice</a:t>
            </a:r>
            <a:r>
              <a:rPr lang="en-US" dirty="0"/>
              <a:t> as effective as employing an additional teacher (Carrell &amp; Hoekstra, 2011).</a:t>
            </a:r>
          </a:p>
          <a:p>
            <a:endParaRPr lang="en-US" dirty="0"/>
          </a:p>
          <a:p>
            <a:endParaRPr lang="en-US" dirty="0"/>
          </a:p>
          <a:p>
            <a:endParaRPr lang="en-US" dirty="0"/>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225329914"/>
      </p:ext>
    </p:extLst>
  </p:cSld>
  <p:clrMapOvr>
    <a:masterClrMapping/>
  </p:clrMapOvr>
  <mc:AlternateContent xmlns:mc="http://schemas.openxmlformats.org/markup-compatibility/2006" xmlns:p14="http://schemas.microsoft.com/office/powerpoint/2010/main">
    <mc:Choice Requires="p14">
      <p:transition spd="med" p14:dur="700" advTm="21592">
        <p:fade/>
      </p:transition>
    </mc:Choice>
    <mc:Fallback xmlns="">
      <p:transition spd="med" advTm="215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4412" y="5580251"/>
            <a:ext cx="5484971" cy="461545"/>
          </a:xfrm>
          <a:prstGeom prst="rect">
            <a:avLst/>
          </a:prstGeom>
          <a:noFill/>
        </p:spPr>
        <p:txBody>
          <a:bodyPr wrap="square" rtlCol="0">
            <a:spAutoFit/>
          </a:bodyPr>
          <a:lstStyle/>
          <a:p>
            <a:pPr algn="r"/>
            <a:r>
              <a:rPr lang="en-US" sz="1200" dirty="0"/>
              <a:t>Norman C. </a:t>
            </a:r>
            <a:r>
              <a:rPr lang="en-US" sz="1200" dirty="0" err="1"/>
              <a:t>Gysbers</a:t>
            </a:r>
            <a:r>
              <a:rPr lang="en-US" sz="1200" dirty="0"/>
              <a:t> &amp; Patricia Henderson, “Comprehensive Guidance &amp; Program Evaluation: Program + Personnel = Results, www.counseling.org</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0012" y="1371600"/>
            <a:ext cx="10058400" cy="290655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0012" y="1371599"/>
            <a:ext cx="10058400" cy="290655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4273673461"/>
      </p:ext>
    </p:extLst>
  </p:cSld>
  <p:clrMapOvr>
    <a:masterClrMapping/>
  </p:clrMapOvr>
  <mc:AlternateContent xmlns:mc="http://schemas.openxmlformats.org/markup-compatibility/2006" xmlns:p14="http://schemas.microsoft.com/office/powerpoint/2010/main">
    <mc:Choice Requires="p14">
      <p:transition spd="med" p14:dur="700" advTm="25207">
        <p:fade/>
      </p:transition>
    </mc:Choice>
    <mc:Fallback xmlns="">
      <p:transition spd="med" advTm="25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Providing Evidence of Impact</a:t>
            </a:r>
          </a:p>
        </p:txBody>
      </p:sp>
      <p:sp>
        <p:nvSpPr>
          <p:cNvPr id="3" name="Subtitle 2"/>
          <p:cNvSpPr>
            <a:spLocks noGrp="1"/>
          </p:cNvSpPr>
          <p:nvPr>
            <p:ph type="subTitle" idx="1"/>
          </p:nvPr>
        </p:nvSpPr>
        <p:spPr>
          <a:xfrm>
            <a:off x="1522412" y="5029200"/>
            <a:ext cx="8915399" cy="838200"/>
          </a:xfrm>
        </p:spPr>
        <p:txBody>
          <a:bodyPr>
            <a:normAutofit/>
          </a:bodyPr>
          <a:lstStyle/>
          <a:p>
            <a:r>
              <a:rPr lang="en-US" sz="2000" dirty="0"/>
              <a:t>The Missouri Comprehensive School Counseling Framework</a:t>
            </a:r>
          </a:p>
          <a:p>
            <a:r>
              <a:rPr lang="en-US" sz="2000" dirty="0"/>
              <a:t>Version 2017</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868154314"/>
      </p:ext>
    </p:extLst>
  </p:cSld>
  <p:clrMapOvr>
    <a:masterClrMapping/>
  </p:clrMapOvr>
  <mc:AlternateContent xmlns:mc="http://schemas.openxmlformats.org/markup-compatibility/2006" xmlns:p14="http://schemas.microsoft.com/office/powerpoint/2010/main">
    <mc:Choice Requires="p14">
      <p:transition spd="med" p14:dur="700" advTm="11582">
        <p:fade/>
      </p:transition>
    </mc:Choice>
    <mc:Fallback xmlns="">
      <p:transition spd="med" advTm="11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 of Impact</a:t>
            </a:r>
          </a:p>
        </p:txBody>
      </p:sp>
      <p:grpSp>
        <p:nvGrpSpPr>
          <p:cNvPr id="11" name="Group 10"/>
          <p:cNvGrpSpPr/>
          <p:nvPr/>
        </p:nvGrpSpPr>
        <p:grpSpPr>
          <a:xfrm>
            <a:off x="2280218" y="1906860"/>
            <a:ext cx="7399788" cy="1227832"/>
            <a:chOff x="2280218" y="1906860"/>
            <a:chExt cx="7399788" cy="1227832"/>
          </a:xfrm>
        </p:grpSpPr>
        <p:sp>
          <p:nvSpPr>
            <p:cNvPr id="5" name="Freeform 4"/>
            <p:cNvSpPr/>
            <p:nvPr/>
          </p:nvSpPr>
          <p:spPr>
            <a:xfrm>
              <a:off x="3974151" y="2029644"/>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a:t>To what extent is the school counseling program in place and being implemented?</a:t>
              </a:r>
            </a:p>
          </p:txBody>
        </p:sp>
        <p:sp>
          <p:nvSpPr>
            <p:cNvPr id="6" name="Freeform 5"/>
            <p:cNvSpPr/>
            <p:nvPr/>
          </p:nvSpPr>
          <p:spPr>
            <a:xfrm>
              <a:off x="2280218" y="1906860"/>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cs typeface="Aharoni" panose="02010803020104030203" pitchFamily="2" charset="-79"/>
                </a:rPr>
                <a:t>1.</a:t>
              </a:r>
            </a:p>
          </p:txBody>
        </p:sp>
      </p:grpSp>
      <p:sp>
        <p:nvSpPr>
          <p:cNvPr id="7" name="Freeform 6"/>
          <p:cNvSpPr/>
          <p:nvPr/>
        </p:nvSpPr>
        <p:spPr>
          <a:xfrm>
            <a:off x="3974151" y="3318868"/>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a:solidFill>
            <a:schemeClr val="bg1">
              <a:lumMod val="9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Is the program being managed and conducted with fully certified and capable school counseling personnel?</a:t>
            </a:r>
          </a:p>
        </p:txBody>
      </p:sp>
      <p:sp>
        <p:nvSpPr>
          <p:cNvPr id="8" name="Freeform 7"/>
          <p:cNvSpPr/>
          <p:nvPr/>
        </p:nvSpPr>
        <p:spPr>
          <a:xfrm>
            <a:off x="2280218" y="3196083"/>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2.</a:t>
            </a:r>
          </a:p>
        </p:txBody>
      </p:sp>
      <p:sp>
        <p:nvSpPr>
          <p:cNvPr id="9" name="Freeform 8"/>
          <p:cNvSpPr/>
          <p:nvPr/>
        </p:nvSpPr>
        <p:spPr>
          <a:xfrm>
            <a:off x="3974151" y="4608090"/>
            <a:ext cx="5705855" cy="982265"/>
          </a:xfrm>
          <a:custGeom>
            <a:avLst/>
            <a:gdLst>
              <a:gd name="connsiteX0" fmla="*/ 163714 w 982265"/>
              <a:gd name="connsiteY0" fmla="*/ 0 h 5705855"/>
              <a:gd name="connsiteX1" fmla="*/ 818551 w 982265"/>
              <a:gd name="connsiteY1" fmla="*/ 0 h 5705855"/>
              <a:gd name="connsiteX2" fmla="*/ 982265 w 982265"/>
              <a:gd name="connsiteY2" fmla="*/ 163714 h 5705855"/>
              <a:gd name="connsiteX3" fmla="*/ 982265 w 982265"/>
              <a:gd name="connsiteY3" fmla="*/ 5705855 h 5705855"/>
              <a:gd name="connsiteX4" fmla="*/ 982265 w 982265"/>
              <a:gd name="connsiteY4" fmla="*/ 5705855 h 5705855"/>
              <a:gd name="connsiteX5" fmla="*/ 0 w 982265"/>
              <a:gd name="connsiteY5" fmla="*/ 5705855 h 5705855"/>
              <a:gd name="connsiteX6" fmla="*/ 0 w 982265"/>
              <a:gd name="connsiteY6" fmla="*/ 5705855 h 5705855"/>
              <a:gd name="connsiteX7" fmla="*/ 0 w 982265"/>
              <a:gd name="connsiteY7" fmla="*/ 163714 h 5705855"/>
              <a:gd name="connsiteX8" fmla="*/ 163714 w 982265"/>
              <a:gd name="connsiteY8" fmla="*/ 0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265" h="5705855">
                <a:moveTo>
                  <a:pt x="982265" y="950996"/>
                </a:moveTo>
                <a:lnTo>
                  <a:pt x="982265" y="4754859"/>
                </a:lnTo>
                <a:cubicBezTo>
                  <a:pt x="982265" y="5280079"/>
                  <a:pt x="969647" y="5705852"/>
                  <a:pt x="954082" y="5705852"/>
                </a:cubicBezTo>
                <a:lnTo>
                  <a:pt x="0" y="5705852"/>
                </a:lnTo>
                <a:lnTo>
                  <a:pt x="0" y="5705852"/>
                </a:lnTo>
                <a:lnTo>
                  <a:pt x="0" y="3"/>
                </a:lnTo>
                <a:lnTo>
                  <a:pt x="0" y="3"/>
                </a:lnTo>
                <a:lnTo>
                  <a:pt x="954082" y="3"/>
                </a:lnTo>
                <a:cubicBezTo>
                  <a:pt x="969647" y="3"/>
                  <a:pt x="982265" y="425776"/>
                  <a:pt x="982265" y="950996"/>
                </a:cubicBezTo>
                <a:close/>
              </a:path>
            </a:pathLst>
          </a:custGeom>
          <a:solidFill>
            <a:schemeClr val="bg1">
              <a:lumMod val="9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0" tIns="84145" rIns="120340" bIns="8414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Is there a plan or system in place to use relevant student data to determine program  impact on student outcomes?</a:t>
            </a:r>
          </a:p>
        </p:txBody>
      </p:sp>
      <p:sp>
        <p:nvSpPr>
          <p:cNvPr id="10" name="Freeform 9"/>
          <p:cNvSpPr/>
          <p:nvPr/>
        </p:nvSpPr>
        <p:spPr>
          <a:xfrm>
            <a:off x="2280218" y="4485307"/>
            <a:ext cx="1693932" cy="1227832"/>
          </a:xfrm>
          <a:custGeom>
            <a:avLst/>
            <a:gdLst>
              <a:gd name="connsiteX0" fmla="*/ 0 w 1693932"/>
              <a:gd name="connsiteY0" fmla="*/ 204643 h 1227832"/>
              <a:gd name="connsiteX1" fmla="*/ 204643 w 1693932"/>
              <a:gd name="connsiteY1" fmla="*/ 0 h 1227832"/>
              <a:gd name="connsiteX2" fmla="*/ 1489289 w 1693932"/>
              <a:gd name="connsiteY2" fmla="*/ 0 h 1227832"/>
              <a:gd name="connsiteX3" fmla="*/ 1693932 w 1693932"/>
              <a:gd name="connsiteY3" fmla="*/ 204643 h 1227832"/>
              <a:gd name="connsiteX4" fmla="*/ 1693932 w 1693932"/>
              <a:gd name="connsiteY4" fmla="*/ 1023189 h 1227832"/>
              <a:gd name="connsiteX5" fmla="*/ 1489289 w 1693932"/>
              <a:gd name="connsiteY5" fmla="*/ 1227832 h 1227832"/>
              <a:gd name="connsiteX6" fmla="*/ 204643 w 1693932"/>
              <a:gd name="connsiteY6" fmla="*/ 1227832 h 1227832"/>
              <a:gd name="connsiteX7" fmla="*/ 0 w 1693932"/>
              <a:gd name="connsiteY7" fmla="*/ 1023189 h 1227832"/>
              <a:gd name="connsiteX8" fmla="*/ 0 w 1693932"/>
              <a:gd name="connsiteY8" fmla="*/ 204643 h 122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32" h="1227832">
                <a:moveTo>
                  <a:pt x="0" y="204643"/>
                </a:moveTo>
                <a:cubicBezTo>
                  <a:pt x="0" y="91622"/>
                  <a:pt x="91622" y="0"/>
                  <a:pt x="204643" y="0"/>
                </a:cubicBezTo>
                <a:lnTo>
                  <a:pt x="1489289" y="0"/>
                </a:lnTo>
                <a:cubicBezTo>
                  <a:pt x="1602310" y="0"/>
                  <a:pt x="1693932" y="91622"/>
                  <a:pt x="1693932" y="204643"/>
                </a:cubicBezTo>
                <a:lnTo>
                  <a:pt x="1693932" y="1023189"/>
                </a:lnTo>
                <a:cubicBezTo>
                  <a:pt x="1693932" y="1136210"/>
                  <a:pt x="1602310" y="1227832"/>
                  <a:pt x="1489289" y="1227832"/>
                </a:cubicBezTo>
                <a:lnTo>
                  <a:pt x="204643" y="1227832"/>
                </a:lnTo>
                <a:cubicBezTo>
                  <a:pt x="91622" y="1227832"/>
                  <a:pt x="0" y="1136210"/>
                  <a:pt x="0" y="1023189"/>
                </a:cubicBezTo>
                <a:lnTo>
                  <a:pt x="0" y="204643"/>
                </a:lnTo>
                <a:close/>
              </a:path>
            </a:pathLst>
          </a:cu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9488" tIns="164713" rIns="269488" bIns="164713" numCol="1" spcCol="1270" anchor="ctr" anchorCtr="0">
            <a:noAutofit/>
          </a:bodyPr>
          <a:lstStyle/>
          <a:p>
            <a:pPr lvl="0" algn="ctr" defTabSz="2444750">
              <a:lnSpc>
                <a:spcPct val="90000"/>
              </a:lnSpc>
              <a:spcBef>
                <a:spcPct val="0"/>
              </a:spcBef>
              <a:spcAft>
                <a:spcPct val="35000"/>
              </a:spcAft>
            </a:pPr>
            <a:r>
              <a:rPr lang="en-US" sz="5500" kern="1200" dirty="0">
                <a:latin typeface="Arial Black" panose="020B0A04020102020204" pitchFamily="34" charset="0"/>
              </a:rPr>
              <a:t>3.</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675367345"/>
      </p:ext>
    </p:extLst>
  </p:cSld>
  <p:clrMapOvr>
    <a:masterClrMapping/>
  </p:clrMapOvr>
  <mc:AlternateContent xmlns:mc="http://schemas.openxmlformats.org/markup-compatibility/2006" xmlns:p14="http://schemas.microsoft.com/office/powerpoint/2010/main">
    <mc:Choice Requires="p14">
      <p:transition spd="med" p14:dur="700" advTm="21290">
        <p:fade/>
      </p:transition>
    </mc:Choice>
    <mc:Fallback xmlns="">
      <p:transition spd="med" advTm="21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934735849"/>
              </p:ext>
            </p:extLst>
          </p:nvPr>
        </p:nvGraphicFramePr>
        <p:xfrm>
          <a:off x="-534988" y="609600"/>
          <a:ext cx="11504612" cy="533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64218906"/>
      </p:ext>
    </p:extLst>
  </p:cSld>
  <p:clrMapOvr>
    <a:masterClrMapping/>
  </p:clrMapOvr>
  <mc:AlternateContent xmlns:mc="http://schemas.openxmlformats.org/markup-compatibility/2006" xmlns:p14="http://schemas.microsoft.com/office/powerpoint/2010/main">
    <mc:Choice Requires="p14">
      <p:transition spd="med" p14:dur="700" advTm="24110">
        <p:fade/>
      </p:transition>
    </mc:Choice>
    <mc:Fallback xmlns="">
      <p:transition spd="med" advTm="24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Standards</a:t>
            </a:r>
          </a:p>
        </p:txBody>
      </p:sp>
      <p:sp>
        <p:nvSpPr>
          <p:cNvPr id="3" name="Content Placeholder 2"/>
          <p:cNvSpPr>
            <a:spLocks noGrp="1"/>
          </p:cNvSpPr>
          <p:nvPr>
            <p:ph idx="1"/>
          </p:nvPr>
        </p:nvSpPr>
        <p:spPr>
          <a:xfrm>
            <a:off x="1142704" y="2057400"/>
            <a:ext cx="9870300" cy="2514600"/>
          </a:xfrm>
          <a:solidFill>
            <a:srgbClr val="1CADE4"/>
          </a:solidFill>
        </p:spPr>
        <p:txBody>
          <a:bodyPr lIns="274320" tIns="274320" rIns="274320" bIns="274320">
            <a:noAutofit/>
          </a:bodyPr>
          <a:lstStyle/>
          <a:p>
            <a:pPr marL="34290" indent="0" algn="ctr">
              <a:buNone/>
            </a:pPr>
            <a:r>
              <a:rPr lang="en-US" sz="3600" dirty="0">
                <a:solidFill>
                  <a:schemeClr val="bg1"/>
                </a:solidFill>
              </a:rPr>
              <a:t>Acknowledged measures of comparison or the criteria used to judge the adequacy of the nature and structure of the program as well as the degrees to which the program is in place. </a:t>
            </a:r>
          </a:p>
        </p:txBody>
      </p:sp>
      <p:sp>
        <p:nvSpPr>
          <p:cNvPr id="5" name="Content Placeholder 2"/>
          <p:cNvSpPr txBox="1">
            <a:spLocks/>
          </p:cNvSpPr>
          <p:nvPr/>
        </p:nvSpPr>
        <p:spPr>
          <a:xfrm>
            <a:off x="1142702" y="2057400"/>
            <a:ext cx="9870300" cy="2514600"/>
          </a:xfrm>
          <a:prstGeom prst="rect">
            <a:avLst/>
          </a:prstGeom>
          <a:solidFill>
            <a:srgbClr val="1CADE4"/>
          </a:solidFill>
        </p:spPr>
        <p:txBody>
          <a:bodyPr vert="horz" lIns="274320" tIns="274320" rIns="274320" bIns="274320" rtlCol="0">
            <a:no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lgn="ctr">
              <a:buFont typeface="Corbel" pitchFamily="34" charset="0"/>
              <a:buNone/>
            </a:pPr>
            <a:r>
              <a:rPr lang="en-US" sz="3600" dirty="0">
                <a:solidFill>
                  <a:schemeClr val="bg1"/>
                </a:solidFill>
              </a:rPr>
              <a:t>Acknowledged measures of comparison or the criteria used to judge the adequacy of the nature and structure of the program as well as the degrees to which the program is in place.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69889057"/>
      </p:ext>
    </p:extLst>
  </p:cSld>
  <p:clrMapOvr>
    <a:masterClrMapping/>
  </p:clrMapOvr>
  <mc:AlternateContent xmlns:mc="http://schemas.openxmlformats.org/markup-compatibility/2006" xmlns:p14="http://schemas.microsoft.com/office/powerpoint/2010/main">
    <mc:Choice Requires="p14">
      <p:transition spd="med" p14:dur="700" advTm="18621">
        <p:fade/>
      </p:transition>
    </mc:Choice>
    <mc:Fallback xmlns="">
      <p:transition spd="med" advTm="186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5212" y="533400"/>
            <a:ext cx="9143538" cy="1066800"/>
          </a:xfrm>
        </p:spPr>
        <p:txBody>
          <a:bodyPr/>
          <a:lstStyle/>
          <a:p>
            <a:r>
              <a:rPr lang="en-US" dirty="0"/>
              <a:t>MSIP Resource Standards</a:t>
            </a:r>
          </a:p>
        </p:txBody>
      </p:sp>
      <p:pic>
        <p:nvPicPr>
          <p:cNvPr id="2" name="Picture 1"/>
          <p:cNvPicPr>
            <a:picLocks noChangeAspect="1"/>
          </p:cNvPicPr>
          <p:nvPr/>
        </p:nvPicPr>
        <p:blipFill>
          <a:blip r:embed="rId6"/>
          <a:stretch>
            <a:fillRect/>
          </a:stretch>
        </p:blipFill>
        <p:spPr>
          <a:xfrm>
            <a:off x="6089655" y="4038600"/>
            <a:ext cx="4915929" cy="2133600"/>
          </a:xfrm>
          <a:prstGeom prst="rect">
            <a:avLst/>
          </a:prstGeom>
        </p:spPr>
      </p:pic>
      <p:sp>
        <p:nvSpPr>
          <p:cNvPr id="8" name="Freeform 7"/>
          <p:cNvSpPr/>
          <p:nvPr/>
        </p:nvSpPr>
        <p:spPr>
          <a:xfrm>
            <a:off x="1143000" y="2082074"/>
            <a:ext cx="9869488" cy="695565"/>
          </a:xfrm>
          <a:custGeom>
            <a:avLst/>
            <a:gdLst>
              <a:gd name="connsiteX0" fmla="*/ 0 w 9869488"/>
              <a:gd name="connsiteY0" fmla="*/ 115930 h 695565"/>
              <a:gd name="connsiteX1" fmla="*/ 115930 w 9869488"/>
              <a:gd name="connsiteY1" fmla="*/ 0 h 695565"/>
              <a:gd name="connsiteX2" fmla="*/ 9753558 w 9869488"/>
              <a:gd name="connsiteY2" fmla="*/ 0 h 695565"/>
              <a:gd name="connsiteX3" fmla="*/ 9869488 w 9869488"/>
              <a:gd name="connsiteY3" fmla="*/ 115930 h 695565"/>
              <a:gd name="connsiteX4" fmla="*/ 9869488 w 9869488"/>
              <a:gd name="connsiteY4" fmla="*/ 579635 h 695565"/>
              <a:gd name="connsiteX5" fmla="*/ 9753558 w 9869488"/>
              <a:gd name="connsiteY5" fmla="*/ 695565 h 695565"/>
              <a:gd name="connsiteX6" fmla="*/ 115930 w 9869488"/>
              <a:gd name="connsiteY6" fmla="*/ 695565 h 695565"/>
              <a:gd name="connsiteX7" fmla="*/ 0 w 9869488"/>
              <a:gd name="connsiteY7" fmla="*/ 579635 h 695565"/>
              <a:gd name="connsiteX8" fmla="*/ 0 w 9869488"/>
              <a:gd name="connsiteY8" fmla="*/ 115930 h 6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9488" h="695565">
                <a:moveTo>
                  <a:pt x="0" y="115930"/>
                </a:moveTo>
                <a:cubicBezTo>
                  <a:pt x="0" y="51904"/>
                  <a:pt x="51904" y="0"/>
                  <a:pt x="115930" y="0"/>
                </a:cubicBezTo>
                <a:lnTo>
                  <a:pt x="9753558" y="0"/>
                </a:lnTo>
                <a:cubicBezTo>
                  <a:pt x="9817584" y="0"/>
                  <a:pt x="9869488" y="51904"/>
                  <a:pt x="9869488" y="115930"/>
                </a:cubicBezTo>
                <a:lnTo>
                  <a:pt x="9869488" y="579635"/>
                </a:lnTo>
                <a:cubicBezTo>
                  <a:pt x="9869488" y="643661"/>
                  <a:pt x="9817584" y="695565"/>
                  <a:pt x="9753558" y="695565"/>
                </a:cubicBezTo>
                <a:lnTo>
                  <a:pt x="115930" y="695565"/>
                </a:lnTo>
                <a:cubicBezTo>
                  <a:pt x="51904" y="695565"/>
                  <a:pt x="0" y="643661"/>
                  <a:pt x="0" y="579635"/>
                </a:cubicBezTo>
                <a:lnTo>
                  <a:pt x="0" y="1159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445" tIns="144445" rIns="144445" bIns="144445" numCol="1" spcCol="1270" anchor="ctr" anchorCtr="0">
            <a:noAutofit/>
          </a:bodyPr>
          <a:lstStyle/>
          <a:p>
            <a:pPr lvl="0" algn="l" defTabSz="1289050">
              <a:lnSpc>
                <a:spcPct val="90000"/>
              </a:lnSpc>
              <a:spcBef>
                <a:spcPct val="0"/>
              </a:spcBef>
              <a:spcAft>
                <a:spcPct val="35000"/>
              </a:spcAft>
            </a:pPr>
            <a:r>
              <a:rPr lang="en-US" sz="2900" kern="1200" dirty="0"/>
              <a:t>Certified School Counselors</a:t>
            </a:r>
          </a:p>
        </p:txBody>
      </p:sp>
      <p:sp>
        <p:nvSpPr>
          <p:cNvPr id="9" name="Freeform 8"/>
          <p:cNvSpPr/>
          <p:nvPr/>
        </p:nvSpPr>
        <p:spPr>
          <a:xfrm>
            <a:off x="1143000" y="2861160"/>
            <a:ext cx="9869488" cy="695565"/>
          </a:xfrm>
          <a:custGeom>
            <a:avLst/>
            <a:gdLst>
              <a:gd name="connsiteX0" fmla="*/ 0 w 9869488"/>
              <a:gd name="connsiteY0" fmla="*/ 115930 h 695565"/>
              <a:gd name="connsiteX1" fmla="*/ 115930 w 9869488"/>
              <a:gd name="connsiteY1" fmla="*/ 0 h 695565"/>
              <a:gd name="connsiteX2" fmla="*/ 9753558 w 9869488"/>
              <a:gd name="connsiteY2" fmla="*/ 0 h 695565"/>
              <a:gd name="connsiteX3" fmla="*/ 9869488 w 9869488"/>
              <a:gd name="connsiteY3" fmla="*/ 115930 h 695565"/>
              <a:gd name="connsiteX4" fmla="*/ 9869488 w 9869488"/>
              <a:gd name="connsiteY4" fmla="*/ 579635 h 695565"/>
              <a:gd name="connsiteX5" fmla="*/ 9753558 w 9869488"/>
              <a:gd name="connsiteY5" fmla="*/ 695565 h 695565"/>
              <a:gd name="connsiteX6" fmla="*/ 115930 w 9869488"/>
              <a:gd name="connsiteY6" fmla="*/ 695565 h 695565"/>
              <a:gd name="connsiteX7" fmla="*/ 0 w 9869488"/>
              <a:gd name="connsiteY7" fmla="*/ 579635 h 695565"/>
              <a:gd name="connsiteX8" fmla="*/ 0 w 9869488"/>
              <a:gd name="connsiteY8" fmla="*/ 115930 h 6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9488" h="695565">
                <a:moveTo>
                  <a:pt x="0" y="115930"/>
                </a:moveTo>
                <a:cubicBezTo>
                  <a:pt x="0" y="51904"/>
                  <a:pt x="51904" y="0"/>
                  <a:pt x="115930" y="0"/>
                </a:cubicBezTo>
                <a:lnTo>
                  <a:pt x="9753558" y="0"/>
                </a:lnTo>
                <a:cubicBezTo>
                  <a:pt x="9817584" y="0"/>
                  <a:pt x="9869488" y="51904"/>
                  <a:pt x="9869488" y="115930"/>
                </a:cubicBezTo>
                <a:lnTo>
                  <a:pt x="9869488" y="579635"/>
                </a:lnTo>
                <a:cubicBezTo>
                  <a:pt x="9869488" y="643661"/>
                  <a:pt x="9817584" y="695565"/>
                  <a:pt x="9753558" y="695565"/>
                </a:cubicBezTo>
                <a:lnTo>
                  <a:pt x="115930" y="695565"/>
                </a:lnTo>
                <a:cubicBezTo>
                  <a:pt x="51904" y="695565"/>
                  <a:pt x="0" y="643661"/>
                  <a:pt x="0" y="579635"/>
                </a:cubicBezTo>
                <a:lnTo>
                  <a:pt x="0" y="1159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445" tIns="144445" rIns="144445" bIns="144445" numCol="1" spcCol="1270" anchor="ctr" anchorCtr="0">
            <a:noAutofit/>
          </a:bodyPr>
          <a:lstStyle/>
          <a:p>
            <a:pPr lvl="0" algn="l" defTabSz="1289050">
              <a:lnSpc>
                <a:spcPct val="90000"/>
              </a:lnSpc>
              <a:spcBef>
                <a:spcPct val="0"/>
              </a:spcBef>
              <a:spcAft>
                <a:spcPct val="35000"/>
              </a:spcAft>
            </a:pPr>
            <a:r>
              <a:rPr lang="en-US" sz="2900" kern="1200" dirty="0"/>
              <a:t>Desirable Ratio of 1:250</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260350455"/>
      </p:ext>
    </p:extLst>
  </p:cSld>
  <p:clrMapOvr>
    <a:masterClrMapping/>
  </p:clrMapOvr>
  <mc:AlternateContent xmlns:mc="http://schemas.openxmlformats.org/markup-compatibility/2006" xmlns:p14="http://schemas.microsoft.com/office/powerpoint/2010/main">
    <mc:Choice Requires="p14">
      <p:transition spd="med" p14:dur="700" advTm="21562">
        <p:fade/>
      </p:transition>
    </mc:Choice>
    <mc:Fallback xmlns="">
      <p:transition spd="med" advTm="21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1"/>
</p:tagLst>
</file>

<file path=ppt/tags/tag10.xml><?xml version="1.0" encoding="utf-8"?>
<p:tagLst xmlns:a="http://schemas.openxmlformats.org/drawingml/2006/main" xmlns:r="http://schemas.openxmlformats.org/officeDocument/2006/relationships" xmlns:p="http://schemas.openxmlformats.org/presentationml/2006/main">
  <p:tag name="TIMING" val="|8.5|2|2.3|2.7|3"/>
</p:tagLst>
</file>

<file path=ppt/tags/tag11.xml><?xml version="1.0" encoding="utf-8"?>
<p:tagLst xmlns:a="http://schemas.openxmlformats.org/drawingml/2006/main" xmlns:r="http://schemas.openxmlformats.org/officeDocument/2006/relationships" xmlns:p="http://schemas.openxmlformats.org/presentationml/2006/main">
  <p:tag name="TIMING" val="|8.8"/>
</p:tagLst>
</file>

<file path=ppt/tags/tag12.xml><?xml version="1.0" encoding="utf-8"?>
<p:tagLst xmlns:a="http://schemas.openxmlformats.org/drawingml/2006/main" xmlns:r="http://schemas.openxmlformats.org/officeDocument/2006/relationships" xmlns:p="http://schemas.openxmlformats.org/presentationml/2006/main">
  <p:tag name="TIMING" val="|2.4|2.8|3.5"/>
</p:tagLst>
</file>

<file path=ppt/tags/tag13.xml><?xml version="1.0" encoding="utf-8"?>
<p:tagLst xmlns:a="http://schemas.openxmlformats.org/drawingml/2006/main" xmlns:r="http://schemas.openxmlformats.org/officeDocument/2006/relationships" xmlns:p="http://schemas.openxmlformats.org/presentationml/2006/main">
  <p:tag name="TIMING" val="|4.3|2.1|1.9"/>
</p:tagLst>
</file>

<file path=ppt/tags/tag14.xml><?xml version="1.0" encoding="utf-8"?>
<p:tagLst xmlns:a="http://schemas.openxmlformats.org/drawingml/2006/main" xmlns:r="http://schemas.openxmlformats.org/officeDocument/2006/relationships" xmlns:p="http://schemas.openxmlformats.org/presentationml/2006/main">
  <p:tag name="TIMING" val="|3.2|2.9|4.3|3.1"/>
</p:tagLst>
</file>

<file path=ppt/tags/tag15.xml><?xml version="1.0" encoding="utf-8"?>
<p:tagLst xmlns:a="http://schemas.openxmlformats.org/drawingml/2006/main" xmlns:r="http://schemas.openxmlformats.org/officeDocument/2006/relationships" xmlns:p="http://schemas.openxmlformats.org/presentationml/2006/main">
  <p:tag name="TIMING" val="|15.6|7.9|12.9|7.6|5.8"/>
</p:tagLst>
</file>

<file path=ppt/tags/tag16.xml><?xml version="1.0" encoding="utf-8"?>
<p:tagLst xmlns:a="http://schemas.openxmlformats.org/drawingml/2006/main" xmlns:r="http://schemas.openxmlformats.org/officeDocument/2006/relationships" xmlns:p="http://schemas.openxmlformats.org/presentationml/2006/main">
  <p:tag name="TIMING" val="|2.5|1.4|1.4|1.6"/>
</p:tagLst>
</file>

<file path=ppt/tags/tag17.xml><?xml version="1.0" encoding="utf-8"?>
<p:tagLst xmlns:a="http://schemas.openxmlformats.org/drawingml/2006/main" xmlns:r="http://schemas.openxmlformats.org/officeDocument/2006/relationships" xmlns:p="http://schemas.openxmlformats.org/presentationml/2006/main">
  <p:tag name="TIMING" val="|2.5|2|1.7"/>
</p:tagLst>
</file>

<file path=ppt/tags/tag18.xml><?xml version="1.0" encoding="utf-8"?>
<p:tagLst xmlns:a="http://schemas.openxmlformats.org/drawingml/2006/main" xmlns:r="http://schemas.openxmlformats.org/officeDocument/2006/relationships" xmlns:p="http://schemas.openxmlformats.org/presentationml/2006/main">
  <p:tag name="TIMING" val="|2.7|4.4|4.2|6.5"/>
</p:tagLst>
</file>

<file path=ppt/tags/tag19.xml><?xml version="1.0" encoding="utf-8"?>
<p:tagLst xmlns:a="http://schemas.openxmlformats.org/drawingml/2006/main" xmlns:r="http://schemas.openxmlformats.org/officeDocument/2006/relationships" xmlns:p="http://schemas.openxmlformats.org/presentationml/2006/main">
  <p:tag name="TIMING" val="|11.4|4.4|6.6"/>
</p:tagLst>
</file>

<file path=ppt/tags/tag2.xml><?xml version="1.0" encoding="utf-8"?>
<p:tagLst xmlns:a="http://schemas.openxmlformats.org/drawingml/2006/main" xmlns:r="http://schemas.openxmlformats.org/officeDocument/2006/relationships" xmlns:p="http://schemas.openxmlformats.org/presentationml/2006/main">
  <p:tag name="TIMING" val="|8.6|5.9|4.8|4.7"/>
</p:tagLst>
</file>

<file path=ppt/tags/tag20.xml><?xml version="1.0" encoding="utf-8"?>
<p:tagLst xmlns:a="http://schemas.openxmlformats.org/drawingml/2006/main" xmlns:r="http://schemas.openxmlformats.org/officeDocument/2006/relationships" xmlns:p="http://schemas.openxmlformats.org/presentationml/2006/main">
  <p:tag name="TIMING" val="|7.1|27.7"/>
</p:tagLst>
</file>

<file path=ppt/tags/tag21.xml><?xml version="1.0" encoding="utf-8"?>
<p:tagLst xmlns:a="http://schemas.openxmlformats.org/drawingml/2006/main" xmlns:r="http://schemas.openxmlformats.org/officeDocument/2006/relationships" xmlns:p="http://schemas.openxmlformats.org/presentationml/2006/main">
  <p:tag name="TIMING" val="|27.4"/>
</p:tagLst>
</file>

<file path=ppt/tags/tag22.xml><?xml version="1.0" encoding="utf-8"?>
<p:tagLst xmlns:a="http://schemas.openxmlformats.org/drawingml/2006/main" xmlns:r="http://schemas.openxmlformats.org/officeDocument/2006/relationships" xmlns:p="http://schemas.openxmlformats.org/presentationml/2006/main">
  <p:tag name="TIMING" val="|30.9"/>
</p:tagLst>
</file>

<file path=ppt/tags/tag23.xml><?xml version="1.0" encoding="utf-8"?>
<p:tagLst xmlns:a="http://schemas.openxmlformats.org/drawingml/2006/main" xmlns:r="http://schemas.openxmlformats.org/officeDocument/2006/relationships" xmlns:p="http://schemas.openxmlformats.org/presentationml/2006/main">
  <p:tag name="TIMING" val="|18.4|21.2|2.3|2.5|5.6"/>
</p:tagLst>
</file>

<file path=ppt/tags/tag24.xml><?xml version="1.0" encoding="utf-8"?>
<p:tagLst xmlns:a="http://schemas.openxmlformats.org/drawingml/2006/main" xmlns:r="http://schemas.openxmlformats.org/officeDocument/2006/relationships" xmlns:p="http://schemas.openxmlformats.org/presentationml/2006/main">
  <p:tag name="TIMING" val="|20.4|2.2|6.1"/>
</p:tagLst>
</file>

<file path=ppt/tags/tag25.xml><?xml version="1.0" encoding="utf-8"?>
<p:tagLst xmlns:a="http://schemas.openxmlformats.org/drawingml/2006/main" xmlns:r="http://schemas.openxmlformats.org/officeDocument/2006/relationships" xmlns:p="http://schemas.openxmlformats.org/presentationml/2006/main">
  <p:tag name="TIMING" val="|22.4"/>
</p:tagLst>
</file>

<file path=ppt/tags/tag26.xml><?xml version="1.0" encoding="utf-8"?>
<p:tagLst xmlns:a="http://schemas.openxmlformats.org/drawingml/2006/main" xmlns:r="http://schemas.openxmlformats.org/officeDocument/2006/relationships" xmlns:p="http://schemas.openxmlformats.org/presentationml/2006/main">
  <p:tag name="TIMING" val="|22.4|1.7|5.2|9.3|6|9.3|4.1|4.6"/>
</p:tagLst>
</file>

<file path=ppt/tags/tag27.xml><?xml version="1.0" encoding="utf-8"?>
<p:tagLst xmlns:a="http://schemas.openxmlformats.org/drawingml/2006/main" xmlns:r="http://schemas.openxmlformats.org/officeDocument/2006/relationships" xmlns:p="http://schemas.openxmlformats.org/presentationml/2006/main">
  <p:tag name="TIMING" val="|32.1|1.9|2|2.5|2.4|2.3|3.3"/>
</p:tagLst>
</file>

<file path=ppt/tags/tag28.xml><?xml version="1.0" encoding="utf-8"?>
<p:tagLst xmlns:a="http://schemas.openxmlformats.org/drawingml/2006/main" xmlns:r="http://schemas.openxmlformats.org/officeDocument/2006/relationships" xmlns:p="http://schemas.openxmlformats.org/presentationml/2006/main">
  <p:tag name="TIMING" val="|2.4"/>
</p:tagLst>
</file>

<file path=ppt/tags/tag29.xml><?xml version="1.0" encoding="utf-8"?>
<p:tagLst xmlns:a="http://schemas.openxmlformats.org/drawingml/2006/main" xmlns:r="http://schemas.openxmlformats.org/officeDocument/2006/relationships" xmlns:p="http://schemas.openxmlformats.org/presentationml/2006/main">
  <p:tag name="TIMING" val="|1.2|3.4"/>
</p:tagLst>
</file>

<file path=ppt/tags/tag3.xml><?xml version="1.0" encoding="utf-8"?>
<p:tagLst xmlns:a="http://schemas.openxmlformats.org/drawingml/2006/main" xmlns:r="http://schemas.openxmlformats.org/officeDocument/2006/relationships" xmlns:p="http://schemas.openxmlformats.org/presentationml/2006/main">
  <p:tag name="TIMING" val="|7|6.8|7.8"/>
</p:tagLst>
</file>

<file path=ppt/tags/tag4.xml><?xml version="1.0" encoding="utf-8"?>
<p:tagLst xmlns:a="http://schemas.openxmlformats.org/drawingml/2006/main" xmlns:r="http://schemas.openxmlformats.org/officeDocument/2006/relationships" xmlns:p="http://schemas.openxmlformats.org/presentationml/2006/main">
  <p:tag name="TIMING" val="|6.3"/>
</p:tagLst>
</file>

<file path=ppt/tags/tag5.xml><?xml version="1.0" encoding="utf-8"?>
<p:tagLst xmlns:a="http://schemas.openxmlformats.org/drawingml/2006/main" xmlns:r="http://schemas.openxmlformats.org/officeDocument/2006/relationships" xmlns:p="http://schemas.openxmlformats.org/presentationml/2006/main">
  <p:tag name="TIMING" val="|4.9"/>
</p:tagLst>
</file>

<file path=ppt/tags/tag6.xml><?xml version="1.0" encoding="utf-8"?>
<p:tagLst xmlns:a="http://schemas.openxmlformats.org/drawingml/2006/main" xmlns:r="http://schemas.openxmlformats.org/officeDocument/2006/relationships" xmlns:p="http://schemas.openxmlformats.org/presentationml/2006/main">
  <p:tag name="TIMING" val="|6.9|7"/>
</p:tagLst>
</file>

<file path=ppt/tags/tag7.xml><?xml version="1.0" encoding="utf-8"?>
<p:tagLst xmlns:a="http://schemas.openxmlformats.org/drawingml/2006/main" xmlns:r="http://schemas.openxmlformats.org/officeDocument/2006/relationships" xmlns:p="http://schemas.openxmlformats.org/presentationml/2006/main">
  <p:tag name="TIMING" val="|5.8|2.5|5|7.8|4.4"/>
</p:tagLst>
</file>

<file path=ppt/tags/tag8.xml><?xml version="1.0" encoding="utf-8"?>
<p:tagLst xmlns:a="http://schemas.openxmlformats.org/drawingml/2006/main" xmlns:r="http://schemas.openxmlformats.org/officeDocument/2006/relationships" xmlns:p="http://schemas.openxmlformats.org/presentationml/2006/main">
  <p:tag name="TIMING" val="|6.2"/>
</p:tagLst>
</file>

<file path=ppt/tags/tag9.xml><?xml version="1.0" encoding="utf-8"?>
<p:tagLst xmlns:a="http://schemas.openxmlformats.org/drawingml/2006/main" xmlns:r="http://schemas.openxmlformats.org/officeDocument/2006/relationships" xmlns:p="http://schemas.openxmlformats.org/presentationml/2006/main">
  <p:tag name="TIMING" val="|7.2|2.8|21.3"/>
</p:tagLst>
</file>

<file path=ppt/theme/theme1.xml><?xml version="1.0" encoding="utf-8"?>
<a:theme xmlns:a="http://schemas.openxmlformats.org/drawingml/2006/main" name="Theme1">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Theme1" id="{AC921389-4F47-41FE-B076-609BCFDFA363}" vid="{9E1814A4-D681-4052-A2DA-E8508EE38E97}"/>
    </a:ext>
  </a:extLst>
</a:theme>
</file>

<file path=ppt/theme/theme2.xml><?xml version="1.0" encoding="utf-8"?>
<a:theme xmlns:a="http://schemas.openxmlformats.org/drawingml/2006/main" name="Office Theme">
  <a:themeElements>
    <a:clrScheme name="StripedBorder_16x9">
      <a:dk1>
        <a:srgbClr val="404040"/>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tripedBorder_16x9">
      <a:dk1>
        <a:srgbClr val="404040"/>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71C9EA2-3281-42E8-8199-7076EBA492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0</TotalTime>
  <Words>5043</Words>
  <Application>Microsoft Office PowerPoint</Application>
  <PresentationFormat>Custom</PresentationFormat>
  <Paragraphs>742</Paragraphs>
  <Slides>55</Slides>
  <Notes>55</Notes>
  <HiddenSlides>0</HiddenSlides>
  <MMClips>55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Aharoni</vt:lpstr>
      <vt:lpstr>Arial</vt:lpstr>
      <vt:lpstr>Arial Black</vt:lpstr>
      <vt:lpstr>Corbel</vt:lpstr>
      <vt:lpstr>Euphemia</vt:lpstr>
      <vt:lpstr>Times New Roman</vt:lpstr>
      <vt:lpstr>Wingdings 2</vt:lpstr>
      <vt:lpstr>Wingdings 3</vt:lpstr>
      <vt:lpstr>Theme1</vt:lpstr>
      <vt:lpstr>Providing Evidence of Impact</vt:lpstr>
      <vt:lpstr>School Counseling History</vt:lpstr>
      <vt:lpstr>PowerPoint Presentation</vt:lpstr>
      <vt:lpstr>Evidence of Impact</vt:lpstr>
      <vt:lpstr>PROGRAM Evaluation</vt:lpstr>
      <vt:lpstr>Evidence of Impact</vt:lpstr>
      <vt:lpstr>PowerPoint Presentation</vt:lpstr>
      <vt:lpstr>Program Standards</vt:lpstr>
      <vt:lpstr>MSIP Resource Standards</vt:lpstr>
      <vt:lpstr>MSIP Instructional</vt:lpstr>
      <vt:lpstr>INTERNAL IMPROVEMENT REVIEW</vt:lpstr>
      <vt:lpstr>Internal Improvement Review</vt:lpstr>
      <vt:lpstr>Time on Task Analysis</vt:lpstr>
      <vt:lpstr>PowerPoint Presentation</vt:lpstr>
      <vt:lpstr>K-12 Time on Task Analysis</vt:lpstr>
      <vt:lpstr>PERSONNEL Evaluation</vt:lpstr>
      <vt:lpstr>Evidence of Impact</vt:lpstr>
      <vt:lpstr>School Counselor Growth Plan</vt:lpstr>
      <vt:lpstr>School Counseling Standards</vt:lpstr>
      <vt:lpstr>RESULTS Evaluation</vt:lpstr>
      <vt:lpstr>Evidence of Impact</vt:lpstr>
      <vt:lpstr>Relevant Student Data</vt:lpstr>
      <vt:lpstr>Three Types of  Data</vt:lpstr>
      <vt:lpstr>Process Data</vt:lpstr>
      <vt:lpstr>Process Data Examples</vt:lpstr>
      <vt:lpstr>Process Data  Collection Methods</vt:lpstr>
      <vt:lpstr>Planner Tally</vt:lpstr>
      <vt:lpstr>Excel Spreadsheet</vt:lpstr>
      <vt:lpstr>Analyzing Process Data</vt:lpstr>
      <vt:lpstr>Process Data Analysis</vt:lpstr>
      <vt:lpstr>Totals By Building or District</vt:lpstr>
      <vt:lpstr>Perceptual Data</vt:lpstr>
      <vt:lpstr>Perceptual Data Collection</vt:lpstr>
      <vt:lpstr>Types of Perceptual Data</vt:lpstr>
      <vt:lpstr>Pre-Post</vt:lpstr>
      <vt:lpstr>Program Planning Survey</vt:lpstr>
      <vt:lpstr>Program/Activity Evaluation</vt:lpstr>
      <vt:lpstr>Opinion Survey</vt:lpstr>
      <vt:lpstr>Outcome Data</vt:lpstr>
      <vt:lpstr>Outcome Data</vt:lpstr>
      <vt:lpstr>Three Most Important Outcomes</vt:lpstr>
      <vt:lpstr>Evidence of Impact</vt:lpstr>
      <vt:lpstr>Evidence of Impact</vt:lpstr>
      <vt:lpstr>IDEAS Process</vt:lpstr>
      <vt:lpstr>1. Identify Problem or Need</vt:lpstr>
      <vt:lpstr>2.  Describe Situation &amp; Action Plan</vt:lpstr>
      <vt:lpstr>3.  Existing Data</vt:lpstr>
      <vt:lpstr>4. Analyze Data</vt:lpstr>
      <vt:lpstr>5. Summarize</vt:lpstr>
      <vt:lpstr>6. Utilize….and share with….</vt:lpstr>
      <vt:lpstr>examining your results</vt:lpstr>
      <vt:lpstr>Disappointing Results</vt:lpstr>
      <vt:lpstr>Connect Positive Results to Research</vt:lpstr>
      <vt:lpstr>PowerPoint Presentation</vt:lpstr>
      <vt:lpstr>Providing Evidence of Impact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2017-03-17T15:36:28Z</dcterms:created>
  <dcterms:modified xsi:type="dcterms:W3CDTF">2018-01-26T15:26:20Z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TC028010989991</vt:lpwstr>
  </property>
</Properties>
</file>