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8" r:id="rId1"/>
    <p:sldMasterId id="2147483648" r:id="rId2"/>
    <p:sldMasterId id="2147483691" r:id="rId3"/>
    <p:sldMasterId id="2147483694" r:id="rId4"/>
    <p:sldMasterId id="2147483692" r:id="rId5"/>
  </p:sldMasterIdLst>
  <p:notesMasterIdLst>
    <p:notesMasterId r:id="rId26"/>
  </p:notesMasterIdLst>
  <p:handoutMasterIdLst>
    <p:handoutMasterId r:id="rId27"/>
  </p:handoutMasterIdLst>
  <p:sldIdLst>
    <p:sldId id="309" r:id="rId6"/>
    <p:sldId id="285" r:id="rId7"/>
    <p:sldId id="271" r:id="rId8"/>
    <p:sldId id="280" r:id="rId9"/>
    <p:sldId id="276" r:id="rId10"/>
    <p:sldId id="273" r:id="rId11"/>
    <p:sldId id="274" r:id="rId12"/>
    <p:sldId id="281" r:id="rId13"/>
    <p:sldId id="311" r:id="rId14"/>
    <p:sldId id="287" r:id="rId15"/>
    <p:sldId id="289" r:id="rId16"/>
    <p:sldId id="299" r:id="rId17"/>
    <p:sldId id="312" r:id="rId18"/>
    <p:sldId id="300" r:id="rId19"/>
    <p:sldId id="313" r:id="rId20"/>
    <p:sldId id="321" r:id="rId21"/>
    <p:sldId id="325" r:id="rId22"/>
    <p:sldId id="326" r:id="rId23"/>
    <p:sldId id="327" r:id="rId24"/>
    <p:sldId id="264"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FC1"/>
    <a:srgbClr val="E1FFE1"/>
    <a:srgbClr val="00EA00"/>
    <a:srgbClr val="000099"/>
    <a:srgbClr val="0083A9"/>
    <a:srgbClr val="FFFFFF"/>
    <a:srgbClr val="BA8748"/>
    <a:srgbClr val="0033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5110" autoAdjust="0"/>
  </p:normalViewPr>
  <p:slideViewPr>
    <p:cSldViewPr>
      <p:cViewPr varScale="1">
        <p:scale>
          <a:sx n="147" d="100"/>
          <a:sy n="147" d="100"/>
        </p:scale>
        <p:origin x="348" y="1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30B867-9AFE-46EA-8FEC-E0FEA553EE30}"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43B58A71-CEC4-4917-B240-D391753C0339}">
      <dgm:prSet phldrT="[Text]" custT="1"/>
      <dgm:spPr/>
      <dgm:t>
        <a:bodyPr/>
        <a:lstStyle/>
        <a:p>
          <a:r>
            <a:rPr lang="en-US" sz="1800" dirty="0" smtClean="0"/>
            <a:t>Relationship</a:t>
          </a:r>
          <a:endParaRPr lang="en-US" sz="1800" dirty="0"/>
        </a:p>
      </dgm:t>
    </dgm:pt>
    <dgm:pt modelId="{BA79CC7C-5972-48A9-972D-380791598ADA}" type="parTrans" cxnId="{DAC05748-C1D6-4579-B9EF-339914D2FEA0}">
      <dgm:prSet/>
      <dgm:spPr/>
      <dgm:t>
        <a:bodyPr/>
        <a:lstStyle/>
        <a:p>
          <a:endParaRPr lang="en-US"/>
        </a:p>
      </dgm:t>
    </dgm:pt>
    <dgm:pt modelId="{BC88184F-067F-4506-883F-C29FDE414AB3}" type="sibTrans" cxnId="{DAC05748-C1D6-4579-B9EF-339914D2FEA0}">
      <dgm:prSet/>
      <dgm:spPr/>
      <dgm:t>
        <a:bodyPr/>
        <a:lstStyle/>
        <a:p>
          <a:endParaRPr lang="en-US"/>
        </a:p>
      </dgm:t>
    </dgm:pt>
    <dgm:pt modelId="{3DD5E071-2C7E-47D1-A0C1-4F3CBA80B8EC}">
      <dgm:prSet phldrT="[Text]"/>
      <dgm:spPr/>
      <dgm:t>
        <a:bodyPr/>
        <a:lstStyle/>
        <a:p>
          <a:r>
            <a:rPr lang="en-US" dirty="0" smtClean="0"/>
            <a:t>Curriculum </a:t>
          </a:r>
          <a:endParaRPr lang="en-US" dirty="0"/>
        </a:p>
      </dgm:t>
    </dgm:pt>
    <dgm:pt modelId="{E761E14F-CBA2-430C-8827-83CE1D44EB54}" type="parTrans" cxnId="{4CA81479-46F3-4DD2-85EA-4B8332FE5F21}">
      <dgm:prSet/>
      <dgm:spPr/>
      <dgm:t>
        <a:bodyPr/>
        <a:lstStyle/>
        <a:p>
          <a:endParaRPr lang="en-US"/>
        </a:p>
      </dgm:t>
    </dgm:pt>
    <dgm:pt modelId="{0AD80E18-7610-426A-952F-959B459843EC}" type="sibTrans" cxnId="{4CA81479-46F3-4DD2-85EA-4B8332FE5F21}">
      <dgm:prSet/>
      <dgm:spPr/>
      <dgm:t>
        <a:bodyPr/>
        <a:lstStyle/>
        <a:p>
          <a:endParaRPr lang="en-US"/>
        </a:p>
      </dgm:t>
    </dgm:pt>
    <dgm:pt modelId="{94456D4E-2F91-4DF3-9667-A63FFDFEA449}">
      <dgm:prSet phldrT="[Text]" custT="1"/>
      <dgm:spPr/>
      <dgm:t>
        <a:bodyPr/>
        <a:lstStyle/>
        <a:p>
          <a:r>
            <a:rPr lang="en-US" sz="3200" dirty="0" smtClean="0">
              <a:effectLst>
                <a:glow rad="101600">
                  <a:schemeClr val="tx2">
                    <a:alpha val="60000"/>
                  </a:schemeClr>
                </a:glow>
              </a:effectLst>
            </a:rPr>
            <a:t>Success</a:t>
          </a:r>
          <a:endParaRPr lang="en-US" sz="3200" dirty="0">
            <a:effectLst>
              <a:glow rad="101600">
                <a:schemeClr val="tx2">
                  <a:alpha val="60000"/>
                </a:schemeClr>
              </a:glow>
            </a:effectLst>
          </a:endParaRPr>
        </a:p>
      </dgm:t>
    </dgm:pt>
    <dgm:pt modelId="{1494CD3A-F2B8-48AB-B3D9-71318DC338AA}" type="parTrans" cxnId="{0DE4500C-162D-412A-8B88-6C8F2CBA3DA4}">
      <dgm:prSet/>
      <dgm:spPr/>
      <dgm:t>
        <a:bodyPr/>
        <a:lstStyle/>
        <a:p>
          <a:endParaRPr lang="en-US"/>
        </a:p>
      </dgm:t>
    </dgm:pt>
    <dgm:pt modelId="{B301011D-92C9-4E39-AB37-B33D1717A337}" type="sibTrans" cxnId="{0DE4500C-162D-412A-8B88-6C8F2CBA3DA4}">
      <dgm:prSet/>
      <dgm:spPr/>
      <dgm:t>
        <a:bodyPr/>
        <a:lstStyle/>
        <a:p>
          <a:endParaRPr lang="en-US"/>
        </a:p>
      </dgm:t>
    </dgm:pt>
    <dgm:pt modelId="{1C8C14B3-7692-441D-B63D-1B6C7CDF3F0F}" type="pres">
      <dgm:prSet presAssocID="{9030B867-9AFE-46EA-8FEC-E0FEA553EE30}" presName="linearFlow" presStyleCnt="0">
        <dgm:presLayoutVars>
          <dgm:dir/>
          <dgm:resizeHandles val="exact"/>
        </dgm:presLayoutVars>
      </dgm:prSet>
      <dgm:spPr/>
    </dgm:pt>
    <dgm:pt modelId="{F36EAEBF-11D1-4F30-BC26-73A637C35869}" type="pres">
      <dgm:prSet presAssocID="{43B58A71-CEC4-4917-B240-D391753C0339}" presName="node" presStyleLbl="node1" presStyleIdx="0" presStyleCnt="3" custScaleX="76414" custScaleY="70555">
        <dgm:presLayoutVars>
          <dgm:bulletEnabled val="1"/>
        </dgm:presLayoutVars>
      </dgm:prSet>
      <dgm:spPr/>
      <dgm:t>
        <a:bodyPr/>
        <a:lstStyle/>
        <a:p>
          <a:endParaRPr lang="en-US"/>
        </a:p>
      </dgm:t>
    </dgm:pt>
    <dgm:pt modelId="{CE043166-2027-4915-8869-07DA0F8701B4}" type="pres">
      <dgm:prSet presAssocID="{BC88184F-067F-4506-883F-C29FDE414AB3}" presName="spacerL" presStyleCnt="0"/>
      <dgm:spPr/>
    </dgm:pt>
    <dgm:pt modelId="{B6F72758-9F26-4C0A-8AA1-F7CEE2DB7F72}" type="pres">
      <dgm:prSet presAssocID="{BC88184F-067F-4506-883F-C29FDE414AB3}" presName="sibTrans" presStyleLbl="sibTrans2D1" presStyleIdx="0" presStyleCnt="2"/>
      <dgm:spPr/>
      <dgm:t>
        <a:bodyPr/>
        <a:lstStyle/>
        <a:p>
          <a:endParaRPr lang="en-US"/>
        </a:p>
      </dgm:t>
    </dgm:pt>
    <dgm:pt modelId="{1C64E247-A07B-438C-8C18-A6F2D30A073F}" type="pres">
      <dgm:prSet presAssocID="{BC88184F-067F-4506-883F-C29FDE414AB3}" presName="spacerR" presStyleCnt="0"/>
      <dgm:spPr/>
    </dgm:pt>
    <dgm:pt modelId="{9951381E-A7BE-46FD-89AD-C776CED4154F}" type="pres">
      <dgm:prSet presAssocID="{3DD5E071-2C7E-47D1-A0C1-4F3CBA80B8EC}" presName="node" presStyleLbl="node1" presStyleIdx="1" presStyleCnt="3" custScaleX="41725" custScaleY="30058">
        <dgm:presLayoutVars>
          <dgm:bulletEnabled val="1"/>
        </dgm:presLayoutVars>
      </dgm:prSet>
      <dgm:spPr/>
      <dgm:t>
        <a:bodyPr/>
        <a:lstStyle/>
        <a:p>
          <a:endParaRPr lang="en-US"/>
        </a:p>
      </dgm:t>
    </dgm:pt>
    <dgm:pt modelId="{90866E52-92BC-4FB5-8AF6-1DB5EFEF1896}" type="pres">
      <dgm:prSet presAssocID="{0AD80E18-7610-426A-952F-959B459843EC}" presName="spacerL" presStyleCnt="0"/>
      <dgm:spPr/>
    </dgm:pt>
    <dgm:pt modelId="{99FECE77-5641-4866-B974-6B21946F5433}" type="pres">
      <dgm:prSet presAssocID="{0AD80E18-7610-426A-952F-959B459843EC}" presName="sibTrans" presStyleLbl="sibTrans2D1" presStyleIdx="1" presStyleCnt="2"/>
      <dgm:spPr/>
      <dgm:t>
        <a:bodyPr/>
        <a:lstStyle/>
        <a:p>
          <a:endParaRPr lang="en-US"/>
        </a:p>
      </dgm:t>
    </dgm:pt>
    <dgm:pt modelId="{428C342A-5894-4461-A2A5-EB7D2C473DF5}" type="pres">
      <dgm:prSet presAssocID="{0AD80E18-7610-426A-952F-959B459843EC}" presName="spacerR" presStyleCnt="0"/>
      <dgm:spPr/>
    </dgm:pt>
    <dgm:pt modelId="{697A28B0-03A1-45BF-B641-F82D67F7FA1E}" type="pres">
      <dgm:prSet presAssocID="{94456D4E-2F91-4DF3-9667-A63FFDFEA449}" presName="node" presStyleLbl="node1" presStyleIdx="2" presStyleCnt="3">
        <dgm:presLayoutVars>
          <dgm:bulletEnabled val="1"/>
        </dgm:presLayoutVars>
      </dgm:prSet>
      <dgm:spPr/>
      <dgm:t>
        <a:bodyPr/>
        <a:lstStyle/>
        <a:p>
          <a:endParaRPr lang="en-US"/>
        </a:p>
      </dgm:t>
    </dgm:pt>
  </dgm:ptLst>
  <dgm:cxnLst>
    <dgm:cxn modelId="{95F741CE-F2A6-4402-90C5-2CADDE7B8280}" type="presOf" srcId="{BC88184F-067F-4506-883F-C29FDE414AB3}" destId="{B6F72758-9F26-4C0A-8AA1-F7CEE2DB7F72}" srcOrd="0" destOrd="0" presId="urn:microsoft.com/office/officeart/2005/8/layout/equation1"/>
    <dgm:cxn modelId="{5376991E-3311-46CC-A00F-66B55E2A09EA}" type="presOf" srcId="{3DD5E071-2C7E-47D1-A0C1-4F3CBA80B8EC}" destId="{9951381E-A7BE-46FD-89AD-C776CED4154F}" srcOrd="0" destOrd="0" presId="urn:microsoft.com/office/officeart/2005/8/layout/equation1"/>
    <dgm:cxn modelId="{0DE4500C-162D-412A-8B88-6C8F2CBA3DA4}" srcId="{9030B867-9AFE-46EA-8FEC-E0FEA553EE30}" destId="{94456D4E-2F91-4DF3-9667-A63FFDFEA449}" srcOrd="2" destOrd="0" parTransId="{1494CD3A-F2B8-48AB-B3D9-71318DC338AA}" sibTransId="{B301011D-92C9-4E39-AB37-B33D1717A337}"/>
    <dgm:cxn modelId="{4CA81479-46F3-4DD2-85EA-4B8332FE5F21}" srcId="{9030B867-9AFE-46EA-8FEC-E0FEA553EE30}" destId="{3DD5E071-2C7E-47D1-A0C1-4F3CBA80B8EC}" srcOrd="1" destOrd="0" parTransId="{E761E14F-CBA2-430C-8827-83CE1D44EB54}" sibTransId="{0AD80E18-7610-426A-952F-959B459843EC}"/>
    <dgm:cxn modelId="{A084D54F-BD61-4EB9-BD53-044975F0CB07}" type="presOf" srcId="{9030B867-9AFE-46EA-8FEC-E0FEA553EE30}" destId="{1C8C14B3-7692-441D-B63D-1B6C7CDF3F0F}" srcOrd="0" destOrd="0" presId="urn:microsoft.com/office/officeart/2005/8/layout/equation1"/>
    <dgm:cxn modelId="{6FB5A24F-DEDA-438F-8692-BAD1E74FAA61}" type="presOf" srcId="{0AD80E18-7610-426A-952F-959B459843EC}" destId="{99FECE77-5641-4866-B974-6B21946F5433}" srcOrd="0" destOrd="0" presId="urn:microsoft.com/office/officeart/2005/8/layout/equation1"/>
    <dgm:cxn modelId="{A5C00CE0-76D2-4E8D-A9B8-B19C4E5DB030}" type="presOf" srcId="{43B58A71-CEC4-4917-B240-D391753C0339}" destId="{F36EAEBF-11D1-4F30-BC26-73A637C35869}" srcOrd="0" destOrd="0" presId="urn:microsoft.com/office/officeart/2005/8/layout/equation1"/>
    <dgm:cxn modelId="{DAC05748-C1D6-4579-B9EF-339914D2FEA0}" srcId="{9030B867-9AFE-46EA-8FEC-E0FEA553EE30}" destId="{43B58A71-CEC4-4917-B240-D391753C0339}" srcOrd="0" destOrd="0" parTransId="{BA79CC7C-5972-48A9-972D-380791598ADA}" sibTransId="{BC88184F-067F-4506-883F-C29FDE414AB3}"/>
    <dgm:cxn modelId="{847D96A7-6D8C-47B1-AF04-8444CB94B3E5}" type="presOf" srcId="{94456D4E-2F91-4DF3-9667-A63FFDFEA449}" destId="{697A28B0-03A1-45BF-B641-F82D67F7FA1E}" srcOrd="0" destOrd="0" presId="urn:microsoft.com/office/officeart/2005/8/layout/equation1"/>
    <dgm:cxn modelId="{15E1C0C9-220D-4124-B1E2-4C8EBF20893D}" type="presParOf" srcId="{1C8C14B3-7692-441D-B63D-1B6C7CDF3F0F}" destId="{F36EAEBF-11D1-4F30-BC26-73A637C35869}" srcOrd="0" destOrd="0" presId="urn:microsoft.com/office/officeart/2005/8/layout/equation1"/>
    <dgm:cxn modelId="{1CDD6B0E-E30C-491C-9944-DFE8E0106C29}" type="presParOf" srcId="{1C8C14B3-7692-441D-B63D-1B6C7CDF3F0F}" destId="{CE043166-2027-4915-8869-07DA0F8701B4}" srcOrd="1" destOrd="0" presId="urn:microsoft.com/office/officeart/2005/8/layout/equation1"/>
    <dgm:cxn modelId="{1A1D2276-4110-41DC-A067-ACF2C2A19F61}" type="presParOf" srcId="{1C8C14B3-7692-441D-B63D-1B6C7CDF3F0F}" destId="{B6F72758-9F26-4C0A-8AA1-F7CEE2DB7F72}" srcOrd="2" destOrd="0" presId="urn:microsoft.com/office/officeart/2005/8/layout/equation1"/>
    <dgm:cxn modelId="{C795AE5C-22B6-493E-9512-848BAEC08A95}" type="presParOf" srcId="{1C8C14B3-7692-441D-B63D-1B6C7CDF3F0F}" destId="{1C64E247-A07B-438C-8C18-A6F2D30A073F}" srcOrd="3" destOrd="0" presId="urn:microsoft.com/office/officeart/2005/8/layout/equation1"/>
    <dgm:cxn modelId="{FAA62215-E428-41B2-A96F-6EF38274BE1D}" type="presParOf" srcId="{1C8C14B3-7692-441D-B63D-1B6C7CDF3F0F}" destId="{9951381E-A7BE-46FD-89AD-C776CED4154F}" srcOrd="4" destOrd="0" presId="urn:microsoft.com/office/officeart/2005/8/layout/equation1"/>
    <dgm:cxn modelId="{430FA9AD-134D-4280-A16E-B330C10975B7}" type="presParOf" srcId="{1C8C14B3-7692-441D-B63D-1B6C7CDF3F0F}" destId="{90866E52-92BC-4FB5-8AF6-1DB5EFEF1896}" srcOrd="5" destOrd="0" presId="urn:microsoft.com/office/officeart/2005/8/layout/equation1"/>
    <dgm:cxn modelId="{D735B884-7C5C-4AC2-BF42-0270FE447E77}" type="presParOf" srcId="{1C8C14B3-7692-441D-B63D-1B6C7CDF3F0F}" destId="{99FECE77-5641-4866-B974-6B21946F5433}" srcOrd="6" destOrd="0" presId="urn:microsoft.com/office/officeart/2005/8/layout/equation1"/>
    <dgm:cxn modelId="{E9E10721-E523-42AC-AAC8-F3886B3C8511}" type="presParOf" srcId="{1C8C14B3-7692-441D-B63D-1B6C7CDF3F0F}" destId="{428C342A-5894-4461-A2A5-EB7D2C473DF5}" srcOrd="7" destOrd="0" presId="urn:microsoft.com/office/officeart/2005/8/layout/equation1"/>
    <dgm:cxn modelId="{135BF869-661A-444D-93EB-B32050331A0B}" type="presParOf" srcId="{1C8C14B3-7692-441D-B63D-1B6C7CDF3F0F}" destId="{697A28B0-03A1-45BF-B641-F82D67F7FA1E}"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EAEBF-11D1-4F30-BC26-73A637C35869}">
      <dsp:nvSpPr>
        <dsp:cNvPr id="0" name=""/>
        <dsp:cNvSpPr/>
      </dsp:nvSpPr>
      <dsp:spPr>
        <a:xfrm>
          <a:off x="4890" y="769649"/>
          <a:ext cx="1840306" cy="16992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Relationship</a:t>
          </a:r>
          <a:endParaRPr lang="en-US" sz="1800" kern="1200" dirty="0"/>
        </a:p>
      </dsp:txBody>
      <dsp:txXfrm>
        <a:off x="274397" y="1018491"/>
        <a:ext cx="1301292" cy="1201517"/>
      </dsp:txXfrm>
    </dsp:sp>
    <dsp:sp modelId="{B6F72758-9F26-4C0A-8AA1-F7CEE2DB7F72}">
      <dsp:nvSpPr>
        <dsp:cNvPr id="0" name=""/>
        <dsp:cNvSpPr/>
      </dsp:nvSpPr>
      <dsp:spPr>
        <a:xfrm>
          <a:off x="2040753" y="920832"/>
          <a:ext cx="1396835" cy="139683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25903" y="1454982"/>
        <a:ext cx="1026535" cy="328535"/>
      </dsp:txXfrm>
    </dsp:sp>
    <dsp:sp modelId="{9951381E-A7BE-46FD-89AD-C776CED4154F}">
      <dsp:nvSpPr>
        <dsp:cNvPr id="0" name=""/>
        <dsp:cNvSpPr/>
      </dsp:nvSpPr>
      <dsp:spPr>
        <a:xfrm>
          <a:off x="3633145" y="1257301"/>
          <a:ext cx="1004878" cy="7238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Curriculum </a:t>
          </a:r>
          <a:endParaRPr lang="en-US" sz="1100" kern="1200" dirty="0"/>
        </a:p>
      </dsp:txBody>
      <dsp:txXfrm>
        <a:off x="3780306" y="1363313"/>
        <a:ext cx="710556" cy="511873"/>
      </dsp:txXfrm>
    </dsp:sp>
    <dsp:sp modelId="{99FECE77-5641-4866-B974-6B21946F5433}">
      <dsp:nvSpPr>
        <dsp:cNvPr id="0" name=""/>
        <dsp:cNvSpPr/>
      </dsp:nvSpPr>
      <dsp:spPr>
        <a:xfrm>
          <a:off x="4833581" y="920832"/>
          <a:ext cx="1396835" cy="1396835"/>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5018731" y="1208580"/>
        <a:ext cx="1026535" cy="821339"/>
      </dsp:txXfrm>
    </dsp:sp>
    <dsp:sp modelId="{697A28B0-03A1-45BF-B641-F82D67F7FA1E}">
      <dsp:nvSpPr>
        <dsp:cNvPr id="0" name=""/>
        <dsp:cNvSpPr/>
      </dsp:nvSpPr>
      <dsp:spPr>
        <a:xfrm>
          <a:off x="6425973" y="415081"/>
          <a:ext cx="2408336" cy="24083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effectLst>
                <a:glow rad="101600">
                  <a:schemeClr val="tx2">
                    <a:alpha val="60000"/>
                  </a:schemeClr>
                </a:glow>
              </a:effectLst>
            </a:rPr>
            <a:t>Success</a:t>
          </a:r>
          <a:endParaRPr lang="en-US" sz="3200" kern="1200" dirty="0">
            <a:effectLst>
              <a:glow rad="101600">
                <a:schemeClr val="tx2">
                  <a:alpha val="60000"/>
                </a:schemeClr>
              </a:glow>
            </a:effectLst>
          </a:endParaRPr>
        </a:p>
      </dsp:txBody>
      <dsp:txXfrm>
        <a:off x="6778666" y="767774"/>
        <a:ext cx="1702950" cy="170295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7/15/2020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7/15/2020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Regional Chair can be a mentor for up to 2 mentees.</a:t>
            </a:r>
            <a:r>
              <a:rPr lang="en-US" baseline="0" dirty="0" smtClean="0"/>
              <a:t> </a:t>
            </a:r>
            <a:endParaRPr lang="en-US" dirty="0" smtClean="0"/>
          </a:p>
          <a:p>
            <a:endParaRPr lang="en-US" dirty="0" smtClean="0"/>
          </a:p>
          <a:p>
            <a:r>
              <a:rPr lang="en-US" dirty="0" smtClean="0"/>
              <a:t>A</a:t>
            </a:r>
            <a:r>
              <a:rPr lang="en-US" baseline="0" dirty="0" smtClean="0"/>
              <a:t> mentor can have a max of 2 mentees. </a:t>
            </a:r>
            <a:endParaRPr lang="en-US" dirty="0"/>
          </a:p>
        </p:txBody>
      </p:sp>
    </p:spTree>
    <p:extLst>
      <p:ext uri="{BB962C8B-B14F-4D97-AF65-F5344CB8AC3E}">
        <p14:creationId xmlns:p14="http://schemas.microsoft.com/office/powerpoint/2010/main" val="37305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474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smtClean="0"/>
              <a:t>CAN WE ADD MORE SPECIFIC</a:t>
            </a:r>
            <a:r>
              <a:rPr lang="en-US" sz="2400" b="1" baseline="0" dirty="0" smtClean="0"/>
              <a:t> EXAMPLES TO MAKE THIS MORE HIGH QUALITY?</a:t>
            </a:r>
          </a:p>
          <a:p>
            <a:endParaRPr lang="en-US" sz="2400" b="1" baseline="0" dirty="0" smtClean="0"/>
          </a:p>
          <a:p>
            <a:r>
              <a:rPr lang="en-US" sz="2400" b="1" baseline="0" dirty="0" smtClean="0"/>
              <a:t>DO WE HAVE RESOURCES FOR GIVING FEEDBACK NOT EVALUATIVE!</a:t>
            </a:r>
            <a:endParaRPr lang="en-US" sz="2400" b="1" dirty="0"/>
          </a:p>
        </p:txBody>
      </p:sp>
    </p:spTree>
    <p:extLst>
      <p:ext uri="{BB962C8B-B14F-4D97-AF65-F5344CB8AC3E}">
        <p14:creationId xmlns:p14="http://schemas.microsoft.com/office/powerpoint/2010/main" val="217116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Mentees –</a:t>
            </a:r>
            <a:r>
              <a:rPr lang="en-US" baseline="0" dirty="0" smtClean="0"/>
              <a:t> this would be a great place where mentors would be ready and able to answer and help through situations that arise in any of these circumstances</a:t>
            </a:r>
          </a:p>
          <a:p>
            <a:r>
              <a:rPr lang="en-US" baseline="0" dirty="0" smtClean="0"/>
              <a:t>Mentors – these would be more “in the moment” issues that mentees might experience and would like help with.  </a:t>
            </a:r>
          </a:p>
          <a:p>
            <a:endParaRPr lang="en-US" baseline="0" dirty="0" smtClean="0"/>
          </a:p>
          <a:p>
            <a:r>
              <a:rPr lang="en-US" baseline="0" dirty="0" smtClean="0"/>
              <a:t>GUARD your time especially in these situations!</a:t>
            </a:r>
            <a:endParaRPr lang="en-US" dirty="0"/>
          </a:p>
        </p:txBody>
      </p:sp>
    </p:spTree>
    <p:extLst>
      <p:ext uri="{BB962C8B-B14F-4D97-AF65-F5344CB8AC3E}">
        <p14:creationId xmlns:p14="http://schemas.microsoft.com/office/powerpoint/2010/main" val="1469875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are some other common problems that might be an issue for mentors/mentees?  Are there solutions? – discuss!</a:t>
            </a:r>
          </a:p>
          <a:p>
            <a:endParaRPr lang="en-US" b="1" baseline="0" dirty="0" smtClean="0"/>
          </a:p>
          <a:p>
            <a:r>
              <a:rPr lang="en-US" b="1" baseline="0" dirty="0" smtClean="0"/>
              <a:t>Make a calendar PD appointment in calendar – priority!</a:t>
            </a:r>
            <a:endParaRPr lang="en-US" b="1" dirty="0"/>
          </a:p>
        </p:txBody>
      </p:sp>
    </p:spTree>
    <p:extLst>
      <p:ext uri="{BB962C8B-B14F-4D97-AF65-F5344CB8AC3E}">
        <p14:creationId xmlns:p14="http://schemas.microsoft.com/office/powerpoint/2010/main" val="179252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DESE</a:t>
            </a:r>
            <a:r>
              <a:rPr lang="en-US" baseline="0" dirty="0" smtClean="0"/>
              <a:t> will not be collecting experiences!  </a:t>
            </a:r>
          </a:p>
          <a:p>
            <a:endParaRPr lang="en-US" baseline="0" dirty="0" smtClean="0"/>
          </a:p>
          <a:p>
            <a:r>
              <a:rPr lang="en-US" baseline="0" dirty="0" smtClean="0"/>
              <a:t>Mentees are encouraged to keep a copy in a “personnel” folder if requested by administration</a:t>
            </a:r>
            <a:endParaRPr lang="en-US" dirty="0"/>
          </a:p>
        </p:txBody>
      </p:sp>
    </p:spTree>
    <p:extLst>
      <p:ext uri="{BB962C8B-B14F-4D97-AF65-F5344CB8AC3E}">
        <p14:creationId xmlns:p14="http://schemas.microsoft.com/office/powerpoint/2010/main" val="3004235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3204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do not have access to Google see it on website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 to dedicated Google Folder for easier access)</a:t>
            </a:r>
          </a:p>
          <a:p>
            <a:endParaRPr lang="en-US" dirty="0"/>
          </a:p>
        </p:txBody>
      </p:sp>
    </p:spTree>
    <p:extLst>
      <p:ext uri="{BB962C8B-B14F-4D97-AF65-F5344CB8AC3E}">
        <p14:creationId xmlns:p14="http://schemas.microsoft.com/office/powerpoint/2010/main" val="2050057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Tabs,</a:t>
            </a:r>
            <a:r>
              <a:rPr lang="en-US" baseline="0" dirty="0" smtClean="0"/>
              <a:t> Year 1 and Year 2</a:t>
            </a:r>
            <a:endParaRPr lang="en-US" dirty="0"/>
          </a:p>
        </p:txBody>
      </p:sp>
    </p:spTree>
    <p:extLst>
      <p:ext uri="{BB962C8B-B14F-4D97-AF65-F5344CB8AC3E}">
        <p14:creationId xmlns:p14="http://schemas.microsoft.com/office/powerpoint/2010/main" val="3323148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smtClean="0"/>
              <a:t>Date</a:t>
            </a:r>
            <a:endParaRPr lang="en-US" dirty="0"/>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4230490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smtClean="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20546454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6054148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smtClean="0"/>
              <a:t>Title</a:t>
            </a:r>
            <a:endParaRPr lang="en-US" dirty="0"/>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02156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Tree>
    <p:extLst>
      <p:ext uri="{BB962C8B-B14F-4D97-AF65-F5344CB8AC3E}">
        <p14:creationId xmlns:p14="http://schemas.microsoft.com/office/powerpoint/2010/main" val="15964947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smtClean="0"/>
              <a:t>Title</a:t>
            </a:r>
            <a:endParaRPr lang="en-US" dirty="0"/>
          </a:p>
        </p:txBody>
      </p:sp>
      <p:sp>
        <p:nvSpPr>
          <p:cNvPr id="3" name="Content Placeholder 2"/>
          <p:cNvSpPr>
            <a:spLocks noGrp="1"/>
          </p:cNvSpPr>
          <p:nvPr>
            <p:ph sz="quarter" idx="12"/>
          </p:nvPr>
        </p:nvSpPr>
        <p:spPr>
          <a:xfrm>
            <a:off x="1600200" y="1485900"/>
            <a:ext cx="7315200" cy="344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July 15, 2020</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41368157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July 15, 2020</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188324978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July 15, 2020</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83288274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July 15, 2020</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10073570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3306228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1744541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96340061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364902280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85551128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smtClean="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81193071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smtClean="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103177313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smtClean="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49722343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243575723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8155401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2230050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65808874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76357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48514647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63825401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1246107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smtClean="0"/>
              <a:t>Chart/Text</a:t>
            </a:r>
            <a:endParaRPr lang="en-US" dirty="0"/>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290382595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Contact</a:t>
            </a:r>
            <a:endParaRPr lang="en-US" sz="3600" b="1" dirty="0">
              <a:solidFill>
                <a:schemeClr val="bg1"/>
              </a:solidFill>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smtClean="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56726851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14813124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9994537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7207854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4291126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2901725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5173456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8904010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theme" Target="../theme/theme5.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15" r:id="rId7"/>
    <p:sldLayoutId id="2147483714" r:id="rId8"/>
    <p:sldLayoutId id="2147483656"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July 15, 2020</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July 15, 2020</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smtClean="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July 15, 2020</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smtClean="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p:txBody>
      </p:sp>
      <p:graphicFrame>
        <p:nvGraphicFramePr>
          <p:cNvPr id="2" name="Table 1"/>
          <p:cNvGraphicFramePr>
            <a:graphicFrameLocks noGrp="1"/>
          </p:cNvGraphicFramePr>
          <p:nvPr userDrawn="1">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dese.mo.gov/college-career-readiness/school-counseling"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dese.mo.gov/sites/default/files/mentoring-standards.pdf"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1619251" y="968516"/>
            <a:ext cx="5334000" cy="685800"/>
          </a:xfrm>
        </p:spPr>
        <p:txBody>
          <a:bodyPr>
            <a:normAutofit fontScale="92500" lnSpcReduction="10000"/>
          </a:bodyPr>
          <a:lstStyle/>
          <a:p>
            <a:endParaRPr lang="en-US"/>
          </a:p>
        </p:txBody>
      </p:sp>
      <p:sp>
        <p:nvSpPr>
          <p:cNvPr id="4" name="Content Placeholder 2"/>
          <p:cNvSpPr txBox="1">
            <a:spLocks/>
          </p:cNvSpPr>
          <p:nvPr/>
        </p:nvSpPr>
        <p:spPr>
          <a:xfrm>
            <a:off x="1905001" y="2321065"/>
            <a:ext cx="4629150" cy="2057400"/>
          </a:xfrm>
          <a:prstGeom prst="rect">
            <a:avLst/>
          </a:prstGeom>
        </p:spPr>
        <p:txBody>
          <a:bodyPr>
            <a:normAutofit/>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en-US" sz="4950" b="1" smtClean="0">
                <a:effectLst>
                  <a:glow rad="101600">
                    <a:schemeClr val="tx2">
                      <a:lumMod val="20000"/>
                      <a:lumOff val="80000"/>
                      <a:alpha val="60000"/>
                    </a:schemeClr>
                  </a:glow>
                  <a:outerShdw blurRad="38100" dist="38100" dir="2700000" algn="tl">
                    <a:srgbClr val="000000">
                      <a:alpha val="43137"/>
                    </a:srgbClr>
                  </a:outerShdw>
                </a:effectLst>
                <a:latin typeface="Georgia" pitchFamily="18" charset="0"/>
              </a:rPr>
              <a:t>Mentoring</a:t>
            </a:r>
            <a:endParaRPr lang="en-US" sz="4950" b="1" dirty="0">
              <a:effectLst>
                <a:glow rad="101600">
                  <a:schemeClr val="tx2">
                    <a:lumMod val="20000"/>
                    <a:lumOff val="80000"/>
                    <a:alpha val="60000"/>
                  </a:schemeClr>
                </a:glow>
                <a:outerShdw blurRad="38100" dist="38100" dir="2700000" algn="tl">
                  <a:srgbClr val="000000">
                    <a:alpha val="43137"/>
                  </a:srgbClr>
                </a:outerShdw>
              </a:effectLst>
              <a:latin typeface="Georgia" pitchFamily="18" charset="0"/>
            </a:endParaRPr>
          </a:p>
        </p:txBody>
      </p:sp>
      <p:grpSp>
        <p:nvGrpSpPr>
          <p:cNvPr id="5" name="Group 4"/>
          <p:cNvGrpSpPr/>
          <p:nvPr/>
        </p:nvGrpSpPr>
        <p:grpSpPr>
          <a:xfrm rot="5400000">
            <a:off x="5049066" y="1005799"/>
            <a:ext cx="1543050" cy="1658982"/>
            <a:chOff x="3414680" y="1200453"/>
            <a:chExt cx="2057400" cy="1490359"/>
          </a:xfrm>
        </p:grpSpPr>
        <p:pic>
          <p:nvPicPr>
            <p:cNvPr id="6" name="Picture 2" descr="Right Arrow Clip Art"/>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rot="16200000">
              <a:off x="3984683" y="1501717"/>
              <a:ext cx="1166812" cy="1211378"/>
            </a:xfrm>
            <a:prstGeom prst="rect">
              <a:avLst/>
            </a:prstGeom>
            <a:noFill/>
          </p:spPr>
        </p:pic>
        <p:sp>
          <p:nvSpPr>
            <p:cNvPr id="7" name="TextBox 6"/>
            <p:cNvSpPr txBox="1"/>
            <p:nvPr/>
          </p:nvSpPr>
          <p:spPr>
            <a:xfrm rot="18923153">
              <a:off x="3414680" y="1200453"/>
              <a:ext cx="2057400" cy="269581"/>
            </a:xfrm>
            <a:prstGeom prst="rect">
              <a:avLst/>
            </a:prstGeom>
            <a:noFill/>
          </p:spPr>
          <p:txBody>
            <a:bodyPr wrap="square" rtlCol="0">
              <a:spAutoFit/>
            </a:bodyPr>
            <a:lstStyle/>
            <a:p>
              <a:r>
                <a:rPr lang="en-US" sz="1350" dirty="0">
                  <a:latin typeface="Georgia" pitchFamily="18" charset="0"/>
                </a:rPr>
                <a:t>direction</a:t>
              </a:r>
            </a:p>
          </p:txBody>
        </p:sp>
      </p:grpSp>
      <p:grpSp>
        <p:nvGrpSpPr>
          <p:cNvPr id="8" name="Group 7"/>
          <p:cNvGrpSpPr/>
          <p:nvPr/>
        </p:nvGrpSpPr>
        <p:grpSpPr>
          <a:xfrm rot="20809671">
            <a:off x="5385259" y="3067004"/>
            <a:ext cx="2171379" cy="1202163"/>
            <a:chOff x="4437132" y="3559168"/>
            <a:chExt cx="2268467" cy="1107072"/>
          </a:xfrm>
        </p:grpSpPr>
        <p:pic>
          <p:nvPicPr>
            <p:cNvPr id="9" name="Picture 4" descr="Shaking Hands Clip Art"/>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rot="20118380">
              <a:off x="4437132" y="3559168"/>
              <a:ext cx="1524000" cy="782321"/>
            </a:xfrm>
            <a:prstGeom prst="rect">
              <a:avLst/>
            </a:prstGeom>
            <a:noFill/>
          </p:spPr>
        </p:pic>
        <p:sp>
          <p:nvSpPr>
            <p:cNvPr id="10" name="TextBox 9"/>
            <p:cNvSpPr txBox="1"/>
            <p:nvPr/>
          </p:nvSpPr>
          <p:spPr>
            <a:xfrm>
              <a:off x="4648200" y="4389894"/>
              <a:ext cx="2057399" cy="276346"/>
            </a:xfrm>
            <a:prstGeom prst="rect">
              <a:avLst/>
            </a:prstGeom>
            <a:noFill/>
          </p:spPr>
          <p:txBody>
            <a:bodyPr wrap="square" rtlCol="0">
              <a:spAutoFit/>
            </a:bodyPr>
            <a:lstStyle/>
            <a:p>
              <a:r>
                <a:rPr lang="en-US" sz="1350" dirty="0">
                  <a:latin typeface="Georgia" pitchFamily="18" charset="0"/>
                </a:rPr>
                <a:t>support</a:t>
              </a:r>
            </a:p>
          </p:txBody>
        </p:sp>
      </p:grpSp>
      <p:grpSp>
        <p:nvGrpSpPr>
          <p:cNvPr id="11" name="Group 10"/>
          <p:cNvGrpSpPr/>
          <p:nvPr/>
        </p:nvGrpSpPr>
        <p:grpSpPr>
          <a:xfrm>
            <a:off x="3905251" y="3349764"/>
            <a:ext cx="2057400" cy="1114239"/>
            <a:chOff x="3124200" y="3581400"/>
            <a:chExt cx="2286000" cy="1251430"/>
          </a:xfrm>
        </p:grpSpPr>
        <p:pic>
          <p:nvPicPr>
            <p:cNvPr id="12" name="Picture 6" descr="Blue Info Clip Art"/>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3124200" y="3581400"/>
              <a:ext cx="1188720" cy="914400"/>
            </a:xfrm>
            <a:prstGeom prst="rect">
              <a:avLst/>
            </a:prstGeom>
            <a:noFill/>
          </p:spPr>
        </p:pic>
        <p:sp>
          <p:nvSpPr>
            <p:cNvPr id="13" name="TextBox 12"/>
            <p:cNvSpPr txBox="1"/>
            <p:nvPr/>
          </p:nvSpPr>
          <p:spPr>
            <a:xfrm>
              <a:off x="3352800" y="4495800"/>
              <a:ext cx="2057400" cy="337030"/>
            </a:xfrm>
            <a:prstGeom prst="rect">
              <a:avLst/>
            </a:prstGeom>
            <a:noFill/>
          </p:spPr>
          <p:txBody>
            <a:bodyPr wrap="square" rtlCol="0">
              <a:spAutoFit/>
            </a:bodyPr>
            <a:lstStyle/>
            <a:p>
              <a:r>
                <a:rPr lang="en-US" sz="1350" dirty="0">
                  <a:latin typeface="Georgia" pitchFamily="18" charset="0"/>
                </a:rPr>
                <a:t>advice</a:t>
              </a:r>
            </a:p>
          </p:txBody>
        </p:sp>
      </p:grpSp>
      <p:grpSp>
        <p:nvGrpSpPr>
          <p:cNvPr id="14" name="Group 13"/>
          <p:cNvGrpSpPr/>
          <p:nvPr/>
        </p:nvGrpSpPr>
        <p:grpSpPr>
          <a:xfrm>
            <a:off x="2762251" y="3178314"/>
            <a:ext cx="1943100" cy="1361398"/>
            <a:chOff x="2057400" y="3581400"/>
            <a:chExt cx="2057400" cy="1368432"/>
          </a:xfrm>
        </p:grpSpPr>
        <p:pic>
          <p:nvPicPr>
            <p:cNvPr id="15" name="Picture 8" descr="Thumbs Up 2 Clip Art"/>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2057400" y="3581400"/>
              <a:ext cx="914400" cy="980422"/>
            </a:xfrm>
            <a:prstGeom prst="rect">
              <a:avLst/>
            </a:prstGeom>
            <a:noFill/>
          </p:spPr>
        </p:pic>
        <p:sp>
          <p:nvSpPr>
            <p:cNvPr id="16" name="TextBox 15"/>
            <p:cNvSpPr txBox="1"/>
            <p:nvPr/>
          </p:nvSpPr>
          <p:spPr>
            <a:xfrm>
              <a:off x="2057400" y="4648200"/>
              <a:ext cx="2057400" cy="301632"/>
            </a:xfrm>
            <a:prstGeom prst="rect">
              <a:avLst/>
            </a:prstGeom>
            <a:noFill/>
          </p:spPr>
          <p:txBody>
            <a:bodyPr wrap="square" rtlCol="0">
              <a:spAutoFit/>
            </a:bodyPr>
            <a:lstStyle/>
            <a:p>
              <a:r>
                <a:rPr lang="en-US" sz="1350" dirty="0">
                  <a:latin typeface="Georgia" pitchFamily="18" charset="0"/>
                </a:rPr>
                <a:t>motivation</a:t>
              </a:r>
            </a:p>
          </p:txBody>
        </p:sp>
      </p:grpSp>
      <p:grpSp>
        <p:nvGrpSpPr>
          <p:cNvPr id="17" name="Group 16"/>
          <p:cNvGrpSpPr/>
          <p:nvPr/>
        </p:nvGrpSpPr>
        <p:grpSpPr>
          <a:xfrm rot="21087801">
            <a:off x="1446295" y="2750288"/>
            <a:ext cx="1399207" cy="3164139"/>
            <a:chOff x="457200" y="3657600"/>
            <a:chExt cx="1447800" cy="3436582"/>
          </a:xfrm>
        </p:grpSpPr>
        <p:pic>
          <p:nvPicPr>
            <p:cNvPr id="18" name="Picture 12" descr="Image result for arms up clipart"/>
            <p:cNvPicPr>
              <a:picLocks noChangeAspect="1" noChangeArrowheads="1"/>
            </p:cNvPicPr>
            <p:nvPr/>
          </p:nvPicPr>
          <p:blipFill>
            <a:blip r:embed="rId6" cstate="print">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a:off x="457200" y="3657600"/>
              <a:ext cx="1447800" cy="1447800"/>
            </a:xfrm>
            <a:prstGeom prst="rect">
              <a:avLst/>
            </a:prstGeom>
            <a:noFill/>
          </p:spPr>
        </p:pic>
        <p:sp>
          <p:nvSpPr>
            <p:cNvPr id="19" name="TextBox 18"/>
            <p:cNvSpPr txBox="1"/>
            <p:nvPr/>
          </p:nvSpPr>
          <p:spPr>
            <a:xfrm rot="5400000">
              <a:off x="74309" y="5492321"/>
              <a:ext cx="2893219" cy="310504"/>
            </a:xfrm>
            <a:prstGeom prst="rect">
              <a:avLst/>
            </a:prstGeom>
            <a:noFill/>
          </p:spPr>
          <p:txBody>
            <a:bodyPr wrap="square" rtlCol="0">
              <a:spAutoFit/>
            </a:bodyPr>
            <a:lstStyle/>
            <a:p>
              <a:r>
                <a:rPr lang="en-US" sz="1350" dirty="0">
                  <a:latin typeface="Georgia" pitchFamily="18" charset="0"/>
                </a:rPr>
                <a:t>success</a:t>
              </a:r>
            </a:p>
          </p:txBody>
        </p:sp>
      </p:grpSp>
      <p:grpSp>
        <p:nvGrpSpPr>
          <p:cNvPr id="20" name="Group 19"/>
          <p:cNvGrpSpPr/>
          <p:nvPr/>
        </p:nvGrpSpPr>
        <p:grpSpPr>
          <a:xfrm>
            <a:off x="1962151" y="949466"/>
            <a:ext cx="2000250" cy="1352219"/>
            <a:chOff x="457200" y="1371600"/>
            <a:chExt cx="2209800" cy="1574359"/>
          </a:xfrm>
        </p:grpSpPr>
        <p:pic>
          <p:nvPicPr>
            <p:cNvPr id="21" name="Picture 14" descr="Hurdles Clip Art"/>
            <p:cNvPicPr>
              <a:picLocks noChangeAspect="1" noChangeArrowheads="1"/>
            </p:cNvPicPr>
            <p:nvPr/>
          </p:nvPicPr>
          <p:blipFill>
            <a:blip r:embed="rId7" cstate="print">
              <a:duotone>
                <a:schemeClr val="accent1">
                  <a:shade val="45000"/>
                  <a:satMod val="135000"/>
                </a:schemeClr>
                <a:prstClr val="white"/>
              </a:duotone>
            </a:blip>
            <a:srcRect/>
            <a:stretch>
              <a:fillRect/>
            </a:stretch>
          </p:blipFill>
          <p:spPr bwMode="auto">
            <a:xfrm>
              <a:off x="457200" y="1371600"/>
              <a:ext cx="1219200" cy="1574359"/>
            </a:xfrm>
            <a:prstGeom prst="rect">
              <a:avLst/>
            </a:prstGeom>
            <a:noFill/>
          </p:spPr>
        </p:pic>
        <p:sp>
          <p:nvSpPr>
            <p:cNvPr id="22" name="TextBox 21"/>
            <p:cNvSpPr txBox="1"/>
            <p:nvPr/>
          </p:nvSpPr>
          <p:spPr>
            <a:xfrm>
              <a:off x="609600" y="2438400"/>
              <a:ext cx="2057400" cy="322504"/>
            </a:xfrm>
            <a:prstGeom prst="rect">
              <a:avLst/>
            </a:prstGeom>
            <a:noFill/>
          </p:spPr>
          <p:txBody>
            <a:bodyPr wrap="square" rtlCol="0">
              <a:spAutoFit/>
            </a:bodyPr>
            <a:lstStyle/>
            <a:p>
              <a:r>
                <a:rPr lang="en-US" sz="1200" dirty="0">
                  <a:latin typeface="Georgia" pitchFamily="18" charset="0"/>
                </a:rPr>
                <a:t>coaching</a:t>
              </a:r>
              <a:endParaRPr lang="en-US" sz="1350" dirty="0">
                <a:latin typeface="Georgia" pitchFamily="18" charset="0"/>
              </a:endParaRPr>
            </a:p>
          </p:txBody>
        </p:sp>
      </p:grpSp>
      <p:grpSp>
        <p:nvGrpSpPr>
          <p:cNvPr id="23" name="Group 22"/>
          <p:cNvGrpSpPr/>
          <p:nvPr/>
        </p:nvGrpSpPr>
        <p:grpSpPr>
          <a:xfrm>
            <a:off x="3505201" y="1063765"/>
            <a:ext cx="1143000" cy="2040330"/>
            <a:chOff x="2057400" y="1318162"/>
            <a:chExt cx="1219200" cy="2491839"/>
          </a:xfrm>
        </p:grpSpPr>
        <p:pic>
          <p:nvPicPr>
            <p:cNvPr id="24" name="Picture 16" descr="Image result for teaching silhouette clipart"/>
            <p:cNvPicPr>
              <a:picLocks noChangeAspect="1" noChangeArrowheads="1"/>
            </p:cNvPicPr>
            <p:nvPr/>
          </p:nvPicPr>
          <p:blipFill>
            <a:blip r:embed="rId8" cstate="print">
              <a:duotone>
                <a:schemeClr val="accent1">
                  <a:shade val="45000"/>
                  <a:satMod val="135000"/>
                </a:schemeClr>
                <a:prstClr val="white"/>
              </a:duotone>
            </a:blip>
            <a:srcRect/>
            <a:stretch>
              <a:fillRect/>
            </a:stretch>
          </p:blipFill>
          <p:spPr bwMode="auto">
            <a:xfrm>
              <a:off x="2057400" y="1318162"/>
              <a:ext cx="1219200" cy="1425040"/>
            </a:xfrm>
            <a:prstGeom prst="rect">
              <a:avLst/>
            </a:prstGeom>
            <a:noFill/>
          </p:spPr>
        </p:pic>
        <p:sp>
          <p:nvSpPr>
            <p:cNvPr id="25" name="TextBox 24"/>
            <p:cNvSpPr txBox="1"/>
            <p:nvPr/>
          </p:nvSpPr>
          <p:spPr>
            <a:xfrm rot="5400000">
              <a:off x="2051566" y="2621257"/>
              <a:ext cx="2057400" cy="320087"/>
            </a:xfrm>
            <a:prstGeom prst="rect">
              <a:avLst/>
            </a:prstGeom>
            <a:noFill/>
          </p:spPr>
          <p:txBody>
            <a:bodyPr wrap="square" rtlCol="0">
              <a:spAutoFit/>
            </a:bodyPr>
            <a:lstStyle/>
            <a:p>
              <a:r>
                <a:rPr lang="en-US" sz="1350" dirty="0">
                  <a:latin typeface="Georgia" pitchFamily="18" charset="0"/>
                </a:rPr>
                <a:t>teaching</a:t>
              </a:r>
            </a:p>
          </p:txBody>
        </p:sp>
      </p:grpSp>
      <p:grpSp>
        <p:nvGrpSpPr>
          <p:cNvPr id="26" name="Group 25"/>
          <p:cNvGrpSpPr/>
          <p:nvPr/>
        </p:nvGrpSpPr>
        <p:grpSpPr>
          <a:xfrm>
            <a:off x="6982119" y="3165583"/>
            <a:ext cx="1943100" cy="1943101"/>
            <a:chOff x="6553200" y="4267199"/>
            <a:chExt cx="2590800" cy="2590801"/>
          </a:xfrm>
        </p:grpSpPr>
        <p:pic>
          <p:nvPicPr>
            <p:cNvPr id="27" name="Picture 18" descr="Image result for hole in one silhouette clipart"/>
            <p:cNvPicPr>
              <a:picLocks noChangeAspect="1" noChangeArrowheads="1"/>
            </p:cNvPicPr>
            <p:nvPr/>
          </p:nvPicPr>
          <p:blipFill>
            <a:blip r:embed="rId9" cstate="print">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flipH="1">
              <a:off x="6553200" y="4267199"/>
              <a:ext cx="2590800" cy="2590801"/>
            </a:xfrm>
            <a:prstGeom prst="rect">
              <a:avLst/>
            </a:prstGeom>
            <a:noFill/>
          </p:spPr>
        </p:pic>
        <p:sp>
          <p:nvSpPr>
            <p:cNvPr id="28" name="TextBox 27"/>
            <p:cNvSpPr txBox="1"/>
            <p:nvPr/>
          </p:nvSpPr>
          <p:spPr>
            <a:xfrm>
              <a:off x="7086600" y="6324600"/>
              <a:ext cx="2057400" cy="430887"/>
            </a:xfrm>
            <a:prstGeom prst="rect">
              <a:avLst/>
            </a:prstGeom>
            <a:noFill/>
          </p:spPr>
          <p:txBody>
            <a:bodyPr wrap="square" rtlCol="0">
              <a:spAutoFit/>
            </a:bodyPr>
            <a:lstStyle/>
            <a:p>
              <a:pPr algn="ctr"/>
              <a:r>
                <a:rPr lang="en-US" sz="1500" dirty="0">
                  <a:latin typeface="Georgia" pitchFamily="18" charset="0"/>
                </a:rPr>
                <a:t>GOALS!</a:t>
              </a:r>
            </a:p>
          </p:txBody>
        </p:sp>
      </p:grpSp>
      <p:sp>
        <p:nvSpPr>
          <p:cNvPr id="29" name="Arc 28"/>
          <p:cNvSpPr/>
          <p:nvPr/>
        </p:nvSpPr>
        <p:spPr>
          <a:xfrm>
            <a:off x="3048001" y="2149615"/>
            <a:ext cx="285750" cy="51435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0" name="Arc 29"/>
          <p:cNvSpPr/>
          <p:nvPr/>
        </p:nvSpPr>
        <p:spPr>
          <a:xfrm>
            <a:off x="4076701" y="2092465"/>
            <a:ext cx="342900" cy="74295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1" name="Arc 30"/>
          <p:cNvSpPr/>
          <p:nvPr/>
        </p:nvSpPr>
        <p:spPr>
          <a:xfrm flipH="1">
            <a:off x="5219701" y="2149615"/>
            <a:ext cx="342900" cy="40005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2" name="Arc 31"/>
          <p:cNvSpPr/>
          <p:nvPr/>
        </p:nvSpPr>
        <p:spPr>
          <a:xfrm rot="10103738" flipH="1">
            <a:off x="4784454" y="2880601"/>
            <a:ext cx="354228" cy="521682"/>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3" name="Arc 32"/>
          <p:cNvSpPr/>
          <p:nvPr/>
        </p:nvSpPr>
        <p:spPr>
          <a:xfrm rot="10103738" flipH="1">
            <a:off x="3299274" y="2855387"/>
            <a:ext cx="354228" cy="578968"/>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4" name="Arc 33"/>
          <p:cNvSpPr/>
          <p:nvPr/>
        </p:nvSpPr>
        <p:spPr>
          <a:xfrm rot="12290571" flipH="1">
            <a:off x="2498941" y="2694564"/>
            <a:ext cx="354228" cy="69788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5" name="Arc 34"/>
          <p:cNvSpPr/>
          <p:nvPr/>
        </p:nvSpPr>
        <p:spPr>
          <a:xfrm rot="4974899" flipH="1">
            <a:off x="5894782" y="2611059"/>
            <a:ext cx="354228" cy="521682"/>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Tree>
    <p:extLst>
      <p:ext uri="{BB962C8B-B14F-4D97-AF65-F5344CB8AC3E}">
        <p14:creationId xmlns:p14="http://schemas.microsoft.com/office/powerpoint/2010/main" val="312520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900" decel="100000" fill="hold"/>
                                        <p:tgtEl>
                                          <p:spTgt spid="1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900" decel="100000" fill="hold"/>
                                        <p:tgtEl>
                                          <p:spTgt spid="2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900" decel="100000" fill="hold"/>
                                        <p:tgtEl>
                                          <p:spTgt spid="23"/>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900" decel="100000" fill="hold"/>
                                        <p:tgtEl>
                                          <p:spTgt spid="5"/>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iterate type="lt">
                                    <p:tmPct val="5000"/>
                                  </p:iterate>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fltVal val="0"/>
                                          </p:val>
                                        </p:tav>
                                        <p:tav tm="100000">
                                          <p:val>
                                            <p:strVal val="#ppt_w"/>
                                          </p:val>
                                        </p:tav>
                                      </p:tavLst>
                                    </p:anim>
                                    <p:anim calcmode="lin" valueType="num">
                                      <p:cBhvr>
                                        <p:cTn id="56" dur="1000" fill="hold"/>
                                        <p:tgtEl>
                                          <p:spTgt spid="17"/>
                                        </p:tgtEl>
                                        <p:attrNameLst>
                                          <p:attrName>ppt_h</p:attrName>
                                        </p:attrNameLst>
                                      </p:cBhvr>
                                      <p:tavLst>
                                        <p:tav tm="0">
                                          <p:val>
                                            <p:fltVal val="0"/>
                                          </p:val>
                                        </p:tav>
                                        <p:tav tm="100000">
                                          <p:val>
                                            <p:strVal val="#ppt_h"/>
                                          </p:val>
                                        </p:tav>
                                      </p:tavLst>
                                    </p:anim>
                                    <p:anim calcmode="lin" valueType="num">
                                      <p:cBhvr>
                                        <p:cTn id="57" dur="1000" fill="hold"/>
                                        <p:tgtEl>
                                          <p:spTgt spid="17"/>
                                        </p:tgtEl>
                                        <p:attrNameLst>
                                          <p:attrName>style.rotation</p:attrName>
                                        </p:attrNameLst>
                                      </p:cBhvr>
                                      <p:tavLst>
                                        <p:tav tm="0">
                                          <p:val>
                                            <p:fltVal val="90"/>
                                          </p:val>
                                        </p:tav>
                                        <p:tav tm="100000">
                                          <p:val>
                                            <p:fltVal val="0"/>
                                          </p:val>
                                        </p:tav>
                                      </p:tavLst>
                                    </p:anim>
                                    <p:animEffect transition="in" filter="fade">
                                      <p:cBhvr>
                                        <p:cTn id="58" dur="10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51"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770" decel="100000"/>
                                        <p:tgtEl>
                                          <p:spTgt spid="26"/>
                                        </p:tgtEl>
                                      </p:cBhvr>
                                    </p:animEffect>
                                    <p:animScale>
                                      <p:cBhvr>
                                        <p:cTn id="64" dur="770" decel="100000"/>
                                        <p:tgtEl>
                                          <p:spTgt spid="26"/>
                                        </p:tgtEl>
                                      </p:cBhvr>
                                      <p:from x="10000" y="10000"/>
                                      <p:to x="200000" y="450000"/>
                                    </p:animScale>
                                    <p:animScale>
                                      <p:cBhvr>
                                        <p:cTn id="65" dur="1230" accel="100000" fill="hold">
                                          <p:stCondLst>
                                            <p:cond delay="770"/>
                                          </p:stCondLst>
                                        </p:cTn>
                                        <p:tgtEl>
                                          <p:spTgt spid="26"/>
                                        </p:tgtEl>
                                      </p:cBhvr>
                                      <p:from x="200000" y="450000"/>
                                      <p:to x="100000" y="100000"/>
                                    </p:animScale>
                                    <p:set>
                                      <p:cBhvr>
                                        <p:cTn id="66" dur="770" fill="hold"/>
                                        <p:tgtEl>
                                          <p:spTgt spid="26"/>
                                        </p:tgtEl>
                                        <p:attrNameLst>
                                          <p:attrName>ppt_x</p:attrName>
                                        </p:attrNameLst>
                                      </p:cBhvr>
                                      <p:to>
                                        <p:strVal val="(0.5)"/>
                                      </p:to>
                                    </p:set>
                                    <p:anim from="(0.5)" to="(#ppt_x)" calcmode="lin" valueType="num">
                                      <p:cBhvr>
                                        <p:cTn id="67" dur="1230" accel="100000" fill="hold">
                                          <p:stCondLst>
                                            <p:cond delay="770"/>
                                          </p:stCondLst>
                                        </p:cTn>
                                        <p:tgtEl>
                                          <p:spTgt spid="26"/>
                                        </p:tgtEl>
                                        <p:attrNameLst>
                                          <p:attrName>ppt_x</p:attrName>
                                        </p:attrNameLst>
                                      </p:cBhvr>
                                    </p:anim>
                                    <p:set>
                                      <p:cBhvr>
                                        <p:cTn id="68" dur="770" fill="hold"/>
                                        <p:tgtEl>
                                          <p:spTgt spid="26"/>
                                        </p:tgtEl>
                                        <p:attrNameLst>
                                          <p:attrName>ppt_y</p:attrName>
                                        </p:attrNameLst>
                                      </p:cBhvr>
                                      <p:to>
                                        <p:strVal val="(#ppt_y+0.4)"/>
                                      </p:to>
                                    </p:set>
                                    <p:anim from="(#ppt_y+0.4)" to="(#ppt_y)" calcmode="lin" valueType="num">
                                      <p:cBhvr>
                                        <p:cTn id="69" dur="1230" accel="100000" fill="hold">
                                          <p:stCondLst>
                                            <p:cond delay="770"/>
                                          </p:stCondLst>
                                        </p:cTn>
                                        <p:tgtEl>
                                          <p:spTgt spid="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731354"/>
            <a:ext cx="5562600" cy="857250"/>
          </a:xfrm>
        </p:spPr>
        <p:txBody>
          <a:bodyPr>
            <a:noAutofit/>
          </a:bodyPr>
          <a:lstStyle/>
          <a:p>
            <a:r>
              <a:rPr lang="en-US" sz="2400" dirty="0" smtClean="0"/>
              <a:t>Time Crunchers</a:t>
            </a:r>
            <a:br>
              <a:rPr lang="en-US" sz="2400" dirty="0" smtClean="0"/>
            </a:br>
            <a:r>
              <a:rPr lang="en-US" sz="2400" dirty="0" smtClean="0"/>
              <a:t> </a:t>
            </a:r>
            <a:r>
              <a:rPr lang="en-US" sz="2000" dirty="0" smtClean="0"/>
              <a:t>(reported by beginning counselors)</a:t>
            </a:r>
            <a:endParaRPr lang="en-US" sz="2400" dirty="0"/>
          </a:p>
        </p:txBody>
      </p:sp>
      <p:sp>
        <p:nvSpPr>
          <p:cNvPr id="3" name="Content Placeholder 2"/>
          <p:cNvSpPr>
            <a:spLocks noGrp="1"/>
          </p:cNvSpPr>
          <p:nvPr>
            <p:ph idx="1"/>
          </p:nvPr>
        </p:nvSpPr>
        <p:spPr>
          <a:xfrm>
            <a:off x="3124200" y="1581150"/>
            <a:ext cx="5791200" cy="3276600"/>
          </a:xfrm>
        </p:spPr>
        <p:txBody>
          <a:bodyPr>
            <a:normAutofit fontScale="70000" lnSpcReduction="20000"/>
          </a:bodyPr>
          <a:lstStyle/>
          <a:p>
            <a:r>
              <a:rPr lang="en-US" dirty="0" smtClean="0"/>
              <a:t>After school activities</a:t>
            </a:r>
          </a:p>
          <a:p>
            <a:r>
              <a:rPr lang="en-US" dirty="0" smtClean="0"/>
              <a:t>Non-school counseling responsibilities</a:t>
            </a:r>
          </a:p>
          <a:p>
            <a:r>
              <a:rPr lang="en-US" dirty="0" smtClean="0"/>
              <a:t>Tragic student issues</a:t>
            </a:r>
          </a:p>
          <a:p>
            <a:r>
              <a:rPr lang="en-US" dirty="0" smtClean="0"/>
              <a:t>Faculty and other meetings</a:t>
            </a:r>
          </a:p>
          <a:p>
            <a:r>
              <a:rPr lang="en-US" dirty="0" smtClean="0"/>
              <a:t>Graduate school</a:t>
            </a:r>
          </a:p>
          <a:p>
            <a:r>
              <a:rPr lang="en-US" dirty="0" smtClean="0"/>
              <a:t>Workload</a:t>
            </a:r>
          </a:p>
          <a:p>
            <a:r>
              <a:rPr lang="en-US" dirty="0" smtClean="0"/>
              <a:t>Parent meetings</a:t>
            </a:r>
          </a:p>
          <a:p>
            <a:r>
              <a:rPr lang="en-US" dirty="0" smtClean="0"/>
              <a:t>Paperwork</a:t>
            </a:r>
          </a:p>
          <a:p>
            <a:r>
              <a:rPr lang="en-US" dirty="0" smtClean="0"/>
              <a:t>Maintaining counseling office</a:t>
            </a:r>
          </a:p>
          <a:p>
            <a:r>
              <a:rPr lang="en-US" dirty="0" smtClean="0"/>
              <a:t>Finding resources</a:t>
            </a:r>
            <a:endParaRPr lang="en-US" dirty="0"/>
          </a:p>
        </p:txBody>
      </p:sp>
    </p:spTree>
    <p:extLst>
      <p:ext uri="{BB962C8B-B14F-4D97-AF65-F5344CB8AC3E}">
        <p14:creationId xmlns:p14="http://schemas.microsoft.com/office/powerpoint/2010/main" val="37523762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6200" y="3390900"/>
            <a:ext cx="9067800" cy="1619250"/>
          </a:xfrm>
        </p:spPr>
        <p:txBody>
          <a:bodyPr>
            <a:normAutofit fontScale="92500" lnSpcReduction="10000"/>
          </a:bodyPr>
          <a:lstStyle/>
          <a:p>
            <a:r>
              <a:rPr lang="en-US" sz="2800" b="1" dirty="0" smtClean="0"/>
              <a:t>Be creative! </a:t>
            </a:r>
            <a:r>
              <a:rPr lang="en-US" sz="2800" dirty="0" smtClean="0"/>
              <a:t>Eat lunch or breakfast or meet before or after school. </a:t>
            </a:r>
          </a:p>
          <a:p>
            <a:r>
              <a:rPr lang="en-US" sz="3900" b="1" dirty="0" smtClean="0">
                <a:solidFill>
                  <a:schemeClr val="tx2"/>
                </a:solidFill>
              </a:rPr>
              <a:t>Remember: Finding time is an expression of commitment!</a:t>
            </a:r>
            <a:endParaRPr lang="en-US" sz="3900" b="1" dirty="0">
              <a:solidFill>
                <a:schemeClr val="tx2"/>
              </a:solidFill>
            </a:endParaRPr>
          </a:p>
        </p:txBody>
      </p:sp>
      <p:sp>
        <p:nvSpPr>
          <p:cNvPr id="3" name="Text Placeholder 2"/>
          <p:cNvSpPr>
            <a:spLocks noGrp="1"/>
          </p:cNvSpPr>
          <p:nvPr>
            <p:ph type="body" sz="quarter" idx="20"/>
          </p:nvPr>
        </p:nvSpPr>
        <p:spPr>
          <a:xfrm>
            <a:off x="3276600" y="754761"/>
            <a:ext cx="2438400" cy="571500"/>
          </a:xfrm>
        </p:spPr>
        <p:txBody>
          <a:bodyPr>
            <a:normAutofit/>
          </a:bodyPr>
          <a:lstStyle/>
          <a:p>
            <a:r>
              <a:rPr lang="en-US" dirty="0" smtClean="0"/>
              <a:t>appointments</a:t>
            </a:r>
            <a:endParaRPr lang="en-US" dirty="0"/>
          </a:p>
        </p:txBody>
      </p:sp>
      <p:sp>
        <p:nvSpPr>
          <p:cNvPr id="4" name="Text Placeholder 3"/>
          <p:cNvSpPr>
            <a:spLocks noGrp="1"/>
          </p:cNvSpPr>
          <p:nvPr>
            <p:ph type="body" sz="quarter" idx="21"/>
          </p:nvPr>
        </p:nvSpPr>
        <p:spPr>
          <a:xfrm>
            <a:off x="3200400" y="1688211"/>
            <a:ext cx="2514600" cy="571500"/>
          </a:xfrm>
        </p:spPr>
        <p:txBody>
          <a:bodyPr>
            <a:noAutofit/>
          </a:bodyPr>
          <a:lstStyle/>
          <a:p>
            <a:r>
              <a:rPr lang="en-US" sz="2000" dirty="0" smtClean="0"/>
              <a:t>Use various technology</a:t>
            </a:r>
            <a:endParaRPr lang="en-US" sz="2000" dirty="0"/>
          </a:p>
        </p:txBody>
      </p:sp>
      <p:sp>
        <p:nvSpPr>
          <p:cNvPr id="5" name="Text Placeholder 4"/>
          <p:cNvSpPr>
            <a:spLocks noGrp="1"/>
          </p:cNvSpPr>
          <p:nvPr>
            <p:ph type="body" sz="quarter" idx="22"/>
          </p:nvPr>
        </p:nvSpPr>
        <p:spPr>
          <a:xfrm>
            <a:off x="3276600" y="2609850"/>
            <a:ext cx="2438400" cy="571500"/>
          </a:xfrm>
        </p:spPr>
        <p:txBody>
          <a:bodyPr>
            <a:normAutofit/>
          </a:bodyPr>
          <a:lstStyle/>
          <a:p>
            <a:r>
              <a:rPr lang="en-US" dirty="0" smtClean="0"/>
              <a:t>Plan together</a:t>
            </a:r>
            <a:endParaRPr lang="en-US" dirty="0"/>
          </a:p>
        </p:txBody>
      </p:sp>
      <p:sp>
        <p:nvSpPr>
          <p:cNvPr id="6" name="Content Placeholder 5"/>
          <p:cNvSpPr>
            <a:spLocks noGrp="1"/>
          </p:cNvSpPr>
          <p:nvPr>
            <p:ph sz="quarter" idx="23"/>
          </p:nvPr>
        </p:nvSpPr>
        <p:spPr/>
        <p:txBody>
          <a:bodyPr>
            <a:normAutofit/>
          </a:bodyPr>
          <a:lstStyle/>
          <a:p>
            <a:r>
              <a:rPr lang="en-US" sz="4800" dirty="0" smtClean="0"/>
              <a:t>Biggest Barrier is TIME!!</a:t>
            </a:r>
            <a:endParaRPr lang="en-US" sz="4800" dirty="0"/>
          </a:p>
        </p:txBody>
      </p:sp>
    </p:spTree>
    <p:extLst>
      <p:ext uri="{BB962C8B-B14F-4D97-AF65-F5344CB8AC3E}">
        <p14:creationId xmlns:p14="http://schemas.microsoft.com/office/powerpoint/2010/main" val="20796536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Program Expectations</a:t>
            </a:r>
            <a:endParaRPr lang="en-US" dirty="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753046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3508886449"/>
              </p:ext>
            </p:extLst>
          </p:nvPr>
        </p:nvGraphicFramePr>
        <p:xfrm>
          <a:off x="152400" y="1170688"/>
          <a:ext cx="8839200" cy="3238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Arrow Connector 7"/>
          <p:cNvCxnSpPr/>
          <p:nvPr/>
        </p:nvCxnSpPr>
        <p:spPr>
          <a:xfrm flipV="1">
            <a:off x="390161" y="1772481"/>
            <a:ext cx="1447800" cy="76200"/>
          </a:xfrm>
          <a:prstGeom prst="straightConnector1">
            <a:avLst/>
          </a:prstGeom>
          <a:ln w="285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21408444">
            <a:off x="390161" y="1477418"/>
            <a:ext cx="1447800" cy="369332"/>
          </a:xfrm>
          <a:prstGeom prst="rect">
            <a:avLst/>
          </a:prstGeom>
          <a:noFill/>
        </p:spPr>
        <p:txBody>
          <a:bodyPr wrap="square" rtlCol="0">
            <a:spAutoFit/>
          </a:bodyPr>
          <a:lstStyle/>
          <a:p>
            <a:r>
              <a:rPr lang="en-US" dirty="0" smtClean="0"/>
              <a:t>collaboration</a:t>
            </a:r>
            <a:endParaRPr lang="en-US" dirty="0"/>
          </a:p>
        </p:txBody>
      </p:sp>
      <p:cxnSp>
        <p:nvCxnSpPr>
          <p:cNvPr id="10" name="Straight Arrow Connector 9"/>
          <p:cNvCxnSpPr/>
          <p:nvPr/>
        </p:nvCxnSpPr>
        <p:spPr>
          <a:xfrm>
            <a:off x="381000" y="3951988"/>
            <a:ext cx="1066800" cy="0"/>
          </a:xfrm>
          <a:prstGeom prst="straightConnector1">
            <a:avLst/>
          </a:prstGeom>
          <a:ln w="285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0500" y="3647188"/>
            <a:ext cx="1447800" cy="369332"/>
          </a:xfrm>
          <a:prstGeom prst="rect">
            <a:avLst/>
          </a:prstGeom>
          <a:noFill/>
        </p:spPr>
        <p:txBody>
          <a:bodyPr wrap="square" rtlCol="0">
            <a:spAutoFit/>
          </a:bodyPr>
          <a:lstStyle/>
          <a:p>
            <a:pPr algn="ctr"/>
            <a:r>
              <a:rPr lang="en-US" dirty="0" smtClean="0"/>
              <a:t>respect</a:t>
            </a:r>
            <a:endParaRPr lang="en-US" dirty="0"/>
          </a:p>
        </p:txBody>
      </p:sp>
      <p:sp>
        <p:nvSpPr>
          <p:cNvPr id="16" name="Right Arrow 15"/>
          <p:cNvSpPr/>
          <p:nvPr/>
        </p:nvSpPr>
        <p:spPr>
          <a:xfrm rot="2452149">
            <a:off x="2650250" y="1471586"/>
            <a:ext cx="1752600" cy="601792"/>
          </a:xfrm>
          <a:prstGeom prst="rightArrow">
            <a:avLst/>
          </a:prstGeom>
          <a:solidFill>
            <a:schemeClr val="tx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Integral to increase growth </a:t>
            </a:r>
          </a:p>
          <a:p>
            <a:pPr algn="ctr"/>
            <a:r>
              <a:rPr lang="en-US" sz="1000" dirty="0" smtClean="0"/>
              <a:t>FIT needs of individual!!</a:t>
            </a:r>
            <a:endParaRPr lang="en-US" sz="1000" dirty="0"/>
          </a:p>
        </p:txBody>
      </p:sp>
      <p:cxnSp>
        <p:nvCxnSpPr>
          <p:cNvPr id="17" name="Straight Arrow Connector 16"/>
          <p:cNvCxnSpPr/>
          <p:nvPr/>
        </p:nvCxnSpPr>
        <p:spPr>
          <a:xfrm>
            <a:off x="990600" y="4332988"/>
            <a:ext cx="838200" cy="0"/>
          </a:xfrm>
          <a:prstGeom prst="straightConnector1">
            <a:avLst/>
          </a:prstGeom>
          <a:ln w="285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23900" y="4051524"/>
            <a:ext cx="1447800" cy="369332"/>
          </a:xfrm>
          <a:prstGeom prst="rect">
            <a:avLst/>
          </a:prstGeom>
          <a:noFill/>
        </p:spPr>
        <p:txBody>
          <a:bodyPr wrap="square" rtlCol="0">
            <a:spAutoFit/>
          </a:bodyPr>
          <a:lstStyle/>
          <a:p>
            <a:pPr algn="ctr"/>
            <a:r>
              <a:rPr lang="en-US" dirty="0" smtClean="0"/>
              <a:t>TIME!</a:t>
            </a:r>
            <a:endParaRPr lang="en-US" dirty="0"/>
          </a:p>
        </p:txBody>
      </p:sp>
    </p:spTree>
    <p:extLst>
      <p:ext uri="{BB962C8B-B14F-4D97-AF65-F5344CB8AC3E}">
        <p14:creationId xmlns:p14="http://schemas.microsoft.com/office/powerpoint/2010/main" val="363969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36EAEBF-11D1-4F30-BC26-73A637C3586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B6F72758-9F26-4C0A-8AA1-F7CEE2DB7F72}"/>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9951381E-A7BE-46FD-89AD-C776CED4154F}"/>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99FECE77-5641-4866-B974-6B21946F5433}"/>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697A28B0-03A1-45BF-B641-F82D67F7FA1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9" grpId="0"/>
      <p:bldP spid="11" grpId="0"/>
      <p:bldP spid="16"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p:txBody>
          <a:bodyPr/>
          <a:lstStyle/>
          <a:p>
            <a:r>
              <a:rPr lang="en-US" dirty="0" smtClean="0"/>
              <a:t>Mentee</a:t>
            </a:r>
            <a:endParaRPr lang="en-US" dirty="0"/>
          </a:p>
        </p:txBody>
      </p:sp>
      <p:sp>
        <p:nvSpPr>
          <p:cNvPr id="4" name="Text Placeholder 3"/>
          <p:cNvSpPr>
            <a:spLocks noGrp="1"/>
          </p:cNvSpPr>
          <p:nvPr>
            <p:ph type="body" sz="quarter" idx="21"/>
          </p:nvPr>
        </p:nvSpPr>
        <p:spPr/>
        <p:txBody>
          <a:bodyPr/>
          <a:lstStyle/>
          <a:p>
            <a:r>
              <a:rPr lang="en-US" dirty="0" smtClean="0"/>
              <a:t>Mentor</a:t>
            </a:r>
            <a:endParaRPr lang="en-US" dirty="0"/>
          </a:p>
        </p:txBody>
      </p:sp>
      <p:sp>
        <p:nvSpPr>
          <p:cNvPr id="6" name="Text Placeholder 5"/>
          <p:cNvSpPr>
            <a:spLocks noGrp="1"/>
          </p:cNvSpPr>
          <p:nvPr>
            <p:ph type="body" sz="quarter" idx="23"/>
          </p:nvPr>
        </p:nvSpPr>
        <p:spPr/>
        <p:txBody>
          <a:bodyPr/>
          <a:lstStyle/>
          <a:p>
            <a:r>
              <a:rPr lang="en-US" dirty="0" smtClean="0"/>
              <a:t>DESE</a:t>
            </a:r>
            <a:endParaRPr lang="en-US" dirty="0"/>
          </a:p>
        </p:txBody>
      </p:sp>
      <p:sp>
        <p:nvSpPr>
          <p:cNvPr id="9" name="TextBox 8"/>
          <p:cNvSpPr txBox="1"/>
          <p:nvPr/>
        </p:nvSpPr>
        <p:spPr>
          <a:xfrm>
            <a:off x="2209800" y="819150"/>
            <a:ext cx="4800600" cy="4124206"/>
          </a:xfrm>
          <a:prstGeom prst="rect">
            <a:avLst/>
          </a:prstGeom>
          <a:noFill/>
        </p:spPr>
        <p:txBody>
          <a:bodyPr wrap="square" rtlCol="0">
            <a:spAutoFit/>
          </a:bodyPr>
          <a:lstStyle/>
          <a:p>
            <a:r>
              <a:rPr lang="en-US" sz="1400" dirty="0" smtClean="0"/>
              <a:t>Keep in Prof. Development folder at your district.</a:t>
            </a:r>
          </a:p>
          <a:p>
            <a:r>
              <a:rPr lang="en-US" sz="1400" dirty="0" smtClean="0"/>
              <a:t>Attends in person mentoring training</a:t>
            </a:r>
          </a:p>
          <a:p>
            <a:r>
              <a:rPr lang="en-US" sz="1400" dirty="0" smtClean="0"/>
              <a:t>Logs reflections on topics</a:t>
            </a:r>
            <a:endParaRPr lang="en-US" sz="1400" dirty="0"/>
          </a:p>
          <a:p>
            <a:endParaRPr lang="en-US" sz="1400" dirty="0" smtClean="0"/>
          </a:p>
          <a:p>
            <a:endParaRPr lang="en-US" sz="1400" dirty="0"/>
          </a:p>
          <a:p>
            <a:r>
              <a:rPr lang="en-US" sz="1400" dirty="0" smtClean="0"/>
              <a:t>Feedback on experiences</a:t>
            </a:r>
          </a:p>
          <a:p>
            <a:r>
              <a:rPr lang="en-US" sz="1400" dirty="0" smtClean="0"/>
              <a:t>Attends in person mentoring training</a:t>
            </a:r>
          </a:p>
          <a:p>
            <a:r>
              <a:rPr lang="en-US" sz="1400" dirty="0" smtClean="0"/>
              <a:t>Logs all contact &amp; submits cc’ing mentee at end of year</a:t>
            </a:r>
          </a:p>
          <a:p>
            <a:endParaRPr lang="en-US" sz="1400" dirty="0"/>
          </a:p>
          <a:p>
            <a:endParaRPr lang="en-US" sz="1400" dirty="0"/>
          </a:p>
          <a:p>
            <a:r>
              <a:rPr lang="en-US" sz="1400" dirty="0" smtClean="0"/>
              <a:t>Pairs mentors and mentees in region</a:t>
            </a:r>
          </a:p>
          <a:p>
            <a:r>
              <a:rPr lang="en-US" sz="1400" dirty="0" smtClean="0"/>
              <a:t>Conducts mentoring trainings</a:t>
            </a:r>
          </a:p>
          <a:p>
            <a:r>
              <a:rPr lang="en-US" sz="1400" dirty="0" smtClean="0"/>
              <a:t>Communicates with DESE</a:t>
            </a:r>
          </a:p>
          <a:p>
            <a:r>
              <a:rPr lang="en-US" sz="1400" dirty="0" smtClean="0"/>
              <a:t>Certificates upon 2 year completion</a:t>
            </a:r>
            <a:endParaRPr lang="en-US" sz="1400" dirty="0"/>
          </a:p>
          <a:p>
            <a:endParaRPr lang="en-US" sz="1400" dirty="0" smtClean="0"/>
          </a:p>
          <a:p>
            <a:r>
              <a:rPr lang="en-US" sz="1400" dirty="0" smtClean="0"/>
              <a:t>Handles contracts with mentors</a:t>
            </a:r>
          </a:p>
          <a:p>
            <a:r>
              <a:rPr lang="en-US" sz="1400" dirty="0" smtClean="0"/>
              <a:t>Submit </a:t>
            </a:r>
            <a:r>
              <a:rPr lang="en-US" sz="1400" dirty="0" smtClean="0"/>
              <a:t>verification</a:t>
            </a:r>
            <a:r>
              <a:rPr lang="en-US" sz="1400" dirty="0" smtClean="0"/>
              <a:t> </a:t>
            </a:r>
            <a:r>
              <a:rPr lang="en-US" sz="1400" dirty="0" smtClean="0"/>
              <a:t>to DESE at end of each year</a:t>
            </a:r>
            <a:endParaRPr lang="en-US" sz="1400" dirty="0"/>
          </a:p>
          <a:p>
            <a:r>
              <a:rPr lang="en-US" sz="1200" dirty="0" smtClean="0"/>
              <a:t>Addresses </a:t>
            </a:r>
            <a:r>
              <a:rPr lang="en-US" sz="1200" dirty="0" smtClean="0"/>
              <a:t>grievances Here to clarify ANY questions!! (Amber.Ernst@dese.mo.gov) </a:t>
            </a:r>
          </a:p>
        </p:txBody>
      </p:sp>
      <p:sp>
        <p:nvSpPr>
          <p:cNvPr id="7" name="Rectangle 6"/>
          <p:cNvSpPr/>
          <p:nvPr/>
        </p:nvSpPr>
        <p:spPr>
          <a:xfrm>
            <a:off x="304800" y="819150"/>
            <a:ext cx="1828800" cy="403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1000" y="914400"/>
            <a:ext cx="1600200"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Mentee</a:t>
            </a:r>
            <a:endParaRPr lang="en-US" dirty="0"/>
          </a:p>
        </p:txBody>
      </p:sp>
      <p:sp>
        <p:nvSpPr>
          <p:cNvPr id="11" name="Rectangle 10"/>
          <p:cNvSpPr/>
          <p:nvPr/>
        </p:nvSpPr>
        <p:spPr>
          <a:xfrm>
            <a:off x="330256" y="2095500"/>
            <a:ext cx="1600200"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Mentor </a:t>
            </a:r>
            <a:endParaRPr lang="en-US" dirty="0"/>
          </a:p>
        </p:txBody>
      </p:sp>
      <p:sp>
        <p:nvSpPr>
          <p:cNvPr id="12" name="Rectangle 11"/>
          <p:cNvSpPr/>
          <p:nvPr/>
        </p:nvSpPr>
        <p:spPr>
          <a:xfrm>
            <a:off x="361950" y="4166935"/>
            <a:ext cx="1600200"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DESE </a:t>
            </a:r>
            <a:endParaRPr lang="en-US" dirty="0"/>
          </a:p>
        </p:txBody>
      </p:sp>
      <p:sp>
        <p:nvSpPr>
          <p:cNvPr id="13" name="Isosceles Triangle 12"/>
          <p:cNvSpPr/>
          <p:nvPr/>
        </p:nvSpPr>
        <p:spPr>
          <a:xfrm rot="10800000">
            <a:off x="952500" y="1495424"/>
            <a:ext cx="342900" cy="371475"/>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0800000">
            <a:off x="1028700" y="2733971"/>
            <a:ext cx="266700" cy="359126"/>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9981" y="3204868"/>
            <a:ext cx="1600200"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Regional Chairs</a:t>
            </a:r>
            <a:endParaRPr lang="en-US" dirty="0"/>
          </a:p>
        </p:txBody>
      </p:sp>
      <p:sp>
        <p:nvSpPr>
          <p:cNvPr id="16" name="Isosceles Triangle 15"/>
          <p:cNvSpPr/>
          <p:nvPr/>
        </p:nvSpPr>
        <p:spPr>
          <a:xfrm rot="10800000">
            <a:off x="990600" y="3810000"/>
            <a:ext cx="304800" cy="276225"/>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770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dirty="0" smtClean="0"/>
              <a:t>$500 contract encompassing work for the </a:t>
            </a:r>
            <a:r>
              <a:rPr lang="en-US" b="1" dirty="0" smtClean="0"/>
              <a:t>two years per mentee will be issued at the end of year one.</a:t>
            </a:r>
          </a:p>
          <a:p>
            <a:r>
              <a:rPr lang="en-US" b="1" dirty="0" smtClean="0"/>
              <a:t>DESE will have contacted you if paired with a mentee </a:t>
            </a:r>
            <a:r>
              <a:rPr lang="en-US" dirty="0" smtClean="0"/>
              <a:t>and let you know you are paired up with a mentee. </a:t>
            </a:r>
          </a:p>
        </p:txBody>
      </p:sp>
      <p:sp>
        <p:nvSpPr>
          <p:cNvPr id="3" name="Title 2"/>
          <p:cNvSpPr>
            <a:spLocks noGrp="1"/>
          </p:cNvSpPr>
          <p:nvPr>
            <p:ph type="title"/>
          </p:nvPr>
        </p:nvSpPr>
        <p:spPr/>
        <p:txBody>
          <a:bodyPr/>
          <a:lstStyle/>
          <a:p>
            <a:r>
              <a:rPr lang="en-US" dirty="0" smtClean="0"/>
              <a:t>Mentor Logistics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15</a:t>
            </a:fld>
            <a:endParaRPr lang="en-US"/>
          </a:p>
        </p:txBody>
      </p:sp>
    </p:spTree>
    <p:extLst>
      <p:ext uri="{BB962C8B-B14F-4D97-AF65-F5344CB8AC3E}">
        <p14:creationId xmlns:p14="http://schemas.microsoft.com/office/powerpoint/2010/main" val="1254318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normAutofit/>
          </a:bodyPr>
          <a:lstStyle/>
          <a:p>
            <a:r>
              <a:rPr lang="en-US" dirty="0" smtClean="0"/>
              <a:t>Contact Logs are available on the DESE Mentoring website.	</a:t>
            </a:r>
          </a:p>
          <a:p>
            <a:pPr lvl="1"/>
            <a:r>
              <a:rPr lang="en-US" dirty="0" smtClean="0"/>
              <a:t>Can use Google to send spreadsheets to each pair and monitor!</a:t>
            </a:r>
          </a:p>
          <a:p>
            <a:r>
              <a:rPr lang="en-US" dirty="0" smtClean="0"/>
              <a:t>Regional Chairs will Accept all </a:t>
            </a:r>
            <a:r>
              <a:rPr lang="en-US" dirty="0" smtClean="0"/>
              <a:t>Invites.</a:t>
            </a:r>
            <a:endParaRPr lang="en-US" dirty="0" smtClean="0"/>
          </a:p>
          <a:p>
            <a:endParaRPr lang="en-US" dirty="0"/>
          </a:p>
          <a:p>
            <a:endParaRPr lang="en-US" dirty="0"/>
          </a:p>
        </p:txBody>
      </p:sp>
      <p:sp>
        <p:nvSpPr>
          <p:cNvPr id="3" name="Title 2"/>
          <p:cNvSpPr>
            <a:spLocks noGrp="1"/>
          </p:cNvSpPr>
          <p:nvPr>
            <p:ph type="title"/>
          </p:nvPr>
        </p:nvSpPr>
        <p:spPr/>
        <p:txBody>
          <a:bodyPr/>
          <a:lstStyle/>
          <a:p>
            <a:r>
              <a:rPr lang="en-US" dirty="0" smtClean="0"/>
              <a:t>Logs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16</a:t>
            </a:fld>
            <a:endParaRPr lang="en-US"/>
          </a:p>
        </p:txBody>
      </p:sp>
    </p:spTree>
    <p:extLst>
      <p:ext uri="{BB962C8B-B14F-4D97-AF65-F5344CB8AC3E}">
        <p14:creationId xmlns:p14="http://schemas.microsoft.com/office/powerpoint/2010/main" val="108906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782868" y="1619250"/>
            <a:ext cx="7578264" cy="3314700"/>
          </a:xfrm>
        </p:spPr>
      </p:pic>
      <p:sp>
        <p:nvSpPr>
          <p:cNvPr id="3" name="Title 2"/>
          <p:cNvSpPr>
            <a:spLocks noGrp="1"/>
          </p:cNvSpPr>
          <p:nvPr>
            <p:ph type="title"/>
          </p:nvPr>
        </p:nvSpPr>
        <p:spPr/>
        <p:txBody>
          <a:bodyPr/>
          <a:lstStyle/>
          <a:p>
            <a:r>
              <a:rPr lang="en-US" dirty="0" smtClean="0"/>
              <a:t>Mentoring Contact Log</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17</a:t>
            </a:fld>
            <a:endParaRPr lang="en-US"/>
          </a:p>
        </p:txBody>
      </p:sp>
    </p:spTree>
    <p:extLst>
      <p:ext uri="{BB962C8B-B14F-4D97-AF65-F5344CB8AC3E}">
        <p14:creationId xmlns:p14="http://schemas.microsoft.com/office/powerpoint/2010/main" val="2820603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Certification Upgrade	</a:t>
            </a:r>
            <a:endParaRPr lang="en-US" dirty="0"/>
          </a:p>
        </p:txBody>
      </p:sp>
      <p:sp>
        <p:nvSpPr>
          <p:cNvPr id="3" name="Content Placeholder 2"/>
          <p:cNvSpPr>
            <a:spLocks noGrp="1"/>
          </p:cNvSpPr>
          <p:nvPr>
            <p:ph sz="quarter" idx="10"/>
          </p:nvPr>
        </p:nvSpPr>
        <p:spPr/>
        <p:txBody>
          <a:bodyPr>
            <a:normAutofit/>
          </a:bodyPr>
          <a:lstStyle/>
          <a:p>
            <a:r>
              <a:rPr lang="en-US" sz="2800" dirty="0" smtClean="0"/>
              <a:t>2 year of mentoring is only ONE component for upgrading certification. </a:t>
            </a:r>
          </a:p>
          <a:p>
            <a:r>
              <a:rPr lang="en-US" sz="2800" dirty="0" smtClean="0"/>
              <a:t>Also needed: </a:t>
            </a:r>
          </a:p>
          <a:p>
            <a:pPr lvl="1"/>
            <a:r>
              <a:rPr lang="en-US" sz="2800" dirty="0" smtClean="0"/>
              <a:t>4 years of experience</a:t>
            </a:r>
          </a:p>
          <a:p>
            <a:pPr lvl="1"/>
            <a:r>
              <a:rPr lang="en-US" sz="2800" dirty="0" smtClean="0"/>
              <a:t>Professional development (school district defines) </a:t>
            </a:r>
          </a:p>
          <a:p>
            <a:pPr lvl="1"/>
            <a:r>
              <a:rPr lang="en-US" sz="2800" dirty="0" smtClean="0"/>
              <a:t>Evaluation (school district defines)</a:t>
            </a:r>
            <a:endParaRPr lang="en-US" sz="2800" dirty="0"/>
          </a:p>
        </p:txBody>
      </p:sp>
    </p:spTree>
    <p:extLst>
      <p:ext uri="{BB962C8B-B14F-4D97-AF65-F5344CB8AC3E}">
        <p14:creationId xmlns:p14="http://schemas.microsoft.com/office/powerpoint/2010/main" val="3599813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724400" y="1619250"/>
            <a:ext cx="4267200" cy="3314700"/>
          </a:xfrm>
        </p:spPr>
        <p:txBody>
          <a:bodyPr/>
          <a:lstStyle/>
          <a:p>
            <a:r>
              <a:rPr lang="en-US" dirty="0">
                <a:hlinkClick r:id="rId2"/>
              </a:rPr>
              <a:t>https://</a:t>
            </a:r>
            <a:r>
              <a:rPr lang="en-US" dirty="0" smtClean="0">
                <a:hlinkClick r:id="rId2"/>
              </a:rPr>
              <a:t>dese.mo.gov/college-career-readiness/school-counseling</a:t>
            </a:r>
            <a:endParaRPr lang="en-US" dirty="0" smtClean="0"/>
          </a:p>
          <a:p>
            <a:r>
              <a:rPr lang="en-US" dirty="0" smtClean="0"/>
              <a:t>Use the green button to sign up!</a:t>
            </a:r>
            <a:endParaRPr lang="en-US" dirty="0"/>
          </a:p>
        </p:txBody>
      </p:sp>
      <p:sp>
        <p:nvSpPr>
          <p:cNvPr id="3" name="Title 2"/>
          <p:cNvSpPr>
            <a:spLocks noGrp="1"/>
          </p:cNvSpPr>
          <p:nvPr>
            <p:ph type="title"/>
          </p:nvPr>
        </p:nvSpPr>
        <p:spPr/>
        <p:txBody>
          <a:bodyPr/>
          <a:lstStyle/>
          <a:p>
            <a:r>
              <a:rPr lang="en-US" dirty="0" smtClean="0"/>
              <a:t>Sign up for the Listserv!</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19</a:t>
            </a:fld>
            <a:endParaRPr lang="en-US"/>
          </a:p>
        </p:txBody>
      </p:sp>
      <p:pic>
        <p:nvPicPr>
          <p:cNvPr id="5" name="Picture 4"/>
          <p:cNvPicPr>
            <a:picLocks noChangeAspect="1"/>
          </p:cNvPicPr>
          <p:nvPr/>
        </p:nvPicPr>
        <p:blipFill>
          <a:blip r:embed="rId3"/>
          <a:stretch>
            <a:fillRect/>
          </a:stretch>
        </p:blipFill>
        <p:spPr>
          <a:xfrm>
            <a:off x="317770" y="1815982"/>
            <a:ext cx="4267200" cy="2871512"/>
          </a:xfrm>
          <a:prstGeom prst="rect">
            <a:avLst/>
          </a:prstGeom>
        </p:spPr>
      </p:pic>
      <p:cxnSp>
        <p:nvCxnSpPr>
          <p:cNvPr id="7" name="Straight Arrow Connector 6"/>
          <p:cNvCxnSpPr/>
          <p:nvPr/>
        </p:nvCxnSpPr>
        <p:spPr>
          <a:xfrm flipH="1">
            <a:off x="2895600" y="1543050"/>
            <a:ext cx="228600" cy="1714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084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normAutofit fontScale="70000" lnSpcReduction="20000"/>
          </a:bodyPr>
          <a:lstStyle/>
          <a:p>
            <a:pPr algn="ctr">
              <a:lnSpc>
                <a:spcPct val="120000"/>
              </a:lnSpc>
            </a:pPr>
            <a:r>
              <a:rPr lang="en-US" dirty="0"/>
              <a:t>to offer a professional development opportunity to new and returning counselors along with mentors that encourage skill development, collaboration and reflection. </a:t>
            </a:r>
          </a:p>
        </p:txBody>
      </p:sp>
      <p:sp>
        <p:nvSpPr>
          <p:cNvPr id="3" name="Text Placeholder 2"/>
          <p:cNvSpPr>
            <a:spLocks noGrp="1"/>
          </p:cNvSpPr>
          <p:nvPr>
            <p:ph type="body" sz="quarter" idx="18"/>
          </p:nvPr>
        </p:nvSpPr>
        <p:spPr>
          <a:xfrm>
            <a:off x="3629025" y="2343150"/>
            <a:ext cx="1781175" cy="2590800"/>
          </a:xfrm>
        </p:spPr>
        <p:txBody>
          <a:bodyPr>
            <a:normAutofit/>
          </a:bodyPr>
          <a:lstStyle/>
          <a:p>
            <a:pPr algn="ctr"/>
            <a:r>
              <a:rPr lang="en-US" sz="1400" dirty="0"/>
              <a:t>to become familiar with the responsibilities and administrative culture that are inherent in a comprehensive school counseling program</a:t>
            </a:r>
            <a:r>
              <a:rPr lang="en-US" sz="1200" dirty="0"/>
              <a:t>. </a:t>
            </a:r>
          </a:p>
        </p:txBody>
      </p:sp>
      <p:sp>
        <p:nvSpPr>
          <p:cNvPr id="4" name="Text Placeholder 3"/>
          <p:cNvSpPr>
            <a:spLocks noGrp="1"/>
          </p:cNvSpPr>
          <p:nvPr>
            <p:ph type="body" sz="quarter" idx="19"/>
          </p:nvPr>
        </p:nvSpPr>
        <p:spPr/>
        <p:txBody>
          <a:bodyPr>
            <a:normAutofit/>
          </a:bodyPr>
          <a:lstStyle/>
          <a:p>
            <a:pPr algn="ctr"/>
            <a:r>
              <a:rPr lang="en-US" sz="1400" dirty="0"/>
              <a:t>to support new and returning school counselors in their work with students and to build a </a:t>
            </a:r>
            <a:r>
              <a:rPr lang="en-US" sz="1400" dirty="0" smtClean="0"/>
              <a:t>network </a:t>
            </a:r>
            <a:r>
              <a:rPr lang="en-US" sz="1400" dirty="0"/>
              <a:t>of new and returning school counselors.</a:t>
            </a:r>
          </a:p>
          <a:p>
            <a:pPr algn="ctr"/>
            <a:endParaRPr lang="en-US" sz="1400" dirty="0"/>
          </a:p>
        </p:txBody>
      </p:sp>
      <p:sp>
        <p:nvSpPr>
          <p:cNvPr id="5" name="Text Placeholder 4"/>
          <p:cNvSpPr>
            <a:spLocks noGrp="1"/>
          </p:cNvSpPr>
          <p:nvPr>
            <p:ph type="body" sz="quarter" idx="20"/>
          </p:nvPr>
        </p:nvSpPr>
        <p:spPr/>
        <p:txBody>
          <a:bodyPr>
            <a:normAutofit fontScale="55000" lnSpcReduction="20000"/>
          </a:bodyPr>
          <a:lstStyle/>
          <a:p>
            <a:r>
              <a:rPr lang="en-US" dirty="0" smtClean="0"/>
              <a:t>Goal</a:t>
            </a:r>
            <a:endParaRPr lang="en-US" dirty="0"/>
          </a:p>
        </p:txBody>
      </p:sp>
      <p:sp>
        <p:nvSpPr>
          <p:cNvPr id="6" name="Text Placeholder 5"/>
          <p:cNvSpPr>
            <a:spLocks noGrp="1"/>
          </p:cNvSpPr>
          <p:nvPr>
            <p:ph type="body" sz="quarter" idx="21"/>
          </p:nvPr>
        </p:nvSpPr>
        <p:spPr/>
        <p:txBody>
          <a:bodyPr>
            <a:normAutofit fontScale="55000" lnSpcReduction="20000"/>
          </a:bodyPr>
          <a:lstStyle/>
          <a:p>
            <a:r>
              <a:rPr lang="en-US" dirty="0" smtClean="0"/>
              <a:t>Goal</a:t>
            </a:r>
            <a:endParaRPr lang="en-US" dirty="0"/>
          </a:p>
        </p:txBody>
      </p:sp>
      <p:sp>
        <p:nvSpPr>
          <p:cNvPr id="7" name="Text Placeholder 6"/>
          <p:cNvSpPr>
            <a:spLocks noGrp="1"/>
          </p:cNvSpPr>
          <p:nvPr>
            <p:ph type="body" sz="quarter" idx="22"/>
          </p:nvPr>
        </p:nvSpPr>
        <p:spPr/>
        <p:txBody>
          <a:bodyPr>
            <a:normAutofit fontScale="55000" lnSpcReduction="20000"/>
          </a:bodyPr>
          <a:lstStyle/>
          <a:p>
            <a:r>
              <a:rPr lang="en-US" dirty="0" smtClean="0"/>
              <a:t>Goal</a:t>
            </a:r>
            <a:endParaRPr lang="en-US" dirty="0"/>
          </a:p>
        </p:txBody>
      </p:sp>
    </p:spTree>
    <p:extLst>
      <p:ext uri="{BB962C8B-B14F-4D97-AF65-F5344CB8AC3E}">
        <p14:creationId xmlns:p14="http://schemas.microsoft.com/office/powerpoint/2010/main" val="4291502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 y="2647950"/>
            <a:ext cx="5181600" cy="1569660"/>
          </a:xfrm>
        </p:spPr>
        <p:txBody>
          <a:bodyPr/>
          <a:lstStyle/>
          <a:p>
            <a:r>
              <a:rPr lang="en-US" sz="2400" dirty="0" smtClean="0"/>
              <a:t>This is all about supporting beginning school counselor successfully! Great partnerships grow confident and capable school counselors! </a:t>
            </a:r>
            <a:endParaRPr lang="en-US" sz="2400" dirty="0"/>
          </a:p>
        </p:txBody>
      </p:sp>
      <p:pic>
        <p:nvPicPr>
          <p:cNvPr id="3" name="Picture 2" descr="Image result for mentoring clipart"/>
          <p:cNvPicPr>
            <a:picLocks noChangeAspect="1" noChangeArrowheads="1"/>
          </p:cNvPicPr>
          <p:nvPr/>
        </p:nvPicPr>
        <p:blipFill>
          <a:blip r:embed="rId2" cstate="print"/>
          <a:srcRect/>
          <a:stretch>
            <a:fillRect/>
          </a:stretch>
        </p:blipFill>
        <p:spPr bwMode="auto">
          <a:xfrm>
            <a:off x="5791200" y="2800350"/>
            <a:ext cx="2743200" cy="1940814"/>
          </a:xfrm>
          <a:prstGeom prst="rect">
            <a:avLst/>
          </a:prstGeom>
          <a:noFill/>
        </p:spPr>
      </p:pic>
    </p:spTree>
    <p:extLst>
      <p:ext uri="{BB962C8B-B14F-4D97-AF65-F5344CB8AC3E}">
        <p14:creationId xmlns:p14="http://schemas.microsoft.com/office/powerpoint/2010/main" val="3356681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Mentor Training</a:t>
            </a:r>
            <a:endParaRPr lang="en-US" dirty="0"/>
          </a:p>
        </p:txBody>
      </p:sp>
      <p:sp>
        <p:nvSpPr>
          <p:cNvPr id="3" name="Text Placeholder 2"/>
          <p:cNvSpPr>
            <a:spLocks noGrp="1"/>
          </p:cNvSpPr>
          <p:nvPr>
            <p:ph type="body" sz="quarter" idx="10"/>
          </p:nvPr>
        </p:nvSpPr>
        <p:spPr/>
        <p:txBody>
          <a:bodyPr/>
          <a:lstStyle/>
          <a:p>
            <a:endParaRPr lang="en-US" dirty="0"/>
          </a:p>
        </p:txBody>
      </p:sp>
      <p:sp>
        <p:nvSpPr>
          <p:cNvPr id="4" name="Text Placeholder 3"/>
          <p:cNvSpPr>
            <a:spLocks noGrp="1"/>
          </p:cNvSpPr>
          <p:nvPr>
            <p:ph type="body" sz="quarter" idx="11"/>
          </p:nvPr>
        </p:nvSpPr>
        <p:spPr/>
        <p:txBody>
          <a:bodyPr/>
          <a:lstStyle/>
          <a:p>
            <a:r>
              <a:rPr lang="en-US" dirty="0" smtClean="0"/>
              <a:t>School Counseling Section </a:t>
            </a:r>
            <a:endParaRPr lang="en-US" dirty="0"/>
          </a:p>
        </p:txBody>
      </p:sp>
    </p:spTree>
    <p:extLst>
      <p:ext uri="{BB962C8B-B14F-4D97-AF65-F5344CB8AC3E}">
        <p14:creationId xmlns:p14="http://schemas.microsoft.com/office/powerpoint/2010/main" val="222680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lvl="0" indent="-457200">
              <a:spcBef>
                <a:spcPts val="0"/>
              </a:spcBef>
              <a:buClr>
                <a:srgbClr val="003399"/>
              </a:buClr>
              <a:buSzPts val="1600"/>
            </a:pPr>
            <a:r>
              <a:rPr lang="en-US" dirty="0">
                <a:solidFill>
                  <a:schemeClr val="tx2">
                    <a:lumMod val="75000"/>
                  </a:schemeClr>
                </a:solidFill>
                <a:ea typeface="Questrial"/>
                <a:cs typeface="Questrial"/>
                <a:sym typeface="Questrial"/>
              </a:rPr>
              <a:t>Understand the qualities of a positive mentor/mentee relationship</a:t>
            </a:r>
            <a:endParaRPr lang="en-US" dirty="0">
              <a:solidFill>
                <a:schemeClr val="tx2">
                  <a:lumMod val="75000"/>
                </a:schemeClr>
              </a:solidFill>
            </a:endParaRPr>
          </a:p>
          <a:p>
            <a:pPr lvl="0" indent="-457200">
              <a:spcBef>
                <a:spcPts val="1000"/>
              </a:spcBef>
              <a:buClr>
                <a:srgbClr val="003399"/>
              </a:buClr>
              <a:buSzPts val="1600"/>
            </a:pPr>
            <a:r>
              <a:rPr lang="en-US" dirty="0">
                <a:solidFill>
                  <a:schemeClr val="tx2">
                    <a:lumMod val="75000"/>
                  </a:schemeClr>
                </a:solidFill>
                <a:ea typeface="Questrial"/>
                <a:cs typeface="Questrial"/>
                <a:sym typeface="Questrial"/>
              </a:rPr>
              <a:t>Explore the process of the mentoring program</a:t>
            </a:r>
            <a:endParaRPr lang="en-US" dirty="0">
              <a:solidFill>
                <a:schemeClr val="tx2">
                  <a:lumMod val="75000"/>
                </a:schemeClr>
              </a:solidFill>
            </a:endParaRPr>
          </a:p>
          <a:p>
            <a:pPr lvl="0" indent="-457200">
              <a:spcBef>
                <a:spcPts val="1000"/>
              </a:spcBef>
              <a:buClr>
                <a:srgbClr val="003399"/>
              </a:buClr>
              <a:buSzPts val="1600"/>
            </a:pPr>
            <a:r>
              <a:rPr lang="en-US" dirty="0">
                <a:solidFill>
                  <a:schemeClr val="tx2">
                    <a:lumMod val="75000"/>
                  </a:schemeClr>
                </a:solidFill>
                <a:ea typeface="Questrial"/>
                <a:cs typeface="Questrial"/>
                <a:sym typeface="Questrial"/>
              </a:rPr>
              <a:t>Provide an overview of the </a:t>
            </a:r>
            <a:r>
              <a:rPr lang="en-US" dirty="0" smtClean="0">
                <a:solidFill>
                  <a:schemeClr val="tx2">
                    <a:lumMod val="75000"/>
                  </a:schemeClr>
                </a:solidFill>
                <a:ea typeface="Questrial"/>
                <a:cs typeface="Questrial"/>
                <a:sym typeface="Questrial"/>
              </a:rPr>
              <a:t>experiences </a:t>
            </a:r>
            <a:r>
              <a:rPr lang="en-US" dirty="0">
                <a:solidFill>
                  <a:schemeClr val="tx2">
                    <a:lumMod val="75000"/>
                  </a:schemeClr>
                </a:solidFill>
                <a:ea typeface="Questrial"/>
                <a:cs typeface="Questrial"/>
                <a:sym typeface="Questrial"/>
              </a:rPr>
              <a:t>that will be expected to be completed for Year </a:t>
            </a:r>
            <a:r>
              <a:rPr lang="en-US" dirty="0" smtClean="0">
                <a:solidFill>
                  <a:schemeClr val="tx2">
                    <a:lumMod val="75000"/>
                  </a:schemeClr>
                </a:solidFill>
                <a:ea typeface="Questrial"/>
                <a:cs typeface="Questrial"/>
                <a:sym typeface="Questrial"/>
              </a:rPr>
              <a:t>1</a:t>
            </a:r>
            <a:r>
              <a:rPr lang="en-US" dirty="0" smtClean="0">
                <a:solidFill>
                  <a:schemeClr val="lt1"/>
                </a:solidFill>
                <a:latin typeface="Questrial"/>
                <a:ea typeface="Questrial"/>
                <a:cs typeface="Questrial"/>
                <a:sym typeface="Questrial"/>
              </a:rPr>
              <a:t>to </a:t>
            </a:r>
            <a:r>
              <a:rPr lang="en-US" dirty="0">
                <a:solidFill>
                  <a:schemeClr val="lt1"/>
                </a:solidFill>
                <a:latin typeface="Questrial"/>
                <a:ea typeface="Questrial"/>
                <a:cs typeface="Questrial"/>
                <a:sym typeface="Questrial"/>
              </a:rPr>
              <a:t>be completed for Year 1</a:t>
            </a:r>
            <a:endParaRPr lang="en-US" dirty="0"/>
          </a:p>
          <a:p>
            <a:endParaRPr lang="en-US" dirty="0"/>
          </a:p>
        </p:txBody>
      </p:sp>
      <p:sp>
        <p:nvSpPr>
          <p:cNvPr id="3" name="Title 2"/>
          <p:cNvSpPr>
            <a:spLocks noGrp="1"/>
          </p:cNvSpPr>
          <p:nvPr>
            <p:ph type="title"/>
          </p:nvPr>
        </p:nvSpPr>
        <p:spPr/>
        <p:txBody>
          <a:bodyPr/>
          <a:lstStyle/>
          <a:p>
            <a:r>
              <a:rPr lang="en-US" dirty="0" smtClean="0"/>
              <a:t>Orientation Objectives	</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4</a:t>
            </a:fld>
            <a:endParaRPr lang="en-US"/>
          </a:p>
        </p:txBody>
      </p:sp>
    </p:spTree>
    <p:extLst>
      <p:ext uri="{BB962C8B-B14F-4D97-AF65-F5344CB8AC3E}">
        <p14:creationId xmlns:p14="http://schemas.microsoft.com/office/powerpoint/2010/main" val="2229542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lvl="0"/>
            <a:r>
              <a:rPr lang="en-US" sz="2000" dirty="0" smtClean="0"/>
              <a:t>Preferred practicing school counselor (or related knowledgeable regular direct student contact) with a Missouri school counseling license</a:t>
            </a:r>
          </a:p>
          <a:p>
            <a:pPr lvl="0"/>
            <a:r>
              <a:rPr lang="en-US" sz="2000" dirty="0" smtClean="0"/>
              <a:t>Minimum of 3 years of experience</a:t>
            </a:r>
          </a:p>
          <a:p>
            <a:pPr lvl="0"/>
            <a:r>
              <a:rPr lang="en-US" sz="2000" dirty="0" smtClean="0"/>
              <a:t>Exhibit enthusiasm and positivity along with commitment to the profession, maintain confidentiality, and be respected by colleagues</a:t>
            </a:r>
          </a:p>
          <a:p>
            <a:pPr lvl="0"/>
            <a:r>
              <a:rPr lang="en-US" sz="2000" dirty="0" smtClean="0"/>
              <a:t>Be committed to continuous learning, reflection, and mentoring</a:t>
            </a:r>
          </a:p>
          <a:p>
            <a:pPr lvl="0"/>
            <a:r>
              <a:rPr lang="en-US" sz="2000" dirty="0" smtClean="0"/>
              <a:t>Have or hold same or similar job or grade/subject area</a:t>
            </a:r>
          </a:p>
          <a:p>
            <a:pPr lvl="0"/>
            <a:r>
              <a:rPr lang="en-US" sz="2000" dirty="0" smtClean="0"/>
              <a:t>Understand broad educational issues</a:t>
            </a:r>
            <a:endParaRPr lang="en-US" sz="2000" dirty="0"/>
          </a:p>
        </p:txBody>
      </p:sp>
      <p:sp>
        <p:nvSpPr>
          <p:cNvPr id="3" name="Title 2"/>
          <p:cNvSpPr>
            <a:spLocks noGrp="1"/>
          </p:cNvSpPr>
          <p:nvPr>
            <p:ph type="title"/>
          </p:nvPr>
        </p:nvSpPr>
        <p:spPr/>
        <p:txBody>
          <a:bodyPr/>
          <a:lstStyle/>
          <a:p>
            <a:r>
              <a:rPr lang="en-US" dirty="0" smtClean="0"/>
              <a:t>Mentor Qualifications</a:t>
            </a:r>
            <a:endParaRPr lang="en-US" dirty="0"/>
          </a:p>
        </p:txBody>
      </p:sp>
      <p:sp>
        <p:nvSpPr>
          <p:cNvPr id="4" name="TextBox 3"/>
          <p:cNvSpPr txBox="1"/>
          <p:nvPr/>
        </p:nvSpPr>
        <p:spPr>
          <a:xfrm>
            <a:off x="152400" y="4824740"/>
            <a:ext cx="6096000" cy="261610"/>
          </a:xfrm>
          <a:prstGeom prst="rect">
            <a:avLst/>
          </a:prstGeom>
          <a:noFill/>
        </p:spPr>
        <p:txBody>
          <a:bodyPr wrap="square" rtlCol="0">
            <a:spAutoFit/>
          </a:bodyPr>
          <a:lstStyle/>
          <a:p>
            <a:r>
              <a:rPr lang="en-US" sz="1100" dirty="0">
                <a:hlinkClick r:id="rId3"/>
              </a:rPr>
              <a:t>https://</a:t>
            </a:r>
            <a:r>
              <a:rPr lang="en-US" sz="1100" dirty="0" smtClean="0">
                <a:hlinkClick r:id="rId3"/>
              </a:rPr>
              <a:t>dese.mo.gov/sites/default/files/mentoring-standards.pdf</a:t>
            </a:r>
            <a:r>
              <a:rPr lang="en-US" sz="1100" dirty="0" smtClean="0"/>
              <a:t> </a:t>
            </a:r>
            <a:endParaRPr lang="en-US" sz="1100" dirty="0"/>
          </a:p>
        </p:txBody>
      </p:sp>
    </p:spTree>
    <p:extLst>
      <p:ext uri="{BB962C8B-B14F-4D97-AF65-F5344CB8AC3E}">
        <p14:creationId xmlns:p14="http://schemas.microsoft.com/office/powerpoint/2010/main" val="250846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pPr lvl="0"/>
            <a:r>
              <a:rPr lang="en-US" sz="2000" dirty="0" smtClean="0"/>
              <a:t>Provide </a:t>
            </a:r>
            <a:r>
              <a:rPr lang="en-US" sz="2000" dirty="0"/>
              <a:t>support in a variety of ways to mentees</a:t>
            </a:r>
          </a:p>
          <a:p>
            <a:pPr lvl="1"/>
            <a:r>
              <a:rPr lang="en-US" sz="2000" dirty="0" smtClean="0"/>
              <a:t>Collaborate </a:t>
            </a:r>
            <a:r>
              <a:rPr lang="en-US" sz="2000" dirty="0"/>
              <a:t>with mentee </a:t>
            </a:r>
          </a:p>
          <a:p>
            <a:pPr lvl="1"/>
            <a:r>
              <a:rPr lang="en-US" sz="2000" b="1" dirty="0" smtClean="0"/>
              <a:t>Schedules</a:t>
            </a:r>
            <a:r>
              <a:rPr lang="en-US" sz="2000" dirty="0" smtClean="0"/>
              <a:t> </a:t>
            </a:r>
            <a:r>
              <a:rPr lang="en-US" sz="2000" dirty="0"/>
              <a:t>regular communication with </a:t>
            </a:r>
            <a:r>
              <a:rPr lang="en-US" sz="2000" dirty="0" smtClean="0"/>
              <a:t>mentee</a:t>
            </a:r>
          </a:p>
          <a:p>
            <a:pPr lvl="1"/>
            <a:r>
              <a:rPr lang="en-US" sz="2000" dirty="0" smtClean="0"/>
              <a:t>Logs communication of contact with mentee</a:t>
            </a:r>
            <a:endParaRPr lang="en-US" sz="2000" dirty="0"/>
          </a:p>
          <a:p>
            <a:endParaRPr lang="en-US" sz="2000" dirty="0"/>
          </a:p>
        </p:txBody>
      </p:sp>
      <p:sp>
        <p:nvSpPr>
          <p:cNvPr id="3" name="Title 2"/>
          <p:cNvSpPr>
            <a:spLocks noGrp="1"/>
          </p:cNvSpPr>
          <p:nvPr>
            <p:ph type="title"/>
          </p:nvPr>
        </p:nvSpPr>
        <p:spPr/>
        <p:txBody>
          <a:bodyPr/>
          <a:lstStyle/>
          <a:p>
            <a:r>
              <a:rPr lang="en-US" dirty="0" smtClean="0"/>
              <a:t>Mentor Responsibilities</a:t>
            </a:r>
            <a:endParaRPr lang="en-US" dirty="0"/>
          </a:p>
        </p:txBody>
      </p:sp>
      <p:sp>
        <p:nvSpPr>
          <p:cNvPr id="4" name="Content Placeholder 1"/>
          <p:cNvSpPr txBox="1">
            <a:spLocks/>
          </p:cNvSpPr>
          <p:nvPr/>
        </p:nvSpPr>
        <p:spPr>
          <a:xfrm>
            <a:off x="158469" y="3181350"/>
            <a:ext cx="8839200" cy="1485900"/>
          </a:xfrm>
          <a:prstGeom prst="rect">
            <a:avLst/>
          </a:prstGeom>
        </p:spPr>
        <p:txBody>
          <a:bodyPr vert="horz" lIns="91440" tIns="45720" rIns="91440" bIns="45720" rtlCol="0">
            <a:normAutofit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smtClean="0"/>
              <a:t>Recognizes mentoring is NOT evaluation! Confidentiality is required between mentor and mentee</a:t>
            </a:r>
            <a:r>
              <a:rPr lang="en-US" smtClean="0"/>
              <a:t>. </a:t>
            </a:r>
            <a:endParaRPr lang="en-US" dirty="0" smtClean="0"/>
          </a:p>
        </p:txBody>
      </p:sp>
    </p:spTree>
    <p:extLst>
      <p:ext uri="{BB962C8B-B14F-4D97-AF65-F5344CB8AC3E}">
        <p14:creationId xmlns:p14="http://schemas.microsoft.com/office/powerpoint/2010/main" val="31596927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p:cNvSpPr>
            <a:spLocks noChangeArrowheads="1"/>
          </p:cNvSpPr>
          <p:nvPr/>
        </p:nvSpPr>
        <p:spPr bwMode="auto">
          <a:xfrm>
            <a:off x="5761743" y="1340020"/>
            <a:ext cx="3275747"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anose="020B0604020202020204" pitchFamily="34" charset="0"/>
                <a:ea typeface="Cambria" panose="02040503050406030204" pitchFamily="18" charset="0"/>
                <a:cs typeface="Cambria" panose="02040503050406030204" pitchFamily="18" charset="0"/>
              </a:rPr>
              <a:t>PHASES OF FIRST YEAR COUNSELING</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Cambria" panose="02040503050406030204" pitchFamily="18" charset="0"/>
                <a:cs typeface="Cambria" panose="02040503050406030204" pitchFamily="18" charset="0"/>
              </a:rPr>
              <a:t>The school year has ups and downs! In looking at the Phases of First Year, one can better understand what may be happening at various times throughout the school year. It may offer some insight as to why new counselors may be feeling the way they are. The following chart shows the phases as they occur during the year followed by a description of each phase. It is interesting to talk about these phases and how they change for a more experienced counselor (Lipton &amp; Wellman, 2003).</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3" name="Rectangle 26"/>
          <p:cNvSpPr>
            <a:spLocks noChangeArrowheads="1"/>
          </p:cNvSpPr>
          <p:nvPr/>
        </p:nvSpPr>
        <p:spPr bwMode="auto">
          <a:xfrm>
            <a:off x="66821" y="571382"/>
            <a:ext cx="38100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ea typeface="Cambria" panose="02040503050406030204" pitchFamily="18" charset="0"/>
              <a:cs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Cambria" panose="02040503050406030204" pitchFamily="18" charset="0"/>
                <a:cs typeface="Cambria" panose="02040503050406030204" pitchFamily="18" charset="0"/>
              </a:rPr>
              <a:t/>
            </a:r>
            <a:br>
              <a:rPr kumimoji="0" lang="en-US" altLang="en-US" sz="1200" b="0" i="0" u="none" strike="noStrike" cap="none" normalizeH="0" baseline="0" dirty="0" smtClean="0">
                <a:ln>
                  <a:noFill/>
                </a:ln>
                <a:solidFill>
                  <a:schemeClr val="tx1"/>
                </a:solidFill>
                <a:effectLst/>
                <a:latin typeface="Arial" panose="020B0604020202020204" pitchFamily="34" charset="0"/>
                <a:ea typeface="Cambria" panose="02040503050406030204" pitchFamily="18" charset="0"/>
                <a:cs typeface="Cambria" panose="02040503050406030204" pitchFamily="18" charset="0"/>
              </a:rPr>
            </a:b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Arial" panose="020B0604020202020204" pitchFamily="34" charset="0"/>
                <a:ea typeface="Cambria" panose="02040503050406030204" pitchFamily="18" charset="0"/>
                <a:cs typeface="Cambria" panose="02040503050406030204" pitchFamily="18" charset="0"/>
              </a:rPr>
              <a:t>Source:  Lipton &amp; Wellman (2003)</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4" name="Rectangle 27"/>
          <p:cNvSpPr>
            <a:spLocks noChangeArrowheads="1"/>
          </p:cNvSpPr>
          <p:nvPr/>
        </p:nvSpPr>
        <p:spPr bwMode="auto">
          <a:xfrm>
            <a:off x="152400" y="609600"/>
            <a:ext cx="2992689"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40020"/>
            <a:ext cx="5314286" cy="3457143"/>
          </a:xfrm>
          <a:prstGeom prst="rect">
            <a:avLst/>
          </a:prstGeom>
        </p:spPr>
      </p:pic>
    </p:spTree>
    <p:extLst>
      <p:ext uri="{BB962C8B-B14F-4D97-AF65-F5344CB8AC3E}">
        <p14:creationId xmlns:p14="http://schemas.microsoft.com/office/powerpoint/2010/main" val="35203908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96"/>
          <p:cNvSpPr txBox="1">
            <a:spLocks noGrp="1"/>
          </p:cNvSpPr>
          <p:nvPr>
            <p:ph idx="1"/>
          </p:nvPr>
        </p:nvSpPr>
        <p:spPr>
          <a:xfrm>
            <a:off x="152400" y="1276350"/>
            <a:ext cx="5791200" cy="4114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1000"/>
              </a:spcBef>
              <a:spcAft>
                <a:spcPts val="0"/>
              </a:spcAft>
              <a:buClr>
                <a:srgbClr val="86D1D8"/>
              </a:buClr>
              <a:buSzPts val="1600"/>
              <a:buFont typeface="Noto Sans Symbols"/>
              <a:buChar char="▶"/>
              <a:defRPr sz="2000" b="0" i="0" u="none" strike="noStrike" cap="none">
                <a:solidFill>
                  <a:schemeClr val="lt1"/>
                </a:solidFill>
                <a:latin typeface="Questrial"/>
                <a:ea typeface="Questrial"/>
                <a:cs typeface="Questrial"/>
                <a:sym typeface="Questrial"/>
              </a:defRPr>
            </a:lvl1pPr>
            <a:lvl2pPr marL="914400" marR="0" lvl="1" indent="-320040" algn="l" rtl="0">
              <a:lnSpc>
                <a:spcPct val="100000"/>
              </a:lnSpc>
              <a:spcBef>
                <a:spcPts val="1000"/>
              </a:spcBef>
              <a:spcAft>
                <a:spcPts val="0"/>
              </a:spcAft>
              <a:buClr>
                <a:srgbClr val="86D1D8"/>
              </a:buClr>
              <a:buSzPts val="1440"/>
              <a:buFont typeface="Noto Sans Symbols"/>
              <a:buChar char="▶"/>
              <a:defRPr sz="1800" b="0" i="0" u="none" strike="noStrike" cap="none">
                <a:solidFill>
                  <a:schemeClr val="lt1"/>
                </a:solidFill>
                <a:latin typeface="Questrial"/>
                <a:ea typeface="Questrial"/>
                <a:cs typeface="Questrial"/>
                <a:sym typeface="Questrial"/>
              </a:defRPr>
            </a:lvl2pPr>
            <a:lvl3pPr marL="1371600" marR="0" lvl="2" indent="-309880" algn="l" rtl="0">
              <a:lnSpc>
                <a:spcPct val="100000"/>
              </a:lnSpc>
              <a:spcBef>
                <a:spcPts val="1000"/>
              </a:spcBef>
              <a:spcAft>
                <a:spcPts val="0"/>
              </a:spcAft>
              <a:buClr>
                <a:srgbClr val="86D1D8"/>
              </a:buClr>
              <a:buSzPts val="1280"/>
              <a:buFont typeface="Noto Sans Symbols"/>
              <a:buChar char="▶"/>
              <a:defRPr sz="1600" b="0" i="0" u="none" strike="noStrike" cap="none">
                <a:solidFill>
                  <a:schemeClr val="lt1"/>
                </a:solidFill>
                <a:latin typeface="Questrial"/>
                <a:ea typeface="Questrial"/>
                <a:cs typeface="Questrial"/>
                <a:sym typeface="Questrial"/>
              </a:defRPr>
            </a:lvl3pPr>
            <a:lvl4pPr marL="1828800" marR="0" lvl="3" indent="-299719" algn="l" rtl="0">
              <a:lnSpc>
                <a:spcPct val="100000"/>
              </a:lnSpc>
              <a:spcBef>
                <a:spcPts val="1000"/>
              </a:spcBef>
              <a:spcAft>
                <a:spcPts val="0"/>
              </a:spcAft>
              <a:buClr>
                <a:srgbClr val="86D1D8"/>
              </a:buClr>
              <a:buSzPts val="1120"/>
              <a:buFont typeface="Noto Sans Symbols"/>
              <a:buChar char="▶"/>
              <a:defRPr sz="1400" b="0" i="0" u="none" strike="noStrike" cap="none">
                <a:solidFill>
                  <a:schemeClr val="lt1"/>
                </a:solidFill>
                <a:latin typeface="Questrial"/>
                <a:ea typeface="Questrial"/>
                <a:cs typeface="Questrial"/>
                <a:sym typeface="Questrial"/>
              </a:defRPr>
            </a:lvl4pPr>
            <a:lvl5pPr marL="2286000" marR="0" lvl="4" indent="-299720" algn="l" rtl="0">
              <a:lnSpc>
                <a:spcPct val="100000"/>
              </a:lnSpc>
              <a:spcBef>
                <a:spcPts val="1000"/>
              </a:spcBef>
              <a:spcAft>
                <a:spcPts val="0"/>
              </a:spcAft>
              <a:buClr>
                <a:srgbClr val="86D1D8"/>
              </a:buClr>
              <a:buSzPts val="1120"/>
              <a:buFont typeface="Noto Sans Symbols"/>
              <a:buChar char="▶"/>
              <a:defRPr sz="1400" b="0" i="0" u="none" strike="noStrike" cap="none">
                <a:solidFill>
                  <a:schemeClr val="lt1"/>
                </a:solidFill>
                <a:latin typeface="Questrial"/>
                <a:ea typeface="Questrial"/>
                <a:cs typeface="Questrial"/>
                <a:sym typeface="Questrial"/>
              </a:defRPr>
            </a:lvl5pPr>
            <a:lvl6pPr marL="2743200" marR="0" lvl="5" indent="-299720" algn="l" rtl="0">
              <a:lnSpc>
                <a:spcPct val="100000"/>
              </a:lnSpc>
              <a:spcBef>
                <a:spcPts val="1000"/>
              </a:spcBef>
              <a:spcAft>
                <a:spcPts val="0"/>
              </a:spcAft>
              <a:buClr>
                <a:srgbClr val="86D1D8"/>
              </a:buClr>
              <a:buSzPts val="1120"/>
              <a:buFont typeface="Noto Sans Symbols"/>
              <a:buChar char="▶"/>
              <a:defRPr sz="1400" b="0" i="0" u="none" strike="noStrike" cap="none">
                <a:solidFill>
                  <a:schemeClr val="lt1"/>
                </a:solidFill>
                <a:latin typeface="Questrial"/>
                <a:ea typeface="Questrial"/>
                <a:cs typeface="Questrial"/>
                <a:sym typeface="Questrial"/>
              </a:defRPr>
            </a:lvl6pPr>
            <a:lvl7pPr marL="3200400" marR="0" lvl="6" indent="-299720" algn="l" rtl="0">
              <a:lnSpc>
                <a:spcPct val="100000"/>
              </a:lnSpc>
              <a:spcBef>
                <a:spcPts val="1000"/>
              </a:spcBef>
              <a:spcAft>
                <a:spcPts val="0"/>
              </a:spcAft>
              <a:buClr>
                <a:srgbClr val="86D1D8"/>
              </a:buClr>
              <a:buSzPts val="1120"/>
              <a:buFont typeface="Noto Sans Symbols"/>
              <a:buChar char="▶"/>
              <a:defRPr sz="1400" b="0" i="0" u="none" strike="noStrike" cap="none">
                <a:solidFill>
                  <a:schemeClr val="lt1"/>
                </a:solidFill>
                <a:latin typeface="Questrial"/>
                <a:ea typeface="Questrial"/>
                <a:cs typeface="Questrial"/>
                <a:sym typeface="Questrial"/>
              </a:defRPr>
            </a:lvl7pPr>
            <a:lvl8pPr marL="3657600" marR="0" lvl="7" indent="-299720" algn="l" rtl="0">
              <a:lnSpc>
                <a:spcPct val="100000"/>
              </a:lnSpc>
              <a:spcBef>
                <a:spcPts val="1000"/>
              </a:spcBef>
              <a:spcAft>
                <a:spcPts val="0"/>
              </a:spcAft>
              <a:buClr>
                <a:srgbClr val="86D1D8"/>
              </a:buClr>
              <a:buSzPts val="1120"/>
              <a:buFont typeface="Noto Sans Symbols"/>
              <a:buChar char="▶"/>
              <a:defRPr sz="1400" b="0" i="0" u="none" strike="noStrike" cap="none">
                <a:solidFill>
                  <a:schemeClr val="lt1"/>
                </a:solidFill>
                <a:latin typeface="Questrial"/>
                <a:ea typeface="Questrial"/>
                <a:cs typeface="Questrial"/>
                <a:sym typeface="Questrial"/>
              </a:defRPr>
            </a:lvl8pPr>
            <a:lvl9pPr marL="4114800" marR="0" lvl="8" indent="-299720" algn="l" rtl="0">
              <a:lnSpc>
                <a:spcPct val="100000"/>
              </a:lnSpc>
              <a:spcBef>
                <a:spcPts val="1000"/>
              </a:spcBef>
              <a:spcAft>
                <a:spcPts val="0"/>
              </a:spcAft>
              <a:buClr>
                <a:srgbClr val="86D1D8"/>
              </a:buClr>
              <a:buSzPts val="1120"/>
              <a:buFont typeface="Noto Sans Symbols"/>
              <a:buChar char="▶"/>
              <a:defRPr sz="1400" b="0" i="0" u="none" strike="noStrike" cap="none">
                <a:solidFill>
                  <a:schemeClr val="lt1"/>
                </a:solidFill>
                <a:latin typeface="Questrial"/>
                <a:ea typeface="Questrial"/>
                <a:cs typeface="Questrial"/>
                <a:sym typeface="Questrial"/>
              </a:defRPr>
            </a:lvl9pPr>
          </a:lstStyle>
          <a:p>
            <a:pPr marL="131572" indent="0">
              <a:lnSpc>
                <a:spcPct val="80000"/>
              </a:lnSpc>
              <a:spcBef>
                <a:spcPts val="0"/>
              </a:spcBef>
              <a:buSzPts val="2072"/>
              <a:buNone/>
            </a:pPr>
            <a:endParaRPr sz="2590" b="0" i="0" u="none" strike="noStrike" cap="none" dirty="0">
              <a:solidFill>
                <a:schemeClr val="tx2">
                  <a:lumMod val="75000"/>
                </a:schemeClr>
              </a:solidFill>
              <a:latin typeface="Questrial"/>
              <a:ea typeface="Questrial"/>
              <a:cs typeface="Questrial"/>
              <a:sym typeface="Questrial"/>
            </a:endParaRPr>
          </a:p>
          <a:p>
            <a:pPr indent="-457200">
              <a:lnSpc>
                <a:spcPct val="80000"/>
              </a:lnSpc>
              <a:buClr>
                <a:srgbClr val="003399"/>
              </a:buClr>
              <a:buSzPts val="2072"/>
              <a:buFont typeface="Arial" panose="020B0604020202020204" pitchFamily="34" charset="0"/>
              <a:buChar char="•"/>
            </a:pPr>
            <a:r>
              <a:rPr lang="en-US" sz="2400" b="0" i="0" u="none" strike="noStrike" cap="none" dirty="0">
                <a:solidFill>
                  <a:schemeClr val="tx2">
                    <a:lumMod val="75000"/>
                  </a:schemeClr>
                </a:solidFill>
                <a:sym typeface="Questrial"/>
              </a:rPr>
              <a:t>Adults are motivated to learn as they experience </a:t>
            </a:r>
            <a:r>
              <a:rPr lang="en-US" sz="2400" b="1" i="0" u="none" strike="noStrike" cap="none" dirty="0">
                <a:solidFill>
                  <a:schemeClr val="tx2">
                    <a:lumMod val="75000"/>
                  </a:schemeClr>
                </a:solidFill>
                <a:sym typeface="Questrial"/>
              </a:rPr>
              <a:t>needs and interests</a:t>
            </a:r>
            <a:r>
              <a:rPr lang="en-US" sz="2400" b="0" i="0" u="none" strike="noStrike" cap="none" dirty="0">
                <a:solidFill>
                  <a:schemeClr val="tx2">
                    <a:lumMod val="75000"/>
                  </a:schemeClr>
                </a:solidFill>
                <a:sym typeface="Questrial"/>
              </a:rPr>
              <a:t>.</a:t>
            </a:r>
            <a:endParaRPr sz="1800" dirty="0">
              <a:solidFill>
                <a:schemeClr val="tx2">
                  <a:lumMod val="75000"/>
                </a:schemeClr>
              </a:solidFill>
            </a:endParaRPr>
          </a:p>
          <a:p>
            <a:pPr indent="-457200">
              <a:lnSpc>
                <a:spcPct val="80000"/>
              </a:lnSpc>
              <a:buClr>
                <a:srgbClr val="003399"/>
              </a:buClr>
              <a:buSzPts val="2072"/>
              <a:buFont typeface="Arial" panose="020B0604020202020204" pitchFamily="34" charset="0"/>
              <a:buChar char="•"/>
            </a:pPr>
            <a:r>
              <a:rPr lang="en-US" sz="2400" b="0" i="0" u="none" strike="noStrike" cap="none" dirty="0">
                <a:solidFill>
                  <a:schemeClr val="tx2">
                    <a:lumMod val="75000"/>
                  </a:schemeClr>
                </a:solidFill>
                <a:sym typeface="Questrial"/>
              </a:rPr>
              <a:t>Adults orient learning to life.</a:t>
            </a:r>
            <a:endParaRPr sz="1800" dirty="0">
              <a:solidFill>
                <a:schemeClr val="tx2">
                  <a:lumMod val="75000"/>
                </a:schemeClr>
              </a:solidFill>
            </a:endParaRPr>
          </a:p>
          <a:p>
            <a:pPr indent="-457200">
              <a:lnSpc>
                <a:spcPct val="80000"/>
              </a:lnSpc>
              <a:buClr>
                <a:srgbClr val="003399"/>
              </a:buClr>
              <a:buSzPts val="2072"/>
              <a:buFont typeface="Arial" panose="020B0604020202020204" pitchFamily="34" charset="0"/>
              <a:buChar char="•"/>
            </a:pPr>
            <a:r>
              <a:rPr lang="en-US" sz="2400" b="1" i="0" u="none" strike="noStrike" cap="none" dirty="0">
                <a:solidFill>
                  <a:schemeClr val="tx2">
                    <a:lumMod val="75000"/>
                  </a:schemeClr>
                </a:solidFill>
                <a:sym typeface="Questrial"/>
              </a:rPr>
              <a:t>Experience</a:t>
            </a:r>
            <a:r>
              <a:rPr lang="en-US" sz="2400" b="0" i="0" u="none" strike="noStrike" cap="none" dirty="0">
                <a:solidFill>
                  <a:schemeClr val="tx2">
                    <a:lumMod val="75000"/>
                  </a:schemeClr>
                </a:solidFill>
                <a:sym typeface="Questrial"/>
              </a:rPr>
              <a:t> is the richest resource for adult learning.</a:t>
            </a:r>
            <a:endParaRPr sz="1800" dirty="0">
              <a:solidFill>
                <a:schemeClr val="tx2">
                  <a:lumMod val="75000"/>
                </a:schemeClr>
              </a:solidFill>
            </a:endParaRPr>
          </a:p>
          <a:p>
            <a:pPr indent="-457200">
              <a:lnSpc>
                <a:spcPct val="80000"/>
              </a:lnSpc>
              <a:buClr>
                <a:srgbClr val="003399"/>
              </a:buClr>
              <a:buSzPts val="2072"/>
              <a:buFont typeface="Arial" panose="020B0604020202020204" pitchFamily="34" charset="0"/>
              <a:buChar char="•"/>
            </a:pPr>
            <a:r>
              <a:rPr lang="en-US" sz="2400" b="0" i="0" u="none" strike="noStrike" cap="none" dirty="0">
                <a:solidFill>
                  <a:schemeClr val="tx2">
                    <a:lumMod val="75000"/>
                  </a:schemeClr>
                </a:solidFill>
                <a:sym typeface="Questrial"/>
              </a:rPr>
              <a:t>Adults have a deep need to be </a:t>
            </a:r>
            <a:r>
              <a:rPr lang="en-US" sz="2400" b="1" i="0" u="none" strike="noStrike" cap="none" dirty="0">
                <a:solidFill>
                  <a:schemeClr val="tx2">
                    <a:lumMod val="75000"/>
                  </a:schemeClr>
                </a:solidFill>
                <a:sym typeface="Questrial"/>
              </a:rPr>
              <a:t>self-directing.</a:t>
            </a:r>
            <a:endParaRPr sz="1800" b="1" dirty="0">
              <a:solidFill>
                <a:schemeClr val="tx2">
                  <a:lumMod val="75000"/>
                </a:schemeClr>
              </a:solidFill>
            </a:endParaRPr>
          </a:p>
          <a:p>
            <a:pPr indent="-457200">
              <a:lnSpc>
                <a:spcPct val="80000"/>
              </a:lnSpc>
              <a:buClr>
                <a:srgbClr val="003399"/>
              </a:buClr>
              <a:buSzPts val="2072"/>
              <a:buFont typeface="Arial" panose="020B0604020202020204" pitchFamily="34" charset="0"/>
              <a:buChar char="•"/>
            </a:pPr>
            <a:r>
              <a:rPr lang="en-US" sz="2400" b="0" i="0" u="none" strike="noStrike" cap="none" dirty="0">
                <a:solidFill>
                  <a:schemeClr val="tx2">
                    <a:lumMod val="75000"/>
                  </a:schemeClr>
                </a:solidFill>
                <a:sym typeface="Questrial"/>
              </a:rPr>
              <a:t>Individual differences between people increase with </a:t>
            </a:r>
            <a:r>
              <a:rPr lang="en-US" sz="2400" b="0" i="0" u="none" strike="noStrike" cap="none" dirty="0" smtClean="0">
                <a:solidFill>
                  <a:schemeClr val="tx2">
                    <a:lumMod val="75000"/>
                  </a:schemeClr>
                </a:solidFill>
                <a:sym typeface="Questrial"/>
              </a:rPr>
              <a:t>age*.</a:t>
            </a:r>
            <a:endParaRPr sz="1800" dirty="0">
              <a:solidFill>
                <a:schemeClr val="tx2">
                  <a:lumMod val="75000"/>
                </a:schemeClr>
              </a:solidFill>
            </a:endParaRPr>
          </a:p>
        </p:txBody>
      </p:sp>
      <p:sp>
        <p:nvSpPr>
          <p:cNvPr id="4" name="TextBox 3"/>
          <p:cNvSpPr txBox="1"/>
          <p:nvPr/>
        </p:nvSpPr>
        <p:spPr>
          <a:xfrm>
            <a:off x="228600" y="895350"/>
            <a:ext cx="5695122" cy="954107"/>
          </a:xfrm>
          <a:prstGeom prst="rect">
            <a:avLst/>
          </a:prstGeom>
          <a:noFill/>
        </p:spPr>
        <p:txBody>
          <a:bodyPr wrap="square" rtlCol="0">
            <a:spAutoFit/>
          </a:bodyPr>
          <a:lstStyle/>
          <a:p>
            <a:r>
              <a:rPr lang="en-US" sz="2800" b="1" dirty="0" smtClean="0"/>
              <a:t>School Counselors as Adult Learners</a:t>
            </a:r>
          </a:p>
          <a:p>
            <a:endParaRPr lang="en-US" sz="2800" b="1" dirty="0"/>
          </a:p>
        </p:txBody>
      </p:sp>
    </p:spTree>
    <p:extLst>
      <p:ext uri="{BB962C8B-B14F-4D97-AF65-F5344CB8AC3E}">
        <p14:creationId xmlns:p14="http://schemas.microsoft.com/office/powerpoint/2010/main" val="42922504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Observation Feedback &amp; Training</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9</a:t>
            </a:fld>
            <a:endParaRPr lang="en-US"/>
          </a:p>
        </p:txBody>
      </p:sp>
      <p:graphicFrame>
        <p:nvGraphicFramePr>
          <p:cNvPr id="7" name="Content Placeholder 4"/>
          <p:cNvGraphicFramePr>
            <a:graphicFrameLocks noGrp="1"/>
          </p:cNvGraphicFramePr>
          <p:nvPr>
            <p:ph sz="quarter" idx="4294967295"/>
            <p:extLst>
              <p:ext uri="{D42A27DB-BD31-4B8C-83A1-F6EECF244321}">
                <p14:modId xmlns:p14="http://schemas.microsoft.com/office/powerpoint/2010/main" val="2681317578"/>
              </p:ext>
            </p:extLst>
          </p:nvPr>
        </p:nvGraphicFramePr>
        <p:xfrm>
          <a:off x="649287" y="1657350"/>
          <a:ext cx="7845426" cy="1907321"/>
        </p:xfrm>
        <a:graphic>
          <a:graphicData uri="http://schemas.openxmlformats.org/drawingml/2006/table">
            <a:tbl>
              <a:tblPr firstRow="1" bandRow="1">
                <a:tableStyleId>{5C22544A-7EE6-4342-B048-85BDC9FD1C3A}</a:tableStyleId>
              </a:tblPr>
              <a:tblGrid>
                <a:gridCol w="2615142">
                  <a:extLst>
                    <a:ext uri="{9D8B030D-6E8A-4147-A177-3AD203B41FA5}">
                      <a16:colId xmlns:a16="http://schemas.microsoft.com/office/drawing/2014/main" val="20000"/>
                    </a:ext>
                  </a:extLst>
                </a:gridCol>
                <a:gridCol w="2615142">
                  <a:extLst>
                    <a:ext uri="{9D8B030D-6E8A-4147-A177-3AD203B41FA5}">
                      <a16:colId xmlns:a16="http://schemas.microsoft.com/office/drawing/2014/main" val="20001"/>
                    </a:ext>
                  </a:extLst>
                </a:gridCol>
                <a:gridCol w="2615142">
                  <a:extLst>
                    <a:ext uri="{9D8B030D-6E8A-4147-A177-3AD203B41FA5}">
                      <a16:colId xmlns:a16="http://schemas.microsoft.com/office/drawing/2014/main" val="20002"/>
                    </a:ext>
                  </a:extLst>
                </a:gridCol>
              </a:tblGrid>
              <a:tr h="472213">
                <a:tc>
                  <a:txBody>
                    <a:bodyPr/>
                    <a:lstStyle/>
                    <a:p>
                      <a:pPr algn="l"/>
                      <a:r>
                        <a:rPr lang="en-US" sz="1600" dirty="0" smtClean="0"/>
                        <a:t>School Counselor Performance</a:t>
                      </a:r>
                      <a:endParaRPr lang="en-US" sz="1600" dirty="0"/>
                    </a:p>
                  </a:txBody>
                  <a:tcPr anchor="ctr"/>
                </a:tc>
                <a:tc>
                  <a:txBody>
                    <a:bodyPr/>
                    <a:lstStyle/>
                    <a:p>
                      <a:pPr algn="l"/>
                      <a:r>
                        <a:rPr lang="en-US" sz="1600" dirty="0" smtClean="0"/>
                        <a:t>Student</a:t>
                      </a:r>
                      <a:r>
                        <a:rPr lang="en-US" sz="1600" baseline="0" dirty="0" smtClean="0"/>
                        <a:t> Response/Source of Evidence</a:t>
                      </a:r>
                      <a:endParaRPr lang="en-US" sz="1600" dirty="0"/>
                    </a:p>
                  </a:txBody>
                  <a:tcPr anchor="ctr"/>
                </a:tc>
                <a:tc>
                  <a:txBody>
                    <a:bodyPr/>
                    <a:lstStyle/>
                    <a:p>
                      <a:pPr algn="l"/>
                      <a:r>
                        <a:rPr lang="en-US" sz="1600" dirty="0" smtClean="0"/>
                        <a:t>Reflective Questioning</a:t>
                      </a:r>
                      <a:r>
                        <a:rPr lang="en-US" sz="1600" baseline="0" dirty="0" smtClean="0"/>
                        <a:t> </a:t>
                      </a:r>
                      <a:endParaRPr lang="en-US" sz="1600" dirty="0"/>
                    </a:p>
                  </a:txBody>
                  <a:tcPr anchor="ctr"/>
                </a:tc>
                <a:extLst>
                  <a:ext uri="{0D108BD9-81ED-4DB2-BD59-A6C34878D82A}">
                    <a16:rowId xmlns:a16="http://schemas.microsoft.com/office/drawing/2014/main" val="10000"/>
                  </a:ext>
                </a:extLst>
              </a:tr>
              <a:tr h="1328201">
                <a:tc>
                  <a:txBody>
                    <a:bodyPr/>
                    <a:lstStyle/>
                    <a:p>
                      <a:pPr algn="l"/>
                      <a:endParaRPr lang="en-US" sz="1600" dirty="0" smtClean="0">
                        <a:effectLst>
                          <a:outerShdw blurRad="38100" dist="38100" dir="2700000" algn="tl">
                            <a:srgbClr val="000000">
                              <a:alpha val="43137"/>
                            </a:srgbClr>
                          </a:outerShdw>
                        </a:effectLst>
                      </a:endParaRPr>
                    </a:p>
                    <a:p>
                      <a:pPr algn="l"/>
                      <a:r>
                        <a:rPr lang="en-US" sz="1600" dirty="0" smtClean="0">
                          <a:effectLst>
                            <a:outerShdw blurRad="38100" dist="38100" dir="2700000" algn="tl">
                              <a:srgbClr val="000000">
                                <a:alpha val="43137"/>
                              </a:srgbClr>
                            </a:outerShdw>
                          </a:effectLst>
                        </a:rPr>
                        <a:t>The</a:t>
                      </a:r>
                      <a:r>
                        <a:rPr lang="en-US" sz="1600" baseline="0" dirty="0" smtClean="0">
                          <a:effectLst>
                            <a:outerShdw blurRad="38100" dist="38100" dir="2700000" algn="tl">
                              <a:srgbClr val="000000">
                                <a:alpha val="43137"/>
                              </a:srgbClr>
                            </a:outerShdw>
                          </a:effectLst>
                        </a:rPr>
                        <a:t> year long calendar presented by the mentee</a:t>
                      </a:r>
                      <a:endParaRPr lang="en-US" sz="1600" dirty="0">
                        <a:effectLst>
                          <a:outerShdw blurRad="38100" dist="38100" dir="2700000" algn="tl">
                            <a:srgbClr val="000000">
                              <a:alpha val="43137"/>
                            </a:srgbClr>
                          </a:outerShdw>
                        </a:effectLst>
                      </a:endParaRPr>
                    </a:p>
                  </a:txBody>
                  <a:tcPr>
                    <a:solidFill>
                      <a:srgbClr val="C1FFC1"/>
                    </a:solidFill>
                  </a:tcPr>
                </a:tc>
                <a:tc>
                  <a:txBody>
                    <a:bodyPr/>
                    <a:lstStyle/>
                    <a:p>
                      <a:pPr algn="l"/>
                      <a:endParaRPr lang="en-US" sz="1600" dirty="0" smtClean="0"/>
                    </a:p>
                    <a:p>
                      <a:pPr algn="l"/>
                      <a:r>
                        <a:rPr lang="en-US" sz="1600" dirty="0" smtClean="0"/>
                        <a:t>This shows your</a:t>
                      </a:r>
                      <a:r>
                        <a:rPr lang="en-US" sz="1600" baseline="0" dirty="0" smtClean="0"/>
                        <a:t> dedication to planning as a crucial part of your program.</a:t>
                      </a:r>
                      <a:endParaRPr lang="en-US" sz="1600" dirty="0" smtClean="0"/>
                    </a:p>
                  </a:txBody>
                  <a:tcPr>
                    <a:solidFill>
                      <a:srgbClr val="C1FFC1"/>
                    </a:solidFill>
                  </a:tcPr>
                </a:tc>
                <a:tc>
                  <a:txBody>
                    <a:bodyPr/>
                    <a:lstStyle/>
                    <a:p>
                      <a:pPr algn="l"/>
                      <a:endParaRPr lang="en-US" sz="1600" dirty="0" smtClean="0"/>
                    </a:p>
                    <a:p>
                      <a:pPr algn="l"/>
                      <a:r>
                        <a:rPr lang="en-US" sz="1600" dirty="0" smtClean="0"/>
                        <a:t>Do</a:t>
                      </a:r>
                      <a:r>
                        <a:rPr lang="en-US" sz="1600" baseline="0" dirty="0" smtClean="0"/>
                        <a:t> you see certain times you will need more support?</a:t>
                      </a:r>
                    </a:p>
                    <a:p>
                      <a:pPr algn="l"/>
                      <a:r>
                        <a:rPr lang="en-US" sz="1600" baseline="0" dirty="0" smtClean="0"/>
                        <a:t>How can you plan ahead?</a:t>
                      </a:r>
                      <a:endParaRPr lang="en-US" sz="1600" dirty="0"/>
                    </a:p>
                  </a:txBody>
                  <a:tcPr>
                    <a:solidFill>
                      <a:srgbClr val="C1FFC1"/>
                    </a:solidFill>
                  </a:tcPr>
                </a:tc>
                <a:extLst>
                  <a:ext uri="{0D108BD9-81ED-4DB2-BD59-A6C34878D82A}">
                    <a16:rowId xmlns:a16="http://schemas.microsoft.com/office/drawing/2014/main" val="3889959956"/>
                  </a:ext>
                </a:extLst>
              </a:tr>
            </a:tbl>
          </a:graphicData>
        </a:graphic>
      </p:graphicFrame>
    </p:spTree>
    <p:extLst>
      <p:ext uri="{BB962C8B-B14F-4D97-AF65-F5344CB8AC3E}">
        <p14:creationId xmlns:p14="http://schemas.microsoft.com/office/powerpoint/2010/main" val="88010215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E PPT Template Widescreen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Template 2017</Template>
  <TotalTime>114246</TotalTime>
  <Words>968</Words>
  <Application>Microsoft Office PowerPoint</Application>
  <PresentationFormat>On-screen Show (16:9)</PresentationFormat>
  <Paragraphs>154</Paragraphs>
  <Slides>20</Slides>
  <Notes>9</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20</vt:i4>
      </vt:variant>
    </vt:vector>
  </HeadingPairs>
  <TitlesOfParts>
    <vt:vector size="33" baseType="lpstr">
      <vt:lpstr>Arial</vt:lpstr>
      <vt:lpstr>Calibri</vt:lpstr>
      <vt:lpstr>Cambria</vt:lpstr>
      <vt:lpstr>Courier New</vt:lpstr>
      <vt:lpstr>Georgia</vt:lpstr>
      <vt:lpstr>Noto Sans Symbols</vt:lpstr>
      <vt:lpstr>Questrial</vt:lpstr>
      <vt:lpstr>Wingdings</vt:lpstr>
      <vt:lpstr>DESE PPT Template Widescreen 2017</vt:lpstr>
      <vt:lpstr>Section Dividers</vt:lpstr>
      <vt:lpstr>Content Layouts</vt:lpstr>
      <vt:lpstr>Content Breakout</vt:lpstr>
      <vt:lpstr>Closing </vt:lpstr>
      <vt:lpstr>PowerPoint Presentation</vt:lpstr>
      <vt:lpstr>PowerPoint Presentation</vt:lpstr>
      <vt:lpstr>Mentor Training</vt:lpstr>
      <vt:lpstr>Orientation Objectives </vt:lpstr>
      <vt:lpstr>Mentor Qualifications</vt:lpstr>
      <vt:lpstr>Mentor Responsibilities</vt:lpstr>
      <vt:lpstr>PowerPoint Presentation</vt:lpstr>
      <vt:lpstr>PowerPoint Presentation</vt:lpstr>
      <vt:lpstr>Observation Feedback &amp; Training</vt:lpstr>
      <vt:lpstr>Time Crunchers  (reported by beginning counselors)</vt:lpstr>
      <vt:lpstr>PowerPoint Presentation</vt:lpstr>
      <vt:lpstr>Overview of Program Expectations</vt:lpstr>
      <vt:lpstr>PowerPoint Presentation</vt:lpstr>
      <vt:lpstr>PowerPoint Presentation</vt:lpstr>
      <vt:lpstr>Mentor Logistics</vt:lpstr>
      <vt:lpstr>Logs</vt:lpstr>
      <vt:lpstr>Mentoring Contact Log</vt:lpstr>
      <vt:lpstr>Certification Upgrade </vt:lpstr>
      <vt:lpstr>Sign up for the Listserv!</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Chair Training</dc:title>
  <dc:creator>Ernst, Amber</dc:creator>
  <cp:lastModifiedBy>Ernst, Amber</cp:lastModifiedBy>
  <cp:revision>118</cp:revision>
  <dcterms:created xsi:type="dcterms:W3CDTF">2018-03-23T17:19:52Z</dcterms:created>
  <dcterms:modified xsi:type="dcterms:W3CDTF">2020-07-15T15:58:13Z</dcterms:modified>
</cp:coreProperties>
</file>