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87" r:id="rId2"/>
    <p:sldId id="288" r:id="rId3"/>
    <p:sldId id="273" r:id="rId4"/>
    <p:sldId id="274" r:id="rId5"/>
    <p:sldId id="320" r:id="rId6"/>
    <p:sldId id="322" r:id="rId7"/>
    <p:sldId id="272" r:id="rId8"/>
    <p:sldId id="317" r:id="rId9"/>
    <p:sldId id="298" r:id="rId10"/>
    <p:sldId id="318" r:id="rId11"/>
    <p:sldId id="321"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384676-F593-40FF-8D0A-57AC720EAAE4}" type="datetimeFigureOut">
              <a:rPr lang="en-US" smtClean="0"/>
              <a:pPr/>
              <a:t>6/2/2015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EE7BB5-5D51-4713-AC6D-73CEBAC1C60B}" type="slidenum">
              <a:rPr lang="en-US" smtClean="0"/>
              <a:pPr/>
              <a:t>‹#›</a:t>
            </a:fld>
            <a:endParaRPr lang="en-US"/>
          </a:p>
        </p:txBody>
      </p:sp>
    </p:spTree>
    <p:extLst>
      <p:ext uri="{BB962C8B-B14F-4D97-AF65-F5344CB8AC3E}">
        <p14:creationId xmlns:p14="http://schemas.microsoft.com/office/powerpoint/2010/main" xmlns="" val="42275360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92FB12-2F65-43C7-87FE-5E9C4D14ADB0}" type="datetimeFigureOut">
              <a:rPr lang="en-US" smtClean="0"/>
              <a:pPr/>
              <a:t>6/2/2015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AA3EE-0D18-42B1-9BA2-D9B37256D487}" type="slidenum">
              <a:rPr lang="en-US" smtClean="0"/>
              <a:pPr/>
              <a:t>‹#›</a:t>
            </a:fld>
            <a:endParaRPr lang="en-US"/>
          </a:p>
        </p:txBody>
      </p:sp>
    </p:spTree>
    <p:extLst>
      <p:ext uri="{BB962C8B-B14F-4D97-AF65-F5344CB8AC3E}">
        <p14:creationId xmlns:p14="http://schemas.microsoft.com/office/powerpoint/2010/main" xmlns="" val="2428104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92FB12-2F65-43C7-87FE-5E9C4D14ADB0}" type="datetimeFigureOut">
              <a:rPr lang="en-US" smtClean="0"/>
              <a:pPr/>
              <a:t>6/2/2015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AA3EE-0D18-42B1-9BA2-D9B37256D487}" type="slidenum">
              <a:rPr lang="en-US" smtClean="0"/>
              <a:pPr/>
              <a:t>‹#›</a:t>
            </a:fld>
            <a:endParaRPr lang="en-US"/>
          </a:p>
        </p:txBody>
      </p:sp>
    </p:spTree>
    <p:extLst>
      <p:ext uri="{BB962C8B-B14F-4D97-AF65-F5344CB8AC3E}">
        <p14:creationId xmlns:p14="http://schemas.microsoft.com/office/powerpoint/2010/main" xmlns="" val="1036483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92FB12-2F65-43C7-87FE-5E9C4D14ADB0}" type="datetimeFigureOut">
              <a:rPr lang="en-US" smtClean="0"/>
              <a:pPr/>
              <a:t>6/2/2015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AA3EE-0D18-42B1-9BA2-D9B37256D487}" type="slidenum">
              <a:rPr lang="en-US" smtClean="0"/>
              <a:pPr/>
              <a:t>‹#›</a:t>
            </a:fld>
            <a:endParaRPr lang="en-US"/>
          </a:p>
        </p:txBody>
      </p:sp>
    </p:spTree>
    <p:extLst>
      <p:ext uri="{BB962C8B-B14F-4D97-AF65-F5344CB8AC3E}">
        <p14:creationId xmlns:p14="http://schemas.microsoft.com/office/powerpoint/2010/main" xmlns="" val="2755622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92FB12-2F65-43C7-87FE-5E9C4D14ADB0}" type="datetimeFigureOut">
              <a:rPr lang="en-US" smtClean="0"/>
              <a:pPr/>
              <a:t>6/2/2015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AA3EE-0D18-42B1-9BA2-D9B37256D487}" type="slidenum">
              <a:rPr lang="en-US" smtClean="0"/>
              <a:pPr/>
              <a:t>‹#›</a:t>
            </a:fld>
            <a:endParaRPr lang="en-US"/>
          </a:p>
        </p:txBody>
      </p:sp>
    </p:spTree>
    <p:extLst>
      <p:ext uri="{BB962C8B-B14F-4D97-AF65-F5344CB8AC3E}">
        <p14:creationId xmlns:p14="http://schemas.microsoft.com/office/powerpoint/2010/main" xmlns="" val="2862971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92FB12-2F65-43C7-87FE-5E9C4D14ADB0}" type="datetimeFigureOut">
              <a:rPr lang="en-US" smtClean="0"/>
              <a:pPr/>
              <a:t>6/2/2015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AA3EE-0D18-42B1-9BA2-D9B37256D487}" type="slidenum">
              <a:rPr lang="en-US" smtClean="0"/>
              <a:pPr/>
              <a:t>‹#›</a:t>
            </a:fld>
            <a:endParaRPr lang="en-US"/>
          </a:p>
        </p:txBody>
      </p:sp>
    </p:spTree>
    <p:extLst>
      <p:ext uri="{BB962C8B-B14F-4D97-AF65-F5344CB8AC3E}">
        <p14:creationId xmlns:p14="http://schemas.microsoft.com/office/powerpoint/2010/main" xmlns="" val="2422322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92FB12-2F65-43C7-87FE-5E9C4D14ADB0}" type="datetimeFigureOut">
              <a:rPr lang="en-US" smtClean="0"/>
              <a:pPr/>
              <a:t>6/2/2015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AAA3EE-0D18-42B1-9BA2-D9B37256D487}" type="slidenum">
              <a:rPr lang="en-US" smtClean="0"/>
              <a:pPr/>
              <a:t>‹#›</a:t>
            </a:fld>
            <a:endParaRPr lang="en-US"/>
          </a:p>
        </p:txBody>
      </p:sp>
    </p:spTree>
    <p:extLst>
      <p:ext uri="{BB962C8B-B14F-4D97-AF65-F5344CB8AC3E}">
        <p14:creationId xmlns:p14="http://schemas.microsoft.com/office/powerpoint/2010/main" xmlns="" val="3871138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92FB12-2F65-43C7-87FE-5E9C4D14ADB0}" type="datetimeFigureOut">
              <a:rPr lang="en-US" smtClean="0"/>
              <a:pPr/>
              <a:t>6/2/2015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AAA3EE-0D18-42B1-9BA2-D9B37256D487}" type="slidenum">
              <a:rPr lang="en-US" smtClean="0"/>
              <a:pPr/>
              <a:t>‹#›</a:t>
            </a:fld>
            <a:endParaRPr lang="en-US"/>
          </a:p>
        </p:txBody>
      </p:sp>
    </p:spTree>
    <p:extLst>
      <p:ext uri="{BB962C8B-B14F-4D97-AF65-F5344CB8AC3E}">
        <p14:creationId xmlns:p14="http://schemas.microsoft.com/office/powerpoint/2010/main" xmlns="" val="3830101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92FB12-2F65-43C7-87FE-5E9C4D14ADB0}" type="datetimeFigureOut">
              <a:rPr lang="en-US" smtClean="0"/>
              <a:pPr/>
              <a:t>6/2/2015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AAA3EE-0D18-42B1-9BA2-D9B37256D487}" type="slidenum">
              <a:rPr lang="en-US" smtClean="0"/>
              <a:pPr/>
              <a:t>‹#›</a:t>
            </a:fld>
            <a:endParaRPr lang="en-US"/>
          </a:p>
        </p:txBody>
      </p:sp>
    </p:spTree>
    <p:extLst>
      <p:ext uri="{BB962C8B-B14F-4D97-AF65-F5344CB8AC3E}">
        <p14:creationId xmlns:p14="http://schemas.microsoft.com/office/powerpoint/2010/main" xmlns="" val="625314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92FB12-2F65-43C7-87FE-5E9C4D14ADB0}" type="datetimeFigureOut">
              <a:rPr lang="en-US" smtClean="0"/>
              <a:pPr/>
              <a:t>6/2/2015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AAA3EE-0D18-42B1-9BA2-D9B37256D487}" type="slidenum">
              <a:rPr lang="en-US" smtClean="0"/>
              <a:pPr/>
              <a:t>‹#›</a:t>
            </a:fld>
            <a:endParaRPr lang="en-US"/>
          </a:p>
        </p:txBody>
      </p:sp>
    </p:spTree>
    <p:extLst>
      <p:ext uri="{BB962C8B-B14F-4D97-AF65-F5344CB8AC3E}">
        <p14:creationId xmlns:p14="http://schemas.microsoft.com/office/powerpoint/2010/main" xmlns="" val="856075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92FB12-2F65-43C7-87FE-5E9C4D14ADB0}" type="datetimeFigureOut">
              <a:rPr lang="en-US" smtClean="0"/>
              <a:pPr/>
              <a:t>6/2/2015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AAA3EE-0D18-42B1-9BA2-D9B37256D487}" type="slidenum">
              <a:rPr lang="en-US" smtClean="0"/>
              <a:pPr/>
              <a:t>‹#›</a:t>
            </a:fld>
            <a:endParaRPr lang="en-US"/>
          </a:p>
        </p:txBody>
      </p:sp>
    </p:spTree>
    <p:extLst>
      <p:ext uri="{BB962C8B-B14F-4D97-AF65-F5344CB8AC3E}">
        <p14:creationId xmlns:p14="http://schemas.microsoft.com/office/powerpoint/2010/main" xmlns="" val="1712357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92FB12-2F65-43C7-87FE-5E9C4D14ADB0}" type="datetimeFigureOut">
              <a:rPr lang="en-US" smtClean="0"/>
              <a:pPr/>
              <a:t>6/2/2015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AAA3EE-0D18-42B1-9BA2-D9B37256D487}" type="slidenum">
              <a:rPr lang="en-US" smtClean="0"/>
              <a:pPr/>
              <a:t>‹#›</a:t>
            </a:fld>
            <a:endParaRPr lang="en-US"/>
          </a:p>
        </p:txBody>
      </p:sp>
    </p:spTree>
    <p:extLst>
      <p:ext uri="{BB962C8B-B14F-4D97-AF65-F5344CB8AC3E}">
        <p14:creationId xmlns:p14="http://schemas.microsoft.com/office/powerpoint/2010/main" xmlns="" val="55027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92FB12-2F65-43C7-87FE-5E9C4D14ADB0}" type="datetimeFigureOut">
              <a:rPr lang="en-US" smtClean="0"/>
              <a:pPr/>
              <a:t>6/2/2015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AAA3EE-0D18-42B1-9BA2-D9B37256D487}" type="slidenum">
              <a:rPr lang="en-US" smtClean="0"/>
              <a:pPr/>
              <a:t>‹#›</a:t>
            </a:fld>
            <a:endParaRPr lang="en-US"/>
          </a:p>
        </p:txBody>
      </p:sp>
    </p:spTree>
    <p:extLst>
      <p:ext uri="{BB962C8B-B14F-4D97-AF65-F5344CB8AC3E}">
        <p14:creationId xmlns:p14="http://schemas.microsoft.com/office/powerpoint/2010/main" xmlns="" val="4152863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dese.mo.gov/gifted-advisory-council"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200"/>
            <a:ext cx="8229600" cy="609600"/>
          </a:xfrm>
        </p:spPr>
        <p:txBody>
          <a:bodyPr>
            <a:normAutofit fontScale="90000"/>
          </a:bodyPr>
          <a:lstStyle/>
          <a:p>
            <a:r>
              <a:rPr lang="en-US" dirty="0" smtClean="0"/>
              <a:t/>
            </a:r>
            <a:br>
              <a:rPr lang="en-US" dirty="0" smtClean="0"/>
            </a:br>
            <a:r>
              <a:rPr lang="en-US" sz="3100" b="1" dirty="0" smtClean="0">
                <a:solidFill>
                  <a:srgbClr val="1F497D"/>
                </a:solidFill>
              </a:rPr>
              <a:t>ADVISORY </a:t>
            </a:r>
            <a:r>
              <a:rPr lang="en-US" sz="3100" b="1" dirty="0">
                <a:solidFill>
                  <a:srgbClr val="1F497D"/>
                </a:solidFill>
              </a:rPr>
              <a:t>COUNCIL MEMBERS</a:t>
            </a:r>
            <a:r>
              <a:rPr lang="en-US" dirty="0">
                <a:solidFill>
                  <a:srgbClr val="1F497D"/>
                </a:solidFill>
              </a:rPr>
              <a:t/>
            </a:r>
            <a:br>
              <a:rPr lang="en-US" dirty="0">
                <a:solidFill>
                  <a:srgbClr val="1F497D"/>
                </a:solidFill>
              </a:rPr>
            </a:br>
            <a:endParaRPr lang="en-US" dirty="0">
              <a:solidFill>
                <a:srgbClr val="1F497D"/>
              </a:solidFill>
            </a:endParaRPr>
          </a:p>
        </p:txBody>
      </p:sp>
      <p:sp>
        <p:nvSpPr>
          <p:cNvPr id="3" name="Content Placeholder 2"/>
          <p:cNvSpPr>
            <a:spLocks noGrp="1"/>
          </p:cNvSpPr>
          <p:nvPr>
            <p:ph idx="1"/>
          </p:nvPr>
        </p:nvSpPr>
        <p:spPr>
          <a:xfrm>
            <a:off x="457200" y="2438400"/>
            <a:ext cx="8229600" cy="3962400"/>
          </a:xfrm>
        </p:spPr>
        <p:txBody>
          <a:bodyPr>
            <a:normAutofit fontScale="47500" lnSpcReduction="20000"/>
          </a:bodyPr>
          <a:lstStyle/>
          <a:p>
            <a:pPr marL="0" indent="0" algn="ctr">
              <a:buNone/>
            </a:pPr>
            <a:endParaRPr lang="en-US" dirty="0" smtClean="0"/>
          </a:p>
          <a:p>
            <a:pPr marL="0" indent="0" algn="ctr">
              <a:buNone/>
            </a:pPr>
            <a:r>
              <a:rPr lang="en-US" sz="4400" dirty="0" smtClean="0"/>
              <a:t>Dr</a:t>
            </a:r>
            <a:r>
              <a:rPr lang="en-US" sz="4400" dirty="0"/>
              <a:t>. Linda Smith, </a:t>
            </a:r>
            <a:r>
              <a:rPr lang="en-US" sz="4400" dirty="0" smtClean="0"/>
              <a:t>Chair, Clayton</a:t>
            </a:r>
            <a:endParaRPr lang="en-US" sz="4400" dirty="0"/>
          </a:p>
          <a:p>
            <a:pPr marL="0" indent="0" algn="ctr">
              <a:buNone/>
            </a:pPr>
            <a:r>
              <a:rPr lang="en-US" sz="4400" dirty="0"/>
              <a:t>Dr. Steve </a:t>
            </a:r>
            <a:r>
              <a:rPr lang="en-US" sz="4400" dirty="0" err="1" smtClean="0"/>
              <a:t>Coxon</a:t>
            </a:r>
            <a:r>
              <a:rPr lang="en-US" sz="4400" dirty="0" smtClean="0"/>
              <a:t>, Maryville University</a:t>
            </a:r>
            <a:endParaRPr lang="en-US" sz="4400" dirty="0"/>
          </a:p>
          <a:p>
            <a:pPr marL="0" indent="0" algn="ctr">
              <a:buNone/>
            </a:pPr>
            <a:r>
              <a:rPr lang="en-US" sz="4400" dirty="0"/>
              <a:t>Dr. Rosemary Hodge </a:t>
            </a:r>
            <a:r>
              <a:rPr lang="en-US" sz="4400" dirty="0" smtClean="0"/>
              <a:t>Graves, North Kansas City</a:t>
            </a:r>
            <a:endParaRPr lang="en-US" sz="4400" dirty="0"/>
          </a:p>
          <a:p>
            <a:pPr marL="0" indent="0" algn="ctr">
              <a:buNone/>
            </a:pPr>
            <a:r>
              <a:rPr lang="en-US" sz="4400" dirty="0"/>
              <a:t>Ms. Sally </a:t>
            </a:r>
            <a:r>
              <a:rPr lang="en-US" sz="4400" dirty="0" smtClean="0"/>
              <a:t>Holt, Bernie </a:t>
            </a:r>
            <a:endParaRPr lang="en-US" sz="4400" dirty="0"/>
          </a:p>
          <a:p>
            <a:pPr marL="0" indent="0" algn="ctr">
              <a:buNone/>
            </a:pPr>
            <a:r>
              <a:rPr lang="en-US" sz="4400" dirty="0"/>
              <a:t>Dr. Robin </a:t>
            </a:r>
            <a:r>
              <a:rPr lang="en-US" sz="4400" dirty="0" smtClean="0"/>
              <a:t>Lady, Rockwood</a:t>
            </a:r>
            <a:endParaRPr lang="en-US" sz="4400" dirty="0"/>
          </a:p>
          <a:p>
            <a:pPr marL="0" indent="0" algn="ctr">
              <a:buNone/>
            </a:pPr>
            <a:r>
              <a:rPr lang="en-US" sz="4400" dirty="0"/>
              <a:t>Ms. </a:t>
            </a:r>
            <a:r>
              <a:rPr lang="en-US" sz="4400" dirty="0" err="1"/>
              <a:t>Lenae</a:t>
            </a:r>
            <a:r>
              <a:rPr lang="en-US" sz="4400" dirty="0"/>
              <a:t> </a:t>
            </a:r>
            <a:r>
              <a:rPr lang="en-US" sz="4400" dirty="0" err="1" smtClean="0"/>
              <a:t>Lazzelle</a:t>
            </a:r>
            <a:r>
              <a:rPr lang="en-US" sz="4400" dirty="0" smtClean="0"/>
              <a:t>, Springfield</a:t>
            </a:r>
            <a:endParaRPr lang="en-US" sz="4400" dirty="0"/>
          </a:p>
          <a:p>
            <a:pPr marL="0" indent="0" algn="ctr">
              <a:buNone/>
            </a:pPr>
            <a:r>
              <a:rPr lang="en-US" sz="4400" dirty="0"/>
              <a:t>Dr. Beth </a:t>
            </a:r>
            <a:r>
              <a:rPr lang="en-US" sz="4400" dirty="0" smtClean="0"/>
              <a:t>Winton, Columbia</a:t>
            </a:r>
            <a:endParaRPr lang="en-US" sz="4400" dirty="0"/>
          </a:p>
          <a:p>
            <a:pPr marL="0" indent="0" algn="ctr">
              <a:buNone/>
            </a:pPr>
            <a:r>
              <a:rPr lang="en-US" sz="4400" dirty="0"/>
              <a:t> </a:t>
            </a:r>
            <a:endParaRPr lang="en-US" dirty="0"/>
          </a:p>
          <a:p>
            <a:pPr marL="0" indent="0">
              <a:buNone/>
            </a:pPr>
            <a:r>
              <a:rPr lang="en-US" sz="3800" b="1" dirty="0">
                <a:solidFill>
                  <a:srgbClr val="1F497D"/>
                </a:solidFill>
              </a:rPr>
              <a:t>DESE SUPPORT </a:t>
            </a:r>
            <a:r>
              <a:rPr lang="en-US" sz="3800" b="1" dirty="0" smtClean="0">
                <a:solidFill>
                  <a:srgbClr val="1F497D"/>
                </a:solidFill>
              </a:rPr>
              <a:t>MEMBERS                                                            DATA ANALYSIS SUPPORT</a:t>
            </a:r>
            <a:endParaRPr lang="en-US" sz="3800" b="1" dirty="0">
              <a:solidFill>
                <a:srgbClr val="1F497D"/>
              </a:solidFill>
            </a:endParaRPr>
          </a:p>
          <a:p>
            <a:pPr marL="0" indent="0">
              <a:buNone/>
            </a:pPr>
            <a:r>
              <a:rPr lang="en-US" sz="3800" dirty="0"/>
              <a:t>Mr. David </a:t>
            </a:r>
            <a:r>
              <a:rPr lang="en-US" sz="3800" smtClean="0"/>
              <a:t>Welch                                                                                           </a:t>
            </a:r>
            <a:r>
              <a:rPr lang="en-US" sz="3800" dirty="0" smtClean="0"/>
              <a:t>Dr. Matt Goodman</a:t>
            </a:r>
            <a:endParaRPr lang="en-US" sz="3800" dirty="0"/>
          </a:p>
          <a:p>
            <a:pPr marL="0" indent="0">
              <a:buNone/>
            </a:pPr>
            <a:r>
              <a:rPr lang="en-US" sz="3800" dirty="0"/>
              <a:t>Ms. Renee </a:t>
            </a:r>
            <a:r>
              <a:rPr lang="en-US" sz="3800" dirty="0" smtClean="0"/>
              <a:t>Hasty                                                                                                   </a:t>
            </a:r>
            <a:r>
              <a:rPr lang="en-US" sz="3800" dirty="0" err="1" smtClean="0"/>
              <a:t>EducationPlus</a:t>
            </a:r>
            <a:endParaRPr lang="en-US" sz="3800" dirty="0"/>
          </a:p>
          <a:p>
            <a:pPr marL="0" indent="0">
              <a:buNone/>
            </a:pPr>
            <a:endParaRPr lang="en-US" sz="3800" dirty="0"/>
          </a:p>
        </p:txBody>
      </p:sp>
      <p:sp>
        <p:nvSpPr>
          <p:cNvPr id="5" name="Title 1"/>
          <p:cNvSpPr txBox="1">
            <a:spLocks/>
          </p:cNvSpPr>
          <p:nvPr/>
        </p:nvSpPr>
        <p:spPr>
          <a:xfrm>
            <a:off x="609600" y="685800"/>
            <a:ext cx="8001000" cy="1219200"/>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Advisory Council on the Education of Gifted and Talented Children</a:t>
            </a:r>
            <a:endParaRPr lang="en-US" dirty="0"/>
          </a:p>
        </p:txBody>
      </p:sp>
    </p:spTree>
    <p:extLst>
      <p:ext uri="{BB962C8B-B14F-4D97-AF65-F5344CB8AC3E}">
        <p14:creationId xmlns:p14="http://schemas.microsoft.com/office/powerpoint/2010/main" xmlns="" val="16932109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idx="1"/>
          </p:nvPr>
        </p:nvSpPr>
        <p:spPr>
          <a:xfrm>
            <a:off x="762000" y="1600200"/>
            <a:ext cx="7924800" cy="4724400"/>
          </a:xfrm>
        </p:spPr>
        <p:txBody>
          <a:bodyPr>
            <a:normAutofit fontScale="85000" lnSpcReduction="10000"/>
          </a:bodyPr>
          <a:lstStyle/>
          <a:p>
            <a:pPr marL="0" indent="0">
              <a:lnSpc>
                <a:spcPct val="110000"/>
              </a:lnSpc>
              <a:buNone/>
            </a:pPr>
            <a:r>
              <a:rPr lang="en-US" sz="3000" dirty="0"/>
              <a:t>The report concludes with 10 recommendations for action, grouped into five broad areas:  </a:t>
            </a:r>
          </a:p>
          <a:p>
            <a:pPr lvl="0">
              <a:lnSpc>
                <a:spcPct val="110000"/>
              </a:lnSpc>
            </a:pPr>
            <a:r>
              <a:rPr lang="en-US" sz="3000" dirty="0"/>
              <a:t>R</a:t>
            </a:r>
            <a:r>
              <a:rPr lang="en-US" sz="3000" dirty="0" smtClean="0"/>
              <a:t>eporting </a:t>
            </a:r>
            <a:r>
              <a:rPr lang="en-US" sz="3000" dirty="0"/>
              <a:t>data on gifted students and programs </a:t>
            </a:r>
          </a:p>
          <a:p>
            <a:pPr lvl="0">
              <a:lnSpc>
                <a:spcPct val="110000"/>
              </a:lnSpc>
            </a:pPr>
            <a:r>
              <a:rPr lang="en-US" sz="3000" dirty="0"/>
              <a:t>I</a:t>
            </a:r>
            <a:r>
              <a:rPr lang="en-US" sz="3000" dirty="0" smtClean="0"/>
              <a:t>dentification </a:t>
            </a:r>
            <a:r>
              <a:rPr lang="en-US" sz="3000" dirty="0"/>
              <a:t>of gifted </a:t>
            </a:r>
            <a:r>
              <a:rPr lang="en-US" sz="3000" dirty="0" smtClean="0"/>
              <a:t>students</a:t>
            </a:r>
            <a:endParaRPr lang="en-US" sz="3000" dirty="0"/>
          </a:p>
          <a:p>
            <a:pPr lvl="0">
              <a:lnSpc>
                <a:spcPct val="110000"/>
              </a:lnSpc>
            </a:pPr>
            <a:r>
              <a:rPr lang="en-US" sz="3000" dirty="0"/>
              <a:t>P</a:t>
            </a:r>
            <a:r>
              <a:rPr lang="en-US" sz="3000" dirty="0" smtClean="0"/>
              <a:t>rogramming </a:t>
            </a:r>
            <a:r>
              <a:rPr lang="en-US" sz="3000" dirty="0"/>
              <a:t>for gifted students </a:t>
            </a:r>
          </a:p>
          <a:p>
            <a:pPr lvl="0">
              <a:lnSpc>
                <a:spcPct val="110000"/>
              </a:lnSpc>
            </a:pPr>
            <a:r>
              <a:rPr lang="en-US" sz="3000" dirty="0"/>
              <a:t>E</a:t>
            </a:r>
            <a:r>
              <a:rPr lang="en-US" sz="3000" dirty="0" smtClean="0"/>
              <a:t>ducator </a:t>
            </a:r>
            <a:r>
              <a:rPr lang="en-US" sz="3000" dirty="0"/>
              <a:t>preparation and professional development </a:t>
            </a:r>
          </a:p>
          <a:p>
            <a:pPr lvl="0">
              <a:lnSpc>
                <a:spcPct val="110000"/>
              </a:lnSpc>
            </a:pPr>
            <a:r>
              <a:rPr lang="en-US" sz="3000" dirty="0"/>
              <a:t>R</a:t>
            </a:r>
            <a:r>
              <a:rPr lang="en-US" sz="3000" dirty="0" smtClean="0"/>
              <a:t>equiring </a:t>
            </a:r>
            <a:r>
              <a:rPr lang="en-US" sz="3000" dirty="0"/>
              <a:t>and funding gifted </a:t>
            </a:r>
            <a:r>
              <a:rPr lang="en-US" sz="3000" dirty="0" smtClean="0"/>
              <a:t>education</a:t>
            </a:r>
          </a:p>
          <a:p>
            <a:pPr marL="0" lvl="0" indent="0">
              <a:buNone/>
            </a:pPr>
            <a:endParaRPr lang="en-US" dirty="0" smtClean="0"/>
          </a:p>
          <a:p>
            <a:pPr marL="0" indent="0">
              <a:buNone/>
            </a:pPr>
            <a:r>
              <a:rPr lang="en-US" dirty="0"/>
              <a:t>Report Pages:  </a:t>
            </a:r>
            <a:r>
              <a:rPr lang="en-US" dirty="0" smtClean="0"/>
              <a:t>37-43</a:t>
            </a:r>
            <a:endParaRPr lang="en-US" dirty="0"/>
          </a:p>
          <a:p>
            <a:pPr marL="0" lvl="0" indent="0">
              <a:buNone/>
            </a:pPr>
            <a:r>
              <a:rPr lang="en-US" sz="3000" dirty="0" smtClean="0"/>
              <a:t>Format:  Problem</a:t>
            </a:r>
            <a:r>
              <a:rPr lang="en-US" sz="3000" dirty="0"/>
              <a:t> </a:t>
            </a:r>
            <a:r>
              <a:rPr lang="en-US" sz="3000" dirty="0" smtClean="0"/>
              <a:t>– Recommendation – Rationale</a:t>
            </a:r>
          </a:p>
          <a:p>
            <a:pPr marL="0" lvl="0" indent="0">
              <a:buNone/>
            </a:pPr>
            <a:endParaRPr lang="en-US" sz="3000" dirty="0" smtClean="0"/>
          </a:p>
          <a:p>
            <a:pPr marL="0" lvl="0" indent="0">
              <a:buNone/>
            </a:pPr>
            <a:endParaRPr lang="en-US" dirty="0"/>
          </a:p>
          <a:p>
            <a:pPr marL="0" indent="0">
              <a:buNone/>
            </a:pPr>
            <a:endParaRPr lang="en-US" dirty="0"/>
          </a:p>
        </p:txBody>
      </p:sp>
    </p:spTree>
    <p:extLst>
      <p:ext uri="{BB962C8B-B14F-4D97-AF65-F5344CB8AC3E}">
        <p14:creationId xmlns:p14="http://schemas.microsoft.com/office/powerpoint/2010/main" xmlns="" val="41977699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453904"/>
            <a:ext cx="8534400" cy="2123658"/>
          </a:xfrm>
          <a:prstGeom prst="rect">
            <a:avLst/>
          </a:prstGeom>
          <a:noFill/>
        </p:spPr>
        <p:txBody>
          <a:bodyPr wrap="square" rtlCol="0">
            <a:spAutoFit/>
          </a:bodyPr>
          <a:lstStyle/>
          <a:p>
            <a:endParaRPr lang="en-US" sz="3800" dirty="0">
              <a:hlinkClick r:id="rId2"/>
            </a:endParaRPr>
          </a:p>
          <a:p>
            <a:r>
              <a:rPr lang="en-US" sz="3800" dirty="0" smtClean="0">
                <a:hlinkClick r:id="rId2"/>
              </a:rPr>
              <a:t>www.dese.mo.gov/gifted-advisory-council</a:t>
            </a:r>
            <a:endParaRPr lang="en-US" sz="3800" dirty="0" smtClean="0"/>
          </a:p>
          <a:p>
            <a:endParaRPr lang="en-US" sz="3800" dirty="0" smtClean="0"/>
          </a:p>
          <a:p>
            <a:endParaRPr lang="en-US" dirty="0"/>
          </a:p>
        </p:txBody>
      </p:sp>
    </p:spTree>
    <p:extLst>
      <p:ext uri="{BB962C8B-B14F-4D97-AF65-F5344CB8AC3E}">
        <p14:creationId xmlns:p14="http://schemas.microsoft.com/office/powerpoint/2010/main" xmlns="" val="53087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38200"/>
          </a:xfrm>
        </p:spPr>
        <p:txBody>
          <a:bodyPr>
            <a:normAutofit/>
          </a:bodyPr>
          <a:lstStyle/>
          <a:p>
            <a:r>
              <a:rPr lang="en-US" sz="3200" b="1" dirty="0" smtClean="0">
                <a:solidFill>
                  <a:srgbClr val="1F497D"/>
                </a:solidFill>
              </a:rPr>
              <a:t>COUNCIL BACKGROUND</a:t>
            </a:r>
            <a:endParaRPr lang="en-US" sz="3200" b="1" dirty="0">
              <a:solidFill>
                <a:srgbClr val="1F497D"/>
              </a:solidFill>
            </a:endParaRPr>
          </a:p>
        </p:txBody>
      </p:sp>
      <p:sp>
        <p:nvSpPr>
          <p:cNvPr id="3" name="Content Placeholder 2"/>
          <p:cNvSpPr>
            <a:spLocks noGrp="1"/>
          </p:cNvSpPr>
          <p:nvPr>
            <p:ph idx="1"/>
          </p:nvPr>
        </p:nvSpPr>
        <p:spPr>
          <a:xfrm>
            <a:off x="762000" y="1219200"/>
            <a:ext cx="7924800" cy="2590800"/>
          </a:xfrm>
        </p:spPr>
        <p:txBody>
          <a:bodyPr>
            <a:normAutofit fontScale="40000" lnSpcReduction="20000"/>
          </a:bodyPr>
          <a:lstStyle/>
          <a:p>
            <a:pPr marL="0" indent="0">
              <a:spcBef>
                <a:spcPts val="48"/>
              </a:spcBef>
              <a:buNone/>
            </a:pPr>
            <a:r>
              <a:rPr lang="en-US" sz="4500" dirty="0" smtClean="0"/>
              <a:t>Established in </a:t>
            </a:r>
            <a:r>
              <a:rPr lang="en-US" sz="4500" dirty="0"/>
              <a:t>2013 </a:t>
            </a:r>
            <a:r>
              <a:rPr lang="en-US" sz="4500" dirty="0" smtClean="0"/>
              <a:t>after </a:t>
            </a:r>
            <a:r>
              <a:rPr lang="en-US" sz="4500" dirty="0"/>
              <a:t>passage of State Statute 161.249 by the Missouri </a:t>
            </a:r>
            <a:r>
              <a:rPr lang="en-US" sz="4500" dirty="0" smtClean="0"/>
              <a:t>legislature</a:t>
            </a:r>
          </a:p>
          <a:p>
            <a:pPr marL="0" indent="0">
              <a:spcBef>
                <a:spcPts val="48"/>
              </a:spcBef>
              <a:buNone/>
            </a:pPr>
            <a:r>
              <a:rPr lang="en-US" sz="4500" dirty="0" smtClean="0"/>
              <a:t>  </a:t>
            </a:r>
            <a:endParaRPr lang="en-US" sz="3500" dirty="0" smtClean="0"/>
          </a:p>
          <a:p>
            <a:pPr marL="0" indent="0">
              <a:spcBef>
                <a:spcPts val="48"/>
              </a:spcBef>
              <a:buNone/>
            </a:pPr>
            <a:r>
              <a:rPr lang="en-US" sz="4500" dirty="0" smtClean="0"/>
              <a:t>Composed of seven </a:t>
            </a:r>
            <a:r>
              <a:rPr lang="en-US" sz="4500" dirty="0"/>
              <a:t>Missouri residents with expertise in gifted </a:t>
            </a:r>
            <a:r>
              <a:rPr lang="en-US" sz="4500" dirty="0" smtClean="0"/>
              <a:t>education</a:t>
            </a:r>
          </a:p>
          <a:p>
            <a:pPr marL="0" indent="0">
              <a:spcBef>
                <a:spcPts val="48"/>
              </a:spcBef>
              <a:buNone/>
            </a:pPr>
            <a:endParaRPr lang="en-US" sz="4500" dirty="0" smtClean="0"/>
          </a:p>
          <a:p>
            <a:pPr marL="0" indent="0">
              <a:spcBef>
                <a:spcPts val="48"/>
              </a:spcBef>
              <a:buNone/>
            </a:pPr>
            <a:r>
              <a:rPr lang="en-US" sz="4500" dirty="0" smtClean="0"/>
              <a:t>Members appointed </a:t>
            </a:r>
            <a:r>
              <a:rPr lang="en-US" sz="4500" dirty="0"/>
              <a:t>by the Commissioner of </a:t>
            </a:r>
            <a:r>
              <a:rPr lang="en-US" sz="4500" dirty="0" smtClean="0"/>
              <a:t>Education  </a:t>
            </a:r>
          </a:p>
          <a:p>
            <a:pPr marL="0" indent="0">
              <a:spcBef>
                <a:spcPts val="48"/>
              </a:spcBef>
              <a:buNone/>
            </a:pPr>
            <a:endParaRPr lang="en-US" sz="4500" dirty="0" smtClean="0"/>
          </a:p>
          <a:p>
            <a:pPr marL="0" indent="0">
              <a:spcBef>
                <a:spcPts val="48"/>
              </a:spcBef>
              <a:buNone/>
            </a:pPr>
            <a:r>
              <a:rPr lang="en-US" sz="4500" dirty="0" smtClean="0"/>
              <a:t>Responsible for providing </a:t>
            </a:r>
            <a:r>
              <a:rPr lang="en-US" sz="4500" dirty="0"/>
              <a:t>advice “regarding all rules and policies to be adopted by the State Board of Education relating to the education of gifted and talented children” in Missouri.</a:t>
            </a:r>
          </a:p>
          <a:p>
            <a:pPr marL="0" indent="0">
              <a:buNone/>
            </a:pPr>
            <a:endParaRPr lang="en-US" dirty="0"/>
          </a:p>
        </p:txBody>
      </p:sp>
      <p:sp>
        <p:nvSpPr>
          <p:cNvPr id="5" name="TextBox 4"/>
          <p:cNvSpPr txBox="1"/>
          <p:nvPr/>
        </p:nvSpPr>
        <p:spPr>
          <a:xfrm>
            <a:off x="762000" y="3780234"/>
            <a:ext cx="8001000" cy="3077766"/>
          </a:xfrm>
          <a:prstGeom prst="rect">
            <a:avLst/>
          </a:prstGeom>
          <a:noFill/>
        </p:spPr>
        <p:txBody>
          <a:bodyPr wrap="square" rtlCol="0">
            <a:spAutoFit/>
          </a:bodyPr>
          <a:lstStyle/>
          <a:p>
            <a:r>
              <a:rPr lang="en-US" sz="3200" dirty="0" smtClean="0"/>
              <a:t>                        </a:t>
            </a:r>
            <a:r>
              <a:rPr lang="en-US" sz="3200" b="1" dirty="0" smtClean="0">
                <a:solidFill>
                  <a:srgbClr val="1F497D"/>
                </a:solidFill>
              </a:rPr>
              <a:t>GOALS </a:t>
            </a:r>
            <a:r>
              <a:rPr lang="en-US" sz="3200" b="1" dirty="0">
                <a:solidFill>
                  <a:srgbClr val="1F497D"/>
                </a:solidFill>
              </a:rPr>
              <a:t>OF </a:t>
            </a:r>
            <a:r>
              <a:rPr lang="en-US" sz="3200" b="1" dirty="0" smtClean="0">
                <a:solidFill>
                  <a:srgbClr val="1F497D"/>
                </a:solidFill>
              </a:rPr>
              <a:t>REPORT</a:t>
            </a:r>
          </a:p>
          <a:p>
            <a:endParaRPr lang="en-US" sz="1600" dirty="0" smtClean="0"/>
          </a:p>
          <a:p>
            <a:r>
              <a:rPr lang="en-US" dirty="0" smtClean="0"/>
              <a:t>GOAL </a:t>
            </a:r>
            <a:r>
              <a:rPr lang="en-US" dirty="0"/>
              <a:t>1:  Create a data-driven understanding of the current status of gifted programs in the state.  </a:t>
            </a:r>
          </a:p>
          <a:p>
            <a:endParaRPr lang="en-US" sz="1600" dirty="0"/>
          </a:p>
          <a:p>
            <a:r>
              <a:rPr lang="en-US" dirty="0"/>
              <a:t>GOAL 2:  Make recommendations for improvement in Missouri’s efforts related to gifted and talented children.  </a:t>
            </a:r>
          </a:p>
          <a:p>
            <a:endParaRPr lang="en-US" sz="1600" dirty="0"/>
          </a:p>
          <a:p>
            <a:r>
              <a:rPr lang="en-US" dirty="0"/>
              <a:t>GOAL 3:  Establish a ‘baseline’ for future analyses and recommendations.  </a:t>
            </a:r>
          </a:p>
          <a:p>
            <a:endParaRPr lang="en-US" dirty="0"/>
          </a:p>
        </p:txBody>
      </p:sp>
    </p:spTree>
    <p:extLst>
      <p:ext uri="{BB962C8B-B14F-4D97-AF65-F5344CB8AC3E}">
        <p14:creationId xmlns:p14="http://schemas.microsoft.com/office/powerpoint/2010/main" xmlns="" val="37295905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p:nvPr/>
        </p:nvPicPr>
        <p:blipFill>
          <a:blip r:embed="rId2" cstate="print"/>
          <a:stretch>
            <a:fillRect/>
          </a:stretch>
        </p:blipFill>
        <p:spPr>
          <a:xfrm>
            <a:off x="228600" y="76200"/>
            <a:ext cx="8839199" cy="6553200"/>
          </a:xfrm>
          <a:prstGeom prst="rect">
            <a:avLst/>
          </a:prstGeom>
          <a:ln>
            <a:solidFill>
              <a:schemeClr val="tx1"/>
            </a:solidFill>
          </a:ln>
        </p:spPr>
      </p:pic>
    </p:spTree>
    <p:extLst>
      <p:ext uri="{BB962C8B-B14F-4D97-AF65-F5344CB8AC3E}">
        <p14:creationId xmlns:p14="http://schemas.microsoft.com/office/powerpoint/2010/main" xmlns="" val="11612762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p:nvPr/>
        </p:nvPicPr>
        <p:blipFill>
          <a:blip r:embed="rId2" cstate="print"/>
          <a:stretch>
            <a:fillRect/>
          </a:stretch>
        </p:blipFill>
        <p:spPr>
          <a:xfrm>
            <a:off x="76200" y="76200"/>
            <a:ext cx="8915400" cy="6705600"/>
          </a:xfrm>
          <a:prstGeom prst="rect">
            <a:avLst/>
          </a:prstGeom>
          <a:ln>
            <a:solidFill>
              <a:schemeClr val="tx1"/>
            </a:solidFill>
          </a:ln>
        </p:spPr>
      </p:pic>
    </p:spTree>
    <p:extLst>
      <p:ext uri="{BB962C8B-B14F-4D97-AF65-F5344CB8AC3E}">
        <p14:creationId xmlns:p14="http://schemas.microsoft.com/office/powerpoint/2010/main" xmlns="" val="11612762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p:nvPr/>
        </p:nvPicPr>
        <p:blipFill>
          <a:blip r:embed="rId2" cstate="print"/>
          <a:stretch>
            <a:fillRect/>
          </a:stretch>
        </p:blipFill>
        <p:spPr>
          <a:xfrm>
            <a:off x="76200" y="76200"/>
            <a:ext cx="8915399" cy="6553200"/>
          </a:xfrm>
          <a:prstGeom prst="rect">
            <a:avLst/>
          </a:prstGeom>
          <a:ln>
            <a:solidFill>
              <a:schemeClr val="tx1"/>
            </a:solidFill>
          </a:ln>
        </p:spPr>
      </p:pic>
    </p:spTree>
    <p:extLst>
      <p:ext uri="{BB962C8B-B14F-4D97-AF65-F5344CB8AC3E}">
        <p14:creationId xmlns:p14="http://schemas.microsoft.com/office/powerpoint/2010/main" xmlns="" val="389606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p:nvPr/>
        </p:nvPicPr>
        <p:blipFill>
          <a:blip r:embed="rId2" cstate="print"/>
          <a:stretch>
            <a:fillRect/>
          </a:stretch>
        </p:blipFill>
        <p:spPr>
          <a:xfrm>
            <a:off x="152400" y="152400"/>
            <a:ext cx="8839199" cy="6553200"/>
          </a:xfrm>
          <a:prstGeom prst="rect">
            <a:avLst/>
          </a:prstGeom>
          <a:ln>
            <a:solidFill>
              <a:schemeClr val="tx1"/>
            </a:solidFill>
          </a:ln>
        </p:spPr>
      </p:pic>
    </p:spTree>
    <p:extLst>
      <p:ext uri="{BB962C8B-B14F-4D97-AF65-F5344CB8AC3E}">
        <p14:creationId xmlns:p14="http://schemas.microsoft.com/office/powerpoint/2010/main" xmlns="" val="652785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p:nvPr/>
        </p:nvPicPr>
        <p:blipFill>
          <a:blip r:embed="rId2" cstate="print"/>
          <a:stretch>
            <a:fillRect/>
          </a:stretch>
        </p:blipFill>
        <p:spPr>
          <a:xfrm>
            <a:off x="152400" y="76200"/>
            <a:ext cx="8839200" cy="6629400"/>
          </a:xfrm>
          <a:prstGeom prst="rect">
            <a:avLst/>
          </a:prstGeom>
          <a:ln>
            <a:solidFill>
              <a:schemeClr val="tx1"/>
            </a:solidFill>
          </a:ln>
        </p:spPr>
      </p:pic>
    </p:spTree>
    <p:extLst>
      <p:ext uri="{BB962C8B-B14F-4D97-AF65-F5344CB8AC3E}">
        <p14:creationId xmlns:p14="http://schemas.microsoft.com/office/powerpoint/2010/main" xmlns="" val="11612762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143000"/>
          </a:xfrm>
        </p:spPr>
        <p:txBody>
          <a:bodyPr>
            <a:noAutofit/>
          </a:bodyPr>
          <a:lstStyle/>
          <a:p>
            <a:r>
              <a:rPr lang="en-US" sz="1800" dirty="0" smtClean="0"/>
              <a:t>Analysis of Current Gifted Served Compared to 5% and 10% of Student Population</a:t>
            </a:r>
            <a:endParaRPr lang="en-US" sz="18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xmlns="" val="624614825"/>
              </p:ext>
            </p:extLst>
          </p:nvPr>
        </p:nvGraphicFramePr>
        <p:xfrm>
          <a:off x="76200" y="838200"/>
          <a:ext cx="8915400" cy="5590875"/>
        </p:xfrm>
        <a:graphic>
          <a:graphicData uri="http://schemas.openxmlformats.org/drawingml/2006/table">
            <a:tbl>
              <a:tblPr firstRow="1" bandRow="1">
                <a:tableStyleId>{5940675A-B579-460E-94D1-54222C63F5DA}</a:tableStyleId>
              </a:tblPr>
              <a:tblGrid>
                <a:gridCol w="891540"/>
                <a:gridCol w="891540"/>
                <a:gridCol w="891540"/>
                <a:gridCol w="891540"/>
                <a:gridCol w="891540"/>
                <a:gridCol w="891540"/>
                <a:gridCol w="891540"/>
                <a:gridCol w="891540"/>
                <a:gridCol w="891540"/>
                <a:gridCol w="891540"/>
              </a:tblGrid>
              <a:tr h="228600">
                <a:tc rowSpan="2">
                  <a:txBody>
                    <a:bodyPr/>
                    <a:lstStyle/>
                    <a:p>
                      <a:pPr algn="ctr"/>
                      <a:r>
                        <a:rPr lang="en-US" sz="1200" b="0" dirty="0" smtClean="0"/>
                        <a:t>Region</a:t>
                      </a:r>
                      <a:endParaRPr lang="en-US" sz="1200" b="0" dirty="0"/>
                    </a:p>
                  </a:txBody>
                  <a:tcPr anchor="ctr"/>
                </a:tc>
                <a:tc rowSpan="2">
                  <a:txBody>
                    <a:bodyPr/>
                    <a:lstStyle/>
                    <a:p>
                      <a:pPr algn="ctr"/>
                      <a:r>
                        <a:rPr lang="en-US" sz="1200" b="0" dirty="0" smtClean="0"/>
                        <a:t>2014 </a:t>
                      </a:r>
                      <a:r>
                        <a:rPr lang="en-US" sz="1200" b="0" baseline="0" dirty="0" smtClean="0"/>
                        <a:t>Missouri Public School Students</a:t>
                      </a:r>
                      <a:endParaRPr lang="en-US" sz="1200" b="0" dirty="0"/>
                    </a:p>
                  </a:txBody>
                  <a:tcPr anchor="ctr"/>
                </a:tc>
                <a:tc rowSpan="2">
                  <a:txBody>
                    <a:bodyPr/>
                    <a:lstStyle/>
                    <a:p>
                      <a:pPr algn="ctr"/>
                      <a:r>
                        <a:rPr lang="en-US" sz="1200" b="0" dirty="0" smtClean="0"/>
                        <a:t>2014 Actual</a:t>
                      </a:r>
                      <a:r>
                        <a:rPr lang="en-US" sz="1200" b="0" baseline="0" dirty="0" smtClean="0"/>
                        <a:t> Gifted Students Identified and Served</a:t>
                      </a:r>
                      <a:endParaRPr lang="en-US" sz="1200" b="0" dirty="0"/>
                    </a:p>
                  </a:txBody>
                  <a:tcPr anchor="ctr"/>
                </a:tc>
                <a:tc rowSpan="2">
                  <a:txBody>
                    <a:bodyPr/>
                    <a:lstStyle/>
                    <a:p>
                      <a:pPr algn="ctr"/>
                      <a:r>
                        <a:rPr lang="en-US" sz="1200" b="0" dirty="0" smtClean="0"/>
                        <a:t>2014 Current Percent of Students Identified and Served</a:t>
                      </a:r>
                      <a:endParaRPr lang="en-US" sz="1200" b="0" dirty="0"/>
                    </a:p>
                  </a:txBody>
                  <a:tcPr anchor="ctr"/>
                </a:tc>
                <a:tc gridSpan="3">
                  <a:txBody>
                    <a:bodyPr/>
                    <a:lstStyle/>
                    <a:p>
                      <a:pPr algn="ctr"/>
                      <a:r>
                        <a:rPr lang="en-US" sz="1200" b="1" dirty="0" smtClean="0"/>
                        <a:t>5%</a:t>
                      </a:r>
                      <a:endParaRPr lang="en-US" sz="1200" b="1" dirty="0"/>
                    </a:p>
                  </a:txBody>
                  <a:tcPr anchor="ctr"/>
                </a:tc>
                <a:tc hMerge="1">
                  <a:txBody>
                    <a:bodyPr/>
                    <a:lstStyle/>
                    <a:p>
                      <a:endParaRPr lang="en-US" sz="1000" dirty="0"/>
                    </a:p>
                  </a:txBody>
                  <a:tcPr/>
                </a:tc>
                <a:tc hMerge="1">
                  <a:txBody>
                    <a:bodyPr/>
                    <a:lstStyle/>
                    <a:p>
                      <a:endParaRPr lang="en-US" sz="1000" dirty="0"/>
                    </a:p>
                  </a:txBody>
                  <a:tcPr/>
                </a:tc>
                <a:tc gridSpan="3">
                  <a:txBody>
                    <a:bodyPr/>
                    <a:lstStyle/>
                    <a:p>
                      <a:pPr algn="ctr"/>
                      <a:r>
                        <a:rPr lang="en-US" sz="1200" dirty="0" smtClean="0"/>
                        <a:t>10%</a:t>
                      </a:r>
                      <a:endParaRPr lang="en-US" sz="1200" dirty="0"/>
                    </a:p>
                  </a:txBody>
                  <a:tcPr anchor="ctr"/>
                </a:tc>
                <a:tc hMerge="1">
                  <a:txBody>
                    <a:bodyPr/>
                    <a:lstStyle/>
                    <a:p>
                      <a:endParaRPr lang="en-US" sz="1000" dirty="0"/>
                    </a:p>
                  </a:txBody>
                  <a:tcPr/>
                </a:tc>
                <a:tc hMerge="1">
                  <a:txBody>
                    <a:bodyPr/>
                    <a:lstStyle/>
                    <a:p>
                      <a:endParaRPr lang="en-US" sz="1000" dirty="0"/>
                    </a:p>
                  </a:txBody>
                  <a:tcPr/>
                </a:tc>
              </a:tr>
              <a:tr h="975360">
                <a:tc vMerge="1">
                  <a:txBody>
                    <a:bodyPr/>
                    <a:lstStyle/>
                    <a:p>
                      <a:endParaRPr lang="en-US" sz="1000" dirty="0"/>
                    </a:p>
                  </a:txBody>
                  <a:tcPr/>
                </a:tc>
                <a:tc vMerge="1">
                  <a:txBody>
                    <a:bodyPr/>
                    <a:lstStyle/>
                    <a:p>
                      <a:endParaRPr lang="en-US" sz="1000" dirty="0"/>
                    </a:p>
                  </a:txBody>
                  <a:tcPr/>
                </a:tc>
                <a:tc vMerge="1">
                  <a:txBody>
                    <a:bodyPr/>
                    <a:lstStyle/>
                    <a:p>
                      <a:endParaRPr lang="en-US" sz="1000" dirty="0"/>
                    </a:p>
                  </a:txBody>
                  <a:tcPr/>
                </a:tc>
                <a:tc vMerge="1">
                  <a:txBody>
                    <a:bodyPr/>
                    <a:lstStyle/>
                    <a:p>
                      <a:endParaRPr lang="en-US" sz="1000" dirty="0"/>
                    </a:p>
                  </a:txBody>
                  <a:tcPr/>
                </a:tc>
                <a:tc>
                  <a:txBody>
                    <a:bodyPr/>
                    <a:lstStyle/>
                    <a:p>
                      <a:pPr algn="ctr"/>
                      <a:r>
                        <a:rPr lang="en-US" sz="1200" b="1" baseline="0" dirty="0" smtClean="0"/>
                        <a:t>Students Identified and Served</a:t>
                      </a:r>
                      <a:endParaRPr lang="en-US" sz="1200" b="1" dirty="0"/>
                    </a:p>
                  </a:txBody>
                  <a:tcPr anchor="ctr"/>
                </a:tc>
                <a:tc>
                  <a:txBody>
                    <a:bodyPr/>
                    <a:lstStyle/>
                    <a:p>
                      <a:pPr algn="ctr"/>
                      <a:r>
                        <a:rPr lang="en-US" sz="1200" b="1" dirty="0" smtClean="0"/>
                        <a:t>Additional Students to Reach 5%</a:t>
                      </a:r>
                      <a:r>
                        <a:rPr lang="en-US" sz="1200" b="1" baseline="0" dirty="0" smtClean="0"/>
                        <a:t> </a:t>
                      </a:r>
                      <a:endParaRPr lang="en-US" sz="1200" b="1" dirty="0"/>
                    </a:p>
                  </a:txBody>
                  <a:tcPr anchor="ctr"/>
                </a:tc>
                <a:tc>
                  <a:txBody>
                    <a:bodyPr/>
                    <a:lstStyle/>
                    <a:p>
                      <a:pPr algn="ctr"/>
                      <a:r>
                        <a:rPr lang="en-US" sz="1200" b="1" dirty="0" smtClean="0"/>
                        <a:t>Percent Increase to Reach 5%</a:t>
                      </a:r>
                      <a:endParaRPr lang="en-US" sz="1200" b="1" dirty="0"/>
                    </a:p>
                  </a:txBody>
                  <a:tcPr anchor="ctr"/>
                </a:tc>
                <a:tc>
                  <a:txBody>
                    <a:bodyPr/>
                    <a:lstStyle/>
                    <a:p>
                      <a:pPr algn="ctr"/>
                      <a:r>
                        <a:rPr lang="en-US" sz="1200" b="0" baseline="0" dirty="0" smtClean="0"/>
                        <a:t> Students Identified and Served</a:t>
                      </a:r>
                      <a:endParaRPr lang="en-US" sz="1200" b="0" dirty="0"/>
                    </a:p>
                  </a:txBody>
                  <a:tcPr anchor="ctr"/>
                </a:tc>
                <a:tc>
                  <a:txBody>
                    <a:bodyPr/>
                    <a:lstStyle/>
                    <a:p>
                      <a:pPr algn="ctr"/>
                      <a:r>
                        <a:rPr lang="en-US" sz="1200" b="0" dirty="0" smtClean="0"/>
                        <a:t>Additional</a:t>
                      </a:r>
                      <a:r>
                        <a:rPr lang="en-US" sz="1200" b="0" baseline="0" dirty="0" smtClean="0"/>
                        <a:t> Students to Reach 10%</a:t>
                      </a:r>
                      <a:endParaRPr lang="en-US" sz="1200" b="0" dirty="0"/>
                    </a:p>
                  </a:txBody>
                  <a:tcPr anchor="ctr"/>
                </a:tc>
                <a:tc>
                  <a:txBody>
                    <a:bodyPr/>
                    <a:lstStyle/>
                    <a:p>
                      <a:pPr algn="ctr"/>
                      <a:r>
                        <a:rPr lang="en-US" sz="1200" b="0" dirty="0" smtClean="0"/>
                        <a:t>Percent Increase to Reach</a:t>
                      </a:r>
                      <a:r>
                        <a:rPr lang="en-US" sz="1200" b="0" baseline="0" dirty="0" smtClean="0"/>
                        <a:t> 10%</a:t>
                      </a:r>
                      <a:endParaRPr lang="en-US" sz="1200" b="0" dirty="0"/>
                    </a:p>
                  </a:txBody>
                  <a:tcPr anchor="ctr"/>
                </a:tc>
              </a:tr>
              <a:tr h="380265">
                <a:tc>
                  <a:txBody>
                    <a:bodyPr/>
                    <a:lstStyle/>
                    <a:p>
                      <a:pPr algn="ctr"/>
                      <a:r>
                        <a:rPr lang="en-US" sz="1200" dirty="0" smtClean="0"/>
                        <a:t>A-St. Louis</a:t>
                      </a:r>
                      <a:endParaRPr lang="en-US" sz="1200" dirty="0"/>
                    </a:p>
                  </a:txBody>
                  <a:tcPr/>
                </a:tc>
                <a:tc>
                  <a:txBody>
                    <a:bodyPr/>
                    <a:lstStyle/>
                    <a:p>
                      <a:pPr algn="ctr" fontAlgn="b"/>
                      <a:r>
                        <a:rPr lang="en-US" sz="1200" b="0" i="0" u="none" strike="noStrike" dirty="0">
                          <a:solidFill>
                            <a:srgbClr val="000000"/>
                          </a:solidFill>
                          <a:effectLst/>
                          <a:latin typeface="Calibri"/>
                        </a:rPr>
                        <a:t>265,211</a:t>
                      </a:r>
                    </a:p>
                  </a:txBody>
                  <a:tcPr marL="9525" marR="9525" marT="9525" marB="0" anchor="ctr"/>
                </a:tc>
                <a:tc>
                  <a:txBody>
                    <a:bodyPr/>
                    <a:lstStyle/>
                    <a:p>
                      <a:pPr algn="ctr" fontAlgn="b"/>
                      <a:r>
                        <a:rPr lang="en-US" sz="1200" b="0" i="0" u="none" strike="noStrike" dirty="0" smtClean="0">
                          <a:solidFill>
                            <a:srgbClr val="000000"/>
                          </a:solidFill>
                          <a:effectLst/>
                          <a:latin typeface="Calibri"/>
                        </a:rPr>
                        <a:t>19,252</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7.3%</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smtClean="0">
                          <a:solidFill>
                            <a:srgbClr val="000000"/>
                          </a:solidFill>
                          <a:effectLst/>
                          <a:latin typeface="Calibri"/>
                        </a:rPr>
                        <a:t>13,261</a:t>
                      </a:r>
                      <a:endParaRPr lang="en-US" sz="1200" b="1" i="0" u="none" strike="noStrike" dirty="0">
                        <a:solidFill>
                          <a:srgbClr val="000000"/>
                        </a:solidFill>
                        <a:effectLst/>
                        <a:latin typeface="Calibri"/>
                      </a:endParaRPr>
                    </a:p>
                  </a:txBody>
                  <a:tcPr marL="9525" marR="9525" marT="9525" marB="0" anchor="ctr"/>
                </a:tc>
                <a:tc>
                  <a:txBody>
                    <a:bodyPr/>
                    <a:lstStyle/>
                    <a:p>
                      <a:pPr algn="ctr" fontAlgn="b"/>
                      <a:endParaRPr lang="en-US" sz="1200" b="1" i="0" u="none" strike="noStrike" dirty="0">
                        <a:solidFill>
                          <a:srgbClr val="000000"/>
                        </a:solidFill>
                        <a:effectLst/>
                        <a:latin typeface="Calibri"/>
                      </a:endParaRPr>
                    </a:p>
                  </a:txBody>
                  <a:tcPr marL="9525" marR="9525" marT="9525" marB="0" anchor="ctr"/>
                </a:tc>
                <a:tc>
                  <a:txBody>
                    <a:bodyPr/>
                    <a:lstStyle/>
                    <a:p>
                      <a:pPr algn="ctr" fontAlgn="b"/>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26,521</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7,269</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38%</a:t>
                      </a:r>
                      <a:endParaRPr lang="en-US" sz="1200" b="0" i="0" u="none" strike="noStrike" dirty="0">
                        <a:solidFill>
                          <a:srgbClr val="000000"/>
                        </a:solidFill>
                        <a:effectLst/>
                        <a:latin typeface="Calibri"/>
                      </a:endParaRPr>
                    </a:p>
                  </a:txBody>
                  <a:tcPr marL="9525" marR="9525" marT="9525" marB="0" anchor="ctr"/>
                </a:tc>
              </a:tr>
              <a:tr h="380265">
                <a:tc>
                  <a:txBody>
                    <a:bodyPr/>
                    <a:lstStyle/>
                    <a:p>
                      <a:pPr algn="ctr"/>
                      <a:r>
                        <a:rPr lang="en-US" sz="1200" dirty="0" smtClean="0"/>
                        <a:t>B-Kansas City</a:t>
                      </a:r>
                      <a:endParaRPr lang="en-US" sz="1200" dirty="0"/>
                    </a:p>
                  </a:txBody>
                  <a:tcPr/>
                </a:tc>
                <a:tc>
                  <a:txBody>
                    <a:bodyPr/>
                    <a:lstStyle/>
                    <a:p>
                      <a:pPr algn="ctr" fontAlgn="b"/>
                      <a:r>
                        <a:rPr lang="en-US" sz="1200" b="0" i="0" u="none" strike="noStrike">
                          <a:solidFill>
                            <a:srgbClr val="000000"/>
                          </a:solidFill>
                          <a:effectLst/>
                          <a:latin typeface="Calibri"/>
                        </a:rPr>
                        <a:t>175,034</a:t>
                      </a:r>
                    </a:p>
                  </a:txBody>
                  <a:tcPr marL="9525" marR="9525" marT="9525" marB="0" anchor="ctr"/>
                </a:tc>
                <a:tc>
                  <a:txBody>
                    <a:bodyPr/>
                    <a:lstStyle/>
                    <a:p>
                      <a:pPr algn="ctr" fontAlgn="b"/>
                      <a:r>
                        <a:rPr lang="en-US" sz="1200" b="0" i="0" u="none" strike="noStrike" dirty="0" smtClean="0">
                          <a:solidFill>
                            <a:srgbClr val="000000"/>
                          </a:solidFill>
                          <a:effectLst/>
                          <a:latin typeface="Calibri"/>
                        </a:rPr>
                        <a:t>7,568</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4.3%</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smtClean="0">
                          <a:solidFill>
                            <a:srgbClr val="000000"/>
                          </a:solidFill>
                          <a:effectLst/>
                          <a:latin typeface="Calibri"/>
                        </a:rPr>
                        <a:t>8,752</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smtClean="0">
                          <a:solidFill>
                            <a:srgbClr val="000000"/>
                          </a:solidFill>
                          <a:effectLst/>
                          <a:latin typeface="Calibri"/>
                        </a:rPr>
                        <a:t>1,184</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smtClean="0">
                          <a:solidFill>
                            <a:srgbClr val="000000"/>
                          </a:solidFill>
                          <a:effectLst/>
                          <a:latin typeface="Calibri"/>
                        </a:rPr>
                        <a:t>16%</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17,503</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9,935</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131%</a:t>
                      </a:r>
                      <a:endParaRPr lang="en-US" sz="1200" b="0" i="0" u="none" strike="noStrike" dirty="0">
                        <a:solidFill>
                          <a:srgbClr val="000000"/>
                        </a:solidFill>
                        <a:effectLst/>
                        <a:latin typeface="Calibri"/>
                      </a:endParaRPr>
                    </a:p>
                  </a:txBody>
                  <a:tcPr marL="9525" marR="9525" marT="9525" marB="0" anchor="ctr"/>
                </a:tc>
              </a:tr>
              <a:tr h="380265">
                <a:tc>
                  <a:txBody>
                    <a:bodyPr/>
                    <a:lstStyle/>
                    <a:p>
                      <a:pPr algn="ctr"/>
                      <a:r>
                        <a:rPr lang="en-US" sz="1200" dirty="0" smtClean="0"/>
                        <a:t>C-Southwest</a:t>
                      </a:r>
                      <a:endParaRPr lang="en-US" sz="1200" dirty="0"/>
                    </a:p>
                  </a:txBody>
                  <a:tcPr/>
                </a:tc>
                <a:tc>
                  <a:txBody>
                    <a:bodyPr/>
                    <a:lstStyle/>
                    <a:p>
                      <a:pPr algn="ctr" fontAlgn="b"/>
                      <a:r>
                        <a:rPr lang="en-US" sz="1200" b="0" i="0" u="none" strike="noStrike">
                          <a:solidFill>
                            <a:srgbClr val="000000"/>
                          </a:solidFill>
                          <a:effectLst/>
                          <a:latin typeface="Calibri"/>
                        </a:rPr>
                        <a:t>141,931</a:t>
                      </a:r>
                    </a:p>
                  </a:txBody>
                  <a:tcPr marL="9525" marR="9525" marT="9525" marB="0" anchor="ctr"/>
                </a:tc>
                <a:tc>
                  <a:txBody>
                    <a:bodyPr/>
                    <a:lstStyle/>
                    <a:p>
                      <a:pPr algn="ctr" fontAlgn="b"/>
                      <a:r>
                        <a:rPr lang="en-US" sz="1200" b="0" i="0" u="none" strike="noStrike" dirty="0" smtClean="0">
                          <a:solidFill>
                            <a:srgbClr val="000000"/>
                          </a:solidFill>
                          <a:effectLst/>
                          <a:latin typeface="Calibri"/>
                        </a:rPr>
                        <a:t>4,845</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3.4%</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smtClean="0">
                          <a:solidFill>
                            <a:srgbClr val="000000"/>
                          </a:solidFill>
                          <a:effectLst/>
                          <a:latin typeface="Calibri"/>
                        </a:rPr>
                        <a:t>7,097</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smtClean="0">
                          <a:solidFill>
                            <a:srgbClr val="000000"/>
                          </a:solidFill>
                          <a:effectLst/>
                          <a:latin typeface="Calibri"/>
                        </a:rPr>
                        <a:t>2,252</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smtClean="0">
                          <a:solidFill>
                            <a:srgbClr val="000000"/>
                          </a:solidFill>
                          <a:effectLst/>
                          <a:latin typeface="Calibri"/>
                        </a:rPr>
                        <a:t>47%</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14,193</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9,348</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193%</a:t>
                      </a:r>
                      <a:endParaRPr lang="en-US" sz="1200" b="0" i="0" u="none" strike="noStrike" dirty="0">
                        <a:solidFill>
                          <a:srgbClr val="000000"/>
                        </a:solidFill>
                        <a:effectLst/>
                        <a:latin typeface="Calibri"/>
                      </a:endParaRPr>
                    </a:p>
                  </a:txBody>
                  <a:tcPr marL="9525" marR="9525" marT="9525" marB="0" anchor="ctr"/>
                </a:tc>
              </a:tr>
              <a:tr h="380265">
                <a:tc>
                  <a:txBody>
                    <a:bodyPr/>
                    <a:lstStyle/>
                    <a:p>
                      <a:pPr algn="ctr"/>
                      <a:r>
                        <a:rPr lang="en-US" sz="1200" dirty="0" smtClean="0"/>
                        <a:t>D-Central</a:t>
                      </a:r>
                      <a:endParaRPr lang="en-US" sz="1200" dirty="0"/>
                    </a:p>
                  </a:txBody>
                  <a:tcPr/>
                </a:tc>
                <a:tc>
                  <a:txBody>
                    <a:bodyPr/>
                    <a:lstStyle/>
                    <a:p>
                      <a:pPr algn="ctr" fontAlgn="b"/>
                      <a:r>
                        <a:rPr lang="en-US" sz="1200" b="0" i="0" u="none" strike="noStrike">
                          <a:solidFill>
                            <a:srgbClr val="000000"/>
                          </a:solidFill>
                          <a:effectLst/>
                          <a:latin typeface="Calibri"/>
                        </a:rPr>
                        <a:t>79,368</a:t>
                      </a:r>
                    </a:p>
                  </a:txBody>
                  <a:tcPr marL="9525" marR="9525" marT="9525" marB="0" anchor="ctr"/>
                </a:tc>
                <a:tc>
                  <a:txBody>
                    <a:bodyPr/>
                    <a:lstStyle/>
                    <a:p>
                      <a:pPr algn="ctr" fontAlgn="b"/>
                      <a:r>
                        <a:rPr lang="en-US" sz="1200" b="0" i="0" u="none" strike="noStrike" dirty="0" smtClean="0">
                          <a:solidFill>
                            <a:srgbClr val="000000"/>
                          </a:solidFill>
                          <a:effectLst/>
                          <a:latin typeface="Calibri"/>
                        </a:rPr>
                        <a:t>3,643</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4.6%</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smtClean="0">
                          <a:solidFill>
                            <a:srgbClr val="000000"/>
                          </a:solidFill>
                          <a:effectLst/>
                          <a:latin typeface="Calibri"/>
                        </a:rPr>
                        <a:t>3,968</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a:solidFill>
                            <a:srgbClr val="000000"/>
                          </a:solidFill>
                          <a:effectLst/>
                          <a:latin typeface="Calibri"/>
                        </a:rPr>
                        <a:t>325</a:t>
                      </a:r>
                    </a:p>
                  </a:txBody>
                  <a:tcPr marL="9525" marR="9525" marT="9525" marB="0" anchor="ctr"/>
                </a:tc>
                <a:tc>
                  <a:txBody>
                    <a:bodyPr/>
                    <a:lstStyle/>
                    <a:p>
                      <a:pPr algn="ctr" fontAlgn="b"/>
                      <a:r>
                        <a:rPr lang="en-US" sz="1200" b="1" i="0" u="none" strike="noStrike" dirty="0" smtClean="0">
                          <a:solidFill>
                            <a:srgbClr val="000000"/>
                          </a:solidFill>
                          <a:effectLst/>
                          <a:latin typeface="Calibri"/>
                        </a:rPr>
                        <a:t>9%</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7,937</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4,294</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118%</a:t>
                      </a:r>
                      <a:endParaRPr lang="en-US" sz="1200" b="0" i="0" u="none" strike="noStrike" dirty="0">
                        <a:solidFill>
                          <a:srgbClr val="000000"/>
                        </a:solidFill>
                        <a:effectLst/>
                        <a:latin typeface="Calibri"/>
                      </a:endParaRPr>
                    </a:p>
                  </a:txBody>
                  <a:tcPr marL="9525" marR="9525" marT="9525" marB="0" anchor="ctr"/>
                </a:tc>
              </a:tr>
              <a:tr h="380265">
                <a:tc>
                  <a:txBody>
                    <a:bodyPr/>
                    <a:lstStyle/>
                    <a:p>
                      <a:pPr algn="ctr"/>
                      <a:r>
                        <a:rPr lang="en-US" sz="1200" dirty="0" smtClean="0"/>
                        <a:t>E-Southeast</a:t>
                      </a:r>
                      <a:endParaRPr lang="en-US" sz="1200" dirty="0"/>
                    </a:p>
                  </a:txBody>
                  <a:tcPr/>
                </a:tc>
                <a:tc>
                  <a:txBody>
                    <a:bodyPr/>
                    <a:lstStyle/>
                    <a:p>
                      <a:pPr algn="ctr" fontAlgn="b"/>
                      <a:r>
                        <a:rPr lang="en-US" sz="1200" b="0" i="0" u="none" strike="noStrike">
                          <a:solidFill>
                            <a:srgbClr val="000000"/>
                          </a:solidFill>
                          <a:effectLst/>
                          <a:latin typeface="Calibri"/>
                        </a:rPr>
                        <a:t>65,584</a:t>
                      </a:r>
                    </a:p>
                  </a:txBody>
                  <a:tcPr marL="9525" marR="9525" marT="9525" marB="0" anchor="ctr"/>
                </a:tc>
                <a:tc>
                  <a:txBody>
                    <a:bodyPr/>
                    <a:lstStyle/>
                    <a:p>
                      <a:pPr algn="ctr" fontAlgn="b"/>
                      <a:r>
                        <a:rPr lang="en-US" sz="1200" b="0" i="0" u="none" strike="noStrike" dirty="0" smtClean="0">
                          <a:solidFill>
                            <a:srgbClr val="000000"/>
                          </a:solidFill>
                          <a:effectLst/>
                          <a:latin typeface="Calibri"/>
                        </a:rPr>
                        <a:t>1,503</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2.3%</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smtClean="0">
                          <a:solidFill>
                            <a:srgbClr val="000000"/>
                          </a:solidFill>
                          <a:effectLst/>
                          <a:latin typeface="Calibri"/>
                        </a:rPr>
                        <a:t>3,279</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smtClean="0">
                          <a:solidFill>
                            <a:srgbClr val="000000"/>
                          </a:solidFill>
                          <a:effectLst/>
                          <a:latin typeface="Calibri"/>
                        </a:rPr>
                        <a:t>1,776</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smtClean="0">
                          <a:solidFill>
                            <a:srgbClr val="000000"/>
                          </a:solidFill>
                          <a:effectLst/>
                          <a:latin typeface="Calibri"/>
                        </a:rPr>
                        <a:t>118%</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6,558</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5,055</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336%</a:t>
                      </a:r>
                      <a:endParaRPr lang="en-US" sz="1200" b="0" i="0" u="none" strike="noStrike" dirty="0">
                        <a:solidFill>
                          <a:srgbClr val="000000"/>
                        </a:solidFill>
                        <a:effectLst/>
                        <a:latin typeface="Calibri"/>
                      </a:endParaRPr>
                    </a:p>
                  </a:txBody>
                  <a:tcPr marL="9525" marR="9525" marT="9525" marB="0" anchor="ctr"/>
                </a:tc>
              </a:tr>
              <a:tr h="406311">
                <a:tc>
                  <a:txBody>
                    <a:bodyPr/>
                    <a:lstStyle/>
                    <a:p>
                      <a:pPr algn="ctr"/>
                      <a:r>
                        <a:rPr lang="en-US" sz="1200" dirty="0" smtClean="0"/>
                        <a:t>F-West</a:t>
                      </a:r>
                      <a:r>
                        <a:rPr lang="en-US" sz="1200" baseline="0" dirty="0" smtClean="0"/>
                        <a:t> Central</a:t>
                      </a:r>
                      <a:endParaRPr lang="en-US" sz="1200" dirty="0"/>
                    </a:p>
                  </a:txBody>
                  <a:tcPr/>
                </a:tc>
                <a:tc>
                  <a:txBody>
                    <a:bodyPr/>
                    <a:lstStyle/>
                    <a:p>
                      <a:pPr algn="ctr" fontAlgn="b"/>
                      <a:r>
                        <a:rPr lang="en-US" sz="1200" b="0" i="0" u="none" strike="noStrike">
                          <a:solidFill>
                            <a:srgbClr val="000000"/>
                          </a:solidFill>
                          <a:effectLst/>
                          <a:latin typeface="Calibri"/>
                        </a:rPr>
                        <a:t>38,241</a:t>
                      </a:r>
                    </a:p>
                  </a:txBody>
                  <a:tcPr marL="9525" marR="9525" marT="9525" marB="0" anchor="ctr"/>
                </a:tc>
                <a:tc>
                  <a:txBody>
                    <a:bodyPr/>
                    <a:lstStyle/>
                    <a:p>
                      <a:pPr algn="ctr" fontAlgn="b"/>
                      <a:r>
                        <a:rPr lang="en-US" sz="1200" b="0" i="0" u="none" strike="noStrike" dirty="0">
                          <a:solidFill>
                            <a:srgbClr val="000000"/>
                          </a:solidFill>
                          <a:effectLst/>
                          <a:latin typeface="Calibri"/>
                        </a:rPr>
                        <a:t>703</a:t>
                      </a:r>
                    </a:p>
                  </a:txBody>
                  <a:tcPr marL="9525" marR="9525" marT="9525" marB="0" anchor="ctr"/>
                </a:tc>
                <a:tc>
                  <a:txBody>
                    <a:bodyPr/>
                    <a:lstStyle/>
                    <a:p>
                      <a:pPr algn="ctr" fontAlgn="b"/>
                      <a:r>
                        <a:rPr lang="en-US" sz="1200" b="0" i="0" u="none" strike="noStrike" dirty="0" smtClean="0">
                          <a:solidFill>
                            <a:srgbClr val="000000"/>
                          </a:solidFill>
                          <a:effectLst/>
                          <a:latin typeface="Calibri"/>
                        </a:rPr>
                        <a:t>1.8%</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smtClean="0">
                          <a:solidFill>
                            <a:srgbClr val="000000"/>
                          </a:solidFill>
                          <a:effectLst/>
                          <a:latin typeface="Calibri"/>
                        </a:rPr>
                        <a:t>1,912</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smtClean="0">
                          <a:solidFill>
                            <a:srgbClr val="000000"/>
                          </a:solidFill>
                          <a:effectLst/>
                          <a:latin typeface="Calibri"/>
                        </a:rPr>
                        <a:t>1,209</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smtClean="0">
                          <a:solidFill>
                            <a:srgbClr val="000000"/>
                          </a:solidFill>
                          <a:effectLst/>
                          <a:latin typeface="Calibri"/>
                        </a:rPr>
                        <a:t>172%</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3,824</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3,121</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444%</a:t>
                      </a:r>
                      <a:endParaRPr lang="en-US" sz="1200" b="0" i="0" u="none" strike="noStrike" dirty="0">
                        <a:solidFill>
                          <a:srgbClr val="000000"/>
                        </a:solidFill>
                        <a:effectLst/>
                        <a:latin typeface="Calibri"/>
                      </a:endParaRPr>
                    </a:p>
                  </a:txBody>
                  <a:tcPr marL="9525" marR="9525" marT="9525" marB="0" anchor="ctr"/>
                </a:tc>
              </a:tr>
              <a:tr h="406311">
                <a:tc>
                  <a:txBody>
                    <a:bodyPr/>
                    <a:lstStyle/>
                    <a:p>
                      <a:pPr algn="ctr"/>
                      <a:r>
                        <a:rPr lang="en-US" sz="1200" dirty="0" smtClean="0"/>
                        <a:t>G-South Central</a:t>
                      </a:r>
                      <a:endParaRPr lang="en-US" sz="1200" dirty="0"/>
                    </a:p>
                  </a:txBody>
                  <a:tcPr/>
                </a:tc>
                <a:tc>
                  <a:txBody>
                    <a:bodyPr/>
                    <a:lstStyle/>
                    <a:p>
                      <a:pPr algn="ctr" fontAlgn="b"/>
                      <a:r>
                        <a:rPr lang="en-US" sz="1200" b="0" i="0" u="none" strike="noStrike">
                          <a:solidFill>
                            <a:srgbClr val="000000"/>
                          </a:solidFill>
                          <a:effectLst/>
                          <a:latin typeface="Calibri"/>
                        </a:rPr>
                        <a:t>57,345</a:t>
                      </a:r>
                    </a:p>
                  </a:txBody>
                  <a:tcPr marL="9525" marR="9525" marT="9525" marB="0" anchor="ctr"/>
                </a:tc>
                <a:tc>
                  <a:txBody>
                    <a:bodyPr/>
                    <a:lstStyle/>
                    <a:p>
                      <a:pPr algn="ctr" fontAlgn="b"/>
                      <a:r>
                        <a:rPr lang="en-US" sz="1200" b="0" i="0" u="none" strike="noStrike" dirty="0" smtClean="0">
                          <a:solidFill>
                            <a:srgbClr val="000000"/>
                          </a:solidFill>
                          <a:effectLst/>
                          <a:latin typeface="Calibri"/>
                        </a:rPr>
                        <a:t>1,534</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2.7%</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smtClean="0">
                          <a:solidFill>
                            <a:srgbClr val="000000"/>
                          </a:solidFill>
                          <a:effectLst/>
                          <a:latin typeface="Calibri"/>
                        </a:rPr>
                        <a:t>2,867</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smtClean="0">
                          <a:solidFill>
                            <a:srgbClr val="000000"/>
                          </a:solidFill>
                          <a:effectLst/>
                          <a:latin typeface="Calibri"/>
                        </a:rPr>
                        <a:t>1,333</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smtClean="0">
                          <a:solidFill>
                            <a:srgbClr val="000000"/>
                          </a:solidFill>
                          <a:effectLst/>
                          <a:latin typeface="Calibri"/>
                        </a:rPr>
                        <a:t>87%</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5,735</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4,201</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274%</a:t>
                      </a:r>
                      <a:endParaRPr lang="en-US" sz="1200" b="0" i="0" u="none" strike="noStrike" dirty="0">
                        <a:solidFill>
                          <a:srgbClr val="000000"/>
                        </a:solidFill>
                        <a:effectLst/>
                        <a:latin typeface="Calibri"/>
                      </a:endParaRPr>
                    </a:p>
                  </a:txBody>
                  <a:tcPr marL="9525" marR="9525" marT="9525" marB="0" anchor="ctr"/>
                </a:tc>
              </a:tr>
              <a:tr h="380265">
                <a:tc>
                  <a:txBody>
                    <a:bodyPr/>
                    <a:lstStyle/>
                    <a:p>
                      <a:pPr algn="ctr"/>
                      <a:r>
                        <a:rPr lang="en-US" sz="1200" dirty="0" smtClean="0"/>
                        <a:t>H-Northwest</a:t>
                      </a:r>
                      <a:endParaRPr lang="en-US" sz="1200" dirty="0"/>
                    </a:p>
                  </a:txBody>
                  <a:tcPr/>
                </a:tc>
                <a:tc>
                  <a:txBody>
                    <a:bodyPr/>
                    <a:lstStyle/>
                    <a:p>
                      <a:pPr algn="ctr" fontAlgn="b"/>
                      <a:r>
                        <a:rPr lang="en-US" sz="1200" b="0" i="0" u="none" strike="noStrike">
                          <a:solidFill>
                            <a:srgbClr val="000000"/>
                          </a:solidFill>
                          <a:effectLst/>
                          <a:latin typeface="Calibri"/>
                        </a:rPr>
                        <a:t>34,007</a:t>
                      </a:r>
                    </a:p>
                  </a:txBody>
                  <a:tcPr marL="9525" marR="9525" marT="9525" marB="0" anchor="ctr"/>
                </a:tc>
                <a:tc>
                  <a:txBody>
                    <a:bodyPr/>
                    <a:lstStyle/>
                    <a:p>
                      <a:pPr algn="ctr" fontAlgn="b"/>
                      <a:r>
                        <a:rPr lang="en-US" sz="1200" b="0" i="0" u="none" strike="noStrike" dirty="0">
                          <a:solidFill>
                            <a:srgbClr val="000000"/>
                          </a:solidFill>
                          <a:effectLst/>
                          <a:latin typeface="Calibri"/>
                        </a:rPr>
                        <a:t>876</a:t>
                      </a:r>
                    </a:p>
                  </a:txBody>
                  <a:tcPr marL="9525" marR="9525" marT="9525" marB="0" anchor="ctr"/>
                </a:tc>
                <a:tc>
                  <a:txBody>
                    <a:bodyPr/>
                    <a:lstStyle/>
                    <a:p>
                      <a:pPr algn="ctr" fontAlgn="b"/>
                      <a:r>
                        <a:rPr lang="en-US" sz="1200" b="0" i="0" u="none" strike="noStrike" dirty="0" smtClean="0">
                          <a:solidFill>
                            <a:srgbClr val="000000"/>
                          </a:solidFill>
                          <a:effectLst/>
                          <a:latin typeface="Calibri"/>
                        </a:rPr>
                        <a:t>2.6%</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smtClean="0">
                          <a:solidFill>
                            <a:srgbClr val="000000"/>
                          </a:solidFill>
                          <a:effectLst/>
                          <a:latin typeface="Calibri"/>
                        </a:rPr>
                        <a:t>1,700</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a:solidFill>
                            <a:srgbClr val="000000"/>
                          </a:solidFill>
                          <a:effectLst/>
                          <a:latin typeface="Calibri"/>
                        </a:rPr>
                        <a:t>824</a:t>
                      </a:r>
                    </a:p>
                  </a:txBody>
                  <a:tcPr marL="9525" marR="9525" marT="9525" marB="0" anchor="ctr"/>
                </a:tc>
                <a:tc>
                  <a:txBody>
                    <a:bodyPr/>
                    <a:lstStyle/>
                    <a:p>
                      <a:pPr algn="ctr" fontAlgn="b"/>
                      <a:r>
                        <a:rPr lang="en-US" sz="1200" b="1" i="0" u="none" strike="noStrike" dirty="0" smtClean="0">
                          <a:solidFill>
                            <a:srgbClr val="000000"/>
                          </a:solidFill>
                          <a:effectLst/>
                          <a:latin typeface="Calibri"/>
                        </a:rPr>
                        <a:t>94%</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3,401</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2,525</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288%</a:t>
                      </a:r>
                      <a:endParaRPr lang="en-US" sz="1200" b="0" i="0" u="none" strike="noStrike" dirty="0">
                        <a:solidFill>
                          <a:srgbClr val="000000"/>
                        </a:solidFill>
                        <a:effectLst/>
                        <a:latin typeface="Calibri"/>
                      </a:endParaRPr>
                    </a:p>
                  </a:txBody>
                  <a:tcPr marL="9525" marR="9525" marT="9525" marB="0" anchor="ctr"/>
                </a:tc>
              </a:tr>
              <a:tr h="380265">
                <a:tc>
                  <a:txBody>
                    <a:bodyPr/>
                    <a:lstStyle/>
                    <a:p>
                      <a:pPr algn="ctr"/>
                      <a:r>
                        <a:rPr lang="en-US" sz="1200" dirty="0" smtClean="0"/>
                        <a:t>I-Northeast</a:t>
                      </a:r>
                      <a:endParaRPr lang="en-US" sz="1200" dirty="0"/>
                    </a:p>
                  </a:txBody>
                  <a:tcPr/>
                </a:tc>
                <a:tc>
                  <a:txBody>
                    <a:bodyPr/>
                    <a:lstStyle/>
                    <a:p>
                      <a:pPr algn="ctr" fontAlgn="b"/>
                      <a:r>
                        <a:rPr lang="en-US" sz="1200" b="0" i="0" u="none" strike="noStrike">
                          <a:solidFill>
                            <a:srgbClr val="000000"/>
                          </a:solidFill>
                          <a:effectLst/>
                          <a:latin typeface="Calibri"/>
                        </a:rPr>
                        <a:t>28,555</a:t>
                      </a:r>
                    </a:p>
                  </a:txBody>
                  <a:tcPr marL="9525" marR="9525" marT="9525" marB="0" anchor="ctr"/>
                </a:tc>
                <a:tc>
                  <a:txBody>
                    <a:bodyPr/>
                    <a:lstStyle/>
                    <a:p>
                      <a:pPr algn="ctr" fontAlgn="b"/>
                      <a:r>
                        <a:rPr lang="en-US" sz="1200" b="0" i="0" u="none" strike="noStrike" dirty="0">
                          <a:solidFill>
                            <a:srgbClr val="000000"/>
                          </a:solidFill>
                          <a:effectLst/>
                          <a:latin typeface="Calibri"/>
                        </a:rPr>
                        <a:t>842</a:t>
                      </a:r>
                    </a:p>
                  </a:txBody>
                  <a:tcPr marL="9525" marR="9525" marT="9525" marB="0" anchor="ctr"/>
                </a:tc>
                <a:tc>
                  <a:txBody>
                    <a:bodyPr/>
                    <a:lstStyle/>
                    <a:p>
                      <a:pPr algn="ctr" fontAlgn="b"/>
                      <a:r>
                        <a:rPr lang="en-US" sz="1200" b="0" i="0" u="none" strike="noStrike" dirty="0" smtClean="0">
                          <a:solidFill>
                            <a:srgbClr val="000000"/>
                          </a:solidFill>
                          <a:effectLst/>
                          <a:latin typeface="Calibri"/>
                        </a:rPr>
                        <a:t>2.9%</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smtClean="0">
                          <a:solidFill>
                            <a:srgbClr val="000000"/>
                          </a:solidFill>
                          <a:effectLst/>
                          <a:latin typeface="Calibri"/>
                        </a:rPr>
                        <a:t>1,428</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a:solidFill>
                            <a:srgbClr val="000000"/>
                          </a:solidFill>
                          <a:effectLst/>
                          <a:latin typeface="Calibri"/>
                        </a:rPr>
                        <a:t>586</a:t>
                      </a:r>
                    </a:p>
                  </a:txBody>
                  <a:tcPr marL="9525" marR="9525" marT="9525" marB="0" anchor="ctr"/>
                </a:tc>
                <a:tc>
                  <a:txBody>
                    <a:bodyPr/>
                    <a:lstStyle/>
                    <a:p>
                      <a:pPr algn="ctr" fontAlgn="b"/>
                      <a:r>
                        <a:rPr lang="en-US" sz="1200" b="1" i="0" u="none" strike="noStrike" dirty="0" smtClean="0">
                          <a:solidFill>
                            <a:srgbClr val="000000"/>
                          </a:solidFill>
                          <a:effectLst/>
                          <a:latin typeface="Calibri"/>
                        </a:rPr>
                        <a:t>70%</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2,856</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2,014</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239%</a:t>
                      </a:r>
                      <a:endParaRPr lang="en-US" sz="1200" b="0" i="0" u="none" strike="noStrike" dirty="0">
                        <a:solidFill>
                          <a:srgbClr val="000000"/>
                        </a:solidFill>
                        <a:effectLst/>
                        <a:latin typeface="Calibri"/>
                      </a:endParaRPr>
                    </a:p>
                  </a:txBody>
                  <a:tcPr marL="9525" marR="9525" marT="9525" marB="0" anchor="ctr"/>
                </a:tc>
              </a:tr>
              <a:tr h="406311">
                <a:tc>
                  <a:txBody>
                    <a:bodyPr/>
                    <a:lstStyle/>
                    <a:p>
                      <a:pPr algn="ctr"/>
                      <a:r>
                        <a:rPr lang="en-US" sz="1200" dirty="0" smtClean="0"/>
                        <a:t>MISSOURI TOTAL</a:t>
                      </a:r>
                      <a:endParaRPr lang="en-US" sz="1200" dirty="0"/>
                    </a:p>
                  </a:txBody>
                  <a:tcPr/>
                </a:tc>
                <a:tc>
                  <a:txBody>
                    <a:bodyPr/>
                    <a:lstStyle/>
                    <a:p>
                      <a:pPr algn="ctr" fontAlgn="b"/>
                      <a:r>
                        <a:rPr lang="en-US" sz="1200" b="0" i="0" u="none" strike="noStrike" dirty="0">
                          <a:solidFill>
                            <a:srgbClr val="000000"/>
                          </a:solidFill>
                          <a:effectLst/>
                          <a:latin typeface="Calibri"/>
                        </a:rPr>
                        <a:t>885,276</a:t>
                      </a:r>
                    </a:p>
                  </a:txBody>
                  <a:tcPr marL="9525" marR="9525" marT="9525" marB="0" anchor="ctr"/>
                </a:tc>
                <a:tc>
                  <a:txBody>
                    <a:bodyPr/>
                    <a:lstStyle/>
                    <a:p>
                      <a:pPr algn="ctr" fontAlgn="b"/>
                      <a:r>
                        <a:rPr lang="en-US" sz="1200" b="0" i="0" u="none" strike="noStrike" dirty="0" smtClean="0">
                          <a:solidFill>
                            <a:srgbClr val="000000"/>
                          </a:solidFill>
                          <a:effectLst/>
                          <a:latin typeface="Calibri"/>
                        </a:rPr>
                        <a:t>40,766</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4.6%</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smtClean="0">
                          <a:solidFill>
                            <a:srgbClr val="000000"/>
                          </a:solidFill>
                          <a:effectLst/>
                          <a:latin typeface="Calibri"/>
                        </a:rPr>
                        <a:t>44,264</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smtClean="0">
                          <a:solidFill>
                            <a:srgbClr val="000000"/>
                          </a:solidFill>
                          <a:effectLst/>
                          <a:latin typeface="Calibri"/>
                        </a:rPr>
                        <a:t>9,489</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1" i="0" u="none" strike="noStrike" dirty="0" smtClean="0">
                          <a:solidFill>
                            <a:srgbClr val="000000"/>
                          </a:solidFill>
                          <a:effectLst/>
                          <a:latin typeface="Calibri"/>
                        </a:rPr>
                        <a:t>23%</a:t>
                      </a:r>
                      <a:endParaRPr lang="en-US" sz="1200" b="1"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88,528</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47,762</a:t>
                      </a:r>
                      <a:endParaRPr lang="en-US" sz="1200" b="0" i="0" u="none" strike="noStrike" dirty="0">
                        <a:solidFill>
                          <a:srgbClr val="000000"/>
                        </a:solidFill>
                        <a:effectLst/>
                        <a:latin typeface="Calibri"/>
                      </a:endParaRPr>
                    </a:p>
                  </a:txBody>
                  <a:tcPr marL="9525" marR="9525" marT="9525" marB="0" anchor="ctr"/>
                </a:tc>
                <a:tc>
                  <a:txBody>
                    <a:bodyPr/>
                    <a:lstStyle/>
                    <a:p>
                      <a:pPr algn="ctr" fontAlgn="b"/>
                      <a:r>
                        <a:rPr lang="en-US" sz="1200" b="0" i="0" u="none" strike="noStrike" dirty="0" smtClean="0">
                          <a:solidFill>
                            <a:srgbClr val="000000"/>
                          </a:solidFill>
                          <a:effectLst/>
                          <a:latin typeface="Calibri"/>
                        </a:rPr>
                        <a:t>117%</a:t>
                      </a:r>
                      <a:endParaRPr lang="en-US" sz="1200" b="0" i="0" u="none" strike="noStrike" dirty="0">
                        <a:solidFill>
                          <a:srgbClr val="000000"/>
                        </a:solidFill>
                        <a:effectLst/>
                        <a:latin typeface="Calibri"/>
                      </a:endParaRPr>
                    </a:p>
                  </a:txBody>
                  <a:tcPr marL="9525" marR="9525" marT="9525" marB="0" anchor="ctr"/>
                </a:tc>
              </a:tr>
            </a:tbl>
          </a:graphicData>
        </a:graphic>
      </p:graphicFrame>
      <p:sp>
        <p:nvSpPr>
          <p:cNvPr id="5" name="Rectangle 4"/>
          <p:cNvSpPr/>
          <p:nvPr/>
        </p:nvSpPr>
        <p:spPr>
          <a:xfrm>
            <a:off x="3657600" y="838200"/>
            <a:ext cx="2667000" cy="5638800"/>
          </a:xfrm>
          <a:prstGeom prst="rect">
            <a:avLst/>
          </a:prstGeom>
          <a:solidFill>
            <a:srgbClr val="FF0000">
              <a:alpha val="3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xmlns="" val="3659830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143000"/>
            <a:ext cx="7924800" cy="5410200"/>
          </a:xfrm>
        </p:spPr>
        <p:txBody>
          <a:bodyPr>
            <a:noAutofit/>
          </a:bodyPr>
          <a:lstStyle/>
          <a:p>
            <a:pPr algn="l"/>
            <a:r>
              <a:rPr lang="en-US" sz="2000" i="1" dirty="0"/>
              <a:t>In comparison with </a:t>
            </a:r>
            <a:r>
              <a:rPr lang="en-US" sz="2000" i="1" dirty="0" smtClean="0"/>
              <a:t>border </a:t>
            </a:r>
            <a:r>
              <a:rPr lang="en-US" sz="2000" i="1" dirty="0"/>
              <a:t>states, only Missouri and Illinois do not have a gifted mandate or earmarked funds for gifted programming</a:t>
            </a:r>
            <a:r>
              <a:rPr lang="en-US" sz="2000" dirty="0"/>
              <a:t>.  In Iowa and Oklahoma, gifted programming is mandated and fully funded by the state.  In Kansas, Arkansas, Tennessee and Kentucky, gifted programming is mandated and partially funded by the state.  In Nebraska, gifted programming is not mandated but has funds available for gifted programming. </a:t>
            </a:r>
            <a:r>
              <a:rPr lang="en-US" sz="2000" dirty="0" smtClean="0"/>
              <a:t/>
            </a:r>
            <a:br>
              <a:rPr lang="en-US" sz="2000" dirty="0" smtClean="0"/>
            </a:br>
            <a:r>
              <a:rPr lang="en-US" sz="2000" dirty="0" smtClean="0"/>
              <a:t/>
            </a:r>
            <a:br>
              <a:rPr lang="en-US" sz="2000" dirty="0" smtClean="0"/>
            </a:br>
            <a:r>
              <a:rPr lang="en-US" sz="2000" dirty="0"/>
              <a:t/>
            </a:r>
            <a:br>
              <a:rPr lang="en-US" sz="2000" dirty="0"/>
            </a:br>
            <a:r>
              <a:rPr lang="en-US" sz="2000" i="1" dirty="0" smtClean="0"/>
              <a:t>Of </a:t>
            </a:r>
            <a:r>
              <a:rPr lang="en-US" sz="2000" i="1" dirty="0"/>
              <a:t>the “Top 10 by 20” DESE comparison states, seven have a mandate for gifted programming.</a:t>
            </a:r>
            <a:r>
              <a:rPr lang="en-US" sz="2000" dirty="0"/>
              <a:t>  Those states are Connecticut, Maine, Minnesota, Montana, New Jersey, Virginia and Wisconsin.  Only Massachusetts, New York and Vermont have no mandate.  Five of the states have partial funding for gifted programming.  Those states are Maine, Minnesota, New Jersey, Virginia and Wisconsin. </a:t>
            </a:r>
          </a:p>
        </p:txBody>
      </p:sp>
      <p:sp>
        <p:nvSpPr>
          <p:cNvPr id="3" name="Rectangle 2"/>
          <p:cNvSpPr/>
          <p:nvPr/>
        </p:nvSpPr>
        <p:spPr>
          <a:xfrm>
            <a:off x="609600" y="533400"/>
            <a:ext cx="7543800" cy="646331"/>
          </a:xfrm>
          <a:prstGeom prst="rect">
            <a:avLst/>
          </a:prstGeom>
        </p:spPr>
        <p:txBody>
          <a:bodyPr wrap="square">
            <a:spAutoFit/>
          </a:bodyPr>
          <a:lstStyle/>
          <a:p>
            <a:pPr algn="ctr"/>
            <a:r>
              <a:rPr lang="en-US" sz="3600" b="1" dirty="0" smtClean="0">
                <a:solidFill>
                  <a:srgbClr val="1F497D"/>
                </a:solidFill>
              </a:rPr>
              <a:t>COMPARISON STATES</a:t>
            </a:r>
            <a:endParaRPr lang="en-US" sz="3600" b="1" dirty="0">
              <a:solidFill>
                <a:srgbClr val="1F497D"/>
              </a:solidFill>
            </a:endParaRPr>
          </a:p>
        </p:txBody>
      </p:sp>
    </p:spTree>
    <p:extLst>
      <p:ext uri="{BB962C8B-B14F-4D97-AF65-F5344CB8AC3E}">
        <p14:creationId xmlns:p14="http://schemas.microsoft.com/office/powerpoint/2010/main" xmlns="" val="10798462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689</TotalTime>
  <Words>512</Words>
  <Application>Microsoft Office PowerPoint</Application>
  <PresentationFormat>On-screen Show (4:3)</PresentationFormat>
  <Paragraphs>155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 ADVISORY COUNCIL MEMBERS </vt:lpstr>
      <vt:lpstr>COUNCIL BACKGROUND</vt:lpstr>
      <vt:lpstr>Slide 3</vt:lpstr>
      <vt:lpstr>Slide 4</vt:lpstr>
      <vt:lpstr>Slide 5</vt:lpstr>
      <vt:lpstr>Slide 6</vt:lpstr>
      <vt:lpstr>Slide 7</vt:lpstr>
      <vt:lpstr>Analysis of Current Gifted Served Compared to 5% and 10% of Student Population</vt:lpstr>
      <vt:lpstr>In comparison with border states, only Missouri and Illinois do not have a gifted mandate or earmarked funds for gifted programming.  In Iowa and Oklahoma, gifted programming is mandated and fully funded by the state.  In Kansas, Arkansas, Tennessee and Kentucky, gifted programming is mandated and partially funded by the state.  In Nebraska, gifted programming is not mandated but has funds available for gifted programming.    Of the “Top 10 by 20” DESE comparison states, seven have a mandate for gifted programming.  Those states are Connecticut, Maine, Minnesota, Montana, New Jersey, Virginia and Wisconsin.  Only Massachusetts, New York and Vermont have no mandate.  Five of the states have partial funding for gifted programming.  Those states are Maine, Minnesota, New Jersey, Virginia and Wisconsin. </vt:lpstr>
      <vt:lpstr>RECOMMENDATIONS</vt:lpstr>
      <vt:lpstr>Slide 11</vt:lpstr>
    </vt:vector>
  </TitlesOfParts>
  <Company>Cooperating School Districts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 Goodman</dc:creator>
  <cp:lastModifiedBy>rhasty</cp:lastModifiedBy>
  <cp:revision>115</cp:revision>
  <cp:lastPrinted>2015-04-18T15:21:13Z</cp:lastPrinted>
  <dcterms:created xsi:type="dcterms:W3CDTF">2015-01-30T16:08:41Z</dcterms:created>
  <dcterms:modified xsi:type="dcterms:W3CDTF">2015-06-02T19:58:35Z</dcterms:modified>
</cp:coreProperties>
</file>