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  <p:sldMasterId id="2147483648" r:id="rId2"/>
    <p:sldMasterId id="2147483691" r:id="rId3"/>
    <p:sldMasterId id="2147483694" r:id="rId4"/>
    <p:sldMasterId id="2147483692" r:id="rId5"/>
    <p:sldMasterId id="2147483731" r:id="rId6"/>
    <p:sldMasterId id="2147483736" r:id="rId7"/>
    <p:sldMasterId id="2147483741" r:id="rId8"/>
    <p:sldMasterId id="2147483767" r:id="rId9"/>
    <p:sldMasterId id="2147483772" r:id="rId10"/>
  </p:sldMasterIdLst>
  <p:notesMasterIdLst>
    <p:notesMasterId r:id="rId24"/>
  </p:notesMasterIdLst>
  <p:handoutMasterIdLst>
    <p:handoutMasterId r:id="rId25"/>
  </p:handoutMasterIdLst>
  <p:sldIdLst>
    <p:sldId id="260" r:id="rId11"/>
    <p:sldId id="267" r:id="rId12"/>
    <p:sldId id="259" r:id="rId13"/>
    <p:sldId id="266" r:id="rId14"/>
    <p:sldId id="268" r:id="rId15"/>
    <p:sldId id="269" r:id="rId16"/>
    <p:sldId id="270" r:id="rId17"/>
    <p:sldId id="272" r:id="rId18"/>
    <p:sldId id="273" r:id="rId19"/>
    <p:sldId id="274" r:id="rId20"/>
    <p:sldId id="271" r:id="rId21"/>
    <p:sldId id="265" r:id="rId22"/>
    <p:sldId id="261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FFFF"/>
    <a:srgbClr val="0083A9"/>
    <a:srgbClr val="000099"/>
    <a:srgbClr val="0033CC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558" autoAdjust="0"/>
  </p:normalViewPr>
  <p:slideViewPr>
    <p:cSldViewPr>
      <p:cViewPr varScale="1">
        <p:scale>
          <a:sx n="118" d="100"/>
          <a:sy n="118" d="100"/>
        </p:scale>
        <p:origin x="1386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12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B3549-48AF-4A47-A563-37BCF58341FB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6766F-B39D-42FD-ACBC-1002D1306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276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CF8AA-71CD-48AE-96C2-778BE54C3BBB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4A2F3-949C-4DF8-B8FE-27C48E8E5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757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</a:t>
            </a:r>
            <a:r>
              <a:rPr lang="en-US" baseline="0" dirty="0" smtClean="0"/>
              <a:t> to activate poll – open full slide show – upper Rt. Corner – second tab (Activate)  Can clear prior results from this point also</a:t>
            </a:r>
            <a:r>
              <a:rPr lang="en-US" dirty="0" smtClean="0"/>
              <a:t>
Poll Title: Whose responsibility is it to teach college and career readiness?
https://www.polleverywhere.com/multiple_choice_polls/BTc9KgK2esab4qZ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Question aligns with our purpose for teachers – to connect the relevance of their content to career exploration.  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Will show the results as the responses are entered – Will reference the results during the training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43D39-E24B-48A4-9A02-BAB93E49CC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901722" cy="371234"/>
          </a:xfrm>
          <a:prstGeom prst="rect">
            <a:avLst/>
          </a:prstGeom>
          <a:noFill/>
        </p:spPr>
        <p:txBody>
          <a:bodyPr vert="horz" lIns="93324" tIns="46662" rIns="93324" bIns="46662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18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Where is your one lesson within a unit that you can align career exploration?</a:t>
            </a:r>
          </a:p>
          <a:p>
            <a:pPr lvl="2"/>
            <a:r>
              <a:rPr lang="en-US" dirty="0" smtClean="0"/>
              <a:t>Identify the unit lesson that you will implement Missouri Connections into instruction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527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Sustainability is key – it</a:t>
            </a:r>
            <a:r>
              <a:rPr lang="en-US" baseline="0" dirty="0" smtClean="0"/>
              <a:t> requires commitment and belief in the system- embedded in practice.</a:t>
            </a:r>
          </a:p>
          <a:p>
            <a:pPr lvl="2"/>
            <a:r>
              <a:rPr lang="en-US" baseline="0" dirty="0" smtClean="0"/>
              <a:t>Reflect back to the purpose of the training – Importance of MC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718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 smtClean="0"/>
              <a:t>Career</a:t>
            </a:r>
            <a:r>
              <a:rPr lang="en-US" baseline="0" dirty="0" smtClean="0"/>
              <a:t> Development is the responsibility of everyone within the school community. </a:t>
            </a:r>
          </a:p>
          <a:p>
            <a:pPr marL="641600" lvl="1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Reference results from survey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Consider during this training – your specific content area and how you can implement MC into your lessons. 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Generate questions for us.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What additional support or information would you like to see ( repeat at the end of session)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21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dirty="0" smtClean="0"/>
              <a:t>School is a collective</a:t>
            </a:r>
            <a:r>
              <a:rPr lang="en-US" baseline="0" dirty="0" smtClean="0"/>
              <a:t> effort- all are responsible</a:t>
            </a:r>
          </a:p>
          <a:p>
            <a:pPr marL="174982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Shoulder Partner/Table Talk</a:t>
            </a:r>
          </a:p>
          <a:p>
            <a:pPr marL="641600" lvl="1" indent="-174982">
              <a:buFont typeface="Arial" panose="020B0604020202020204" pitchFamily="34" charset="0"/>
              <a:buChar char="•"/>
            </a:pPr>
            <a:r>
              <a:rPr lang="en-US" baseline="0" dirty="0" smtClean="0"/>
              <a:t>About 2-3 minutes to partner share – informal discussion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Builds Capacity</a:t>
            </a:r>
            <a:r>
              <a:rPr lang="en-US" baseline="0" dirty="0" smtClean="0"/>
              <a:t> – Both Teachers and Students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Knowledge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Research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Collaboration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951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Provide</a:t>
            </a:r>
            <a:r>
              <a:rPr lang="en-US" baseline="0" dirty="0" smtClean="0"/>
              <a:t> teachers with a full page chart for their reference.  11x17 placemat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Breakdown Career Path, Cluster, and Pathway- Short reference to each part; want to begin building capacity to see relationship to their content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Knowledge and Skill (employability skills)– In the Center– Important for all Career Paths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Ask teachers to consider which career cluster(s) their content aligns with –</a:t>
            </a:r>
            <a:r>
              <a:rPr lang="en-US" baseline="0" dirty="0" smtClean="0"/>
              <a:t>  Move to next slide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43D39-E24B-48A4-9A02-BAB93E49CC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50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Using</a:t>
            </a:r>
            <a:r>
              <a:rPr lang="en-US" baseline="0" dirty="0" smtClean="0"/>
              <a:t> the placemat – partner share (3-5 minutes, pending discussion)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Ask for a couple partner volunteers to share their Content Area and what they see as aligned Career Clusters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Refer back to survey results –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depending on the initial results – we can connect Relevance to Career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13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 set up with Counselor –teacher logins; arrange for icon</a:t>
            </a:r>
            <a:r>
              <a:rPr lang="en-US" baseline="0" dirty="0" smtClean="0"/>
              <a:t>  upload – Direct Teachers to login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missouriconnections.org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HYPER link to login page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Introduce Clever – as option for schools.  School Counselors can learn more about this option and how to implement this login process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Advantage – provides a quick, easy login process for teachers and students.  Minimizes delays during instruction; </a:t>
            </a:r>
            <a:r>
              <a:rPr lang="en-US" b="1" baseline="0" dirty="0" smtClean="0"/>
              <a:t>reflects the importance and value of MC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Encourage teachers to create a quick link to this page or open the window prior to the lesson they intend to use it.  This will reduce any frustration or delays during instruction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43D39-E24B-48A4-9A02-BAB93E49CC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60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Arrow points to Occupations tab- this is where you will want to 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Introduce Occupations tab, but also show the resources available under the other tabs.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Occupations – go to Career Clusters – This is the first method to use this tab – point out the ICON KEY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Click on Health Services – open up Dermatology (example)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Review  At a Glance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Show them the Topic column.   -  Click Skills and Abilities; reference this as employability skills for success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Next click Athletic Trainer – reference/show the video -  Important for teachers to see how videos can extend their students learning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Next – Use the Search Tab – Type Biology; show the occupations that are identified -  Open any.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Next type Agriculture – review occupations – open up Sales and Marketing – Review the Knowledge section.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43D39-E24B-48A4-9A02-BAB93E49CC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29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will  use online to guide presentation  - Click the Career Cluster Tab ( this picture will come up)</a:t>
            </a:r>
          </a:p>
          <a:p>
            <a:r>
              <a:rPr lang="en-US" baseline="0" dirty="0" smtClean="0"/>
              <a:t>Click on Hospitality and Tourism – click on pathways – scroll down to show occupations</a:t>
            </a:r>
          </a:p>
          <a:p>
            <a:r>
              <a:rPr lang="en-US" baseline="0" dirty="0" smtClean="0"/>
              <a:t>Refer back to partner activity – ask group to look at one career pathway to see how connected to their content</a:t>
            </a:r>
          </a:p>
          <a:p>
            <a:r>
              <a:rPr lang="en-US" baseline="0" dirty="0" smtClean="0"/>
              <a:t>Explore additional pathways to see the depth of this instructional tool.  (Length of time allotted  - TBD)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43D39-E24B-48A4-9A02-BAB93E49CC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6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:\COM\COMM\Branding\PPT Templates\widescreen\Widescreen Powerpoint 2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352800" y="1123950"/>
            <a:ext cx="5715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0289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486275" y="57150"/>
            <a:ext cx="462915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2423049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344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45920"/>
            <a:ext cx="8115300" cy="301809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821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58800"/>
            <a:ext cx="1543050" cy="292735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558800"/>
            <a:ext cx="6153151" cy="29273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4956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0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23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2800350"/>
            <a:ext cx="8763000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3600" b="1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Title Here</a:t>
            </a:r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47434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304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" y="895350"/>
            <a:ext cx="3352800" cy="51435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14600" y="2190750"/>
            <a:ext cx="2590800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638550"/>
            <a:ext cx="82296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lang="en-US" sz="3600" b="1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546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COM\COMM\Branding\PPT Templates\widescreen\Widescreen Powerpoint 2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" y="895350"/>
            <a:ext cx="3352800" cy="51435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14600" y="2190750"/>
            <a:ext cx="5257800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638550"/>
            <a:ext cx="82296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lang="en-US" sz="3600" b="1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0541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:\COM\COMM\Branding\PPT Templates\widescreen\Widescreen Powerpoint 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228600" y="666750"/>
            <a:ext cx="6696075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228600" y="1581150"/>
            <a:ext cx="8610599" cy="335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21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:\COM\COMM\Branding\PPT Templates\widescreen\Widescreen Powerpoint 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52400" y="1619250"/>
            <a:ext cx="8839200" cy="331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152400" y="742950"/>
            <a:ext cx="88392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6721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:\COM\COMM\Branding\PPT Templates\widescreen\Widescreen Powerpoint 2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52400" y="1333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13"/>
          <p:cNvSpPr>
            <a:spLocks noGrp="1"/>
          </p:cNvSpPr>
          <p:nvPr>
            <p:ph sz="quarter" idx="10"/>
          </p:nvPr>
        </p:nvSpPr>
        <p:spPr>
          <a:xfrm>
            <a:off x="152400" y="1619250"/>
            <a:ext cx="8839200" cy="331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152400" y="742950"/>
            <a:ext cx="88392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94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:\COM\COMM\Branding\PPT Templates\widescreen\Widescreen Powerpoint 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1600200" y="685800"/>
            <a:ext cx="5334000" cy="6858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400" b="1">
                <a:solidFill>
                  <a:schemeClr val="tx1"/>
                </a:solidFill>
                <a:latin typeface="+mj-lt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600200" y="1485900"/>
            <a:ext cx="7315200" cy="3448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11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1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D464-8F08-443D-B8EE-A73F94C2529A}" type="datetime4">
              <a:rPr lang="en-US" smtClean="0"/>
              <a:t>February 21, 2018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69255608"/>
              </p:ext>
            </p:extLst>
          </p:nvPr>
        </p:nvGraphicFramePr>
        <p:xfrm>
          <a:off x="1600200" y="196215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819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2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1116330"/>
            <a:ext cx="8991600" cy="1485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3147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191000" y="57150"/>
            <a:ext cx="4876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413681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D464-8F08-443D-B8EE-A73F94C2529A}" type="datetime4">
              <a:rPr lang="en-US" smtClean="0"/>
              <a:t>February 21, 2018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5" name="Text Placeholder 8"/>
          <p:cNvSpPr>
            <a:spLocks noGrp="1"/>
          </p:cNvSpPr>
          <p:nvPr>
            <p:ph idx="1"/>
          </p:nvPr>
        </p:nvSpPr>
        <p:spPr>
          <a:xfrm>
            <a:off x="3124200" y="742950"/>
            <a:ext cx="579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enter Content</a:t>
            </a:r>
          </a:p>
        </p:txBody>
      </p:sp>
    </p:spTree>
    <p:extLst>
      <p:ext uri="{BB962C8B-B14F-4D97-AF65-F5344CB8AC3E}">
        <p14:creationId xmlns:p14="http://schemas.microsoft.com/office/powerpoint/2010/main" val="1883249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D464-8F08-443D-B8EE-A73F94C2529A}" type="datetime4">
              <a:rPr lang="en-US" smtClean="0"/>
              <a:t>February 21, 2018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048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05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791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8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D464-8F08-443D-B8EE-A73F94C2529A}" type="datetime4">
              <a:rPr lang="en-US" smtClean="0"/>
              <a:t>February 21, 2018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048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05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791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35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048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05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791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62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3243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3434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1524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445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48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152400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400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5" name="Text Placeholder 8"/>
          <p:cNvSpPr>
            <a:spLocks noGrp="1"/>
          </p:cNvSpPr>
          <p:nvPr>
            <p:ph idx="1"/>
          </p:nvPr>
        </p:nvSpPr>
        <p:spPr>
          <a:xfrm>
            <a:off x="152400" y="742950"/>
            <a:ext cx="579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enter Content</a:t>
            </a:r>
          </a:p>
        </p:txBody>
      </p:sp>
    </p:spTree>
    <p:extLst>
      <p:ext uri="{BB962C8B-B14F-4D97-AF65-F5344CB8AC3E}">
        <p14:creationId xmlns:p14="http://schemas.microsoft.com/office/powerpoint/2010/main" val="364902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48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511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:\COM\COMM\Branding\PPT Templates\widescreen\Widescreen Powerpoint 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4384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2133600" y="18859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86200" y="1914524"/>
            <a:ext cx="1295400" cy="2762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715000" y="1885950"/>
            <a:ext cx="12192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1981200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769516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581650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4226716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31"/>
          </p:nvPr>
        </p:nvSpPr>
        <p:spPr>
          <a:xfrm>
            <a:off x="60198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75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COM\COMM\Branding\PPT Templates\widescreen\Widescreen Powerpoint 4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2954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90600" y="18859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86200" y="1914524"/>
            <a:ext cx="1295400" cy="2762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38950" y="1885950"/>
            <a:ext cx="12192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304800" y="2343150"/>
            <a:ext cx="2667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200400" y="2343150"/>
            <a:ext cx="27432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6172200" y="2343150"/>
            <a:ext cx="27432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4226716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31"/>
          </p:nvPr>
        </p:nvSpPr>
        <p:spPr>
          <a:xfrm>
            <a:off x="714375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COM\COMM\Branding\PPT Templates\widescreen\Widescreen Powerpoint 2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971550"/>
            <a:ext cx="5943600" cy="1560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44005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9050" y="0"/>
            <a:ext cx="4324350" cy="8953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811930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:\COM\COMM\Branding\PPT Templates\widescreen\Widescreen Powerpoint 1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2000250" y="2343150"/>
            <a:ext cx="1524000" cy="259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3399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3781425" y="2343150"/>
            <a:ext cx="1524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5562600" y="2343150"/>
            <a:ext cx="1524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 smtClean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2162175" y="1924050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971508" y="1933575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5734050" y="1924050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</p:spTree>
    <p:extLst>
      <p:ext uri="{BB962C8B-B14F-4D97-AF65-F5344CB8AC3E}">
        <p14:creationId xmlns:p14="http://schemas.microsoft.com/office/powerpoint/2010/main" val="1031773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:\COM\COMM\Branding\PPT Templates\widescreen\Widescreen Powerpoint 8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8"/>
          <p:cNvSpPr>
            <a:spLocks noGrp="1"/>
          </p:cNvSpPr>
          <p:nvPr>
            <p:ph idx="1"/>
          </p:nvPr>
        </p:nvSpPr>
        <p:spPr>
          <a:xfrm>
            <a:off x="4553366" y="1504950"/>
            <a:ext cx="4362034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</a:pPr>
            <a:r>
              <a:rPr lang="en-US" dirty="0" smtClean="0"/>
              <a:t>Click to enter Content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2819400" y="1581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04800" y="2343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819400" y="3105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304800" y="3867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13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R:\COM\COMM\Branding\PPT Templates\widescreen\Widescreen Powerpoint 8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5105400" y="1581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590800" y="2343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105400" y="3105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590800" y="3867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idx="1"/>
          </p:nvPr>
        </p:nvSpPr>
        <p:spPr>
          <a:xfrm>
            <a:off x="152400" y="742950"/>
            <a:ext cx="2286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 smtClean="0"/>
              <a:t>Click to enter Content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idx="27"/>
          </p:nvPr>
        </p:nvSpPr>
        <p:spPr>
          <a:xfrm>
            <a:off x="6705600" y="742950"/>
            <a:ext cx="2286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 smtClean="0"/>
              <a:t>Click to enter Content</a:t>
            </a:r>
          </a:p>
        </p:txBody>
      </p:sp>
      <p:sp>
        <p:nvSpPr>
          <p:cNvPr id="12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42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:\COM\COMM\Branding\PPT Templates\widescreen\Widescreen Powerpoint 1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48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0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223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12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409950"/>
            <a:ext cx="89154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3399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1242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24200" y="16954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289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638800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3399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83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:\COM\COMM\Branding\PPT Templates\widescreen\Widescreen Powerpoint 1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409950"/>
            <a:ext cx="89154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148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191000" y="16954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0" y="26289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57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1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2390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578989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554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2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148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1910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300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COM\COMM\Branding\PPT Templates\widescreen\Widescreen Powerpoint 16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9148762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5814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6576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6576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857875" y="742950"/>
            <a:ext cx="3133725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088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COM\COMM\Branding\PPT Templates\widescreen\Widescreen Powerpoint 30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-4762"/>
            <a:ext cx="9148762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5814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6576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6576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857875" y="742950"/>
            <a:ext cx="3133725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57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2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1657350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0" y="45720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7150"/>
            <a:ext cx="4038600" cy="1524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1485146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COM\COMM\Branding\PPT Templates\widescreen\Widescreen Powerpoint 15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18448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59270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254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COM\COMM\Branding\PPT Templates\widescreen\Widescreen Powerpoint 3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9906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066800" y="259270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18448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46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:\COM\COMM\Branding\PPT Templates\widescreen\Widescreen Powerpoint 1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hart Placeholder 8"/>
          <p:cNvSpPr>
            <a:spLocks noGrp="1"/>
          </p:cNvSpPr>
          <p:nvPr>
            <p:ph type="chart" sz="quarter" idx="14" hasCustomPrompt="1"/>
          </p:nvPr>
        </p:nvSpPr>
        <p:spPr>
          <a:xfrm>
            <a:off x="2514600" y="895350"/>
            <a:ext cx="4419600" cy="373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Chart/Text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91440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198120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306705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3385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33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out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:\COM\COMM\Branding\PPT Templates\widescreen\Widescreen Powerpoint 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1676400" y="10858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724400" y="1076325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676400" y="26479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724400" y="26479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</p:spTree>
    <p:extLst>
      <p:ext uri="{BB962C8B-B14F-4D97-AF65-F5344CB8AC3E}">
        <p14:creationId xmlns:p14="http://schemas.microsoft.com/office/powerpoint/2010/main" val="2903825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:\COM\COMM\Branding\PPT Templates\widescreen\Widescreen Powerpoint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1082040" y="1"/>
            <a:ext cx="707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9200" y="2665632"/>
            <a:ext cx="6781800" cy="1885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 smtClean="0"/>
          </a:p>
        </p:txBody>
      </p:sp>
      <p:sp>
        <p:nvSpPr>
          <p:cNvPr id="5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8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2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43000" y="3590925"/>
            <a:ext cx="6762333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 smtClean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90600" y="3095625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 smtClean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1567268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3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7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64416" y="3181350"/>
            <a:ext cx="7010399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 smtClean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6" y="2647950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 smtClean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1148131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:\COM\COMM\Branding\PPT Templates\widescreen\Widescreen Powerpoint 3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175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57401" y="3181350"/>
            <a:ext cx="5257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 smtClean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6" y="2647950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 smtClean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1999453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583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2800350"/>
            <a:ext cx="8763000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3600" b="1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Title Here</a:t>
            </a:r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47434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78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:\COM\COMM\Branding\PPT Templates\widescreen\Widescreen Powerpoint 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1428750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0" y="45720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57150"/>
            <a:ext cx="4114800" cy="1219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1720785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" y="895350"/>
            <a:ext cx="3352800" cy="51435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14600" y="2190750"/>
            <a:ext cx="2590800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638550"/>
            <a:ext cx="82296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lang="en-US" sz="3600" b="1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57136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COM\COMM\Branding\PPT Templates\widescreen\Widescreen Powerpoint 2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" y="895350"/>
            <a:ext cx="3352800" cy="51435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14600" y="2190750"/>
            <a:ext cx="5257800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638550"/>
            <a:ext cx="82296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lang="en-US" sz="3600" b="1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55112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:\COM\COMM\Branding\PPT Templates\widescreen\Widescreen Powerpoint 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228600" y="666750"/>
            <a:ext cx="6696075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228600" y="1581150"/>
            <a:ext cx="8610599" cy="3352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83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:\COM\COMM\Branding\PPT Templates\widescreen\Widescreen Powerpoint 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52400" y="1619250"/>
            <a:ext cx="8839200" cy="331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152400" y="742950"/>
            <a:ext cx="88392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8951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:\COM\COMM\Branding\PPT Templates\widescreen\Widescreen Powerpoint 2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52400" y="1333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13"/>
          <p:cNvSpPr>
            <a:spLocks noGrp="1"/>
          </p:cNvSpPr>
          <p:nvPr>
            <p:ph sz="quarter" idx="10"/>
          </p:nvPr>
        </p:nvSpPr>
        <p:spPr>
          <a:xfrm>
            <a:off x="152400" y="1619250"/>
            <a:ext cx="8839200" cy="331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152400" y="742950"/>
            <a:ext cx="88392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706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:\COM\COMM\Branding\PPT Templates\widescreen\Widescreen Powerpoint 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1600200" y="685800"/>
            <a:ext cx="5334000" cy="6858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400" b="1">
                <a:solidFill>
                  <a:schemeClr val="tx1"/>
                </a:solidFill>
                <a:latin typeface="+mj-lt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600200" y="1485900"/>
            <a:ext cx="7315200" cy="34480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91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D464-8F08-443D-B8EE-A73F94C2529A}" type="datetime4">
              <a:rPr lang="en-US" smtClean="0"/>
              <a:t>February 21, 2018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39285799"/>
              </p:ext>
            </p:extLst>
          </p:nvPr>
        </p:nvGraphicFramePr>
        <p:xfrm>
          <a:off x="1600200" y="196215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2771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D464-8F08-443D-B8EE-A73F94C2529A}" type="datetime4">
              <a:rPr lang="en-US" smtClean="0"/>
              <a:t>February 21, 2018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5" name="Text Placeholder 8"/>
          <p:cNvSpPr>
            <a:spLocks noGrp="1"/>
          </p:cNvSpPr>
          <p:nvPr>
            <p:ph idx="1"/>
          </p:nvPr>
        </p:nvSpPr>
        <p:spPr>
          <a:xfrm>
            <a:off x="3124200" y="742950"/>
            <a:ext cx="579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6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D464-8F08-443D-B8EE-A73F94C2529A}" type="datetime4">
              <a:rPr lang="en-US" smtClean="0"/>
              <a:t>February 21, 2018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048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05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791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602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D464-8F08-443D-B8EE-A73F94C2529A}" type="datetime4">
              <a:rPr lang="en-US" smtClean="0"/>
              <a:t>February 21, 2018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048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05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791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913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COM\COMM\Branding\PPT Templates\widescreen\Widescreen Powerpoint 3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7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1047750"/>
            <a:ext cx="83058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525" y="37147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569616" y="0"/>
            <a:ext cx="4114800" cy="9715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3429112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048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05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791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42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3243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3434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1524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589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48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152400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73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5" name="Text Placeholder 8"/>
          <p:cNvSpPr>
            <a:spLocks noGrp="1"/>
          </p:cNvSpPr>
          <p:nvPr>
            <p:ph idx="1"/>
          </p:nvPr>
        </p:nvSpPr>
        <p:spPr>
          <a:xfrm>
            <a:off x="152400" y="742950"/>
            <a:ext cx="579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0602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48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:\COM\COMM\Branding\PPT Templates\widescreen\Widescreen Powerpoint 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4384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2133600" y="18859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86200" y="1914524"/>
            <a:ext cx="1295400" cy="2762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715000" y="1885950"/>
            <a:ext cx="12192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1981200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769516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581650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2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4226716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31"/>
          </p:nvPr>
        </p:nvSpPr>
        <p:spPr>
          <a:xfrm>
            <a:off x="60198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323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COM\COMM\Branding\PPT Templates\widescreen\Widescreen Powerpoint 4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2954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90600" y="18859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86200" y="1914524"/>
            <a:ext cx="1295400" cy="2762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38950" y="1885950"/>
            <a:ext cx="12192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304800" y="2343150"/>
            <a:ext cx="2667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200400" y="2343150"/>
            <a:ext cx="27432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6172200" y="2343150"/>
            <a:ext cx="27432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4226716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31"/>
          </p:nvPr>
        </p:nvSpPr>
        <p:spPr>
          <a:xfrm>
            <a:off x="714375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9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:\COM\COMM\Branding\PPT Templates\widescreen\Widescreen Powerpoint 1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2000250" y="2343150"/>
            <a:ext cx="1524000" cy="259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3399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3781425" y="2343150"/>
            <a:ext cx="1524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5562600" y="2343150"/>
            <a:ext cx="1524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 smtClean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2162175" y="1924050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971508" y="1933575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5734050" y="1924050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</p:spTree>
    <p:extLst>
      <p:ext uri="{BB962C8B-B14F-4D97-AF65-F5344CB8AC3E}">
        <p14:creationId xmlns:p14="http://schemas.microsoft.com/office/powerpoint/2010/main" val="987015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:\COM\COMM\Branding\PPT Templates\widescreen\Widescreen Powerpoint 8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8"/>
          <p:cNvSpPr>
            <a:spLocks noGrp="1"/>
          </p:cNvSpPr>
          <p:nvPr>
            <p:ph idx="1"/>
          </p:nvPr>
        </p:nvSpPr>
        <p:spPr>
          <a:xfrm>
            <a:off x="4553366" y="1504950"/>
            <a:ext cx="4362034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</a:pPr>
            <a:r>
              <a:rPr lang="en-US" smtClean="0"/>
              <a:t>Edit Master text styles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2819400" y="1581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04800" y="2343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819400" y="3105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304800" y="3867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86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R:\COM\COMM\Branding\PPT Templates\widescreen\Widescreen Powerpoint 8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5105400" y="1581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590800" y="2343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105400" y="3105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590800" y="3867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idx="1"/>
          </p:nvPr>
        </p:nvSpPr>
        <p:spPr>
          <a:xfrm>
            <a:off x="152400" y="742950"/>
            <a:ext cx="2286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idx="27"/>
          </p:nvPr>
        </p:nvSpPr>
        <p:spPr>
          <a:xfrm>
            <a:off x="6705600" y="742950"/>
            <a:ext cx="2286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515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COM\COMM\Branding\PPT Templates\widescreen\Widescreen Powerpoint 3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940689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38671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57150"/>
            <a:ext cx="4114800" cy="76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229017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:\COM\COMM\Branding\PPT Templates\widescreen\Widescreen Powerpoint 1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48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0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60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12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409950"/>
            <a:ext cx="89154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3399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1242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24200" y="16954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289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638800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3399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1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:\COM\COMM\Branding\PPT Templates\widescreen\Widescreen Powerpoint 1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409950"/>
            <a:ext cx="89154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148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191000" y="16954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0" y="26289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965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1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2390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578989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56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2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148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1910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411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COM\COMM\Branding\PPT Templates\widescreen\Widescreen Powerpoint 16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9148762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5814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6576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6576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857875" y="742950"/>
            <a:ext cx="3133725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770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COM\COMM\Branding\PPT Templates\widescreen\Widescreen Powerpoint 30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-4762"/>
            <a:ext cx="9148762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5814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6576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6576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857875" y="742950"/>
            <a:ext cx="3133725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46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COM\COMM\Branding\PPT Templates\widescreen\Widescreen Powerpoint 15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18448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59270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017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COM\COMM\Branding\PPT Templates\widescreen\Widescreen Powerpoint 3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9906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066800" y="259270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18448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818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:\COM\COMM\Branding\PPT Templates\widescreen\Widescreen Powerpoint 1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hart Placeholder 8"/>
          <p:cNvSpPr>
            <a:spLocks noGrp="1"/>
          </p:cNvSpPr>
          <p:nvPr>
            <p:ph type="chart" sz="quarter" idx="14" hasCustomPrompt="1"/>
          </p:nvPr>
        </p:nvSpPr>
        <p:spPr>
          <a:xfrm>
            <a:off x="2514600" y="895350"/>
            <a:ext cx="4419600" cy="373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Chart/Text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91440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198120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306705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3385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1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3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7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950214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42481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57150"/>
            <a:ext cx="4114800" cy="76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2517345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out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:\COM\COMM\Branding\PPT Templates\widescreen\Widescreen Powerpoint 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1676400" y="10858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9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724400" y="1076325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676400" y="26479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724400" y="26479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More info</a:t>
            </a:r>
          </a:p>
        </p:txBody>
      </p:sp>
    </p:spTree>
    <p:extLst>
      <p:ext uri="{BB962C8B-B14F-4D97-AF65-F5344CB8AC3E}">
        <p14:creationId xmlns:p14="http://schemas.microsoft.com/office/powerpoint/2010/main" val="3748699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:\COM\COMM\Branding\PPT Templates\widescreen\Widescreen Powerpoint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1082040" y="1"/>
            <a:ext cx="707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9200" y="2665632"/>
            <a:ext cx="6781800" cy="1885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r>
              <a:rPr lang="en-US" sz="2800" b="1" smtClean="0"/>
              <a:t>Edit Master text styles</a:t>
            </a:r>
          </a:p>
        </p:txBody>
      </p:sp>
      <p:sp>
        <p:nvSpPr>
          <p:cNvPr id="5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753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2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43000" y="3590925"/>
            <a:ext cx="6762333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r>
              <a:rPr lang="en-US" sz="2800" b="1" smtClean="0"/>
              <a:t>Edit Master text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90600" y="3095625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 smtClean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114539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3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7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64416" y="3181350"/>
            <a:ext cx="7010399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r>
              <a:rPr lang="en-US" sz="2800" b="1" smtClean="0"/>
              <a:t>Edit Master text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6" y="2647950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 smtClean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142343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:\COM\COMM\Branding\PPT Templates\widescreen\Widescreen Powerpoint 3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175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57401" y="3181350"/>
            <a:ext cx="5257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r>
              <a:rPr lang="en-US" sz="2800" b="1" smtClean="0"/>
              <a:t>Edit Master text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6" y="2647950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 smtClean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2034391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6"/>
            <a:ext cx="2183130" cy="280982"/>
          </a:xfrm>
        </p:spPr>
        <p:txBody>
          <a:bodyPr/>
          <a:lstStyle/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4"/>
            <a:ext cx="4800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0"/>
            <a:ext cx="2057400" cy="273844"/>
          </a:xfrm>
        </p:spPr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531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949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65150"/>
            <a:ext cx="8115299" cy="2101451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2731294"/>
            <a:ext cx="7867650" cy="716756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1"/>
            <a:ext cx="5243619" cy="27304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078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45920"/>
            <a:ext cx="4000500" cy="30180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4000500" cy="30180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111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571500"/>
            <a:ext cx="6457950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1637852"/>
            <a:ext cx="3809993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349500"/>
            <a:ext cx="3983831" cy="23145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37852"/>
            <a:ext cx="3829050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9500"/>
            <a:ext cx="4000500" cy="23145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9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COM\COMM\Branding\PPT Templates\widescreen\Widescreen Powerpoint 28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1428750"/>
            <a:ext cx="58674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0" y="45720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3333750"/>
            <a:ext cx="5181600" cy="1600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1890401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35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566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308610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560070"/>
            <a:ext cx="4882964" cy="410394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308610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049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563431"/>
            <a:ext cx="2733722" cy="410058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515493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348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3523021"/>
            <a:ext cx="8116526" cy="61451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706080"/>
            <a:ext cx="8116380" cy="26086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137537"/>
            <a:ext cx="8115300" cy="526477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680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5150"/>
            <a:ext cx="8115300" cy="2101850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850"/>
            <a:ext cx="7597887" cy="74930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742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565150"/>
            <a:ext cx="7613650" cy="1953371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2524168"/>
            <a:ext cx="7194552" cy="3333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2969897"/>
            <a:ext cx="7613650" cy="5099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188" y="70008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02596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79364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843526"/>
            <a:ext cx="7609640" cy="188387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237"/>
            <a:ext cx="7608491" cy="74991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4163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163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667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7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165099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178050"/>
            <a:ext cx="2592324" cy="24859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164464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770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1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3143250"/>
            <a:ext cx="2588687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1771650"/>
            <a:ext cx="258868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3655323"/>
            <a:ext cx="2588687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3143250"/>
            <a:ext cx="2586701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3655323"/>
            <a:ext cx="2586701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3143250"/>
            <a:ext cx="2592352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1771650"/>
            <a:ext cx="258590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3655321"/>
            <a:ext cx="2589334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8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image" Target="../media/image44.pn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9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71" r:id="rId3"/>
    <p:sldLayoutId id="2147483654" r:id="rId4"/>
    <p:sldLayoutId id="2147483653" r:id="rId5"/>
    <p:sldLayoutId id="2147483713" r:id="rId6"/>
    <p:sldLayoutId id="2147483715" r:id="rId7"/>
    <p:sldLayoutId id="2147483714" r:id="rId8"/>
    <p:sldLayoutId id="2147483656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7B1ED-8CE2-465A-AB56-EEB1BD9194BA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88590-D3AB-4AAB-9F91-0830D6698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635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enter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D464-8F08-443D-B8EE-A73F94C2529A}" type="datetime4">
              <a:rPr lang="en-US" smtClean="0"/>
              <a:t>February 21,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0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649" r:id="rId2"/>
    <p:sldLayoutId id="2147483657" r:id="rId3"/>
    <p:sldLayoutId id="2147483711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enter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D464-8F08-443D-B8EE-A73F94C2529A}" type="datetime4">
              <a:rPr lang="en-US" smtClean="0"/>
              <a:t>February 21,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8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76" r:id="rId3"/>
    <p:sldLayoutId id="2147483650" r:id="rId4"/>
    <p:sldLayoutId id="2147483790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57351"/>
            <a:ext cx="8229600" cy="293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enter Content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D464-8F08-443D-B8EE-A73F94C2529A}" type="datetime4">
              <a:rPr lang="en-US" smtClean="0"/>
              <a:t>February 21, 2018</a:t>
            </a:fld>
            <a:endParaRPr lang="en-US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457200" y="1118509"/>
            <a:ext cx="8229600" cy="514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7200" indent="-344488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4075" indent="-396875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60000"/>
              <a:buFont typeface="Wingdings" panose="05000000000000000000" pitchFamily="2" charset="2"/>
              <a:buChar char="q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1738" indent="-347663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85000"/>
              <a:buFont typeface="Courier New" panose="02070309020205020404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1463" indent="-339725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87338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712" indent="0" algn="ctr">
              <a:buNone/>
            </a:pPr>
            <a:r>
              <a:rPr lang="en-US" dirty="0" smtClean="0"/>
              <a:t>Click to enter Content</a:t>
            </a:r>
          </a:p>
        </p:txBody>
      </p:sp>
    </p:spTree>
    <p:extLst>
      <p:ext uri="{BB962C8B-B14F-4D97-AF65-F5344CB8AC3E}">
        <p14:creationId xmlns:p14="http://schemas.microsoft.com/office/powerpoint/2010/main" val="164749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2" r:id="rId2"/>
    <p:sldLayoutId id="2147483723" r:id="rId3"/>
    <p:sldLayoutId id="2147483724" r:id="rId4"/>
    <p:sldLayoutId id="2147483725" r:id="rId5"/>
    <p:sldLayoutId id="2147483727" r:id="rId6"/>
    <p:sldLayoutId id="2147483728" r:id="rId7"/>
    <p:sldLayoutId id="2147483729" r:id="rId8"/>
    <p:sldLayoutId id="2147483726" r:id="rId9"/>
    <p:sldLayoutId id="2147483697" r:id="rId10"/>
    <p:sldLayoutId id="2147483708" r:id="rId11"/>
    <p:sldLayoutId id="2147483698" r:id="rId12"/>
    <p:sldLayoutId id="2147483707" r:id="rId13"/>
    <p:sldLayoutId id="2147483710" r:id="rId14"/>
    <p:sldLayoutId id="2147483699" r:id="rId15"/>
    <p:sldLayoutId id="2147483709" r:id="rId16"/>
    <p:sldLayoutId id="2147483700" r:id="rId17"/>
    <p:sldLayoutId id="2147483701" r:id="rId18"/>
    <p:sldLayoutId id="2147483719" r:id="rId19"/>
    <p:sldLayoutId id="2147483712" r:id="rId20"/>
    <p:sldLayoutId id="2147483718" r:id="rId21"/>
    <p:sldLayoutId id="2147483702" r:id="rId22"/>
    <p:sldLayoutId id="2147483720" r:id="rId23"/>
    <p:sldLayoutId id="2147483703" r:id="rId24"/>
    <p:sldLayoutId id="2147483705" r:id="rId2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enter Content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87360229"/>
              </p:ext>
            </p:extLst>
          </p:nvPr>
        </p:nvGraphicFramePr>
        <p:xfrm>
          <a:off x="1676400" y="203835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080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6" r:id="rId2"/>
    <p:sldLayoutId id="2147483716" r:id="rId3"/>
    <p:sldLayoutId id="2147483717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712" indent="0" algn="ctr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0" algn="ctr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0" algn="ctr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2" indent="0" algn="ctr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enter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D464-8F08-443D-B8EE-A73F94C2529A}" type="datetime4">
              <a:rPr lang="en-US" smtClean="0"/>
              <a:t>February 21,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3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enter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D464-8F08-443D-B8EE-A73F94C2529A}" type="datetime4">
              <a:rPr lang="en-US" smtClean="0"/>
              <a:t>February 21,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77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57351"/>
            <a:ext cx="8229600" cy="293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enter Content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D464-8F08-443D-B8EE-A73F94C2529A}" type="datetime4">
              <a:rPr lang="en-US" smtClean="0"/>
              <a:t>February 21, 2018</a:t>
            </a:fld>
            <a:endParaRPr lang="en-US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457200" y="1118509"/>
            <a:ext cx="8229600" cy="514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7200" indent="-344488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4075" indent="-396875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60000"/>
              <a:buFont typeface="Wingdings" panose="05000000000000000000" pitchFamily="2" charset="2"/>
              <a:buChar char="q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1738" indent="-347663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85000"/>
              <a:buFont typeface="Courier New" panose="02070309020205020404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1463" indent="-339725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87338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712" indent="0" algn="ctr">
              <a:buNone/>
            </a:pPr>
            <a:r>
              <a:rPr lang="en-US" dirty="0" smtClean="0"/>
              <a:t>Click to enter Content</a:t>
            </a:r>
          </a:p>
        </p:txBody>
      </p:sp>
    </p:spTree>
    <p:extLst>
      <p:ext uri="{BB962C8B-B14F-4D97-AF65-F5344CB8AC3E}">
        <p14:creationId xmlns:p14="http://schemas.microsoft.com/office/powerpoint/2010/main" val="423927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enter Content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099614"/>
              </p:ext>
            </p:extLst>
          </p:nvPr>
        </p:nvGraphicFramePr>
        <p:xfrm>
          <a:off x="1676400" y="203835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5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712" indent="0" algn="ctr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0" algn="ctr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0" algn="ctr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2" indent="0" algn="ctr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missouriconnections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Missouri Connections for Teachers</a:t>
            </a:r>
            <a:br>
              <a:rPr lang="en-US" dirty="0" smtClean="0"/>
            </a:br>
            <a:r>
              <a:rPr lang="en-US" sz="1800" dirty="0" smtClean="0"/>
              <a:t>Regional Professional Development Center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458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7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50027" y="742950"/>
            <a:ext cx="5643946" cy="1304267"/>
            <a:chOff x="2988034" y="262674"/>
            <a:chExt cx="5643946" cy="1304267"/>
          </a:xfrm>
        </p:grpSpPr>
        <p:sp>
          <p:nvSpPr>
            <p:cNvPr id="5" name="Rectangle 4"/>
            <p:cNvSpPr/>
            <p:nvPr/>
          </p:nvSpPr>
          <p:spPr>
            <a:xfrm>
              <a:off x="3676407" y="415074"/>
              <a:ext cx="420588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Expl</a:t>
              </a:r>
              <a:r>
                <a:rPr lang="en-US" sz="5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  ration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pic>
          <p:nvPicPr>
            <p:cNvPr id="6" name="Picture 5" descr="[フリーイラスト素材] クリップアート, 望遠鏡, 天体観測, SVG ID:201409150400 ...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950" y="268953"/>
              <a:ext cx="807030" cy="1197911"/>
            </a:xfrm>
            <a:prstGeom prst="rect">
              <a:avLst/>
            </a:prstGeom>
          </p:spPr>
        </p:pic>
        <p:pic>
          <p:nvPicPr>
            <p:cNvPr id="7" name="Picture 6" descr="Original file ‎ (SVG file, nominally 256 × 256 pixels ...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88034" y="262674"/>
              <a:ext cx="1304267" cy="1304267"/>
            </a:xfrm>
            <a:prstGeom prst="rect">
              <a:avLst/>
            </a:prstGeom>
          </p:spPr>
        </p:pic>
        <p:pic>
          <p:nvPicPr>
            <p:cNvPr id="8" name="Picture 7" descr="Your Moral &lt;strong&gt;Compass&lt;/strong&gt; « thefrontwindow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9915" y="719874"/>
              <a:ext cx="433892" cy="433892"/>
            </a:xfrm>
            <a:prstGeom prst="rect">
              <a:avLst/>
            </a:prstGeom>
          </p:spPr>
        </p:pic>
      </p:grp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152400" y="2114550"/>
            <a:ext cx="8839200" cy="3314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Purpose for Exploring…</a:t>
            </a:r>
          </a:p>
          <a:p>
            <a:pPr lvl="1"/>
            <a:r>
              <a:rPr lang="en-US" sz="2400" dirty="0" smtClean="0"/>
              <a:t>To determine ways to incorporate careers into a lesson using Missouri Connections.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r>
              <a:rPr lang="en-US" sz="2800" dirty="0" smtClean="0"/>
              <a:t>What is your one lesson within a unit you can incorporate career exploration?</a:t>
            </a:r>
          </a:p>
          <a:p>
            <a:endParaRPr lang="en-US" sz="2800" dirty="0"/>
          </a:p>
          <a:p>
            <a:pPr lvl="2"/>
            <a:endParaRPr lang="en-US" sz="2000" dirty="0" smtClean="0"/>
          </a:p>
          <a:p>
            <a:endParaRPr lang="en-US" sz="2400" dirty="0" smtClean="0"/>
          </a:p>
          <a:p>
            <a:pPr lvl="2"/>
            <a:endParaRPr lang="en-US" sz="20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049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76201" y="3486150"/>
            <a:ext cx="8915400" cy="1524000"/>
          </a:xfrm>
        </p:spPr>
        <p:txBody>
          <a:bodyPr>
            <a:normAutofit/>
          </a:bodyPr>
          <a:lstStyle/>
          <a:p>
            <a:r>
              <a:rPr lang="en-US" sz="7200" dirty="0" smtClean="0"/>
              <a:t>Sustainability</a:t>
            </a:r>
            <a:endParaRPr lang="en-US" sz="7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3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What will it take to make this a collective commitment for you?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What is the importance of Missouri Connections?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79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39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0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04850"/>
            <a:ext cx="8610600" cy="800100"/>
          </a:xfrm>
        </p:spPr>
        <p:txBody>
          <a:bodyPr/>
          <a:lstStyle/>
          <a:p>
            <a:r>
              <a:rPr lang="en-US" dirty="0" smtClean="0"/>
              <a:t>Purpose for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733550"/>
            <a:ext cx="8763000" cy="280873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sz="3200" dirty="0" smtClean="0"/>
              <a:t>Educational Shift Towards Career Development </a:t>
            </a:r>
          </a:p>
          <a:p>
            <a:pPr lvl="1"/>
            <a:r>
              <a:rPr lang="en-US" sz="3200" dirty="0" smtClean="0"/>
              <a:t>Facilitate students opportunity to explore and engage in education and career planning through classroom lessons.</a:t>
            </a:r>
          </a:p>
          <a:p>
            <a:pPr lvl="1"/>
            <a:endParaRPr lang="en-US" sz="3200" dirty="0"/>
          </a:p>
          <a:p>
            <a:r>
              <a:rPr lang="en-US" sz="3200" dirty="0" smtClean="0"/>
              <a:t>Discover Relevance</a:t>
            </a:r>
          </a:p>
          <a:p>
            <a:endParaRPr lang="en-US" sz="3200" dirty="0"/>
          </a:p>
          <a:p>
            <a:r>
              <a:rPr lang="en-US" sz="3200" dirty="0" smtClean="0"/>
              <a:t>Develop a plan to incorporate Missouri Connections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78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Questions to Consider</a:t>
            </a:r>
            <a:br>
              <a:rPr lang="en-US" dirty="0" smtClean="0"/>
            </a:br>
            <a:r>
              <a:rPr lang="en-US" dirty="0"/>
              <a:t>(</a:t>
            </a:r>
            <a:r>
              <a:rPr lang="en-US" dirty="0" smtClean="0"/>
              <a:t>Partner Share)</a:t>
            </a:r>
            <a:endParaRPr lang="en-US" dirty="0"/>
          </a:p>
        </p:txBody>
      </p:sp>
      <p:pic>
        <p:nvPicPr>
          <p:cNvPr id="5" name="Picture 4" descr="Esclarecimento de Dúvidas – Teste Intermédio de Filosof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895350"/>
            <a:ext cx="631409" cy="78926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xfrm>
            <a:off x="152400" y="1924050"/>
            <a:ext cx="8839200" cy="3314700"/>
          </a:xfrm>
        </p:spPr>
        <p:txBody>
          <a:bodyPr>
            <a:noAutofit/>
          </a:bodyPr>
          <a:lstStyle/>
          <a:p>
            <a:r>
              <a:rPr lang="en-US" sz="2400" dirty="0" smtClean="0"/>
              <a:t>Why is it important for you to help students prepare for post-graduation?</a:t>
            </a:r>
          </a:p>
          <a:p>
            <a:r>
              <a:rPr lang="en-US" sz="2400" dirty="0"/>
              <a:t>Whose responsibility is career education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How can your students explore career options in your content area?</a:t>
            </a:r>
          </a:p>
          <a:p>
            <a:r>
              <a:rPr lang="en-US" sz="2400" dirty="0" smtClean="0"/>
              <a:t>What would you like for students to “take away” from career exploration?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6669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219200" y="971550"/>
            <a:ext cx="8839200" cy="800098"/>
          </a:xfrm>
        </p:spPr>
        <p:txBody>
          <a:bodyPr>
            <a:normAutofit fontScale="90000"/>
          </a:bodyPr>
          <a:lstStyle/>
          <a:p>
            <a:r>
              <a:rPr lang="en-US" dirty="0"/>
              <a:t>Missouri Connections as an</a:t>
            </a:r>
            <a:br>
              <a:rPr lang="en-US" dirty="0"/>
            </a:br>
            <a:r>
              <a:rPr lang="en-US" dirty="0"/>
              <a:t> Instructional Resource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0"/>
          </p:nvPr>
        </p:nvSpPr>
        <p:spPr>
          <a:xfrm>
            <a:off x="152400" y="2000250"/>
            <a:ext cx="8839200" cy="33147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By incorporating Missouri Connections in your content area it…</a:t>
            </a:r>
          </a:p>
          <a:p>
            <a:pPr lvl="1"/>
            <a:r>
              <a:rPr lang="en-US" sz="2800" dirty="0" smtClean="0"/>
              <a:t>Exposes students to career exploration</a:t>
            </a:r>
          </a:p>
          <a:p>
            <a:pPr lvl="1"/>
            <a:r>
              <a:rPr lang="en-US" sz="2800" dirty="0"/>
              <a:t>Builds content relevance with students</a:t>
            </a:r>
          </a:p>
          <a:p>
            <a:pPr lvl="1"/>
            <a:r>
              <a:rPr lang="en-US" sz="2800" dirty="0" smtClean="0"/>
              <a:t>Promotes awareness of college and career readiness</a:t>
            </a:r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189093"/>
            <a:ext cx="2441369" cy="56283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21289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" y="-134590"/>
            <a:ext cx="9140332" cy="512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5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 Share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Which Career Clusters align with your content?</a:t>
            </a:r>
          </a:p>
          <a:p>
            <a:pPr lvl="1"/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xamples?</a:t>
            </a:r>
          </a:p>
          <a:p>
            <a:pPr lvl="1"/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Who is responsible for Career Development?</a:t>
            </a:r>
          </a:p>
        </p:txBody>
      </p:sp>
    </p:spTree>
    <p:extLst>
      <p:ext uri="{BB962C8B-B14F-4D97-AF65-F5344CB8AC3E}">
        <p14:creationId xmlns:p14="http://schemas.microsoft.com/office/powerpoint/2010/main" val="198277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20200" cy="5143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7952" y="4520381"/>
            <a:ext cx="30249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hlinkClick r:id="rId4"/>
              </a:rPr>
              <a:t>www.missouriconnections.org</a:t>
            </a:r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39001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372"/>
            <a:ext cx="9372600" cy="4432932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8525323">
            <a:off x="2260109" y="1865421"/>
            <a:ext cx="1048407" cy="437620"/>
          </a:xfrm>
          <a:prstGeom prst="rightArrow">
            <a:avLst>
              <a:gd name="adj1" fmla="val 50000"/>
              <a:gd name="adj2" fmla="val 5243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3337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1fbf8c9c-602a-4ecf-b9e2-63fe292c8213"/>
</p:tagLst>
</file>

<file path=ppt/theme/theme1.xml><?xml version="1.0" encoding="utf-8"?>
<a:theme xmlns:a="http://schemas.openxmlformats.org/drawingml/2006/main" name="DESE PPT Template Widescreen 2017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 template" id="{B61E908D-26D0-458C-A5E0-15AE1769F73C}" vid="{742CA9CA-F80B-4E25-93B4-949A21CE476C}"/>
    </a:ext>
  </a:extLst>
</a:theme>
</file>

<file path=ppt/theme/theme10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 template" id="{B61E908D-26D0-458C-A5E0-15AE1769F73C}" vid="{F57581A1-940A-42AE-8840-20380EA05395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Dividers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 template" id="{B61E908D-26D0-458C-A5E0-15AE1769F73C}" vid="{93031A7F-5FE3-4A52-B927-F38AA5CBA648}"/>
    </a:ext>
  </a:extLst>
</a:theme>
</file>

<file path=ppt/theme/theme3.xml><?xml version="1.0" encoding="utf-8"?>
<a:theme xmlns:a="http://schemas.openxmlformats.org/drawingml/2006/main" name="Content Layouts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 template" id="{B61E908D-26D0-458C-A5E0-15AE1769F73C}" vid="{4BE72C2E-6FD2-4688-A2D0-779243808978}"/>
    </a:ext>
  </a:extLst>
</a:theme>
</file>

<file path=ppt/theme/theme4.xml><?xml version="1.0" encoding="utf-8"?>
<a:theme xmlns:a="http://schemas.openxmlformats.org/drawingml/2006/main" name="Content Breakout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 template" id="{B61E908D-26D0-458C-A5E0-15AE1769F73C}" vid="{76B8E8BB-80C6-4565-A7DD-60FFA62A7643}"/>
    </a:ext>
  </a:extLst>
</a:theme>
</file>

<file path=ppt/theme/theme5.xml><?xml version="1.0" encoding="utf-8"?>
<a:theme xmlns:a="http://schemas.openxmlformats.org/drawingml/2006/main" name="Closing 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 template" id="{B61E908D-26D0-458C-A5E0-15AE1769F73C}" vid="{3628DE63-9BE5-4900-86AF-D4ACB7911181}"/>
    </a:ext>
  </a:extLst>
</a:theme>
</file>

<file path=ppt/theme/theme6.xml><?xml version="1.0" encoding="utf-8"?>
<a:theme xmlns:a="http://schemas.openxmlformats.org/drawingml/2006/main" name="1_Section Dividers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 template" id="{B61E908D-26D0-458C-A5E0-15AE1769F73C}" vid="{852DEA2F-1652-4DD2-8C3D-534A7DBCAF4A}"/>
    </a:ext>
  </a:extLst>
</a:theme>
</file>

<file path=ppt/theme/theme7.xml><?xml version="1.0" encoding="utf-8"?>
<a:theme xmlns:a="http://schemas.openxmlformats.org/drawingml/2006/main" name="1_Content Layouts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 template" id="{B61E908D-26D0-458C-A5E0-15AE1769F73C}" vid="{3EED30E6-17C9-4E19-8C70-58F2127DA4CD}"/>
    </a:ext>
  </a:extLst>
</a:theme>
</file>

<file path=ppt/theme/theme8.xml><?xml version="1.0" encoding="utf-8"?>
<a:theme xmlns:a="http://schemas.openxmlformats.org/drawingml/2006/main" name="1_Content Breakout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 template" id="{B61E908D-26D0-458C-A5E0-15AE1769F73C}" vid="{D1FA6C03-C6B8-482C-8878-BF6F5F0CB0E5}"/>
    </a:ext>
  </a:extLst>
</a:theme>
</file>

<file path=ppt/theme/theme9.xml><?xml version="1.0" encoding="utf-8"?>
<a:theme xmlns:a="http://schemas.openxmlformats.org/drawingml/2006/main" name="1_Closing 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 template" id="{B61E908D-26D0-458C-A5E0-15AE1769F73C}" vid="{E0AECA10-DC3E-4BF5-9CE8-84D8F0BCD4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817</Words>
  <Application>Microsoft Office PowerPoint</Application>
  <PresentationFormat>On-screen Show (16:9)</PresentationFormat>
  <Paragraphs>93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Calibri</vt:lpstr>
      <vt:lpstr>Century Gothic</vt:lpstr>
      <vt:lpstr>Courier New</vt:lpstr>
      <vt:lpstr>Wingdings</vt:lpstr>
      <vt:lpstr>DESE PPT Template Widescreen 2017</vt:lpstr>
      <vt:lpstr>Section Dividers</vt:lpstr>
      <vt:lpstr>Content Layouts</vt:lpstr>
      <vt:lpstr>Content Breakout</vt:lpstr>
      <vt:lpstr>Closing </vt:lpstr>
      <vt:lpstr>1_Section Dividers</vt:lpstr>
      <vt:lpstr>1_Content Layouts</vt:lpstr>
      <vt:lpstr>1_Content Breakout</vt:lpstr>
      <vt:lpstr>1_Closing </vt:lpstr>
      <vt:lpstr>Vapor Trail</vt:lpstr>
      <vt:lpstr>Missouri Connections for Teachers Regional Professional Development Center</vt:lpstr>
      <vt:lpstr>PowerPoint Presentation</vt:lpstr>
      <vt:lpstr>Purpose for Training</vt:lpstr>
      <vt:lpstr>Questions to Consider (Partner Share)</vt:lpstr>
      <vt:lpstr>Missouri Connections as an  Instructional Resource</vt:lpstr>
      <vt:lpstr>PowerPoint Presentation</vt:lpstr>
      <vt:lpstr>Partner Share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Missouri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Ernst, Amber</dc:creator>
  <cp:lastModifiedBy>Ernst, Amber</cp:lastModifiedBy>
  <cp:revision>3</cp:revision>
  <dcterms:created xsi:type="dcterms:W3CDTF">2018-02-21T18:16:32Z</dcterms:created>
  <dcterms:modified xsi:type="dcterms:W3CDTF">2018-02-21T18:35:29Z</dcterms:modified>
</cp:coreProperties>
</file>